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6" r:id="rId4"/>
    <p:sldId id="298" r:id="rId5"/>
    <p:sldId id="266" r:id="rId6"/>
    <p:sldId id="288" r:id="rId7"/>
    <p:sldId id="290" r:id="rId8"/>
    <p:sldId id="291" r:id="rId9"/>
    <p:sldId id="264" r:id="rId10"/>
    <p:sldId id="293" r:id="rId11"/>
    <p:sldId id="300" r:id="rId12"/>
    <p:sldId id="29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5" autoAdjust="0"/>
    <p:restoredTop sz="94660"/>
  </p:normalViewPr>
  <p:slideViewPr>
    <p:cSldViewPr>
      <p:cViewPr varScale="1">
        <p:scale>
          <a:sx n="97" d="100"/>
          <a:sy n="97" d="100"/>
        </p:scale>
        <p:origin x="136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97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Sep 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0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448300" y="357166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dirty="0" smtClean="0"/>
              <a:t>September 2015</a:t>
            </a:r>
            <a:endParaRPr lang="en-GB" sz="1800" dirty="0" smtClean="0"/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6934" y="328051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dirty="0" smtClean="0"/>
              <a:t>September 2015</a:t>
            </a:r>
            <a:endParaRPr lang="en-GB" sz="1800" dirty="0" smtClean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Considerations on </a:t>
            </a:r>
            <a:br>
              <a:rPr lang="en-GB" sz="2800" dirty="0" smtClean="0"/>
            </a:br>
            <a:r>
              <a:rPr lang="en-GB" sz="2800" dirty="0" smtClean="0"/>
              <a:t>Range Extension with SIG-A Repetition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3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057721"/>
              </p:ext>
            </p:extLst>
          </p:nvPr>
        </p:nvGraphicFramePr>
        <p:xfrm>
          <a:off x="523875" y="3195637"/>
          <a:ext cx="8691563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9" name="Document" r:id="rId5" imgW="8386465" imgH="2577444" progId="Word.Document.8">
                  <p:embed/>
                </p:oleObj>
              </mc:Choice>
              <mc:Fallback>
                <p:oleObj name="Document" r:id="rId5" imgW="8386465" imgH="25774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95637"/>
                        <a:ext cx="8691563" cy="267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336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br>
              <a:rPr lang="en-GB" dirty="0" smtClean="0"/>
            </a:br>
            <a:r>
              <a:rPr lang="en-GB" sz="2400" dirty="0" smtClean="0"/>
              <a:t>Size of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Mandatory fields in Beacon frame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Header: 24 bytes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Non-HT Mandatory: 17~56 bytes</a:t>
            </a:r>
          </a:p>
          <a:p>
            <a:pPr marL="1028700" lvl="2" indent="-171450">
              <a:buFontTx/>
              <a:buChar char="-"/>
            </a:pPr>
            <a:r>
              <a:rPr lang="en-US" sz="1200" dirty="0" smtClean="0"/>
              <a:t>Timestamp 8 bytes</a:t>
            </a:r>
          </a:p>
          <a:p>
            <a:pPr marL="1028700" lvl="2" indent="-171450">
              <a:buFontTx/>
              <a:buChar char="-"/>
            </a:pPr>
            <a:r>
              <a:rPr lang="en-US" sz="1200" dirty="0" smtClean="0"/>
              <a:t>Beacon interval 2 bytes</a:t>
            </a:r>
          </a:p>
          <a:p>
            <a:pPr marL="1028700" lvl="2" indent="-171450">
              <a:buFontTx/>
              <a:buChar char="-"/>
            </a:pPr>
            <a:r>
              <a:rPr lang="en-US" sz="1200" dirty="0" smtClean="0"/>
              <a:t>Capability information 2 bytes</a:t>
            </a:r>
          </a:p>
          <a:p>
            <a:pPr marL="1028700" lvl="2" indent="-171450">
              <a:buFontTx/>
              <a:buChar char="-"/>
            </a:pPr>
            <a:r>
              <a:rPr lang="en-US" sz="1200" dirty="0" smtClean="0"/>
              <a:t>Service Set Identifier 2 + (0~32) bytes</a:t>
            </a:r>
          </a:p>
          <a:p>
            <a:pPr marL="1028700" lvl="2" indent="-171450">
              <a:buFontTx/>
              <a:buChar char="-"/>
            </a:pPr>
            <a:r>
              <a:rPr lang="en-US" sz="1200" dirty="0" smtClean="0"/>
              <a:t>Supported Rates and BSS Membership Selectors 2+(1~8) bytes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HT Mandatory: 52 bytes</a:t>
            </a:r>
          </a:p>
          <a:p>
            <a:pPr marL="1085850" lvl="2" indent="-171450">
              <a:buFontTx/>
              <a:buChar char="-"/>
            </a:pPr>
            <a:r>
              <a:rPr lang="en-US" sz="1100" dirty="0" smtClean="0"/>
              <a:t>HT Capabilities element 28 bytes</a:t>
            </a:r>
          </a:p>
          <a:p>
            <a:pPr marL="1085850" lvl="2" indent="-171450">
              <a:buFontTx/>
              <a:buChar char="-"/>
            </a:pPr>
            <a:r>
              <a:rPr lang="en-US" sz="1100" dirty="0" smtClean="0"/>
              <a:t>HT Operation element 24 bytes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VHT Mandatory: 21 bytes </a:t>
            </a:r>
          </a:p>
          <a:p>
            <a:pPr marL="1028700" lvl="2" indent="-171450">
              <a:buFontTx/>
              <a:buChar char="-"/>
            </a:pPr>
            <a:r>
              <a:rPr lang="en-US" sz="1050" dirty="0" smtClean="0"/>
              <a:t>VHT Capabilities element 14 bytes</a:t>
            </a:r>
          </a:p>
          <a:p>
            <a:pPr marL="1028700" lvl="2" indent="-171450">
              <a:buFontTx/>
              <a:buChar char="-"/>
            </a:pPr>
            <a:r>
              <a:rPr lang="en-US" sz="1050" dirty="0" smtClean="0"/>
              <a:t>VHT Operation element  7 bytes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FCS: 4 byte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Optional and Vendor dependent </a:t>
            </a:r>
          </a:p>
          <a:p>
            <a:pPr marL="0" indent="0"/>
            <a:r>
              <a:rPr lang="en-US" sz="1200" dirty="0" smtClean="0">
                <a:sym typeface="Wingdings" panose="05000000000000000000" pitchFamily="2" charset="2"/>
              </a:rPr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6213803"/>
            <a:ext cx="259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* Each 1 byte  of Element ID &amp; Length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6038523" y="2019785"/>
            <a:ext cx="304800" cy="3466615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36109" y="3401856"/>
            <a:ext cx="941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118 </a:t>
            </a:r>
            <a:r>
              <a:rPr lang="en-US" sz="1400" b="1" dirty="0">
                <a:solidFill>
                  <a:schemeClr val="tx1"/>
                </a:solidFill>
                <a:sym typeface="Wingdings" panose="05000000000000000000" pitchFamily="2" charset="2"/>
              </a:rPr>
              <a:t>~ </a:t>
            </a:r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157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bytes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9625" y="3694561"/>
            <a:ext cx="2808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*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19520" y="5786719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ight Brace 11"/>
          <p:cNvSpPr/>
          <p:nvPr/>
        </p:nvSpPr>
        <p:spPr bwMode="auto">
          <a:xfrm>
            <a:off x="7251648" y="1924517"/>
            <a:ext cx="304800" cy="4095284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5434" y="3765817"/>
            <a:ext cx="944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303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bytes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7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(cont’d)</a:t>
            </a:r>
            <a:br>
              <a:rPr lang="en-US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Beacon 300 bytes, 1x1)</a:t>
            </a:r>
            <a:endParaRPr lang="en-US" sz="28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5957" y="5792787"/>
            <a:ext cx="7770813" cy="455613"/>
          </a:xfrm>
        </p:spPr>
        <p:txBody>
          <a:bodyPr/>
          <a:lstStyle/>
          <a:p>
            <a:r>
              <a:rPr lang="en-US" sz="2000" b="0" dirty="0"/>
              <a:t>-	</a:t>
            </a:r>
            <a:r>
              <a:rPr lang="en-US" sz="2000" b="0" dirty="0" smtClean="0"/>
              <a:t>Similar trend. No meaningful improvement in beacon frame coverage.</a:t>
            </a:r>
            <a:endParaRPr lang="en-US" sz="20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57940"/>
            <a:ext cx="4996060" cy="374704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(cont’d)</a:t>
            </a:r>
            <a:br>
              <a:rPr lang="en-US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Beacon 300 bytes, 2x1 and 4x1)</a:t>
            </a:r>
            <a:endParaRPr lang="en-US" sz="28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5957" y="5716587"/>
            <a:ext cx="7770813" cy="531813"/>
          </a:xfrm>
        </p:spPr>
        <p:txBody>
          <a:bodyPr/>
          <a:lstStyle/>
          <a:p>
            <a:r>
              <a:rPr lang="en-US" sz="2000" b="0" dirty="0"/>
              <a:t>-	</a:t>
            </a:r>
            <a:r>
              <a:rPr lang="en-US" sz="2000" b="0" dirty="0" smtClean="0"/>
              <a:t>Similar trend. No meaningful improvement in beacon frame coverage.</a:t>
            </a:r>
            <a:endParaRPr lang="en-US" sz="2000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6" y="2116137"/>
            <a:ext cx="4267200" cy="320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151063"/>
            <a:ext cx="4267200" cy="32004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</a:t>
            </a:r>
            <a:r>
              <a:rPr lang="en-US" dirty="0" smtClean="0"/>
              <a:t>ime repetition features [1][2] are proposed in the preamble structure for 11ax.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this submission, range extension mode with repeated SIG-A is evaluated in outdoor circumstances.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150/300 bytes data packet as beacon frame simulated with repeated SIG-A to measure coverage change.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Effects </a:t>
            </a:r>
            <a:r>
              <a:rPr lang="en-US" dirty="0"/>
              <a:t>from </a:t>
            </a:r>
            <a:r>
              <a:rPr lang="en-US" dirty="0" smtClean="0"/>
              <a:t>gain of range </a:t>
            </a:r>
            <a:r>
              <a:rPr lang="en-US" dirty="0"/>
              <a:t>extension mode </a:t>
            </a:r>
            <a:r>
              <a:rPr lang="en-US" dirty="0" smtClean="0"/>
              <a:t>is minimal when it comes to increase the coverage </a:t>
            </a:r>
            <a:r>
              <a:rPr lang="en-US" dirty="0"/>
              <a:t>of </a:t>
            </a:r>
            <a:r>
              <a:rPr lang="en-US" dirty="0" smtClean="0"/>
              <a:t>BSS.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</a:t>
            </a:r>
            <a:r>
              <a:rPr lang="en-US" dirty="0"/>
              <a:t>E</a:t>
            </a:r>
            <a:r>
              <a:rPr lang="en-US" dirty="0" smtClean="0"/>
              <a:t>xtension </a:t>
            </a:r>
            <a:r>
              <a:rPr lang="en-US" dirty="0"/>
              <a:t>M</a:t>
            </a:r>
            <a:r>
              <a:rPr lang="en-US" dirty="0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055" y="3962154"/>
            <a:ext cx="7770813" cy="232018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Repeated HE-SIG-A is supposed to bypass BCC </a:t>
            </a:r>
            <a:r>
              <a:rPr lang="en-GB" sz="2000" dirty="0" err="1" smtClean="0"/>
              <a:t>interleaver</a:t>
            </a:r>
            <a:r>
              <a:rPr lang="en-GB" sz="2000" dirty="0" smtClean="0"/>
              <a:t> in case of outdoor or large coverage scenarios.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MRC and additional frequency diversity gain can be achieved.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AP decides the </a:t>
            </a:r>
            <a:r>
              <a:rPr lang="en-GB" sz="2000" dirty="0"/>
              <a:t>suitable </a:t>
            </a:r>
            <a:r>
              <a:rPr lang="en-GB" sz="2000" dirty="0" smtClean="0"/>
              <a:t>mode depending on channel conditions.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There would be Normal mode and Range extension mode.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Range </a:t>
            </a:r>
            <a:r>
              <a:rPr lang="en-US" sz="1600" dirty="0"/>
              <a:t>extension mode shall be indicated before </a:t>
            </a:r>
            <a:r>
              <a:rPr lang="en-US" sz="1600" dirty="0" smtClean="0"/>
              <a:t>HE-SIG-A.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66800" y="2209800"/>
            <a:ext cx="6939329" cy="1476718"/>
            <a:chOff x="1066800" y="2209800"/>
            <a:chExt cx="6939329" cy="1476718"/>
          </a:xfrm>
        </p:grpSpPr>
        <p:sp>
          <p:nvSpPr>
            <p:cNvPr id="6" name="Rectangle 5"/>
            <p:cNvSpPr/>
            <p:nvPr/>
          </p:nvSpPr>
          <p:spPr bwMode="auto">
            <a:xfrm>
              <a:off x="1262109" y="2266266"/>
              <a:ext cx="1846572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714056" y="2268602"/>
              <a:ext cx="9144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628456" y="2268602"/>
              <a:ext cx="914400" cy="53340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00010" y="2376795"/>
              <a:ext cx="17858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Legacy preamble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33236" y="2396802"/>
              <a:ext cx="11360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HE-SIG-A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7614" y="2300221"/>
              <a:ext cx="1136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Repeated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HE-SIG-A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542855" y="2273129"/>
              <a:ext cx="1966304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83719" y="2379131"/>
              <a:ext cx="11360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HE-SIG-B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03989" y="220980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13686" y="2228239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809785" y="2984858"/>
              <a:ext cx="914400" cy="3243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28359" y="3018503"/>
              <a:ext cx="906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err="1" smtClean="0">
                  <a:solidFill>
                    <a:schemeClr val="tx1"/>
                  </a:solidFill>
                </a:rPr>
                <a:t>Interleaver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flipV="1">
              <a:off x="4164680" y="2783529"/>
              <a:ext cx="0" cy="3749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>
              <a:stCxn id="47" idx="3"/>
            </p:cNvCxnSpPr>
            <p:nvPr/>
          </p:nvCxnSpPr>
          <p:spPr bwMode="auto">
            <a:xfrm flipV="1">
              <a:off x="3457748" y="3146683"/>
              <a:ext cx="713508" cy="34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1107953" y="283731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921175" y="2829547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100528" y="2810280"/>
              <a:ext cx="0" cy="6766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3453411" y="3496534"/>
              <a:ext cx="164592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1066800" y="2984858"/>
              <a:ext cx="568227" cy="3243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/>
            <p:cNvCxnSpPr>
              <a:endCxn id="26" idx="1"/>
            </p:cNvCxnSpPr>
            <p:nvPr/>
          </p:nvCxnSpPr>
          <p:spPr bwMode="auto">
            <a:xfrm flipV="1">
              <a:off x="1640677" y="3147024"/>
              <a:ext cx="1691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1723057" y="3160481"/>
              <a:ext cx="0" cy="37035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1723056" y="3530836"/>
              <a:ext cx="1143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2889521" y="2984858"/>
              <a:ext cx="568227" cy="3243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2724185" y="3147023"/>
              <a:ext cx="1691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2916838" y="32068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85184" y="3362187"/>
              <a:ext cx="568227" cy="3243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of 802.11 Systems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685800" y="2766424"/>
            <a:ext cx="7770813" cy="38215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Reception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of Beacon frame (or probe request/response frame) is necessary for AP-STA communication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Beacon frames is sent using Non-HT PPDU.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Transmission of beacon frame in HE PPDU is an unattractive solution as the AP will need to transmit Non-HT PPDU beacons for legacy STA support anyway. However, this is a possibility.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Use of beamforming to gain additional coverage is not possible for beacon frames (regardless when it is transmitted in Non-HT or HE PPDU format).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Beamforming in the probe response is impractical since this would be performed pre-association and no CSI feedback has been made.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Therefore, 802.11 system will be limited by the non-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beamformed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(i.e. </a:t>
            </a:r>
            <a:r>
              <a:rPr lang="en-US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omni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-directional) beacon frame coverage.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sz="1800" dirty="0"/>
          </a:p>
        </p:txBody>
      </p:sp>
      <p:grpSp>
        <p:nvGrpSpPr>
          <p:cNvPr id="3" name="Group 2"/>
          <p:cNvGrpSpPr/>
          <p:nvPr/>
        </p:nvGrpSpPr>
        <p:grpSpPr>
          <a:xfrm>
            <a:off x="3004311" y="1729280"/>
            <a:ext cx="2681354" cy="987637"/>
            <a:chOff x="2957446" y="1640146"/>
            <a:chExt cx="2775083" cy="1252491"/>
          </a:xfrm>
        </p:grpSpPr>
        <p:grpSp>
          <p:nvGrpSpPr>
            <p:cNvPr id="40" name="Group 39"/>
            <p:cNvGrpSpPr/>
            <p:nvPr/>
          </p:nvGrpSpPr>
          <p:grpSpPr>
            <a:xfrm>
              <a:off x="2957446" y="1732220"/>
              <a:ext cx="2775083" cy="1160417"/>
              <a:chOff x="1968500" y="1889569"/>
              <a:chExt cx="2775083" cy="1160417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993900" y="1897895"/>
                <a:ext cx="304800" cy="795666"/>
                <a:chOff x="1280950" y="2946180"/>
                <a:chExt cx="304800" cy="795666"/>
              </a:xfrm>
            </p:grpSpPr>
            <p:sp>
              <p:nvSpPr>
                <p:cNvPr id="7" name="Freeform 6"/>
                <p:cNvSpPr/>
                <p:nvPr/>
              </p:nvSpPr>
              <p:spPr bwMode="auto">
                <a:xfrm>
                  <a:off x="1280950" y="3240306"/>
                  <a:ext cx="304800" cy="501540"/>
                </a:xfrm>
                <a:custGeom>
                  <a:avLst/>
                  <a:gdLst>
                    <a:gd name="connsiteX0" fmla="*/ 304800 w 609600"/>
                    <a:gd name="connsiteY0" fmla="*/ 0 h 1344010"/>
                    <a:gd name="connsiteX1" fmla="*/ 598134 w 609600"/>
                    <a:gd name="connsiteY1" fmla="*/ 1128451 h 1344010"/>
                    <a:gd name="connsiteX2" fmla="*/ 603408 w 609600"/>
                    <a:gd name="connsiteY2" fmla="*/ 1138007 h 1344010"/>
                    <a:gd name="connsiteX3" fmla="*/ 609600 w 609600"/>
                    <a:gd name="connsiteY3" fmla="*/ 1172560 h 1344010"/>
                    <a:gd name="connsiteX4" fmla="*/ 304800 w 609600"/>
                    <a:gd name="connsiteY4" fmla="*/ 1344010 h 1344010"/>
                    <a:gd name="connsiteX5" fmla="*/ 0 w 609600"/>
                    <a:gd name="connsiteY5" fmla="*/ 1172560 h 1344010"/>
                    <a:gd name="connsiteX6" fmla="*/ 6193 w 609600"/>
                    <a:gd name="connsiteY6" fmla="*/ 1138007 h 1344010"/>
                    <a:gd name="connsiteX7" fmla="*/ 11466 w 609600"/>
                    <a:gd name="connsiteY7" fmla="*/ 1128451 h 13440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9600" h="1344010">
                      <a:moveTo>
                        <a:pt x="304800" y="0"/>
                      </a:moveTo>
                      <a:lnTo>
                        <a:pt x="598134" y="1128451"/>
                      </a:lnTo>
                      <a:lnTo>
                        <a:pt x="603408" y="1138007"/>
                      </a:lnTo>
                      <a:cubicBezTo>
                        <a:pt x="607468" y="1149168"/>
                        <a:pt x="609600" y="1160724"/>
                        <a:pt x="609600" y="1172560"/>
                      </a:cubicBezTo>
                      <a:cubicBezTo>
                        <a:pt x="609600" y="1267249"/>
                        <a:pt x="473136" y="1344010"/>
                        <a:pt x="304800" y="1344010"/>
                      </a:cubicBezTo>
                      <a:cubicBezTo>
                        <a:pt x="136464" y="1344010"/>
                        <a:pt x="0" y="1267249"/>
                        <a:pt x="0" y="1172560"/>
                      </a:cubicBezTo>
                      <a:cubicBezTo>
                        <a:pt x="0" y="1160724"/>
                        <a:pt x="2132" y="1149168"/>
                        <a:pt x="6193" y="1138007"/>
                      </a:cubicBezTo>
                      <a:lnTo>
                        <a:pt x="11466" y="1128451"/>
                      </a:lnTo>
                      <a:close/>
                    </a:path>
                  </a:pathLst>
                </a:custGeom>
                <a:solidFill>
                  <a:srgbClr val="FFFFFF">
                    <a:lumMod val="8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宋体" panose="02010600030101010101" pitchFamily="2" charset="-122"/>
                  </a:endParaRPr>
                </a:p>
              </p:txBody>
            </p:sp>
            <p:cxnSp>
              <p:nvCxnSpPr>
                <p:cNvPr id="8" name="Straight Connector 7"/>
                <p:cNvCxnSpPr>
                  <a:endCxn id="7" idx="0"/>
                </p:cNvCxnSpPr>
                <p:nvPr/>
              </p:nvCxnSpPr>
              <p:spPr bwMode="auto">
                <a:xfrm flipH="1">
                  <a:off x="1433350" y="3011870"/>
                  <a:ext cx="3940" cy="228436"/>
                </a:xfrm>
                <a:prstGeom prst="line">
                  <a:avLst/>
                </a:prstGeom>
                <a:solidFill>
                  <a:srgbClr val="00CC99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9" name="Oval 8"/>
                <p:cNvSpPr/>
                <p:nvPr/>
              </p:nvSpPr>
              <p:spPr bwMode="auto">
                <a:xfrm>
                  <a:off x="1395250" y="2946180"/>
                  <a:ext cx="76200" cy="76200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4371847" y="1990847"/>
                <a:ext cx="304800" cy="501540"/>
                <a:chOff x="4419600" y="2362200"/>
                <a:chExt cx="838200" cy="1379646"/>
              </a:xfrm>
            </p:grpSpPr>
            <p:sp>
              <p:nvSpPr>
                <p:cNvPr id="11" name="Rounded Rectangle 10"/>
                <p:cNvSpPr/>
                <p:nvPr/>
              </p:nvSpPr>
              <p:spPr bwMode="auto">
                <a:xfrm>
                  <a:off x="4419600" y="2362200"/>
                  <a:ext cx="838200" cy="1379646"/>
                </a:xfrm>
                <a:prstGeom prst="roundRect">
                  <a:avLst/>
                </a:prstGeom>
                <a:solidFill>
                  <a:srgbClr val="FFFFFF">
                    <a:lumMod val="6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 bwMode="auto">
                <a:xfrm>
                  <a:off x="4490984" y="2423565"/>
                  <a:ext cx="690616" cy="1189158"/>
                </a:xfrm>
                <a:prstGeom prst="roundRect">
                  <a:avLst/>
                </a:prstGeom>
                <a:solidFill>
                  <a:srgbClr val="FFFFFF">
                    <a:lumMod val="9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 bwMode="auto">
                <a:xfrm>
                  <a:off x="4724400" y="3657600"/>
                  <a:ext cx="228600" cy="45719"/>
                </a:xfrm>
                <a:prstGeom prst="roundRect">
                  <a:avLst/>
                </a:prstGeom>
                <a:solidFill>
                  <a:srgbClr val="FFFFFF">
                    <a:lumMod val="5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20" name="Straight Arrow Connector 19"/>
              <p:cNvCxnSpPr/>
              <p:nvPr/>
            </p:nvCxnSpPr>
            <p:spPr bwMode="auto">
              <a:xfrm flipH="1" flipV="1">
                <a:off x="2286844" y="1889569"/>
                <a:ext cx="1945514" cy="292574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968500" y="2772987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AP</a:t>
                </a:r>
                <a:endPara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281084" y="2607289"/>
                <a:ext cx="4624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STA</a:t>
                </a:r>
                <a:endPara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28" name="Straight Arrow Connector 27"/>
              <p:cNvCxnSpPr/>
              <p:nvPr/>
            </p:nvCxnSpPr>
            <p:spPr bwMode="auto">
              <a:xfrm>
                <a:off x="2286844" y="2046784"/>
                <a:ext cx="1963281" cy="259240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42" name="TextBox 41"/>
            <p:cNvSpPr txBox="1"/>
            <p:nvPr/>
          </p:nvSpPr>
          <p:spPr>
            <a:xfrm>
              <a:off x="3293882" y="2015422"/>
              <a:ext cx="23390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70C0"/>
                  </a:solidFill>
                </a:rPr>
                <a:t>Beacon/Probe Response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37988" y="1640146"/>
              <a:ext cx="1079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Probe Request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01189"/>
            <a:ext cx="7770813" cy="4423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150 and 300 </a:t>
            </a:r>
            <a:r>
              <a:rPr lang="en-US" sz="1600" dirty="0"/>
              <a:t>bytes/packet for </a:t>
            </a:r>
            <a:r>
              <a:rPr lang="en-US" sz="1600" dirty="0" smtClean="0"/>
              <a:t>242-tone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Practical size of Beacon frame is assumed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Details in Appendix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Bandwidth </a:t>
            </a:r>
            <a:r>
              <a:rPr lang="en-US" sz="1600" dirty="0"/>
              <a:t>: </a:t>
            </a:r>
            <a:r>
              <a:rPr lang="en-US" sz="1600" dirty="0" smtClean="0"/>
              <a:t>20MHz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Multi-antenna transmission </a:t>
            </a:r>
            <a:r>
              <a:rPr lang="en-US" sz="1600" dirty="0" smtClean="0"/>
              <a:t>: </a:t>
            </a:r>
            <a:r>
              <a:rPr lang="en-US" sz="1600" dirty="0"/>
              <a:t>1x1, 2x1, and 4x1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Wireless channel: </a:t>
            </a:r>
            <a:r>
              <a:rPr lang="en-US" sz="1600" dirty="0" smtClean="0"/>
              <a:t>ITU NLOS </a:t>
            </a:r>
            <a:r>
              <a:rPr lang="en-US" sz="1600" dirty="0" err="1" smtClean="0"/>
              <a:t>UMi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CP length: 3.2 us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Carrier frequency offset (CFO): fixed at 40 ppm (@ 5GHz)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Phase noise (both at </a:t>
            </a:r>
            <a:r>
              <a:rPr lang="en-US" sz="1600" dirty="0" err="1"/>
              <a:t>Tx</a:t>
            </a:r>
            <a:r>
              <a:rPr lang="en-US" sz="1600" dirty="0"/>
              <a:t>/Rx): -41dBc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Real timing estimation &amp; synchronization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 smtClean="0"/>
              <a:t>Additional frequency/phase tracking gain from additional SIG-A symbols captured in simulation.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CDD as a precoding type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Delay value optimized in accordance with the number of transmit antenna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Normal &amp; Range Extension mode with Repeated L-SIG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br>
              <a:rPr lang="en-US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Beacon 150 bytes, 1x1)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20098"/>
            <a:ext cx="7770813" cy="117402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400" b="0" dirty="0" smtClean="0"/>
              <a:t>Less </a:t>
            </a:r>
            <a:r>
              <a:rPr lang="en-US" sz="1400" b="0" dirty="0"/>
              <a:t>than 2% PER floor gain (at high SNR) is </a:t>
            </a:r>
            <a:r>
              <a:rPr lang="en-US" sz="1400" b="0" dirty="0" smtClean="0"/>
              <a:t>observed even with Genie </a:t>
            </a:r>
            <a:r>
              <a:rPr lang="en-US" sz="1400" b="0" dirty="0"/>
              <a:t>mode that assumed not to have L-SIG and SIG-A </a:t>
            </a:r>
            <a:r>
              <a:rPr lang="en-US" sz="1400" b="0" dirty="0" smtClean="0"/>
              <a:t>error. </a:t>
            </a:r>
          </a:p>
          <a:p>
            <a:pPr>
              <a:buFontTx/>
              <a:buChar char="-"/>
            </a:pPr>
            <a:r>
              <a:rPr lang="en-US" sz="1400" b="0" dirty="0" smtClean="0"/>
              <a:t>No practical difference in interested SNR regime.</a:t>
            </a:r>
          </a:p>
          <a:p>
            <a:pPr>
              <a:buFontTx/>
              <a:buChar char="-"/>
            </a:pPr>
            <a:r>
              <a:rPr lang="en-US" sz="1400" b="0" dirty="0"/>
              <a:t>Range extension mode in [1] does not provide beacon frame coverage enhancement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66800" y="1680281"/>
            <a:ext cx="7699560" cy="3306164"/>
            <a:chOff x="1238250" y="1680281"/>
            <a:chExt cx="7699560" cy="330616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8250" y="1680281"/>
              <a:ext cx="4358482" cy="3306164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285630" y="2107059"/>
              <a:ext cx="365218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Data (</a:t>
              </a:r>
              <a:r>
                <a:rPr lang="en-US" sz="1100" dirty="0">
                  <a:solidFill>
                    <a:schemeClr val="tx1"/>
                  </a:solidFill>
                </a:rPr>
                <a:t>SIGA) and </a:t>
              </a:r>
              <a:r>
                <a:rPr lang="en-US" sz="1100" dirty="0" smtClean="0">
                  <a:solidFill>
                    <a:schemeClr val="tx1"/>
                  </a:solidFill>
                </a:rPr>
                <a:t>Data (</a:t>
              </a:r>
              <a:r>
                <a:rPr lang="en-US" sz="1100" dirty="0">
                  <a:solidFill>
                    <a:schemeClr val="tx1"/>
                  </a:solidFill>
                </a:rPr>
                <a:t>RSIGA) was assumed to have </a:t>
              </a:r>
              <a:r>
                <a:rPr lang="en-US" sz="1100" dirty="0" smtClean="0">
                  <a:solidFill>
                    <a:schemeClr val="tx1"/>
                  </a:solidFill>
                </a:rPr>
                <a:t>error if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 </a:t>
              </a:r>
              <a:r>
                <a:rPr lang="en-US" sz="1100" dirty="0" smtClean="0">
                  <a:solidFill>
                    <a:schemeClr val="tx1"/>
                  </a:solidFill>
                </a:rPr>
                <a:t>  - L-SIG </a:t>
              </a:r>
              <a:r>
                <a:rPr lang="en-US" sz="1100" dirty="0">
                  <a:solidFill>
                    <a:schemeClr val="tx1"/>
                  </a:solidFill>
                </a:rPr>
                <a:t>validity check fails or </a:t>
              </a:r>
              <a:r>
                <a:rPr lang="en-US" sz="1100" dirty="0" smtClean="0">
                  <a:solidFill>
                    <a:schemeClr val="tx1"/>
                  </a:solidFill>
                </a:rPr>
                <a:t/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sz="1100" dirty="0" smtClean="0">
                  <a:solidFill>
                    <a:schemeClr val="tx1"/>
                  </a:solidFill>
                </a:rPr>
                <a:t>   - SIG-A </a:t>
              </a:r>
              <a:r>
                <a:rPr lang="en-US" sz="1100" dirty="0">
                  <a:solidFill>
                    <a:schemeClr val="tx1"/>
                  </a:solidFill>
                </a:rPr>
                <a:t>8 bit CRC fails or </a:t>
              </a:r>
              <a:r>
                <a:rPr lang="en-US" sz="1100" dirty="0" smtClean="0">
                  <a:solidFill>
                    <a:schemeClr val="tx1"/>
                  </a:solidFill>
                </a:rPr>
                <a:t/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sz="1100" dirty="0" smtClean="0">
                  <a:solidFill>
                    <a:schemeClr val="tx1"/>
                  </a:solidFill>
                </a:rPr>
                <a:t>   - actual </a:t>
              </a:r>
              <a:r>
                <a:rPr lang="en-US" sz="1100" dirty="0">
                  <a:solidFill>
                    <a:schemeClr val="tx1"/>
                  </a:solidFill>
                </a:rPr>
                <a:t>data FCS </a:t>
              </a:r>
              <a:r>
                <a:rPr lang="en-US" sz="1100" dirty="0" smtClean="0">
                  <a:solidFill>
                    <a:schemeClr val="tx1"/>
                  </a:solidFill>
                </a:rPr>
                <a:t>fails 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5015650" y="2696956"/>
              <a:ext cx="334690" cy="4969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>
            <a:xfrm>
              <a:off x="5312525" y="3102530"/>
              <a:ext cx="29108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Data(Genie</a:t>
              </a:r>
              <a:r>
                <a:rPr lang="en-US" sz="1200" dirty="0">
                  <a:solidFill>
                    <a:schemeClr val="tx1"/>
                  </a:solidFill>
                </a:rPr>
                <a:t>) was assumed to have </a:t>
              </a:r>
              <a:r>
                <a:rPr lang="en-US" sz="1200" dirty="0" smtClean="0">
                  <a:solidFill>
                    <a:schemeClr val="tx1"/>
                  </a:solidFill>
                </a:rPr>
                <a:t>error if  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- actual </a:t>
              </a:r>
              <a:r>
                <a:rPr lang="en-US" sz="1200" dirty="0">
                  <a:solidFill>
                    <a:schemeClr val="tx1"/>
                  </a:solidFill>
                </a:rPr>
                <a:t>data FCS </a:t>
              </a:r>
              <a:r>
                <a:rPr lang="en-US" sz="1200" dirty="0" smtClean="0">
                  <a:solidFill>
                    <a:schemeClr val="tx1"/>
                  </a:solidFill>
                </a:rPr>
                <a:t>fails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ight Brace 16"/>
            <p:cNvSpPr/>
            <p:nvPr/>
          </p:nvSpPr>
          <p:spPr bwMode="auto">
            <a:xfrm>
              <a:off x="5047825" y="2446666"/>
              <a:ext cx="352850" cy="15916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(cont’d)</a:t>
            </a:r>
            <a:br>
              <a:rPr lang="en-US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Beacon 150 bytes, 2x1 and 4x1)</a:t>
            </a:r>
            <a:endParaRPr lang="en-US" sz="28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5957" y="5716587"/>
            <a:ext cx="7770813" cy="455613"/>
          </a:xfrm>
        </p:spPr>
        <p:txBody>
          <a:bodyPr/>
          <a:lstStyle/>
          <a:p>
            <a:r>
              <a:rPr lang="en-US" sz="2000" b="0" dirty="0"/>
              <a:t>-	</a:t>
            </a:r>
            <a:r>
              <a:rPr lang="en-US" sz="2000" b="0" dirty="0" smtClean="0"/>
              <a:t>Similar trend. No meaningful improvement in beacon frame coverage.</a:t>
            </a:r>
            <a:endParaRPr lang="en-US" sz="2000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631" y="2038815"/>
            <a:ext cx="4267200" cy="320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45606"/>
            <a:ext cx="4267200" cy="32004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Repeated HE-SIG-A provides some gain for correct reception of HE-SIG-A.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Unfortunately improving HE-SIG-A performance does not help improve data reception for 150 bytes or larger.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802.11 system coverage is defined by accurate reception </a:t>
            </a:r>
            <a:r>
              <a:rPr lang="en-US" smtClean="0"/>
              <a:t>of Beacon </a:t>
            </a:r>
            <a:r>
              <a:rPr lang="en-US" dirty="0" smtClean="0"/>
              <a:t>frames which is approximately 150 bytes ~ 300 bytes.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No meaningful coverage enhancement from HE-SIG-A repetition was observed.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marL="40005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43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smtClean="0"/>
              <a:t>11-15-0579r3, </a:t>
            </a:r>
            <a:r>
              <a:rPr lang="en-US" dirty="0"/>
              <a:t>802.11ax Preamble Design and </a:t>
            </a:r>
            <a:r>
              <a:rPr lang="en-US" dirty="0" smtClean="0"/>
              <a:t>Auto-detection</a:t>
            </a:r>
          </a:p>
          <a:p>
            <a:pPr marL="0" indent="0"/>
            <a:r>
              <a:rPr lang="en-US" dirty="0" smtClean="0"/>
              <a:t>[2] 11-15-0826r0, </a:t>
            </a:r>
            <a:r>
              <a:rPr lang="en-GB" dirty="0"/>
              <a:t>HE-SIGA transmission for range extension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4909</TotalTime>
  <Words>791</Words>
  <Application>Microsoft Office PowerPoint</Application>
  <PresentationFormat>On-screen Show (4:3)</PresentationFormat>
  <Paragraphs>141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宋体</vt:lpstr>
      <vt:lpstr>Arial</vt:lpstr>
      <vt:lpstr>Times New Roman</vt:lpstr>
      <vt:lpstr>Wingdings</vt:lpstr>
      <vt:lpstr>Office Theme</vt:lpstr>
      <vt:lpstr>Document</vt:lpstr>
      <vt:lpstr>Considerations on  Range Extension with SIG-A Repetition</vt:lpstr>
      <vt:lpstr>Abstract</vt:lpstr>
      <vt:lpstr>Range Extension Mode</vt:lpstr>
      <vt:lpstr>Coverage of 802.11 Systems</vt:lpstr>
      <vt:lpstr>Simulation Environments</vt:lpstr>
      <vt:lpstr>Simulation (Beacon 150 bytes, 1x1)</vt:lpstr>
      <vt:lpstr>Simulation (cont’d) (Beacon 150 bytes, 2x1 and 4x1)</vt:lpstr>
      <vt:lpstr>Summary</vt:lpstr>
      <vt:lpstr>References</vt:lpstr>
      <vt:lpstr>Appendix Size of Beacon Frame</vt:lpstr>
      <vt:lpstr>Simulation (cont’d) (Beacon 300 bytes, 1x1)</vt:lpstr>
      <vt:lpstr>Simulation (cont’d) (Beacon 300 bytes, 2x1 and 4x1)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Range Extension with SIG-A Repetition</dc:title>
  <dc:creator>Yujin Noh</dc:creator>
  <cp:lastModifiedBy>Daewon Lee</cp:lastModifiedBy>
  <cp:revision>365</cp:revision>
  <cp:lastPrinted>1601-01-01T00:00:00Z</cp:lastPrinted>
  <dcterms:created xsi:type="dcterms:W3CDTF">2015-06-29T22:16:55Z</dcterms:created>
  <dcterms:modified xsi:type="dcterms:W3CDTF">2015-09-13T13:16:28Z</dcterms:modified>
</cp:coreProperties>
</file>