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86" r:id="rId4"/>
    <p:sldId id="266" r:id="rId5"/>
    <p:sldId id="288" r:id="rId6"/>
    <p:sldId id="304" r:id="rId7"/>
    <p:sldId id="302" r:id="rId8"/>
    <p:sldId id="303" r:id="rId9"/>
    <p:sldId id="294" r:id="rId10"/>
    <p:sldId id="295" r:id="rId11"/>
    <p:sldId id="297" r:id="rId12"/>
    <p:sldId id="305" r:id="rId13"/>
    <p:sldId id="306" r:id="rId14"/>
    <p:sldId id="298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34" autoAdjust="0"/>
    <p:restoredTop sz="94660"/>
  </p:normalViewPr>
  <p:slideViewPr>
    <p:cSldViewPr>
      <p:cViewPr varScale="1">
        <p:scale>
          <a:sx n="97" d="100"/>
          <a:sy n="97" d="100"/>
        </p:scale>
        <p:origin x="1110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Sep 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796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Yujin Noh, </a:t>
            </a:r>
            <a:r>
              <a:rPr lang="en-GB" dirty="0" err="1" smtClean="0"/>
              <a:t>Newracom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448300" y="357166"/>
            <a:ext cx="30527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dirty="0" smtClean="0"/>
              <a:t>September 2015</a:t>
            </a:r>
            <a:endParaRPr lang="en-GB" sz="1800" dirty="0" smtClean="0"/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802.11-15/1089r0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5448300" y="6460002"/>
            <a:ext cx="3086100" cy="19797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Yujin Noh, </a:t>
            </a:r>
            <a:r>
              <a:rPr lang="en-US" dirty="0" err="1" smtClean="0"/>
              <a:t>Newracom</a:t>
            </a:r>
            <a:endParaRPr lang="en-US" dirty="0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6934" y="328051"/>
            <a:ext cx="30527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800" dirty="0" smtClean="0"/>
              <a:t>September 2015</a:t>
            </a:r>
            <a:endParaRPr lang="en-GB" sz="1800" dirty="0" smtClean="0"/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Considerations on </a:t>
            </a:r>
            <a:br>
              <a:rPr lang="en-GB" sz="2800" dirty="0" smtClean="0"/>
            </a:br>
            <a:r>
              <a:rPr lang="en-GB" sz="2800" dirty="0" smtClean="0"/>
              <a:t>PHY Padding and Packet Extension in 11ax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347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9528442"/>
              </p:ext>
            </p:extLst>
          </p:nvPr>
        </p:nvGraphicFramePr>
        <p:xfrm>
          <a:off x="523875" y="3195637"/>
          <a:ext cx="8691563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" name="Document" r:id="rId5" imgW="8376485" imgH="2581656" progId="Word.Document.8">
                  <p:embed/>
                </p:oleObj>
              </mc:Choice>
              <mc:Fallback>
                <p:oleObj name="Document" r:id="rId5" imgW="8376485" imgH="25816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3195637"/>
                        <a:ext cx="8691563" cy="2671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3363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Analysis of LDPC </a:t>
            </a:r>
            <a:r>
              <a:rPr lang="en-US" sz="2800" dirty="0" err="1"/>
              <a:t>Codeword</a:t>
            </a:r>
            <a:r>
              <a:rPr lang="en-US" sz="2800" dirty="0"/>
              <a:t> </a:t>
            </a:r>
            <a:r>
              <a:rPr lang="en-US" sz="2800" dirty="0" smtClean="0"/>
              <a:t>Mapping (</a:t>
            </a:r>
            <a:r>
              <a:rPr lang="en-US" sz="2800" dirty="0"/>
              <a:t>cont’d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116" name="TextBox 33"/>
          <p:cNvSpPr txBox="1">
            <a:spLocks noChangeArrowheads="1"/>
          </p:cNvSpPr>
          <p:nvPr/>
        </p:nvSpPr>
        <p:spPr bwMode="auto">
          <a:xfrm>
            <a:off x="2428156" y="1690759"/>
            <a:ext cx="415530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Example of non-STBC with </a:t>
            </a:r>
            <a:r>
              <a:rPr lang="en-US" altLang="en-US" sz="16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a-factor</a:t>
            </a:r>
            <a:r>
              <a:rPr lang="en-US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set to 3</a:t>
            </a:r>
            <a:endParaRPr lang="en-US" altLang="en-US" sz="160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9717" y="4403553"/>
            <a:ext cx="7772400" cy="150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smtClean="0"/>
              <a:t>In some cases the number of LDPC </a:t>
            </a:r>
            <a:r>
              <a:rPr lang="en-US" sz="2000" kern="0" dirty="0" err="1" smtClean="0"/>
              <a:t>codewords</a:t>
            </a:r>
            <a:r>
              <a:rPr lang="en-US" sz="2000" kern="0" dirty="0" smtClean="0"/>
              <a:t> is identical regardless of following 11ac padding rules (i.e. always a=4) or following padding rules proposed in [1] (i.e. </a:t>
            </a:r>
            <a:r>
              <a:rPr lang="en-US" sz="2000" i="1" kern="0" dirty="0" smtClean="0"/>
              <a:t>a-factor</a:t>
            </a:r>
            <a:r>
              <a:rPr lang="en-US" sz="2000" kern="0" dirty="0" smtClean="0"/>
              <a:t> 2 or 3).</a:t>
            </a:r>
            <a:endParaRPr lang="en-US" sz="2000" kern="0" dirty="0"/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Especially when </a:t>
            </a:r>
            <a:r>
              <a:rPr lang="en-US" sz="1600" kern="0" dirty="0" err="1" smtClean="0"/>
              <a:t>codeword</a:t>
            </a:r>
            <a:r>
              <a:rPr lang="en-US" sz="1600" kern="0" dirty="0" smtClean="0"/>
              <a:t> density is less than four </a:t>
            </a:r>
            <a:r>
              <a:rPr lang="en-US" sz="1600" kern="0" dirty="0" err="1" smtClean="0"/>
              <a:t>codewords</a:t>
            </a:r>
            <a:r>
              <a:rPr lang="en-US" sz="1600" kern="0" dirty="0" smtClean="0"/>
              <a:t> per OFDM symbol.</a:t>
            </a:r>
          </a:p>
        </p:txBody>
      </p:sp>
      <p:cxnSp>
        <p:nvCxnSpPr>
          <p:cNvPr id="98" name="Straight Connector 149"/>
          <p:cNvCxnSpPr>
            <a:cxnSpLocks noChangeShapeType="1"/>
          </p:cNvCxnSpPr>
          <p:nvPr/>
        </p:nvCxnSpPr>
        <p:spPr bwMode="auto">
          <a:xfrm>
            <a:off x="7163616" y="2579948"/>
            <a:ext cx="3175" cy="744908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Straight Arrow Connector 70"/>
          <p:cNvCxnSpPr>
            <a:cxnSpLocks noChangeShapeType="1"/>
          </p:cNvCxnSpPr>
          <p:nvPr/>
        </p:nvCxnSpPr>
        <p:spPr bwMode="auto">
          <a:xfrm flipV="1">
            <a:off x="2015354" y="2675198"/>
            <a:ext cx="306705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Straight Arrow Connector 70"/>
          <p:cNvCxnSpPr>
            <a:cxnSpLocks noChangeShapeType="1"/>
          </p:cNvCxnSpPr>
          <p:nvPr/>
        </p:nvCxnSpPr>
        <p:spPr bwMode="auto">
          <a:xfrm flipV="1">
            <a:off x="5098279" y="2474464"/>
            <a:ext cx="306705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" name="TextBox 26"/>
          <p:cNvSpPr txBox="1">
            <a:spLocks noChangeArrowheads="1"/>
          </p:cNvSpPr>
          <p:nvPr/>
        </p:nvSpPr>
        <p:spPr bwMode="auto">
          <a:xfrm>
            <a:off x="846286" y="2604858"/>
            <a:ext cx="473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cxnSp>
        <p:nvCxnSpPr>
          <p:cNvPr id="103" name="Straight Arrow Connector 70"/>
          <p:cNvCxnSpPr>
            <a:cxnSpLocks noChangeShapeType="1"/>
          </p:cNvCxnSpPr>
          <p:nvPr/>
        </p:nvCxnSpPr>
        <p:spPr bwMode="auto">
          <a:xfrm>
            <a:off x="5093516" y="2664694"/>
            <a:ext cx="2073275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6" name="TextBox 25"/>
          <p:cNvSpPr txBox="1">
            <a:spLocks noChangeArrowheads="1"/>
          </p:cNvSpPr>
          <p:nvPr/>
        </p:nvSpPr>
        <p:spPr bwMode="auto">
          <a:xfrm>
            <a:off x="5976361" y="2176790"/>
            <a:ext cx="16482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Last OFDM symbol </a:t>
            </a:r>
            <a:r>
              <a:rPr lang="en-US" altLang="en-US" sz="1100" b="0" i="1" dirty="0" smtClean="0">
                <a:latin typeface="+mn-lt"/>
                <a:ea typeface="宋体" panose="02010600030101010101" pitchFamily="2" charset="-122"/>
              </a:rPr>
              <a:t>N</a:t>
            </a:r>
            <a:r>
              <a:rPr lang="en-US" altLang="en-US" sz="700" b="0" i="1" dirty="0" smtClean="0">
                <a:latin typeface="+mn-lt"/>
                <a:ea typeface="宋体" panose="02010600030101010101" pitchFamily="2" charset="-122"/>
              </a:rPr>
              <a:t>CBPS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08" name="TextBox 25"/>
          <p:cNvSpPr txBox="1">
            <a:spLocks noChangeArrowheads="1"/>
          </p:cNvSpPr>
          <p:nvPr/>
        </p:nvSpPr>
        <p:spPr bwMode="auto">
          <a:xfrm>
            <a:off x="5645109" y="2455827"/>
            <a:ext cx="81464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i="1" dirty="0" smtClean="0">
                <a:latin typeface="+mn-lt"/>
                <a:ea typeface="宋体" panose="02010600030101010101" pitchFamily="2" charset="-122"/>
              </a:rPr>
              <a:t>N</a:t>
            </a:r>
            <a:r>
              <a:rPr lang="en-US" altLang="en-US" sz="700" b="0" i="1" dirty="0" smtClean="0">
                <a:latin typeface="+mn-lt"/>
                <a:ea typeface="宋体" panose="02010600030101010101" pitchFamily="2" charset="-122"/>
              </a:rPr>
              <a:t>CBPS.SHORT 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09" name="TextBox 25"/>
          <p:cNvSpPr txBox="1">
            <a:spLocks noChangeArrowheads="1"/>
          </p:cNvSpPr>
          <p:nvPr/>
        </p:nvSpPr>
        <p:spPr bwMode="auto">
          <a:xfrm>
            <a:off x="3346163" y="2448003"/>
            <a:ext cx="4924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i="1" dirty="0" smtClean="0">
                <a:latin typeface="+mn-lt"/>
                <a:ea typeface="宋体" panose="02010600030101010101" pitchFamily="2" charset="-122"/>
              </a:rPr>
              <a:t>N</a:t>
            </a:r>
            <a:r>
              <a:rPr lang="en-US" altLang="en-US" sz="700" b="0" i="1" dirty="0" smtClean="0">
                <a:latin typeface="+mn-lt"/>
                <a:ea typeface="宋体" panose="02010600030101010101" pitchFamily="2" charset="-122"/>
              </a:rPr>
              <a:t>CBPS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1379484" y="2838675"/>
            <a:ext cx="5783212" cy="311486"/>
            <a:chOff x="3742474" y="3706959"/>
            <a:chExt cx="4882963" cy="311486"/>
          </a:xfrm>
        </p:grpSpPr>
        <p:sp>
          <p:nvSpPr>
            <p:cNvPr id="141" name="Rectangle 69"/>
            <p:cNvSpPr>
              <a:spLocks noChangeArrowheads="1"/>
            </p:cNvSpPr>
            <p:nvPr/>
          </p:nvSpPr>
          <p:spPr bwMode="auto">
            <a:xfrm>
              <a:off x="3742474" y="3710465"/>
              <a:ext cx="976209" cy="30797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2" name="Rectangle 90"/>
            <p:cNvSpPr>
              <a:spLocks noChangeArrowheads="1"/>
            </p:cNvSpPr>
            <p:nvPr/>
          </p:nvSpPr>
          <p:spPr bwMode="auto">
            <a:xfrm>
              <a:off x="3890303" y="3746914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3" name="Rectangle 69"/>
            <p:cNvSpPr>
              <a:spLocks noChangeArrowheads="1"/>
            </p:cNvSpPr>
            <p:nvPr/>
          </p:nvSpPr>
          <p:spPr bwMode="auto">
            <a:xfrm>
              <a:off x="4715377" y="3710469"/>
              <a:ext cx="975641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4" name="Rectangle 141"/>
            <p:cNvSpPr>
              <a:spLocks noChangeArrowheads="1"/>
            </p:cNvSpPr>
            <p:nvPr/>
          </p:nvSpPr>
          <p:spPr bwMode="auto">
            <a:xfrm>
              <a:off x="4862912" y="3746918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5" name="Rectangle 69"/>
            <p:cNvSpPr>
              <a:spLocks noChangeArrowheads="1"/>
            </p:cNvSpPr>
            <p:nvPr/>
          </p:nvSpPr>
          <p:spPr bwMode="auto">
            <a:xfrm>
              <a:off x="6670688" y="3706959"/>
              <a:ext cx="975641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6" name="Rectangle 69"/>
            <p:cNvSpPr>
              <a:spLocks noChangeArrowheads="1"/>
            </p:cNvSpPr>
            <p:nvPr/>
          </p:nvSpPr>
          <p:spPr bwMode="auto">
            <a:xfrm>
              <a:off x="5693920" y="3710469"/>
              <a:ext cx="976209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47" name="Rectangle 144"/>
            <p:cNvSpPr>
              <a:spLocks noChangeArrowheads="1"/>
            </p:cNvSpPr>
            <p:nvPr/>
          </p:nvSpPr>
          <p:spPr bwMode="auto">
            <a:xfrm>
              <a:off x="5841749" y="3746918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2" name="Rectangle 69"/>
            <p:cNvSpPr>
              <a:spLocks noChangeArrowheads="1"/>
            </p:cNvSpPr>
            <p:nvPr/>
          </p:nvSpPr>
          <p:spPr bwMode="auto">
            <a:xfrm>
              <a:off x="7649228" y="3706959"/>
              <a:ext cx="976209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3" name="Rectangle 144"/>
            <p:cNvSpPr>
              <a:spLocks noChangeArrowheads="1"/>
            </p:cNvSpPr>
            <p:nvPr/>
          </p:nvSpPr>
          <p:spPr bwMode="auto">
            <a:xfrm>
              <a:off x="6831644" y="3736791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4" name="Rectangle 144"/>
            <p:cNvSpPr>
              <a:spLocks noChangeArrowheads="1"/>
            </p:cNvSpPr>
            <p:nvPr/>
          </p:nvSpPr>
          <p:spPr bwMode="auto">
            <a:xfrm>
              <a:off x="7753604" y="3735595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60" name="Rectangle 182"/>
          <p:cNvSpPr>
            <a:spLocks noChangeArrowheads="1"/>
          </p:cNvSpPr>
          <p:nvPr/>
        </p:nvSpPr>
        <p:spPr bwMode="auto">
          <a:xfrm>
            <a:off x="5082383" y="2765818"/>
            <a:ext cx="2084832" cy="457200"/>
          </a:xfrm>
          <a:prstGeom prst="rect">
            <a:avLst/>
          </a:prstGeom>
          <a:solidFill>
            <a:srgbClr val="00CC99">
              <a:alpha val="45097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61" name="TextBox 33"/>
          <p:cNvSpPr txBox="1">
            <a:spLocks noChangeArrowheads="1"/>
          </p:cNvSpPr>
          <p:nvPr/>
        </p:nvSpPr>
        <p:spPr bwMode="auto">
          <a:xfrm>
            <a:off x="289560" y="1914436"/>
            <a:ext cx="221665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100" b="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APEP_Length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37250 bytes,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SS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2, N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SD 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468,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MCS=7, L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CW 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1944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380404" y="3565556"/>
            <a:ext cx="6779338" cy="311486"/>
            <a:chOff x="3742474" y="3706959"/>
            <a:chExt cx="4882963" cy="311486"/>
          </a:xfrm>
        </p:grpSpPr>
        <p:sp>
          <p:nvSpPr>
            <p:cNvPr id="35" name="Rectangle 69"/>
            <p:cNvSpPr>
              <a:spLocks noChangeArrowheads="1"/>
            </p:cNvSpPr>
            <p:nvPr/>
          </p:nvSpPr>
          <p:spPr bwMode="auto">
            <a:xfrm>
              <a:off x="3742474" y="3710465"/>
              <a:ext cx="976209" cy="307975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6" name="Rectangle 90"/>
            <p:cNvSpPr>
              <a:spLocks noChangeArrowheads="1"/>
            </p:cNvSpPr>
            <p:nvPr/>
          </p:nvSpPr>
          <p:spPr bwMode="auto">
            <a:xfrm>
              <a:off x="3890303" y="3746914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7" name="Rectangle 69"/>
            <p:cNvSpPr>
              <a:spLocks noChangeArrowheads="1"/>
            </p:cNvSpPr>
            <p:nvPr/>
          </p:nvSpPr>
          <p:spPr bwMode="auto">
            <a:xfrm>
              <a:off x="4715377" y="3710469"/>
              <a:ext cx="975641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8" name="Rectangle 141"/>
            <p:cNvSpPr>
              <a:spLocks noChangeArrowheads="1"/>
            </p:cNvSpPr>
            <p:nvPr/>
          </p:nvSpPr>
          <p:spPr bwMode="auto">
            <a:xfrm>
              <a:off x="4862912" y="3746918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39" name="Rectangle 69"/>
            <p:cNvSpPr>
              <a:spLocks noChangeArrowheads="1"/>
            </p:cNvSpPr>
            <p:nvPr/>
          </p:nvSpPr>
          <p:spPr bwMode="auto">
            <a:xfrm>
              <a:off x="6670688" y="3706959"/>
              <a:ext cx="975641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0" name="Rectangle 69"/>
            <p:cNvSpPr>
              <a:spLocks noChangeArrowheads="1"/>
            </p:cNvSpPr>
            <p:nvPr/>
          </p:nvSpPr>
          <p:spPr bwMode="auto">
            <a:xfrm>
              <a:off x="5693920" y="3710469"/>
              <a:ext cx="976209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1" name="Rectangle 144"/>
            <p:cNvSpPr>
              <a:spLocks noChangeArrowheads="1"/>
            </p:cNvSpPr>
            <p:nvPr/>
          </p:nvSpPr>
          <p:spPr bwMode="auto">
            <a:xfrm>
              <a:off x="5841749" y="3746918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2" name="Rectangle 69"/>
            <p:cNvSpPr>
              <a:spLocks noChangeArrowheads="1"/>
            </p:cNvSpPr>
            <p:nvPr/>
          </p:nvSpPr>
          <p:spPr bwMode="auto">
            <a:xfrm>
              <a:off x="7649228" y="3706959"/>
              <a:ext cx="976209" cy="307976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5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3" name="Rectangle 144"/>
            <p:cNvSpPr>
              <a:spLocks noChangeArrowheads="1"/>
            </p:cNvSpPr>
            <p:nvPr/>
          </p:nvSpPr>
          <p:spPr bwMode="auto">
            <a:xfrm>
              <a:off x="6831644" y="3736791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4" name="Rectangle 144"/>
            <p:cNvSpPr>
              <a:spLocks noChangeArrowheads="1"/>
            </p:cNvSpPr>
            <p:nvPr/>
          </p:nvSpPr>
          <p:spPr bwMode="auto">
            <a:xfrm>
              <a:off x="7753604" y="3735595"/>
              <a:ext cx="715260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50" b="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codeword</a:t>
              </a:r>
              <a:endParaRPr lang="en-US" altLang="en-US" sz="105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46" name="TextBox 26"/>
          <p:cNvSpPr txBox="1">
            <a:spLocks noChangeArrowheads="1"/>
          </p:cNvSpPr>
          <p:nvPr/>
        </p:nvSpPr>
        <p:spPr bwMode="auto">
          <a:xfrm>
            <a:off x="807207" y="3384642"/>
            <a:ext cx="4730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3332" y="2683603"/>
            <a:ext cx="9284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Based on [1]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3928" y="3357555"/>
            <a:ext cx="137088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Based on 11ac rules</a:t>
            </a:r>
            <a:endParaRPr lang="en-US" sz="1100" b="1" dirty="0">
              <a:solidFill>
                <a:schemeClr val="tx1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15354" y="2386062"/>
            <a:ext cx="6145212" cy="1728738"/>
            <a:chOff x="2015354" y="2020555"/>
            <a:chExt cx="6145212" cy="1037849"/>
          </a:xfrm>
        </p:grpSpPr>
        <p:cxnSp>
          <p:nvCxnSpPr>
            <p:cNvPr id="96" name="Straight Connector 8"/>
            <p:cNvCxnSpPr>
              <a:cxnSpLocks noChangeShapeType="1"/>
            </p:cNvCxnSpPr>
            <p:nvPr/>
          </p:nvCxnSpPr>
          <p:spPr bwMode="auto">
            <a:xfrm flipH="1">
              <a:off x="8159742" y="2020555"/>
              <a:ext cx="824" cy="932688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0" name="Straight Connector 8"/>
            <p:cNvCxnSpPr>
              <a:cxnSpLocks noChangeShapeType="1"/>
            </p:cNvCxnSpPr>
            <p:nvPr/>
          </p:nvCxnSpPr>
          <p:spPr bwMode="auto">
            <a:xfrm flipH="1">
              <a:off x="5082383" y="2052564"/>
              <a:ext cx="21" cy="100584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10" name="Straight Connector 8"/>
            <p:cNvCxnSpPr>
              <a:cxnSpLocks noChangeShapeType="1"/>
            </p:cNvCxnSpPr>
            <p:nvPr/>
          </p:nvCxnSpPr>
          <p:spPr bwMode="auto">
            <a:xfrm flipH="1">
              <a:off x="2015354" y="2121149"/>
              <a:ext cx="0" cy="838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9" name="TextBox 25"/>
          <p:cNvSpPr txBox="1">
            <a:spLocks noChangeArrowheads="1"/>
          </p:cNvSpPr>
          <p:nvPr/>
        </p:nvSpPr>
        <p:spPr bwMode="auto">
          <a:xfrm>
            <a:off x="2878502" y="3173135"/>
            <a:ext cx="53027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L</a:t>
            </a:r>
            <a:r>
              <a:rPr lang="en-US" altLang="en-US" sz="700" b="0" dirty="0" smtClean="0">
                <a:latin typeface="+mn-lt"/>
                <a:ea typeface="宋体" panose="02010600030101010101" pitchFamily="2" charset="-122"/>
              </a:rPr>
              <a:t>CW,1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50" name="TextBox 25"/>
          <p:cNvSpPr txBox="1">
            <a:spLocks noChangeArrowheads="1"/>
          </p:cNvSpPr>
          <p:nvPr/>
        </p:nvSpPr>
        <p:spPr bwMode="auto">
          <a:xfrm>
            <a:off x="2983703" y="3928083"/>
            <a:ext cx="117874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L</a:t>
            </a:r>
            <a:r>
              <a:rPr lang="en-US" altLang="en-US" sz="700" b="0" dirty="0" smtClean="0">
                <a:latin typeface="+mn-lt"/>
                <a:ea typeface="宋体" panose="02010600030101010101" pitchFamily="2" charset="-122"/>
              </a:rPr>
              <a:t>CW,2</a:t>
            </a: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 &gt; L</a:t>
            </a:r>
            <a:r>
              <a:rPr lang="en-US" altLang="en-US" sz="700" b="0" dirty="0" smtClean="0">
                <a:latin typeface="+mn-lt"/>
                <a:ea typeface="宋体" panose="02010600030101010101" pitchFamily="2" charset="-122"/>
              </a:rPr>
              <a:t>CW,1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cxnSp>
        <p:nvCxnSpPr>
          <p:cNvPr id="52" name="Straight Arrow Connector 70"/>
          <p:cNvCxnSpPr>
            <a:cxnSpLocks noChangeShapeType="1"/>
          </p:cNvCxnSpPr>
          <p:nvPr/>
        </p:nvCxnSpPr>
        <p:spPr bwMode="auto">
          <a:xfrm flipV="1">
            <a:off x="2508700" y="3213493"/>
            <a:ext cx="117857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Arrow Connector 70"/>
          <p:cNvCxnSpPr>
            <a:cxnSpLocks noChangeShapeType="1"/>
          </p:cNvCxnSpPr>
          <p:nvPr/>
        </p:nvCxnSpPr>
        <p:spPr bwMode="auto">
          <a:xfrm flipV="1">
            <a:off x="2706492" y="3949805"/>
            <a:ext cx="137920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>
            <a:off x="2531757" y="3182428"/>
            <a:ext cx="199392" cy="38312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3701764" y="3143154"/>
            <a:ext cx="410722" cy="42590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4855656" y="3142095"/>
            <a:ext cx="633597" cy="46235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5998083" y="3130506"/>
            <a:ext cx="809172" cy="43154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7158784" y="3173135"/>
            <a:ext cx="990888" cy="3718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8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STBC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9717" y="3810000"/>
            <a:ext cx="7772400" cy="256015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smtClean="0">
                <a:solidFill>
                  <a:schemeClr val="tx1"/>
                </a:solidFill>
              </a:rPr>
              <a:t>In BCC/LDPC, one of the </a:t>
            </a:r>
            <a:r>
              <a:rPr lang="en-US" sz="2000" kern="0" dirty="0" err="1" smtClean="0">
                <a:solidFill>
                  <a:schemeClr val="tx1"/>
                </a:solidFill>
              </a:rPr>
              <a:t>T</a:t>
            </a:r>
            <a:r>
              <a:rPr lang="en-US" sz="2000" kern="0" baseline="-25000" dirty="0" err="1" smtClean="0">
                <a:solidFill>
                  <a:schemeClr val="tx1"/>
                </a:solidFill>
              </a:rPr>
              <a:t>Post</a:t>
            </a:r>
            <a:r>
              <a:rPr lang="en-US" sz="2000" kern="0" baseline="-25000" dirty="0" smtClean="0">
                <a:solidFill>
                  <a:schemeClr val="tx1"/>
                </a:solidFill>
              </a:rPr>
              <a:t>-FEC</a:t>
            </a:r>
            <a:r>
              <a:rPr lang="en-US" sz="2000" kern="0" dirty="0">
                <a:solidFill>
                  <a:schemeClr val="tx1"/>
                </a:solidFill>
              </a:rPr>
              <a:t> is </a:t>
            </a:r>
            <a:r>
              <a:rPr lang="en-US" sz="2000" kern="0" dirty="0" smtClean="0">
                <a:solidFill>
                  <a:schemeClr val="tx1"/>
                </a:solidFill>
              </a:rPr>
              <a:t>wasted and is required to process twice the number of bits/</a:t>
            </a:r>
            <a:r>
              <a:rPr lang="en-US" sz="2000" kern="0" dirty="0" err="1" smtClean="0">
                <a:solidFill>
                  <a:schemeClr val="tx1"/>
                </a:solidFill>
              </a:rPr>
              <a:t>codewords</a:t>
            </a:r>
            <a:r>
              <a:rPr lang="en-US" sz="2000" kern="0" dirty="0" smtClean="0">
                <a:solidFill>
                  <a:schemeClr val="tx1"/>
                </a:solidFill>
              </a:rPr>
              <a:t> at the end of the last OFDM symbol.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STBC is rate 1 scheme, therefore received bits/symbols are processed in pair of OFDM symbol (i.e. two OFDM symbol). Therefore, receiver must buffer twice the amount of received bits before being able to process them.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600" kern="0" dirty="0" smtClean="0"/>
          </a:p>
        </p:txBody>
      </p:sp>
      <p:grpSp>
        <p:nvGrpSpPr>
          <p:cNvPr id="80" name="Group 79"/>
          <p:cNvGrpSpPr/>
          <p:nvPr/>
        </p:nvGrpSpPr>
        <p:grpSpPr>
          <a:xfrm>
            <a:off x="335792" y="2046322"/>
            <a:ext cx="8439840" cy="1549907"/>
            <a:chOff x="99171" y="2046322"/>
            <a:chExt cx="8439840" cy="1549907"/>
          </a:xfrm>
        </p:grpSpPr>
        <p:sp>
          <p:nvSpPr>
            <p:cNvPr id="56" name="TextBox 23"/>
            <p:cNvSpPr txBox="1">
              <a:spLocks noChangeArrowheads="1"/>
            </p:cNvSpPr>
            <p:nvPr/>
          </p:nvSpPr>
          <p:spPr bwMode="auto">
            <a:xfrm>
              <a:off x="2539604" y="2046323"/>
              <a:ext cx="29128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Last 2 OFDM symbol in STBC</a:t>
              </a:r>
            </a:p>
          </p:txBody>
        </p:sp>
        <p:sp>
          <p:nvSpPr>
            <p:cNvPr id="57" name="TextBox 32"/>
            <p:cNvSpPr txBox="1">
              <a:spLocks noChangeArrowheads="1"/>
            </p:cNvSpPr>
            <p:nvPr/>
          </p:nvSpPr>
          <p:spPr bwMode="auto">
            <a:xfrm>
              <a:off x="615800" y="2063461"/>
              <a:ext cx="425581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i="1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a</a:t>
              </a:r>
              <a:r>
                <a:rPr lang="en-US" altLang="en-US" sz="1400" b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= 2:</a:t>
              </a:r>
            </a:p>
          </p:txBody>
        </p:sp>
        <p:sp>
          <p:nvSpPr>
            <p:cNvPr id="58" name="TextBox 19"/>
            <p:cNvSpPr txBox="1">
              <a:spLocks noChangeArrowheads="1"/>
            </p:cNvSpPr>
            <p:nvPr/>
          </p:nvSpPr>
          <p:spPr bwMode="auto">
            <a:xfrm>
              <a:off x="7445315" y="2046322"/>
              <a:ext cx="30589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400" b="0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PE</a:t>
              </a:r>
              <a:endParaRPr lang="en-US" altLang="en-US" sz="1400" b="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3713013" y="2595539"/>
              <a:ext cx="889000" cy="58860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Excess Info </a:t>
              </a: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bits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4602012" y="2595539"/>
              <a:ext cx="635000" cy="588603"/>
            </a:xfrm>
            <a:prstGeom prst="rect">
              <a:avLst/>
            </a:prstGeom>
            <a:solidFill>
              <a:srgbClr val="969696">
                <a:lumMod val="40000"/>
                <a:lumOff val="6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Pre-FEC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Padding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bits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5237012" y="2595539"/>
              <a:ext cx="1650999" cy="5886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Post-FEC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Padding bits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6887412" y="2593871"/>
              <a:ext cx="1650999" cy="590272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Packet Extension</a:t>
              </a:r>
            </a:p>
          </p:txBody>
        </p:sp>
        <p:cxnSp>
          <p:nvCxnSpPr>
            <p:cNvPr id="63" name="Straight Connector 12"/>
            <p:cNvCxnSpPr>
              <a:cxnSpLocks noChangeShapeType="1"/>
            </p:cNvCxnSpPr>
            <p:nvPr/>
          </p:nvCxnSpPr>
          <p:spPr bwMode="auto">
            <a:xfrm>
              <a:off x="6887412" y="2186834"/>
              <a:ext cx="0" cy="118872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Straight Arrow Connector 15"/>
            <p:cNvCxnSpPr>
              <a:cxnSpLocks noChangeShapeType="1"/>
            </p:cNvCxnSpPr>
            <p:nvPr/>
          </p:nvCxnSpPr>
          <p:spPr bwMode="auto">
            <a:xfrm>
              <a:off x="6886813" y="2360098"/>
              <a:ext cx="1651598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Straight Connector 12"/>
            <p:cNvCxnSpPr>
              <a:cxnSpLocks noChangeShapeType="1"/>
            </p:cNvCxnSpPr>
            <p:nvPr/>
          </p:nvCxnSpPr>
          <p:spPr bwMode="auto">
            <a:xfrm>
              <a:off x="8539011" y="2186834"/>
              <a:ext cx="0" cy="118872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538914" y="2592540"/>
              <a:ext cx="889000" cy="588603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Excess Info </a:t>
              </a:r>
              <a:endPara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bits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1427913" y="2592540"/>
              <a:ext cx="635000" cy="588603"/>
            </a:xfrm>
            <a:prstGeom prst="rect">
              <a:avLst/>
            </a:prstGeom>
            <a:solidFill>
              <a:srgbClr val="969696">
                <a:lumMod val="40000"/>
                <a:lumOff val="6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Pre-FEC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Padding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bits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2062913" y="2592540"/>
              <a:ext cx="1650999" cy="588603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Post-FEC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宋体" panose="02010600030101010101" pitchFamily="2" charset="-122"/>
                </a:rPr>
                <a:t>Padding bits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69" name="Straight Connector 12"/>
            <p:cNvCxnSpPr>
              <a:cxnSpLocks noChangeShapeType="1"/>
            </p:cNvCxnSpPr>
            <p:nvPr/>
          </p:nvCxnSpPr>
          <p:spPr bwMode="auto">
            <a:xfrm>
              <a:off x="538914" y="2186834"/>
              <a:ext cx="0" cy="118872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69"/>
            <p:cNvCxnSpPr/>
            <p:nvPr/>
          </p:nvCxnSpPr>
          <p:spPr bwMode="auto">
            <a:xfrm>
              <a:off x="538315" y="2357099"/>
              <a:ext cx="6344689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71" name="TextBox 6"/>
            <p:cNvSpPr txBox="1">
              <a:spLocks noChangeArrowheads="1"/>
            </p:cNvSpPr>
            <p:nvPr/>
          </p:nvSpPr>
          <p:spPr bwMode="auto">
            <a:xfrm>
              <a:off x="99171" y="2611764"/>
              <a:ext cx="4159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8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72" name="TextBox 19"/>
            <p:cNvSpPr txBox="1">
              <a:spLocks noChangeArrowheads="1"/>
            </p:cNvSpPr>
            <p:nvPr/>
          </p:nvSpPr>
          <p:spPr bwMode="auto">
            <a:xfrm>
              <a:off x="2547955" y="3274315"/>
              <a:ext cx="7537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400" b="0" baseline="-250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post</a:t>
              </a:r>
              <a:r>
                <a:rPr lang="en-US" altLang="en-US" sz="1400" b="0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-FEC</a:t>
              </a:r>
              <a:endParaRPr lang="en-US" altLang="en-US" sz="1400" b="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73" name="Straight Arrow Connector 15"/>
            <p:cNvCxnSpPr>
              <a:cxnSpLocks noChangeShapeType="1"/>
            </p:cNvCxnSpPr>
            <p:nvPr/>
          </p:nvCxnSpPr>
          <p:spPr bwMode="auto">
            <a:xfrm>
              <a:off x="2062913" y="3328502"/>
              <a:ext cx="1651598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4" name="Straight Connector 12"/>
            <p:cNvCxnSpPr>
              <a:cxnSpLocks noChangeShapeType="1"/>
            </p:cNvCxnSpPr>
            <p:nvPr/>
          </p:nvCxnSpPr>
          <p:spPr bwMode="auto">
            <a:xfrm>
              <a:off x="2062913" y="2501278"/>
              <a:ext cx="0" cy="9144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" name="Straight Connector 12"/>
            <p:cNvCxnSpPr>
              <a:cxnSpLocks noChangeShapeType="1"/>
            </p:cNvCxnSpPr>
            <p:nvPr/>
          </p:nvCxnSpPr>
          <p:spPr bwMode="auto">
            <a:xfrm>
              <a:off x="3713013" y="2524452"/>
              <a:ext cx="0" cy="9144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6" name="Straight Arrow Connector 15"/>
            <p:cNvCxnSpPr>
              <a:cxnSpLocks noChangeShapeType="1"/>
            </p:cNvCxnSpPr>
            <p:nvPr/>
          </p:nvCxnSpPr>
          <p:spPr bwMode="auto">
            <a:xfrm>
              <a:off x="5237012" y="3331175"/>
              <a:ext cx="1651598" cy="0"/>
            </a:xfrm>
            <a:prstGeom prst="straightConnector1">
              <a:avLst/>
            </a:prstGeom>
            <a:noFill/>
            <a:ln w="12700" algn="ctr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7" name="Straight Connector 12"/>
            <p:cNvCxnSpPr>
              <a:cxnSpLocks noChangeShapeType="1"/>
            </p:cNvCxnSpPr>
            <p:nvPr/>
          </p:nvCxnSpPr>
          <p:spPr bwMode="auto">
            <a:xfrm>
              <a:off x="5237012" y="2503951"/>
              <a:ext cx="0" cy="9144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8" name="Straight Connector 12"/>
            <p:cNvCxnSpPr>
              <a:cxnSpLocks noChangeShapeType="1"/>
            </p:cNvCxnSpPr>
            <p:nvPr/>
          </p:nvCxnSpPr>
          <p:spPr bwMode="auto">
            <a:xfrm>
              <a:off x="6887112" y="2527125"/>
              <a:ext cx="0" cy="91440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9" name="TextBox 19"/>
            <p:cNvSpPr txBox="1">
              <a:spLocks noChangeArrowheads="1"/>
            </p:cNvSpPr>
            <p:nvPr/>
          </p:nvSpPr>
          <p:spPr bwMode="auto">
            <a:xfrm>
              <a:off x="5679331" y="3288452"/>
              <a:ext cx="7537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 defTabSz="91440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400" b="0" baseline="-25000" dirty="0" err="1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post</a:t>
              </a:r>
              <a:r>
                <a:rPr lang="en-US" altLang="en-US" sz="1400" b="0" baseline="-25000" dirty="0" smtClean="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-FEC</a:t>
              </a:r>
              <a:endParaRPr lang="en-US" altLang="en-US" sz="1400" b="0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1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Finding on </a:t>
            </a:r>
            <a:r>
              <a:rPr lang="en-US" i="1" dirty="0" smtClean="0"/>
              <a:t>a-factor </a:t>
            </a:r>
            <a:r>
              <a:rPr lang="en-US" dirty="0" smtClean="0"/>
              <a:t>Configuration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91992"/>
            <a:ext cx="7770813" cy="45680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There are instants where using </a:t>
            </a:r>
            <a:r>
              <a:rPr lang="en-US" sz="2000" i="1" dirty="0" smtClean="0"/>
              <a:t>a-factor</a:t>
            </a:r>
            <a:r>
              <a:rPr lang="en-US" sz="2000" dirty="0" smtClean="0"/>
              <a:t> 3 (or sometimes even </a:t>
            </a:r>
            <a:r>
              <a:rPr lang="en-US" sz="2000" i="1" dirty="0" smtClean="0"/>
              <a:t>a-factor</a:t>
            </a:r>
            <a:r>
              <a:rPr lang="en-US" sz="2000" dirty="0" smtClean="0"/>
              <a:t> 2) doesn’t reduce the number of </a:t>
            </a:r>
            <a:r>
              <a:rPr lang="en-US" sz="2000" dirty="0" err="1" smtClean="0"/>
              <a:t>codewords</a:t>
            </a:r>
            <a:r>
              <a:rPr lang="en-US" sz="2000" dirty="0" smtClean="0"/>
              <a:t> to be processed by LDPC. Some examples in the table below.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82825" y="2971800"/>
            <a:ext cx="5181600" cy="3144474"/>
            <a:chOff x="2971800" y="2951526"/>
            <a:chExt cx="3239294" cy="214086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71800" y="3255742"/>
              <a:ext cx="3239294" cy="30071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71800" y="3975917"/>
              <a:ext cx="3239294" cy="300713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71800" y="3541813"/>
              <a:ext cx="3239294" cy="44391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71800" y="4267694"/>
              <a:ext cx="3239294" cy="300714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971800" y="4948294"/>
              <a:ext cx="3236561" cy="144098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971800" y="4815660"/>
              <a:ext cx="3236561" cy="14409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2971800" y="4553283"/>
              <a:ext cx="3236561" cy="275097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2971800" y="2951526"/>
              <a:ext cx="3236561" cy="30919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 bwMode="auto">
          <a:xfrm>
            <a:off x="2983675" y="2971800"/>
            <a:ext cx="1524000" cy="3144474"/>
          </a:xfrm>
          <a:prstGeom prst="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4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Finding on </a:t>
            </a:r>
            <a:r>
              <a:rPr lang="en-US" i="1" dirty="0" smtClean="0"/>
              <a:t>a-factor </a:t>
            </a:r>
            <a:r>
              <a:rPr lang="en-US" dirty="0" smtClean="0"/>
              <a:t>Configuration</a:t>
            </a:r>
            <a:br>
              <a:rPr lang="en-US" dirty="0" smtClean="0"/>
            </a:br>
            <a:r>
              <a:rPr lang="en-US" dirty="0" smtClean="0"/>
              <a:t>(cont’d)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648200"/>
            <a:ext cx="7770813" cy="150700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4us (or 8us) extra decoding relaxation time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Post</a:t>
            </a:r>
            <a:r>
              <a:rPr lang="en-US" sz="2000" baseline="-25000" dirty="0" smtClean="0"/>
              <a:t>-FEC</a:t>
            </a:r>
            <a:r>
              <a:rPr lang="en-US" sz="2000" dirty="0" smtClean="0"/>
              <a:t>) thought to be available from use of </a:t>
            </a:r>
            <a:r>
              <a:rPr lang="en-US" sz="2000" i="1" dirty="0"/>
              <a:t>a-factor</a:t>
            </a:r>
            <a:r>
              <a:rPr lang="en-US" sz="2000" dirty="0"/>
              <a:t> </a:t>
            </a:r>
            <a:r>
              <a:rPr lang="en-US" sz="2000" dirty="0" smtClean="0"/>
              <a:t>3 (or </a:t>
            </a:r>
            <a:r>
              <a:rPr lang="en-US" sz="2000" i="1" dirty="0"/>
              <a:t>a-factor</a:t>
            </a:r>
            <a:r>
              <a:rPr lang="en-US" sz="2000" dirty="0"/>
              <a:t> </a:t>
            </a:r>
            <a:r>
              <a:rPr lang="en-US" sz="2000" dirty="0" smtClean="0"/>
              <a:t>2) may not exist depending on PSDU size, number of spatial stream, MCS, and RU size.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cxnSp>
        <p:nvCxnSpPr>
          <p:cNvPr id="19" name="Straight Connector 40"/>
          <p:cNvCxnSpPr>
            <a:cxnSpLocks noChangeShapeType="1"/>
          </p:cNvCxnSpPr>
          <p:nvPr/>
        </p:nvCxnSpPr>
        <p:spPr bwMode="auto">
          <a:xfrm>
            <a:off x="1454454" y="2710417"/>
            <a:ext cx="0" cy="9144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Straight Connector 41"/>
          <p:cNvCxnSpPr>
            <a:cxnSpLocks noChangeShapeType="1"/>
          </p:cNvCxnSpPr>
          <p:nvPr/>
        </p:nvCxnSpPr>
        <p:spPr bwMode="auto">
          <a:xfrm>
            <a:off x="2443949" y="2710417"/>
            <a:ext cx="0" cy="9144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42"/>
          <p:cNvCxnSpPr>
            <a:cxnSpLocks noChangeShapeType="1"/>
          </p:cNvCxnSpPr>
          <p:nvPr/>
        </p:nvCxnSpPr>
        <p:spPr bwMode="auto">
          <a:xfrm>
            <a:off x="3488415" y="2710417"/>
            <a:ext cx="0" cy="109728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" name="Straight Arrow Connector 5"/>
          <p:cNvCxnSpPr>
            <a:cxnSpLocks noChangeShapeType="1"/>
          </p:cNvCxnSpPr>
          <p:nvPr/>
        </p:nvCxnSpPr>
        <p:spPr bwMode="auto">
          <a:xfrm>
            <a:off x="4573455" y="2597258"/>
            <a:ext cx="4193287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64960" y="2986985"/>
            <a:ext cx="2143905" cy="40638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Excess Info bits</a:t>
            </a:r>
          </a:p>
        </p:txBody>
      </p:sp>
      <p:sp>
        <p:nvSpPr>
          <p:cNvPr id="26" name="TextBox 23"/>
          <p:cNvSpPr txBox="1">
            <a:spLocks noChangeArrowheads="1"/>
          </p:cNvSpPr>
          <p:nvPr/>
        </p:nvSpPr>
        <p:spPr bwMode="auto">
          <a:xfrm>
            <a:off x="1011998" y="2305692"/>
            <a:ext cx="29720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last </a:t>
            </a:r>
            <a:r>
              <a:rPr lang="en-US" altLang="en-US" sz="1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OFDM symbol (non-STBC)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2608865" y="2986985"/>
            <a:ext cx="879551" cy="4063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Pre-FEC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padding bits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439995" y="2749574"/>
            <a:ext cx="572003" cy="25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b="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en-US" altLang="en-US" sz="1400" b="0" dirty="0">
                <a:latin typeface="Times New Roman" panose="02020603050405020304" pitchFamily="18" charset="0"/>
                <a:ea typeface="宋体" panose="02010600030101010101" pitchFamily="2" charset="-122"/>
              </a:rPr>
              <a:t> = 3:</a:t>
            </a:r>
          </a:p>
        </p:txBody>
      </p:sp>
      <p:cxnSp>
        <p:nvCxnSpPr>
          <p:cNvPr id="33" name="Straight Connector 43"/>
          <p:cNvCxnSpPr>
            <a:cxnSpLocks noChangeShapeType="1"/>
          </p:cNvCxnSpPr>
          <p:nvPr/>
        </p:nvCxnSpPr>
        <p:spPr bwMode="auto">
          <a:xfrm>
            <a:off x="4587854" y="2511452"/>
            <a:ext cx="0" cy="12801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44"/>
          <p:cNvCxnSpPr>
            <a:cxnSpLocks noChangeShapeType="1"/>
          </p:cNvCxnSpPr>
          <p:nvPr/>
        </p:nvCxnSpPr>
        <p:spPr bwMode="auto">
          <a:xfrm>
            <a:off x="464960" y="2511452"/>
            <a:ext cx="0" cy="12801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488415" y="2984348"/>
            <a:ext cx="1099439" cy="406381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Post-FEC</a:t>
            </a:r>
          </a:p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padding bits</a:t>
            </a:r>
          </a:p>
        </p:txBody>
      </p:sp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589000" y="2996218"/>
            <a:ext cx="3136836" cy="406381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Packet Extension</a:t>
            </a:r>
          </a:p>
        </p:txBody>
      </p:sp>
      <p:cxnSp>
        <p:nvCxnSpPr>
          <p:cNvPr id="39" name="Straight Arrow Connector 5"/>
          <p:cNvCxnSpPr>
            <a:cxnSpLocks noChangeShapeType="1"/>
          </p:cNvCxnSpPr>
          <p:nvPr/>
        </p:nvCxnSpPr>
        <p:spPr bwMode="auto">
          <a:xfrm>
            <a:off x="454652" y="2583803"/>
            <a:ext cx="4133203" cy="0"/>
          </a:xfrm>
          <a:prstGeom prst="straightConnector1">
            <a:avLst/>
          </a:prstGeom>
          <a:noFill/>
          <a:ln w="1905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Connector 43"/>
          <p:cNvCxnSpPr>
            <a:cxnSpLocks noChangeShapeType="1"/>
          </p:cNvCxnSpPr>
          <p:nvPr/>
        </p:nvCxnSpPr>
        <p:spPr bwMode="auto">
          <a:xfrm>
            <a:off x="8758850" y="2472262"/>
            <a:ext cx="0" cy="12801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3" name="TextBox 23"/>
          <p:cNvSpPr txBox="1">
            <a:spLocks noChangeArrowheads="1"/>
          </p:cNvSpPr>
          <p:nvPr/>
        </p:nvSpPr>
        <p:spPr bwMode="auto">
          <a:xfrm>
            <a:off x="5370167" y="2282381"/>
            <a:ext cx="2487264" cy="25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Required processing time</a:t>
            </a:r>
            <a:endParaRPr lang="en-US" altLang="en-US" sz="1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6" name="Straight Arrow Connector 5"/>
          <p:cNvCxnSpPr>
            <a:cxnSpLocks noChangeShapeType="1"/>
          </p:cNvCxnSpPr>
          <p:nvPr/>
        </p:nvCxnSpPr>
        <p:spPr bwMode="auto">
          <a:xfrm>
            <a:off x="4559725" y="3490604"/>
            <a:ext cx="3217890" cy="0"/>
          </a:xfrm>
          <a:prstGeom prst="straightConnector1">
            <a:avLst/>
          </a:prstGeom>
          <a:noFill/>
          <a:ln w="381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7" name="TextBox 23"/>
          <p:cNvSpPr txBox="1">
            <a:spLocks noChangeArrowheads="1"/>
          </p:cNvSpPr>
          <p:nvPr/>
        </p:nvSpPr>
        <p:spPr bwMode="auto">
          <a:xfrm>
            <a:off x="4626930" y="2672246"/>
            <a:ext cx="2063384" cy="25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Secured processing time</a:t>
            </a:r>
            <a:endParaRPr lang="en-US" altLang="en-US" sz="1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8" name="TextBox 23"/>
          <p:cNvSpPr txBox="1">
            <a:spLocks noChangeArrowheads="1"/>
          </p:cNvSpPr>
          <p:nvPr/>
        </p:nvSpPr>
        <p:spPr bwMode="auto">
          <a:xfrm>
            <a:off x="5191679" y="3464616"/>
            <a:ext cx="2063384" cy="255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Secured processing time</a:t>
            </a:r>
            <a:endParaRPr lang="en-US" altLang="en-US" sz="14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9" name="Straight Arrow Connector 5"/>
          <p:cNvCxnSpPr>
            <a:cxnSpLocks noChangeShapeType="1"/>
          </p:cNvCxnSpPr>
          <p:nvPr/>
        </p:nvCxnSpPr>
        <p:spPr bwMode="auto">
          <a:xfrm>
            <a:off x="3488415" y="3719212"/>
            <a:ext cx="1071310" cy="0"/>
          </a:xfrm>
          <a:prstGeom prst="straightConnector1">
            <a:avLst/>
          </a:prstGeom>
          <a:noFill/>
          <a:ln w="38100" algn="ctr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0" name="TextBox 23"/>
          <p:cNvSpPr txBox="1">
            <a:spLocks noChangeArrowheads="1"/>
          </p:cNvSpPr>
          <p:nvPr/>
        </p:nvSpPr>
        <p:spPr bwMode="auto">
          <a:xfrm>
            <a:off x="2770234" y="3807023"/>
            <a:ext cx="298103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400" b="0" dirty="0" smtClean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Processing time thought to have saved</a:t>
            </a:r>
            <a:endParaRPr lang="en-US" altLang="en-US" sz="1400" b="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10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Depending on receiver design, SIFS (16us) may not be enough to fully process all received bits.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Relaxing decoding processing time, with use of Post-FEC padding requires further analysis.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BCC/LDPC receiver is a complex system and reduction in processing time by use of </a:t>
            </a:r>
            <a:r>
              <a:rPr lang="en-US" i="1" dirty="0" smtClean="0"/>
              <a:t>a-factor</a:t>
            </a:r>
            <a:r>
              <a:rPr lang="en-US" dirty="0" smtClean="0"/>
              <a:t> cannot be linearly modeled by reduction in number of encoded bits in the last OFDM symbol.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encourage members and vendors to further check implementation consideration aspects for PHY padding methodology proposed in [1] before agreeing on concepts therein.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59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smtClean="0"/>
              <a:t>11-15-0810r0</a:t>
            </a:r>
            <a:r>
              <a:rPr lang="en-US" dirty="0"/>
              <a:t>, HE PHY Padding and Packet Extension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Abstract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HE PHY padding and Packet Extension is proposed for 11ax [1].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Receiver </a:t>
            </a:r>
            <a:r>
              <a:rPr lang="en-US" dirty="0"/>
              <a:t>must finish </a:t>
            </a:r>
            <a:r>
              <a:rPr lang="en-US" dirty="0" smtClean="0"/>
              <a:t>processing of </a:t>
            </a:r>
            <a:r>
              <a:rPr lang="en-US" dirty="0"/>
              <a:t>the frame </a:t>
            </a:r>
            <a:r>
              <a:rPr lang="en-US" dirty="0" smtClean="0"/>
              <a:t>within SIFS .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4x OFDM symbol numerology may require faster processing speed and/or die area size increase in order to process data within SIFS.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We discuss consideration aspects to the proposal.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Proposed PHY Padding in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3562" y="4267200"/>
            <a:ext cx="7770813" cy="2307519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Pre-FEC Padding with </a:t>
            </a:r>
            <a:r>
              <a:rPr lang="en-US" sz="1600" i="1" dirty="0"/>
              <a:t>a-factor </a:t>
            </a:r>
            <a:r>
              <a:rPr lang="en-US" sz="1600" dirty="0" smtClean="0"/>
              <a:t>segment boundary in the last </a:t>
            </a:r>
            <a:r>
              <a:rPr lang="en-US" sz="1600" i="1" dirty="0" err="1" smtClean="0"/>
              <a:t>m</a:t>
            </a:r>
            <a:r>
              <a:rPr lang="en-US" sz="1600" baseline="-25000" dirty="0" err="1" smtClean="0"/>
              <a:t>STBC</a:t>
            </a:r>
            <a:r>
              <a:rPr lang="en-US" sz="1600" dirty="0" smtClean="0"/>
              <a:t> OFDM symbol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Padding </a:t>
            </a:r>
            <a:r>
              <a:rPr lang="en-US" sz="1200" dirty="0"/>
              <a:t>performed before </a:t>
            </a:r>
            <a:r>
              <a:rPr lang="en-US" sz="1200" dirty="0" smtClean="0"/>
              <a:t>encoding</a:t>
            </a:r>
            <a:endParaRPr lang="en-US" sz="1200" dirty="0"/>
          </a:p>
          <a:p>
            <a:pPr lvl="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Post-FEC </a:t>
            </a:r>
            <a:r>
              <a:rPr lang="en-US" sz="1600" dirty="0"/>
              <a:t>Padding up to the end of the last </a:t>
            </a:r>
            <a:r>
              <a:rPr lang="en-US" sz="1800" i="1" dirty="0" err="1"/>
              <a:t>m</a:t>
            </a:r>
            <a:r>
              <a:rPr lang="en-US" sz="1800" baseline="-25000" dirty="0" err="1"/>
              <a:t>STBC</a:t>
            </a:r>
            <a:r>
              <a:rPr lang="en-US" sz="1800" dirty="0"/>
              <a:t> </a:t>
            </a:r>
            <a:r>
              <a:rPr lang="en-US" sz="900" i="1" dirty="0" smtClean="0"/>
              <a:t> </a:t>
            </a:r>
            <a:r>
              <a:rPr lang="en-US" sz="1600" dirty="0" smtClean="0"/>
              <a:t>OFDM </a:t>
            </a:r>
            <a:r>
              <a:rPr lang="en-US" sz="1600" dirty="0"/>
              <a:t>symbol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0" dirty="0"/>
              <a:t>Padding </a:t>
            </a:r>
            <a:r>
              <a:rPr lang="en-US" sz="1200" b="0" dirty="0" smtClean="0"/>
              <a:t>inserted after encoding </a:t>
            </a:r>
            <a:r>
              <a:rPr lang="en-US" sz="1200" b="0" dirty="0"/>
              <a:t>but before interleaving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dirty="0" smtClean="0"/>
              <a:t>Packet </a:t>
            </a:r>
            <a:r>
              <a:rPr lang="en-US" sz="1600" dirty="0"/>
              <a:t>Extension </a:t>
            </a:r>
            <a:r>
              <a:rPr lang="en-US" sz="1600" dirty="0" smtClean="0"/>
              <a:t>appended </a:t>
            </a:r>
            <a:r>
              <a:rPr lang="en-US" sz="1600" dirty="0"/>
              <a:t>after the last OFDM </a:t>
            </a:r>
            <a:r>
              <a:rPr lang="en-US" sz="1600" dirty="0" smtClean="0"/>
              <a:t>symbol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b="0" dirty="0" smtClean="0"/>
              <a:t>Two constellation thresholds (</a:t>
            </a:r>
            <a:r>
              <a:rPr lang="en-US" sz="1200" i="1" dirty="0" smtClean="0"/>
              <a:t>threshold</a:t>
            </a:r>
            <a:r>
              <a:rPr lang="en-US" sz="1200" i="1" baseline="-25000" dirty="0" smtClean="0"/>
              <a:t>8</a:t>
            </a:r>
            <a:r>
              <a:rPr lang="en-US" sz="1200" dirty="0" smtClean="0"/>
              <a:t>, </a:t>
            </a:r>
            <a:r>
              <a:rPr lang="en-US" sz="1200" i="1" dirty="0" smtClean="0"/>
              <a:t>threshold</a:t>
            </a:r>
            <a:r>
              <a:rPr lang="en-US" sz="1200" i="1" baseline="-25000" dirty="0" smtClean="0"/>
              <a:t>16,</a:t>
            </a:r>
            <a:r>
              <a:rPr lang="en-US" sz="1200" dirty="0" smtClean="0"/>
              <a:t>) </a:t>
            </a:r>
            <a:r>
              <a:rPr lang="en-US" sz="1200" b="0" dirty="0" smtClean="0"/>
              <a:t>per {BW, N</a:t>
            </a:r>
            <a:r>
              <a:rPr lang="en-US" sz="1200" b="0" baseline="-25000" dirty="0" smtClean="0"/>
              <a:t>SS</a:t>
            </a:r>
            <a:r>
              <a:rPr lang="en-US" sz="1200" b="0" dirty="0" smtClean="0"/>
              <a:t>}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200" dirty="0" smtClean="0"/>
              <a:t>3 </a:t>
            </a:r>
            <a:r>
              <a:rPr lang="en-US" sz="1200" dirty="0"/>
              <a:t>group of </a:t>
            </a:r>
            <a:r>
              <a:rPr lang="en-US" sz="1200" b="0" dirty="0" smtClean="0"/>
              <a:t>PE capability </a:t>
            </a:r>
            <a:r>
              <a:rPr lang="en-US" sz="1200" dirty="0"/>
              <a:t>with 0 µs, Max PE 8µs and Max PE </a:t>
            </a:r>
            <a:r>
              <a:rPr lang="en-US" sz="1200" dirty="0" smtClean="0"/>
              <a:t>16µs </a:t>
            </a:r>
            <a:r>
              <a:rPr lang="en-US" sz="1200" b="0" dirty="0" smtClean="0"/>
              <a:t>for each STA</a:t>
            </a:r>
            <a:endParaRPr lang="en-US" sz="1200" dirty="0"/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b="0" dirty="0"/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601461" y="1969824"/>
            <a:ext cx="7780539" cy="2074647"/>
            <a:chOff x="424865" y="1916034"/>
            <a:chExt cx="7780539" cy="2074647"/>
          </a:xfrm>
        </p:grpSpPr>
        <p:sp>
          <p:nvSpPr>
            <p:cNvPr id="70" name="TextBox 33"/>
            <p:cNvSpPr txBox="1">
              <a:spLocks noChangeArrowheads="1"/>
            </p:cNvSpPr>
            <p:nvPr/>
          </p:nvSpPr>
          <p:spPr bwMode="auto">
            <a:xfrm>
              <a:off x="1576004" y="1916034"/>
              <a:ext cx="575510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Example of non-STBC with </a:t>
              </a:r>
              <a:r>
                <a:rPr lang="en-US" altLang="en-US" sz="160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6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1 based on Max PE </a:t>
              </a:r>
              <a:r>
                <a:rPr lang="en-US" altLang="en-US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16 µs mode</a:t>
              </a:r>
              <a:r>
                <a:rPr lang="en-US" altLang="en-US" sz="16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endPara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500021" y="2171308"/>
              <a:ext cx="1100179" cy="770890"/>
              <a:chOff x="453526" y="2009580"/>
              <a:chExt cx="1100179" cy="770890"/>
            </a:xfrm>
          </p:grpSpPr>
          <p:cxnSp>
            <p:nvCxnSpPr>
              <p:cNvPr id="60" name="Straight Arrow Connector 28"/>
              <p:cNvCxnSpPr>
                <a:cxnSpLocks noChangeShapeType="1"/>
              </p:cNvCxnSpPr>
              <p:nvPr/>
            </p:nvCxnSpPr>
            <p:spPr bwMode="auto">
              <a:xfrm>
                <a:off x="744118" y="2231830"/>
                <a:ext cx="0" cy="54864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1" name="TextBox 29"/>
              <p:cNvSpPr txBox="1">
                <a:spLocks noChangeArrowheads="1"/>
              </p:cNvSpPr>
              <p:nvPr/>
            </p:nvSpPr>
            <p:spPr bwMode="auto">
              <a:xfrm rot="16200000">
                <a:off x="350453" y="2334145"/>
                <a:ext cx="452368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Freq.</a:t>
                </a:r>
              </a:p>
            </p:txBody>
          </p:sp>
          <p:cxnSp>
            <p:nvCxnSpPr>
              <p:cNvPr id="62" name="Straight Arrow Connector 30"/>
              <p:cNvCxnSpPr>
                <a:cxnSpLocks noChangeShapeType="1"/>
              </p:cNvCxnSpPr>
              <p:nvPr/>
            </p:nvCxnSpPr>
            <p:spPr bwMode="auto">
              <a:xfrm>
                <a:off x="744118" y="2231830"/>
                <a:ext cx="36576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63" name="TextBox 33"/>
              <p:cNvSpPr txBox="1">
                <a:spLocks noChangeArrowheads="1"/>
              </p:cNvSpPr>
              <p:nvPr/>
            </p:nvSpPr>
            <p:spPr bwMode="auto">
              <a:xfrm>
                <a:off x="1098131" y="2009580"/>
                <a:ext cx="4555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Time</a:t>
                </a:r>
              </a:p>
            </p:txBody>
          </p:sp>
        </p:grpSp>
        <p:sp>
          <p:nvSpPr>
            <p:cNvPr id="59" name="TextBox 26"/>
            <p:cNvSpPr txBox="1">
              <a:spLocks noChangeArrowheads="1"/>
            </p:cNvSpPr>
            <p:nvPr/>
          </p:nvSpPr>
          <p:spPr bwMode="auto">
            <a:xfrm>
              <a:off x="424865" y="3243662"/>
              <a:ext cx="54664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66" name="TextBox 39"/>
            <p:cNvSpPr txBox="1">
              <a:spLocks noChangeArrowheads="1"/>
            </p:cNvSpPr>
            <p:nvPr/>
          </p:nvSpPr>
          <p:spPr bwMode="auto">
            <a:xfrm>
              <a:off x="7204809" y="2440934"/>
              <a:ext cx="100059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a-factor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set to 1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55" name="TextBox 18"/>
            <p:cNvSpPr txBox="1">
              <a:spLocks noChangeArrowheads="1"/>
            </p:cNvSpPr>
            <p:nvPr/>
          </p:nvSpPr>
          <p:spPr bwMode="auto">
            <a:xfrm>
              <a:off x="1698948" y="2432512"/>
              <a:ext cx="150923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OFDM Symbol</a:t>
              </a:r>
            </a:p>
          </p:txBody>
        </p:sp>
        <p:sp>
          <p:nvSpPr>
            <p:cNvPr id="56" name="TextBox 19"/>
            <p:cNvSpPr txBox="1">
              <a:spLocks noChangeArrowheads="1"/>
            </p:cNvSpPr>
            <p:nvPr/>
          </p:nvSpPr>
          <p:spPr bwMode="auto">
            <a:xfrm>
              <a:off x="4473065" y="2426477"/>
              <a:ext cx="189747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Last OFDM </a:t>
              </a:r>
              <a:r>
                <a:rPr lang="en-US" altLang="en-US" sz="1000" b="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Symbol</a:t>
              </a:r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904875" y="2590065"/>
              <a:ext cx="6803697" cy="1400616"/>
              <a:chOff x="904875" y="2448663"/>
              <a:chExt cx="6803697" cy="1756448"/>
            </a:xfrm>
          </p:grpSpPr>
          <p:sp>
            <p:nvSpPr>
              <p:cNvPr id="36" name="Rectangle 35"/>
              <p:cNvSpPr/>
              <p:nvPr/>
            </p:nvSpPr>
            <p:spPr bwMode="auto">
              <a:xfrm>
                <a:off x="911551" y="2632812"/>
                <a:ext cx="2999341" cy="116363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 bwMode="auto">
              <a:xfrm>
                <a:off x="3914304" y="2632812"/>
                <a:ext cx="3041983" cy="27432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100" b="1" dirty="0" smtClean="0">
                    <a:solidFill>
                      <a:schemeClr val="tx1"/>
                    </a:solidFill>
                  </a:rPr>
                  <a:t>Excess info bits + Pre FEC padding</a:t>
                </a:r>
                <a:endParaRPr lang="en-US" sz="11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Rectangle 8"/>
              <p:cNvSpPr>
                <a:spLocks noChangeArrowheads="1"/>
              </p:cNvSpPr>
              <p:nvPr/>
            </p:nvSpPr>
            <p:spPr bwMode="auto">
              <a:xfrm>
                <a:off x="6928722" y="2630174"/>
                <a:ext cx="776385" cy="1163637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anchor="ctr"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Packet Extension</a:t>
                </a:r>
              </a:p>
            </p:txBody>
          </p:sp>
          <p:sp>
            <p:nvSpPr>
              <p:cNvPr id="39" name="Rectangle 38"/>
              <p:cNvSpPr/>
              <p:nvPr/>
            </p:nvSpPr>
            <p:spPr bwMode="auto">
              <a:xfrm>
                <a:off x="3913685" y="2900684"/>
                <a:ext cx="3013163" cy="88624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r>
                  <a:rPr lang="en-US" sz="1100" b="1" dirty="0">
                    <a:solidFill>
                      <a:schemeClr val="tx1"/>
                    </a:solidFill>
                  </a:rPr>
                  <a:t>Post FEC Padding</a:t>
                </a:r>
              </a:p>
            </p:txBody>
          </p:sp>
          <p:cxnSp>
            <p:nvCxnSpPr>
              <p:cNvPr id="46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911551" y="2448663"/>
                <a:ext cx="0" cy="155448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8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3910447" y="2448663"/>
                <a:ext cx="0" cy="155448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9" name="Straight Connector 13"/>
              <p:cNvCxnSpPr>
                <a:cxnSpLocks noChangeShapeType="1"/>
              </p:cNvCxnSpPr>
              <p:nvPr/>
            </p:nvCxnSpPr>
            <p:spPr bwMode="auto">
              <a:xfrm>
                <a:off x="6927293" y="2448663"/>
                <a:ext cx="0" cy="155448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3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904875" y="2552289"/>
                <a:ext cx="2999341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54" name="Straight Arrow Connector 16"/>
              <p:cNvCxnSpPr>
                <a:cxnSpLocks noChangeShapeType="1"/>
              </p:cNvCxnSpPr>
              <p:nvPr/>
            </p:nvCxnSpPr>
            <p:spPr bwMode="auto">
              <a:xfrm>
                <a:off x="3924540" y="2554814"/>
                <a:ext cx="299593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72" name="Straight Arrow Connector 35"/>
              <p:cNvCxnSpPr>
                <a:cxnSpLocks noChangeShapeType="1"/>
              </p:cNvCxnSpPr>
              <p:nvPr/>
            </p:nvCxnSpPr>
            <p:spPr bwMode="auto">
              <a:xfrm>
                <a:off x="6920470" y="3876208"/>
                <a:ext cx="709091" cy="0"/>
              </a:xfrm>
              <a:prstGeom prst="straightConnector1">
                <a:avLst/>
              </a:prstGeom>
              <a:noFill/>
              <a:ln w="28575" algn="ctr">
                <a:solidFill>
                  <a:srgbClr val="FF0000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44710744"/>
                  </p:ext>
                </p:extLst>
              </p:nvPr>
            </p:nvGraphicFramePr>
            <p:xfrm>
              <a:off x="6939872" y="3935200"/>
              <a:ext cx="701711" cy="269911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7551" name="Equation" r:id="rId3" imgW="622080" imgH="215640" progId="Equation.3">
                      <p:embed/>
                    </p:oleObj>
                  </mc:Choice>
                  <mc:Fallback>
                    <p:oleObj name="Equation" r:id="rId3" imgW="622080" imgH="215640" progId="Equation.3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939872" y="3935200"/>
                            <a:ext cx="701711" cy="269911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78" name="Straight Arrow Connector 16"/>
              <p:cNvCxnSpPr>
                <a:cxnSpLocks noChangeShapeType="1"/>
              </p:cNvCxnSpPr>
              <p:nvPr/>
            </p:nvCxnSpPr>
            <p:spPr bwMode="auto">
              <a:xfrm>
                <a:off x="6858229" y="2622168"/>
                <a:ext cx="0" cy="296667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7708572" y="2519951"/>
                <a:ext cx="0" cy="155448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cxnSp>
          <p:nvCxnSpPr>
            <p:cNvPr id="68" name="Straight Connector 38"/>
            <p:cNvCxnSpPr>
              <a:cxnSpLocks noChangeShapeType="1"/>
            </p:cNvCxnSpPr>
            <p:nvPr/>
          </p:nvCxnSpPr>
          <p:spPr bwMode="auto">
            <a:xfrm flipV="1">
              <a:off x="6857785" y="2620417"/>
              <a:ext cx="360077" cy="24734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643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Proposed PHY Padding in [1</a:t>
            </a:r>
            <a:r>
              <a:rPr lang="en-US" dirty="0" smtClean="0"/>
              <a:t>] (cont.)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4213" y="1941513"/>
            <a:ext cx="7772400" cy="4343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smtClean="0"/>
              <a:t>Focused on relaxation of LDPC decoding processing time.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Proposed padding scheme is not optimized for BCC.</a:t>
            </a:r>
          </a:p>
          <a:p>
            <a:pPr marL="800100" lvl="1" indent="-342900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BCC has a inherently different processing flow (e.g. bit level interleaving) and proposed PHY padding in [1] may not be suitable for relaxing decoding processing time.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smtClean="0"/>
              <a:t>Only </a:t>
            </a:r>
            <a:r>
              <a:rPr lang="en-US" altLang="en-US" sz="2000" i="1" dirty="0" err="1" smtClean="0">
                <a:ea typeface="宋体" panose="02010600030101010101" pitchFamily="2" charset="-122"/>
              </a:rPr>
              <a:t>N</a:t>
            </a:r>
            <a:r>
              <a:rPr lang="en-US" altLang="en-US" sz="2000" i="1" baseline="-25000" dirty="0" err="1" smtClean="0">
                <a:ea typeface="宋体" panose="02010600030101010101" pitchFamily="2" charset="-122"/>
              </a:rPr>
              <a:t>DBPS.short</a:t>
            </a:r>
            <a:r>
              <a:rPr lang="en-US" sz="2000" kern="0" dirty="0" smtClean="0"/>
              <a:t>  (excess </a:t>
            </a:r>
            <a:r>
              <a:rPr lang="en-US" sz="2000" kern="0" dirty="0"/>
              <a:t>info bits and Pre-FEC padding </a:t>
            </a:r>
            <a:r>
              <a:rPr lang="en-US" sz="2000" kern="0" dirty="0" smtClean="0"/>
              <a:t>bits) and the </a:t>
            </a:r>
            <a:r>
              <a:rPr lang="en-US" sz="2000" kern="0" dirty="0"/>
              <a:t>first </a:t>
            </a:r>
            <a:r>
              <a:rPr lang="en-US" sz="2000" i="1" kern="0" dirty="0" err="1" smtClean="0"/>
              <a:t>a</a:t>
            </a:r>
            <a:r>
              <a:rPr lang="en-US" altLang="en-US" sz="2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r>
              <a:rPr lang="en-US" altLang="en-US" sz="2000" i="1" dirty="0" err="1" smtClean="0">
                <a:ea typeface="宋体" panose="02010600030101010101" pitchFamily="2" charset="-122"/>
              </a:rPr>
              <a:t>N</a:t>
            </a:r>
            <a:r>
              <a:rPr lang="en-US" altLang="en-US" sz="2000" i="1" baseline="-25000" dirty="0" err="1" smtClean="0">
                <a:ea typeface="宋体" panose="02010600030101010101" pitchFamily="2" charset="-122"/>
              </a:rPr>
              <a:t>SD.short</a:t>
            </a:r>
            <a:r>
              <a:rPr lang="en-US" sz="2000" i="1" kern="0" dirty="0" smtClean="0"/>
              <a:t> </a:t>
            </a:r>
            <a:r>
              <a:rPr lang="en-US" sz="2000" kern="0" dirty="0" smtClean="0"/>
              <a:t> are taken for LDPC encoder and LDPC decoder, respectively.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i="1" kern="0" dirty="0" err="1" smtClean="0"/>
              <a:t>N</a:t>
            </a:r>
            <a:r>
              <a:rPr lang="en-US" sz="1600" i="1" kern="0" baseline="-25000" dirty="0" err="1" smtClean="0"/>
              <a:t>SD.short</a:t>
            </a:r>
            <a:r>
              <a:rPr lang="en-US" sz="1600" kern="0" dirty="0" smtClean="0"/>
              <a:t> is roughly chosen as ¼ number of tones from each RU size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 smtClean="0"/>
              <a:t>Post-FEC </a:t>
            </a:r>
            <a:r>
              <a:rPr lang="en-US" sz="2000" kern="0" dirty="0"/>
              <a:t>padding bits are not processed for </a:t>
            </a:r>
            <a:r>
              <a:rPr lang="en-US" sz="2000" kern="0" dirty="0" smtClean="0"/>
              <a:t>LDPC.</a:t>
            </a:r>
            <a:endParaRPr lang="en-US" sz="20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2000" kern="0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41906"/>
              </p:ext>
            </p:extLst>
          </p:nvPr>
        </p:nvGraphicFramePr>
        <p:xfrm>
          <a:off x="3962400" y="5008755"/>
          <a:ext cx="4800600" cy="53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098"/>
                <a:gridCol w="541806"/>
                <a:gridCol w="556591"/>
                <a:gridCol w="556591"/>
                <a:gridCol w="556591"/>
                <a:gridCol w="608773"/>
                <a:gridCol w="600075"/>
                <a:gridCol w="600075"/>
              </a:tblGrid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sz="1100" b="0" dirty="0" smtClean="0">
                          <a:solidFill>
                            <a:schemeClr val="tx1"/>
                          </a:solidFill>
                        </a:rPr>
                        <a:t>RU size</a:t>
                      </a:r>
                      <a:endParaRPr 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242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484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996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996×2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/>
                      <a:r>
                        <a:rPr lang="en-US" altLang="en-US" sz="1100" b="0" i="1" dirty="0" err="1" smtClean="0">
                          <a:ea typeface="宋体" panose="02010600030101010101" pitchFamily="2" charset="-122"/>
                        </a:rPr>
                        <a:t>N</a:t>
                      </a:r>
                      <a:r>
                        <a:rPr lang="en-US" altLang="en-US" sz="1100" b="0" i="1" baseline="-25000" dirty="0" err="1" smtClean="0">
                          <a:ea typeface="宋体" panose="02010600030101010101" pitchFamily="2" charset="-122"/>
                        </a:rPr>
                        <a:t>SD.short</a:t>
                      </a:r>
                      <a:endParaRPr lang="en-US" sz="1100" b="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120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240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492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0477146"/>
              </p:ext>
            </p:extLst>
          </p:nvPr>
        </p:nvGraphicFramePr>
        <p:xfrm>
          <a:off x="1515585" y="5005220"/>
          <a:ext cx="2218215" cy="5369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2" name="Equation" r:id="rId3" imgW="1993680" imgH="482400" progId="Equation.DSMT4">
                  <p:embed/>
                </p:oleObj>
              </mc:Choice>
              <mc:Fallback>
                <p:oleObj name="Equation" r:id="rId3" imgW="1993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5585" y="5005220"/>
                        <a:ext cx="2218215" cy="5369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06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LDPC </a:t>
            </a:r>
            <a:r>
              <a:rPr lang="en-US" dirty="0"/>
              <a:t>I</a:t>
            </a:r>
            <a:r>
              <a:rPr lang="en-US" dirty="0" smtClean="0"/>
              <a:t>mplementation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2" y="1941512"/>
            <a:ext cx="7781361" cy="451848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Time required to correctly decode LDPC encoded bits depend on several implementation factors.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Receiver architecture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Target number of iterations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 smtClean="0"/>
              <a:t>A tradeoff between processing speed vs. packet error rate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Clock speed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 smtClean="0"/>
              <a:t>A tradeoff between processing speed vs. </a:t>
            </a:r>
            <a:r>
              <a:rPr lang="en-US" sz="1400" kern="0" dirty="0"/>
              <a:t>power consumption </a:t>
            </a:r>
            <a:endParaRPr lang="en-US" sz="1400" kern="0" dirty="0" smtClean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Die area size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/>
              <a:t>A tradeoff between processing </a:t>
            </a:r>
            <a:r>
              <a:rPr lang="en-US" sz="1400" kern="0" dirty="0" smtClean="0"/>
              <a:t>speed, power consumption vs. implementation cost</a:t>
            </a:r>
            <a:endParaRPr lang="en-US" sz="1400" kern="0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600" kern="0" dirty="0" smtClean="0"/>
              <a:t>Number of </a:t>
            </a:r>
            <a:r>
              <a:rPr lang="en-US" sz="1600" kern="0" dirty="0" err="1" smtClean="0"/>
              <a:t>codewords</a:t>
            </a:r>
            <a:r>
              <a:rPr lang="en-US" sz="1600" kern="0" dirty="0" smtClean="0"/>
              <a:t> to process in an unit time period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Each vendor will optimize speed, power, and die area size according to their needs. Difficult to mandate a particular design in 802.11 standards.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Number of </a:t>
            </a:r>
            <a:r>
              <a:rPr lang="en-US" sz="1800" kern="0" dirty="0" err="1" smtClean="0"/>
              <a:t>codewords</a:t>
            </a:r>
            <a:r>
              <a:rPr lang="en-US" sz="1800" kern="0" dirty="0" smtClean="0"/>
              <a:t> plays an important role in estimating/determining decoding processing time. 802.11 LDPC is a block encoding scheme and bits are processed in units of </a:t>
            </a:r>
            <a:r>
              <a:rPr lang="en-US" sz="1800" kern="0" dirty="0" err="1" smtClean="0"/>
              <a:t>codeword</a:t>
            </a:r>
            <a:r>
              <a:rPr lang="en-US" sz="1800" kern="0" dirty="0" smtClean="0"/>
              <a:t>.</a:t>
            </a:r>
            <a:endParaRPr lang="en-US" sz="1800" kern="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00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Simplified Rx Processing Diagram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9" name="Group 8"/>
          <p:cNvGrpSpPr/>
          <p:nvPr/>
        </p:nvGrpSpPr>
        <p:grpSpPr>
          <a:xfrm>
            <a:off x="231751" y="1752600"/>
            <a:ext cx="8696585" cy="3978509"/>
            <a:chOff x="231751" y="1969517"/>
            <a:chExt cx="8696585" cy="3978509"/>
          </a:xfrm>
        </p:grpSpPr>
        <p:sp>
          <p:nvSpPr>
            <p:cNvPr id="185" name="Rectangle 184"/>
            <p:cNvSpPr/>
            <p:nvPr/>
          </p:nvSpPr>
          <p:spPr>
            <a:xfrm>
              <a:off x="2145449" y="1969517"/>
              <a:ext cx="465922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Example of Timing Relationships (BCC-</a:t>
              </a:r>
              <a:r>
                <a:rPr lang="en-US" sz="1600" b="1" dirty="0" err="1" smtClean="0">
                  <a:solidFill>
                    <a:schemeClr val="tx1"/>
                  </a:solidFill>
                </a:rPr>
                <a:t>nonSTBC</a:t>
              </a:r>
              <a:r>
                <a:rPr lang="en-US" sz="1600" b="1" dirty="0" smtClean="0">
                  <a:solidFill>
                    <a:schemeClr val="tx1"/>
                  </a:solidFill>
                </a:rPr>
                <a:t>)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231751" y="2482155"/>
              <a:ext cx="8696585" cy="3465871"/>
              <a:chOff x="231751" y="2278269"/>
              <a:chExt cx="8696585" cy="3465871"/>
            </a:xfrm>
          </p:grpSpPr>
          <p:sp>
            <p:nvSpPr>
              <p:cNvPr id="84" name="Rounded Rectangle 83"/>
              <p:cNvSpPr/>
              <p:nvPr/>
            </p:nvSpPr>
            <p:spPr bwMode="auto">
              <a:xfrm>
                <a:off x="5034993" y="3245714"/>
                <a:ext cx="960959" cy="188347"/>
              </a:xfrm>
              <a:prstGeom prst="round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5" name="Rounded Rectangle 84"/>
              <p:cNvSpPr/>
              <p:nvPr/>
            </p:nvSpPr>
            <p:spPr bwMode="auto">
              <a:xfrm>
                <a:off x="5203668" y="3468513"/>
                <a:ext cx="1072766" cy="165203"/>
              </a:xfrm>
              <a:prstGeom prst="roundRect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6" name="Rounded Rectangle 85"/>
              <p:cNvSpPr/>
              <p:nvPr/>
            </p:nvSpPr>
            <p:spPr bwMode="auto">
              <a:xfrm>
                <a:off x="6697970" y="3216914"/>
                <a:ext cx="960959" cy="188347"/>
              </a:xfrm>
              <a:prstGeom prst="round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91" name="Rounded Rectangle 90"/>
              <p:cNvSpPr/>
              <p:nvPr/>
            </p:nvSpPr>
            <p:spPr bwMode="auto">
              <a:xfrm>
                <a:off x="6866645" y="3439713"/>
                <a:ext cx="1072766" cy="165203"/>
              </a:xfrm>
              <a:prstGeom prst="roundRect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176" name="Straight Connector 175"/>
              <p:cNvCxnSpPr/>
              <p:nvPr/>
            </p:nvCxnSpPr>
            <p:spPr bwMode="auto">
              <a:xfrm>
                <a:off x="3919678" y="3160200"/>
                <a:ext cx="0" cy="182880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5" name="Rectangle 124"/>
              <p:cNvSpPr/>
              <p:nvPr/>
            </p:nvSpPr>
            <p:spPr bwMode="auto">
              <a:xfrm>
                <a:off x="5592900" y="2612924"/>
                <a:ext cx="1669017" cy="334917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4" name="Straight Connector 11"/>
              <p:cNvCxnSpPr>
                <a:cxnSpLocks noChangeShapeType="1"/>
              </p:cNvCxnSpPr>
              <p:nvPr/>
            </p:nvCxnSpPr>
            <p:spPr bwMode="auto">
              <a:xfrm>
                <a:off x="583865" y="2409737"/>
                <a:ext cx="0" cy="64008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" name="Rectangle 19"/>
              <p:cNvSpPr/>
              <p:nvPr/>
            </p:nvSpPr>
            <p:spPr bwMode="auto">
              <a:xfrm>
                <a:off x="583865" y="2612924"/>
                <a:ext cx="1667718" cy="33491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25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2251335" y="2387703"/>
                <a:ext cx="0" cy="9144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580153" y="2522588"/>
                <a:ext cx="1667718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36" name="Rectangle 35"/>
              <p:cNvSpPr/>
              <p:nvPr/>
            </p:nvSpPr>
            <p:spPr bwMode="auto">
              <a:xfrm>
                <a:off x="2255672" y="2614595"/>
                <a:ext cx="1667718" cy="33491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7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3923142" y="2392549"/>
                <a:ext cx="0" cy="91440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38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2251960" y="2527434"/>
                <a:ext cx="1667718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0" name="Rectangle 39"/>
              <p:cNvSpPr/>
              <p:nvPr/>
            </p:nvSpPr>
            <p:spPr bwMode="auto">
              <a:xfrm>
                <a:off x="3925183" y="2612924"/>
                <a:ext cx="1667718" cy="33491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1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5592653" y="2440450"/>
                <a:ext cx="0" cy="310896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42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3921472" y="2522588"/>
                <a:ext cx="1667718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46" name="TextBox 19"/>
              <p:cNvSpPr txBox="1">
                <a:spLocks noChangeArrowheads="1"/>
              </p:cNvSpPr>
              <p:nvPr/>
            </p:nvSpPr>
            <p:spPr bwMode="auto">
              <a:xfrm>
                <a:off x="4174658" y="2280555"/>
                <a:ext cx="115608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N</a:t>
                </a:r>
                <a:r>
                  <a:rPr lang="en-US" altLang="en-US" sz="1000" b="0" baseline="300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th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OFDM symbol</a:t>
                </a:r>
                <a:endParaRPr lang="en-US" altLang="en-US" sz="10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7" name="TextBox 19"/>
              <p:cNvSpPr txBox="1">
                <a:spLocks noChangeArrowheads="1"/>
              </p:cNvSpPr>
              <p:nvPr/>
            </p:nvSpPr>
            <p:spPr bwMode="auto">
              <a:xfrm>
                <a:off x="2464168" y="2280554"/>
                <a:ext cx="13500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(N-1)</a:t>
                </a:r>
                <a:r>
                  <a:rPr lang="en-US" altLang="en-US" sz="1000" b="0" baseline="30000" dirty="0" err="1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th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OFDM symbol</a:t>
                </a:r>
                <a:endParaRPr lang="en-US" altLang="en-US" sz="10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8" name="TextBox 19"/>
              <p:cNvSpPr txBox="1">
                <a:spLocks noChangeArrowheads="1"/>
              </p:cNvSpPr>
              <p:nvPr/>
            </p:nvSpPr>
            <p:spPr bwMode="auto">
              <a:xfrm>
                <a:off x="765025" y="2278269"/>
                <a:ext cx="135005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(N-2)</a:t>
                </a:r>
                <a:r>
                  <a:rPr lang="en-US" altLang="en-US" sz="1000" b="0" baseline="30000" dirty="0" err="1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th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 OFDM symbol</a:t>
                </a:r>
                <a:endParaRPr lang="en-US" altLang="en-US" sz="10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49" name="TextBox 26"/>
              <p:cNvSpPr txBox="1">
                <a:spLocks noChangeArrowheads="1"/>
              </p:cNvSpPr>
              <p:nvPr/>
            </p:nvSpPr>
            <p:spPr bwMode="auto">
              <a:xfrm>
                <a:off x="231751" y="2529710"/>
                <a:ext cx="51851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…</a:t>
                </a:r>
              </a:p>
            </p:txBody>
          </p:sp>
          <p:sp>
            <p:nvSpPr>
              <p:cNvPr id="50" name="TextBox 19"/>
              <p:cNvSpPr txBox="1">
                <a:spLocks noChangeArrowheads="1"/>
              </p:cNvSpPr>
              <p:nvPr/>
            </p:nvSpPr>
            <p:spPr bwMode="auto">
              <a:xfrm>
                <a:off x="6173799" y="2296477"/>
                <a:ext cx="38183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r>
                  <a:rPr lang="en-US" altLang="en-US" sz="1100" b="0" baseline="-250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PE</a:t>
                </a:r>
                <a:endParaRPr lang="en-US" altLang="en-US" sz="11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5389864" y="3639868"/>
                <a:ext cx="417736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100" dirty="0" smtClean="0"/>
                  <a:t>N-1</a:t>
                </a:r>
                <a:endParaRPr lang="en-US" sz="1100" dirty="0"/>
              </a:p>
            </p:txBody>
          </p:sp>
          <p:cxnSp>
            <p:nvCxnSpPr>
              <p:cNvPr id="178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5579819" y="3871672"/>
                <a:ext cx="2921629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9" name="TextBox 19"/>
              <p:cNvSpPr txBox="1">
                <a:spLocks noChangeArrowheads="1"/>
              </p:cNvSpPr>
              <p:nvPr/>
            </p:nvSpPr>
            <p:spPr bwMode="auto">
              <a:xfrm>
                <a:off x="5828325" y="3651859"/>
                <a:ext cx="1976823" cy="24622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Required processing time for </a:t>
                </a:r>
                <a:r>
                  <a:rPr lang="en-US" altLang="en-US" sz="1000" b="0" i="1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 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 4</a:t>
                </a:r>
                <a:endParaRPr lang="en-US" altLang="en-US" sz="10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80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5562600" y="5460555"/>
                <a:ext cx="2103120" cy="0"/>
              </a:xfrm>
              <a:prstGeom prst="straightConnector1">
                <a:avLst/>
              </a:prstGeom>
              <a:noFill/>
              <a:ln w="28575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82" name="Straight Connector 181"/>
              <p:cNvCxnSpPr/>
              <p:nvPr/>
            </p:nvCxnSpPr>
            <p:spPr bwMode="auto">
              <a:xfrm>
                <a:off x="8474676" y="2717408"/>
                <a:ext cx="0" cy="128016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46" name="TextBox 19"/>
              <p:cNvSpPr txBox="1">
                <a:spLocks noChangeArrowheads="1"/>
              </p:cNvSpPr>
              <p:nvPr/>
            </p:nvSpPr>
            <p:spPr bwMode="auto">
              <a:xfrm>
                <a:off x="5660136" y="2604883"/>
                <a:ext cx="44916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i="1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 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 4</a:t>
                </a:r>
                <a:endParaRPr lang="en-US" altLang="en-US" sz="10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flipV="1">
                <a:off x="5587164" y="2783037"/>
                <a:ext cx="118793" cy="5641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23" name="TextBox 19"/>
              <p:cNvSpPr txBox="1">
                <a:spLocks noChangeArrowheads="1"/>
              </p:cNvSpPr>
              <p:nvPr/>
            </p:nvSpPr>
            <p:spPr bwMode="auto">
              <a:xfrm>
                <a:off x="7759545" y="2307611"/>
                <a:ext cx="46198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r>
                  <a:rPr lang="en-US" altLang="en-US" sz="1100" b="0" baseline="-250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SIFS</a:t>
                </a:r>
                <a:endParaRPr lang="en-US" altLang="en-US" sz="11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27" name="Straight Connector 12"/>
              <p:cNvCxnSpPr>
                <a:cxnSpLocks noChangeShapeType="1"/>
              </p:cNvCxnSpPr>
              <p:nvPr/>
            </p:nvCxnSpPr>
            <p:spPr bwMode="auto">
              <a:xfrm>
                <a:off x="7261491" y="2440450"/>
                <a:ext cx="0" cy="731520"/>
              </a:xfrm>
              <a:prstGeom prst="line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7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7260618" y="2529710"/>
                <a:ext cx="1667718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58" name="TextBox 19"/>
              <p:cNvSpPr txBox="1">
                <a:spLocks noChangeArrowheads="1"/>
              </p:cNvSpPr>
              <p:nvPr/>
            </p:nvSpPr>
            <p:spPr bwMode="auto">
              <a:xfrm>
                <a:off x="7003090" y="3913606"/>
                <a:ext cx="46198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r>
                  <a:rPr lang="en-US" altLang="en-US" sz="1100" b="0" baseline="-250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SIFS</a:t>
                </a:r>
                <a:endParaRPr lang="en-US" altLang="en-US" sz="11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59" name="Rectangle 158"/>
              <p:cNvSpPr/>
              <p:nvPr/>
            </p:nvSpPr>
            <p:spPr bwMode="auto">
              <a:xfrm>
                <a:off x="5593962" y="4235655"/>
                <a:ext cx="822960" cy="334917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0" name="Rectangle 159"/>
              <p:cNvSpPr/>
              <p:nvPr/>
            </p:nvSpPr>
            <p:spPr bwMode="auto">
              <a:xfrm>
                <a:off x="3926548" y="4235655"/>
                <a:ext cx="837631" cy="334917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2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5581242" y="2522322"/>
                <a:ext cx="1667718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6" name="Rectangle 165"/>
              <p:cNvSpPr/>
              <p:nvPr/>
            </p:nvSpPr>
            <p:spPr bwMode="auto">
              <a:xfrm>
                <a:off x="4768908" y="4235655"/>
                <a:ext cx="822960" cy="334917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  <a:effectLst/>
            </p:spPr>
            <p:txBody>
              <a:bodyPr anchor="ctr"/>
              <a:lstStyle/>
              <a:p>
                <a:pPr algn="ctr">
                  <a:defRPr/>
                </a:pPr>
                <a:endParaRPr lang="en-US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TextBox 19"/>
              <p:cNvSpPr txBox="1">
                <a:spLocks noChangeArrowheads="1"/>
              </p:cNvSpPr>
              <p:nvPr/>
            </p:nvSpPr>
            <p:spPr bwMode="auto">
              <a:xfrm>
                <a:off x="4842549" y="3894438"/>
                <a:ext cx="63831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b="0" dirty="0" err="1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r>
                  <a:rPr lang="en-US" altLang="en-US" sz="1100" b="0" baseline="-25000" dirty="0" err="1">
                    <a:latin typeface="Times New Roman" panose="02020603050405020304" pitchFamily="18" charset="0"/>
                    <a:ea typeface="宋体" panose="02010600030101010101" pitchFamily="2" charset="-122"/>
                  </a:rPr>
                  <a:t>P</a:t>
                </a:r>
                <a:r>
                  <a:rPr lang="en-US" altLang="en-US" sz="1100" b="0" baseline="-25000" dirty="0" err="1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ost</a:t>
                </a:r>
                <a:r>
                  <a:rPr lang="en-US" altLang="en-US" sz="1100" b="0" baseline="-250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-FEC</a:t>
                </a:r>
                <a:endParaRPr lang="en-US" altLang="en-US" sz="11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45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4765599" y="4148242"/>
                <a:ext cx="850392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68" name="TextBox 19"/>
              <p:cNvSpPr txBox="1">
                <a:spLocks noChangeArrowheads="1"/>
              </p:cNvSpPr>
              <p:nvPr/>
            </p:nvSpPr>
            <p:spPr bwMode="auto">
              <a:xfrm>
                <a:off x="4837693" y="4257073"/>
                <a:ext cx="44916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i="1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 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 2</a:t>
                </a:r>
                <a:endParaRPr lang="en-US" altLang="en-US" sz="10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69" name="Straight Connector 168"/>
              <p:cNvCxnSpPr/>
              <p:nvPr/>
            </p:nvCxnSpPr>
            <p:spPr bwMode="auto">
              <a:xfrm flipV="1">
                <a:off x="4764721" y="4435227"/>
                <a:ext cx="118793" cy="56411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72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5601608" y="4152393"/>
                <a:ext cx="822960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73" name="TextBox 19"/>
              <p:cNvSpPr txBox="1">
                <a:spLocks noChangeArrowheads="1"/>
              </p:cNvSpPr>
              <p:nvPr/>
            </p:nvSpPr>
            <p:spPr bwMode="auto">
              <a:xfrm>
                <a:off x="5804281" y="3934452"/>
                <a:ext cx="381836" cy="2616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1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</a:t>
                </a:r>
                <a:r>
                  <a:rPr lang="en-US" altLang="en-US" sz="1100" b="0" baseline="-2500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PE</a:t>
                </a:r>
                <a:endParaRPr lang="en-US" altLang="en-US" sz="11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74" name="Straight Arrow Connector 15"/>
              <p:cNvCxnSpPr>
                <a:cxnSpLocks noChangeShapeType="1"/>
              </p:cNvCxnSpPr>
              <p:nvPr/>
            </p:nvCxnSpPr>
            <p:spPr bwMode="auto">
              <a:xfrm>
                <a:off x="6408150" y="4154696"/>
                <a:ext cx="1667718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75" name="Straight Connector 174"/>
              <p:cNvCxnSpPr/>
              <p:nvPr/>
            </p:nvCxnSpPr>
            <p:spPr bwMode="auto">
              <a:xfrm>
                <a:off x="7683425" y="4639910"/>
                <a:ext cx="0" cy="982414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sp>
            <p:nvSpPr>
              <p:cNvPr id="186" name="TextBox 26"/>
              <p:cNvSpPr txBox="1">
                <a:spLocks noChangeArrowheads="1"/>
              </p:cNvSpPr>
              <p:nvPr/>
            </p:nvSpPr>
            <p:spPr bwMode="auto">
              <a:xfrm>
                <a:off x="3592975" y="4183410"/>
                <a:ext cx="51851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…</a:t>
                </a:r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277659" y="3473084"/>
                <a:ext cx="2544404" cy="728345"/>
                <a:chOff x="70420" y="3108299"/>
                <a:chExt cx="2544404" cy="822563"/>
              </a:xfrm>
            </p:grpSpPr>
            <p:sp>
              <p:nvSpPr>
                <p:cNvPr id="12" name="TextBox 11"/>
                <p:cNvSpPr txBox="1"/>
                <p:nvPr/>
              </p:nvSpPr>
              <p:spPr>
                <a:xfrm>
                  <a:off x="466656" y="3108299"/>
                  <a:ext cx="1905891" cy="312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err="1" smtClean="0">
                      <a:solidFill>
                        <a:schemeClr val="tx1"/>
                      </a:solidFill>
                    </a:rPr>
                    <a:t>T</a:t>
                  </a:r>
                  <a:r>
                    <a:rPr lang="en-US" sz="1200" baseline="-25000" dirty="0" err="1" smtClean="0">
                      <a:solidFill>
                        <a:schemeClr val="tx1"/>
                      </a:solidFill>
                    </a:rPr>
                    <a:t>FFT+Eq+BCC</a:t>
                  </a:r>
                  <a:r>
                    <a:rPr lang="en-US" sz="1200" baseline="-2500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200" baseline="-25000" dirty="0" err="1" smtClean="0">
                      <a:solidFill>
                        <a:schemeClr val="tx1"/>
                      </a:solidFill>
                    </a:rPr>
                    <a:t>interlever</a:t>
                  </a:r>
                  <a:r>
                    <a:rPr lang="en-US" sz="1200" dirty="0" smtClean="0">
                      <a:solidFill>
                        <a:schemeClr val="tx1"/>
                      </a:solidFill>
                    </a:rPr>
                    <a:t> </a:t>
                  </a:r>
                  <a:r>
                    <a:rPr lang="en-US" sz="1200" baseline="-25000" dirty="0" smtClean="0">
                      <a:solidFill>
                        <a:schemeClr val="tx1"/>
                      </a:solidFill>
                    </a:rPr>
                    <a:t>WR</a:t>
                  </a:r>
                  <a:endParaRPr lang="en-US" sz="12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" name="TextBox 14"/>
                <p:cNvSpPr txBox="1"/>
                <p:nvPr/>
              </p:nvSpPr>
              <p:spPr>
                <a:xfrm>
                  <a:off x="466656" y="3352613"/>
                  <a:ext cx="2148168" cy="312831"/>
                </a:xfrm>
                <a:prstGeom prst="rect">
                  <a:avLst/>
                </a:prstGeom>
                <a:noFill/>
              </p:spPr>
              <p:txBody>
                <a:bodyPr wrap="square" rtlCol="0" anchor="ctr">
                  <a:spAutoFit/>
                </a:bodyPr>
                <a:lstStyle/>
                <a:p>
                  <a:r>
                    <a:rPr lang="en-US" sz="1200" dirty="0" smtClean="0">
                      <a:solidFill>
                        <a:schemeClr val="tx1"/>
                      </a:solidFill>
                    </a:rPr>
                    <a:t>T</a:t>
                  </a:r>
                  <a:r>
                    <a:rPr lang="en-US" sz="1200" baseline="-25000" dirty="0" smtClean="0">
                      <a:solidFill>
                        <a:schemeClr val="tx1"/>
                      </a:solidFill>
                    </a:rPr>
                    <a:t>BCC </a:t>
                  </a:r>
                  <a:r>
                    <a:rPr lang="en-US" sz="1200" baseline="-25000" dirty="0" err="1" smtClean="0">
                      <a:solidFill>
                        <a:schemeClr val="tx1"/>
                      </a:solidFill>
                    </a:rPr>
                    <a:t>interleaver</a:t>
                  </a:r>
                  <a:r>
                    <a:rPr lang="en-US" sz="1200" baseline="-25000" dirty="0" smtClean="0">
                      <a:solidFill>
                        <a:schemeClr val="tx1"/>
                      </a:solidFill>
                    </a:rPr>
                    <a:t> RD</a:t>
                  </a:r>
                  <a:r>
                    <a:rPr lang="en-US" sz="1200" dirty="0" smtClean="0">
                      <a:solidFill>
                        <a:schemeClr val="tx1"/>
                      </a:solidFill>
                    </a:rPr>
                    <a:t> 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8" name="TextBox 17"/>
                <p:cNvSpPr txBox="1"/>
                <p:nvPr/>
              </p:nvSpPr>
              <p:spPr>
                <a:xfrm>
                  <a:off x="466656" y="3618031"/>
                  <a:ext cx="2036736" cy="3128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200" dirty="0" smtClean="0">
                      <a:solidFill>
                        <a:schemeClr val="tx1"/>
                      </a:solidFill>
                    </a:rPr>
                    <a:t>T</a:t>
                  </a:r>
                  <a:r>
                    <a:rPr lang="en-US" sz="1200" baseline="-25000" dirty="0" smtClean="0">
                      <a:solidFill>
                        <a:schemeClr val="tx1"/>
                      </a:solidFill>
                    </a:rPr>
                    <a:t>BCC decoding</a:t>
                  </a:r>
                  <a:endParaRPr lang="en-US" sz="1200" baseline="-25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" name="Rounded Rectangle 2"/>
                <p:cNvSpPr/>
                <p:nvPr/>
              </p:nvSpPr>
              <p:spPr bwMode="auto">
                <a:xfrm>
                  <a:off x="75032" y="3173443"/>
                  <a:ext cx="433071" cy="194615"/>
                </a:xfrm>
                <a:prstGeom prst="roundRect">
                  <a:avLst/>
                </a:prstGeom>
                <a:solidFill>
                  <a:srgbClr val="00B8FF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44" name="Rounded Rectangle 143"/>
                <p:cNvSpPr/>
                <p:nvPr/>
              </p:nvSpPr>
              <p:spPr bwMode="auto">
                <a:xfrm>
                  <a:off x="70420" y="3435207"/>
                  <a:ext cx="433071" cy="194615"/>
                </a:xfrm>
                <a:prstGeom prst="roundRect">
                  <a:avLst/>
                </a:prstGeom>
                <a:solidFill>
                  <a:srgbClr val="00B05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  <p:sp>
              <p:nvSpPr>
                <p:cNvPr id="145" name="Rounded Rectangle 144"/>
                <p:cNvSpPr/>
                <p:nvPr/>
              </p:nvSpPr>
              <p:spPr bwMode="auto">
                <a:xfrm>
                  <a:off x="74516" y="3687260"/>
                  <a:ext cx="433071" cy="194615"/>
                </a:xfrm>
                <a:prstGeom prst="roundRect">
                  <a:avLst/>
                </a:prstGeom>
                <a:solidFill>
                  <a:srgbClr val="C00000"/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449263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6" charset="0"/>
                    <a:buNone/>
                    <a:tabLst/>
                  </a:pPr>
                  <a:endParaRPr kumimoji="0" lang="en-US" sz="2400" b="0" i="0" u="none" strike="noStrike" cap="none" normalizeH="0" baseline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6" charset="0"/>
                    <a:ea typeface="MS Gothic" charset="-128"/>
                  </a:endParaRPr>
                </a:p>
              </p:txBody>
            </p:sp>
          </p:grpSp>
          <p:sp>
            <p:nvSpPr>
              <p:cNvPr id="163" name="Rounded Rectangle 162"/>
              <p:cNvSpPr/>
              <p:nvPr/>
            </p:nvSpPr>
            <p:spPr bwMode="auto">
              <a:xfrm>
                <a:off x="2260027" y="3045240"/>
                <a:ext cx="1097280" cy="194615"/>
              </a:xfrm>
              <a:prstGeom prst="roundRect">
                <a:avLst/>
              </a:prstGeom>
              <a:solidFill>
                <a:srgbClr val="00B8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64" name="Rounded Rectangle 163"/>
              <p:cNvSpPr/>
              <p:nvPr/>
            </p:nvSpPr>
            <p:spPr bwMode="auto">
              <a:xfrm>
                <a:off x="3364513" y="3255502"/>
                <a:ext cx="960959" cy="188347"/>
              </a:xfrm>
              <a:prstGeom prst="round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90" name="Rounded Rectangle 189"/>
              <p:cNvSpPr/>
              <p:nvPr/>
            </p:nvSpPr>
            <p:spPr bwMode="auto">
              <a:xfrm>
                <a:off x="3533188" y="3478301"/>
                <a:ext cx="1072766" cy="165203"/>
              </a:xfrm>
              <a:prstGeom prst="roundRect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203" name="TextBox 19"/>
              <p:cNvSpPr txBox="1">
                <a:spLocks noChangeArrowheads="1"/>
              </p:cNvSpPr>
              <p:nvPr/>
            </p:nvSpPr>
            <p:spPr bwMode="auto">
              <a:xfrm>
                <a:off x="5713526" y="5497919"/>
                <a:ext cx="1976823" cy="246221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Required processing time for </a:t>
                </a:r>
                <a:r>
                  <a:rPr lang="en-US" altLang="en-US" sz="1000" b="0" i="1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a </a:t>
                </a:r>
                <a:r>
                  <a:rPr lang="en-US" altLang="en-US" sz="10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= 2</a:t>
                </a:r>
                <a:endParaRPr lang="en-US" altLang="en-US" sz="1000" b="0" baseline="-2500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206" name="TextBox 205"/>
              <p:cNvSpPr txBox="1"/>
              <p:nvPr/>
            </p:nvSpPr>
            <p:spPr>
              <a:xfrm>
                <a:off x="5884717" y="3016234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TextBox 211"/>
              <p:cNvSpPr txBox="1"/>
              <p:nvPr/>
            </p:nvSpPr>
            <p:spPr>
              <a:xfrm>
                <a:off x="4113427" y="3013109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N-1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5" name="TextBox 214"/>
              <p:cNvSpPr txBox="1"/>
              <p:nvPr/>
            </p:nvSpPr>
            <p:spPr>
              <a:xfrm>
                <a:off x="2579786" y="3010825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N-2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6" name="TextBox 215"/>
              <p:cNvSpPr txBox="1"/>
              <p:nvPr/>
            </p:nvSpPr>
            <p:spPr>
              <a:xfrm>
                <a:off x="3662697" y="3229328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N-2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Rounded Rectangle 86"/>
              <p:cNvSpPr/>
              <p:nvPr/>
            </p:nvSpPr>
            <p:spPr bwMode="auto">
              <a:xfrm>
                <a:off x="3933220" y="3029149"/>
                <a:ext cx="1097280" cy="194615"/>
              </a:xfrm>
              <a:prstGeom prst="roundRect">
                <a:avLst/>
              </a:prstGeom>
              <a:solidFill>
                <a:srgbClr val="00B8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8" name="Rounded Rectangle 87"/>
              <p:cNvSpPr/>
              <p:nvPr/>
            </p:nvSpPr>
            <p:spPr bwMode="auto">
              <a:xfrm>
                <a:off x="5601810" y="3019914"/>
                <a:ext cx="1097280" cy="194615"/>
              </a:xfrm>
              <a:prstGeom prst="roundRect">
                <a:avLst/>
              </a:prstGeom>
              <a:solidFill>
                <a:srgbClr val="00B8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89" name="TextBox 88"/>
              <p:cNvSpPr txBox="1"/>
              <p:nvPr/>
            </p:nvSpPr>
            <p:spPr>
              <a:xfrm>
                <a:off x="4250724" y="2978657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N-1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6019800" y="2966363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3798482" y="3433908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N-2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5358081" y="3198589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N-1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5580759" y="3422830"/>
                <a:ext cx="411715" cy="2539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N-1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7055344" y="3188388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7249929" y="3430061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Rounded Rectangle 101"/>
              <p:cNvSpPr/>
              <p:nvPr/>
            </p:nvSpPr>
            <p:spPr bwMode="auto">
              <a:xfrm>
                <a:off x="5592653" y="4635340"/>
                <a:ext cx="1097280" cy="194615"/>
              </a:xfrm>
              <a:prstGeom prst="roundRect">
                <a:avLst/>
              </a:prstGeom>
              <a:solidFill>
                <a:srgbClr val="00B8FF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6010643" y="4581789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Rounded Rectangle 103"/>
              <p:cNvSpPr/>
              <p:nvPr/>
            </p:nvSpPr>
            <p:spPr bwMode="auto">
              <a:xfrm>
                <a:off x="6690269" y="4851279"/>
                <a:ext cx="462777" cy="182901"/>
              </a:xfrm>
              <a:prstGeom prst="roundRect">
                <a:avLst/>
              </a:prstGeom>
              <a:solidFill>
                <a:srgbClr val="00B05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5" name="Rounded Rectangle 104"/>
              <p:cNvSpPr/>
              <p:nvPr/>
            </p:nvSpPr>
            <p:spPr bwMode="auto">
              <a:xfrm>
                <a:off x="6858943" y="5055504"/>
                <a:ext cx="568274" cy="184946"/>
              </a:xfrm>
              <a:prstGeom prst="roundRect">
                <a:avLst/>
              </a:prstGeom>
              <a:solidFill>
                <a:srgbClr val="C00000"/>
              </a:soli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6826478" y="4825323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7015084" y="5027967"/>
                <a:ext cx="274171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050" dirty="0" smtClean="0">
                    <a:solidFill>
                      <a:schemeClr val="tx1"/>
                    </a:solidFill>
                  </a:rPr>
                  <a:t>N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3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Straight Connector 175"/>
          <p:cNvCxnSpPr/>
          <p:nvPr/>
        </p:nvCxnSpPr>
        <p:spPr bwMode="auto">
          <a:xfrm>
            <a:off x="3877397" y="3160200"/>
            <a:ext cx="0" cy="18288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Rectangle 124"/>
          <p:cNvSpPr/>
          <p:nvPr/>
        </p:nvSpPr>
        <p:spPr bwMode="auto">
          <a:xfrm>
            <a:off x="5550619" y="2612924"/>
            <a:ext cx="1669017" cy="33491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Rx Processing Diagram (cont’d)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24" name="Straight Connector 11"/>
          <p:cNvCxnSpPr>
            <a:cxnSpLocks noChangeShapeType="1"/>
          </p:cNvCxnSpPr>
          <p:nvPr/>
        </p:nvCxnSpPr>
        <p:spPr bwMode="auto">
          <a:xfrm>
            <a:off x="541584" y="2409737"/>
            <a:ext cx="0" cy="64008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Rectangle 19"/>
          <p:cNvSpPr/>
          <p:nvPr/>
        </p:nvSpPr>
        <p:spPr bwMode="auto">
          <a:xfrm>
            <a:off x="541584" y="2612924"/>
            <a:ext cx="1667718" cy="3349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25" name="Straight Connector 12"/>
          <p:cNvCxnSpPr>
            <a:cxnSpLocks noChangeShapeType="1"/>
          </p:cNvCxnSpPr>
          <p:nvPr/>
        </p:nvCxnSpPr>
        <p:spPr bwMode="auto">
          <a:xfrm>
            <a:off x="2209054" y="2387703"/>
            <a:ext cx="0" cy="9144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Straight Arrow Connector 15"/>
          <p:cNvCxnSpPr>
            <a:cxnSpLocks noChangeShapeType="1"/>
          </p:cNvCxnSpPr>
          <p:nvPr/>
        </p:nvCxnSpPr>
        <p:spPr bwMode="auto">
          <a:xfrm>
            <a:off x="537872" y="2522588"/>
            <a:ext cx="166771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6" name="Rectangle 35"/>
          <p:cNvSpPr/>
          <p:nvPr/>
        </p:nvSpPr>
        <p:spPr bwMode="auto">
          <a:xfrm>
            <a:off x="2213391" y="2614595"/>
            <a:ext cx="1667718" cy="3349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12"/>
          <p:cNvCxnSpPr>
            <a:cxnSpLocks noChangeShapeType="1"/>
          </p:cNvCxnSpPr>
          <p:nvPr/>
        </p:nvCxnSpPr>
        <p:spPr bwMode="auto">
          <a:xfrm>
            <a:off x="3880861" y="2392549"/>
            <a:ext cx="0" cy="9144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15"/>
          <p:cNvCxnSpPr>
            <a:cxnSpLocks noChangeShapeType="1"/>
          </p:cNvCxnSpPr>
          <p:nvPr/>
        </p:nvCxnSpPr>
        <p:spPr bwMode="auto">
          <a:xfrm>
            <a:off x="2209679" y="2527434"/>
            <a:ext cx="166771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0" name="Rectangle 39"/>
          <p:cNvSpPr/>
          <p:nvPr/>
        </p:nvSpPr>
        <p:spPr bwMode="auto">
          <a:xfrm>
            <a:off x="3882902" y="2612924"/>
            <a:ext cx="1667718" cy="3349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41" name="Straight Connector 12"/>
          <p:cNvCxnSpPr>
            <a:cxnSpLocks noChangeShapeType="1"/>
          </p:cNvCxnSpPr>
          <p:nvPr/>
        </p:nvCxnSpPr>
        <p:spPr bwMode="auto">
          <a:xfrm>
            <a:off x="5550372" y="2440450"/>
            <a:ext cx="0" cy="310896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2" name="Straight Arrow Connector 15"/>
          <p:cNvCxnSpPr>
            <a:cxnSpLocks noChangeShapeType="1"/>
          </p:cNvCxnSpPr>
          <p:nvPr/>
        </p:nvCxnSpPr>
        <p:spPr bwMode="auto">
          <a:xfrm>
            <a:off x="3879191" y="2522588"/>
            <a:ext cx="166771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4132377" y="2280555"/>
            <a:ext cx="11560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000" b="0" baseline="30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th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7" name="TextBox 19"/>
          <p:cNvSpPr txBox="1">
            <a:spLocks noChangeArrowheads="1"/>
          </p:cNvSpPr>
          <p:nvPr/>
        </p:nvSpPr>
        <p:spPr bwMode="auto">
          <a:xfrm>
            <a:off x="2421887" y="2280554"/>
            <a:ext cx="13500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(N-1)</a:t>
            </a:r>
            <a:r>
              <a:rPr lang="en-US" altLang="en-US" sz="1000" b="0" baseline="30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th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8" name="TextBox 19"/>
          <p:cNvSpPr txBox="1">
            <a:spLocks noChangeArrowheads="1"/>
          </p:cNvSpPr>
          <p:nvPr/>
        </p:nvSpPr>
        <p:spPr bwMode="auto">
          <a:xfrm>
            <a:off x="722744" y="2278269"/>
            <a:ext cx="13500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(N-2)</a:t>
            </a:r>
            <a:r>
              <a:rPr lang="en-US" altLang="en-US" sz="1000" b="0" baseline="30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th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OFDM symbol</a:t>
            </a:r>
            <a:endParaRPr lang="en-US" altLang="en-US" sz="1000" b="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9" name="TextBox 26"/>
          <p:cNvSpPr txBox="1">
            <a:spLocks noChangeArrowheads="1"/>
          </p:cNvSpPr>
          <p:nvPr/>
        </p:nvSpPr>
        <p:spPr bwMode="auto">
          <a:xfrm>
            <a:off x="189470" y="2529710"/>
            <a:ext cx="5185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sp>
        <p:nvSpPr>
          <p:cNvPr id="50" name="TextBox 19"/>
          <p:cNvSpPr txBox="1">
            <a:spLocks noChangeArrowheads="1"/>
          </p:cNvSpPr>
          <p:nvPr/>
        </p:nvSpPr>
        <p:spPr bwMode="auto">
          <a:xfrm>
            <a:off x="6131518" y="2296477"/>
            <a:ext cx="38183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PE</a:t>
            </a:r>
            <a:endParaRPr lang="en-US" altLang="en-US" sz="11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347583" y="3639868"/>
            <a:ext cx="4177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N-1</a:t>
            </a:r>
            <a:endParaRPr lang="en-US" sz="1100" dirty="0"/>
          </a:p>
        </p:txBody>
      </p:sp>
      <p:sp>
        <p:nvSpPr>
          <p:cNvPr id="143" name="TextBox 142"/>
          <p:cNvSpPr txBox="1"/>
          <p:nvPr/>
        </p:nvSpPr>
        <p:spPr>
          <a:xfrm>
            <a:off x="6549182" y="5562992"/>
            <a:ext cx="390842" cy="259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N</a:t>
            </a:r>
            <a:endParaRPr lang="en-US" sz="1100" dirty="0"/>
          </a:p>
        </p:txBody>
      </p:sp>
      <p:cxnSp>
        <p:nvCxnSpPr>
          <p:cNvPr id="178" name="Straight Arrow Connector 15"/>
          <p:cNvCxnSpPr>
            <a:cxnSpLocks noChangeShapeType="1"/>
          </p:cNvCxnSpPr>
          <p:nvPr/>
        </p:nvCxnSpPr>
        <p:spPr bwMode="auto">
          <a:xfrm>
            <a:off x="5570490" y="3879910"/>
            <a:ext cx="256377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9" name="TextBox 19"/>
          <p:cNvSpPr txBox="1">
            <a:spLocks noChangeArrowheads="1"/>
          </p:cNvSpPr>
          <p:nvPr/>
        </p:nvSpPr>
        <p:spPr bwMode="auto">
          <a:xfrm>
            <a:off x="5786044" y="3660097"/>
            <a:ext cx="197682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Required processing time for </a:t>
            </a:r>
            <a:r>
              <a:rPr lang="en-US" altLang="en-US" sz="1000" b="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4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80" name="Straight Arrow Connector 15"/>
          <p:cNvCxnSpPr>
            <a:cxnSpLocks noChangeShapeType="1"/>
          </p:cNvCxnSpPr>
          <p:nvPr/>
        </p:nvCxnSpPr>
        <p:spPr bwMode="auto">
          <a:xfrm>
            <a:off x="5546909" y="5451730"/>
            <a:ext cx="1828800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>
            <a:off x="8134268" y="2717408"/>
            <a:ext cx="0" cy="12801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4" name="Rectangle 2"/>
          <p:cNvSpPr txBox="1">
            <a:spLocks noChangeArrowheads="1"/>
          </p:cNvSpPr>
          <p:nvPr/>
        </p:nvSpPr>
        <p:spPr bwMode="auto">
          <a:xfrm>
            <a:off x="205946" y="4861932"/>
            <a:ext cx="4171073" cy="140164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b="0" kern="0" dirty="0" smtClean="0"/>
              <a:t>Two T</a:t>
            </a:r>
            <a:r>
              <a:rPr lang="en-US" sz="1400" b="0" kern="0" baseline="-25000" dirty="0" smtClean="0"/>
              <a:t>LDPC decoder</a:t>
            </a:r>
            <a:r>
              <a:rPr lang="en-US" sz="1400" b="0" kern="0" dirty="0"/>
              <a:t> </a:t>
            </a:r>
            <a:r>
              <a:rPr lang="en-US" sz="1400" b="0" kern="0" dirty="0" smtClean="0"/>
              <a:t>of (N-1)</a:t>
            </a:r>
            <a:r>
              <a:rPr lang="en-US" sz="1400" b="0" kern="0" baseline="30000" dirty="0" err="1" smtClean="0"/>
              <a:t>th</a:t>
            </a:r>
            <a:r>
              <a:rPr lang="en-US" sz="1400" b="0" kern="0" dirty="0" smtClean="0"/>
              <a:t> and N</a:t>
            </a:r>
            <a:r>
              <a:rPr lang="en-US" sz="1400" b="0" kern="0" baseline="30000" dirty="0" smtClean="0"/>
              <a:t>th</a:t>
            </a:r>
            <a:r>
              <a:rPr lang="en-US" sz="1400" b="0" kern="0" dirty="0" smtClean="0"/>
              <a:t> after the last OFDM symbol are important to claim the proper value of Max T</a:t>
            </a:r>
            <a:r>
              <a:rPr lang="en-US" sz="1400" b="0" kern="0" baseline="-25000" dirty="0" smtClean="0"/>
              <a:t>PE</a:t>
            </a:r>
            <a:r>
              <a:rPr lang="en-US" sz="1400" b="0" kern="0" dirty="0"/>
              <a:t> </a:t>
            </a:r>
            <a:r>
              <a:rPr lang="en-US" sz="1400" b="0" kern="0" dirty="0" smtClean="0"/>
              <a:t>for each STA.</a:t>
            </a:r>
            <a:endParaRPr lang="en-US" sz="1400" b="0" kern="0" baseline="-25000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b="0" kern="0" dirty="0" err="1">
                <a:solidFill>
                  <a:schemeClr val="tx1"/>
                </a:solidFill>
              </a:rPr>
              <a:t>N</a:t>
            </a:r>
            <a:r>
              <a:rPr lang="en-US" sz="1400" b="0" kern="0" baseline="-25000" dirty="0" err="1">
                <a:solidFill>
                  <a:schemeClr val="tx1"/>
                </a:solidFill>
              </a:rPr>
              <a:t>cw</a:t>
            </a:r>
            <a:r>
              <a:rPr lang="en-US" sz="1400" b="0" kern="0" dirty="0">
                <a:solidFill>
                  <a:schemeClr val="tx1"/>
                </a:solidFill>
              </a:rPr>
              <a:t>, L</a:t>
            </a:r>
            <a:r>
              <a:rPr lang="en-US" sz="1400" b="0" kern="0" baseline="-25000" dirty="0">
                <a:solidFill>
                  <a:schemeClr val="tx1"/>
                </a:solidFill>
              </a:rPr>
              <a:t>LDPC</a:t>
            </a:r>
            <a:r>
              <a:rPr lang="en-US" sz="1400" b="0" kern="0" dirty="0">
                <a:solidFill>
                  <a:schemeClr val="tx1"/>
                </a:solidFill>
              </a:rPr>
              <a:t> and N</a:t>
            </a:r>
            <a:r>
              <a:rPr lang="en-US" sz="1400" b="0" kern="0" baseline="-25000" dirty="0">
                <a:solidFill>
                  <a:schemeClr val="tx1"/>
                </a:solidFill>
              </a:rPr>
              <a:t>SYM</a:t>
            </a:r>
            <a:r>
              <a:rPr lang="en-US" sz="1400" b="0" kern="0" dirty="0">
                <a:solidFill>
                  <a:schemeClr val="tx1"/>
                </a:solidFill>
              </a:rPr>
              <a:t> are a function of  length of PSDU, N</a:t>
            </a:r>
            <a:r>
              <a:rPr lang="en-US" sz="1400" b="0" kern="0" baseline="-25000" dirty="0">
                <a:solidFill>
                  <a:schemeClr val="tx1"/>
                </a:solidFill>
              </a:rPr>
              <a:t>SS</a:t>
            </a:r>
            <a:r>
              <a:rPr lang="en-US" sz="1400" b="0" kern="0" dirty="0">
                <a:solidFill>
                  <a:schemeClr val="tx1"/>
                </a:solidFill>
              </a:rPr>
              <a:t>, N</a:t>
            </a:r>
            <a:r>
              <a:rPr lang="en-US" sz="1400" b="0" kern="0" baseline="-25000" dirty="0">
                <a:solidFill>
                  <a:schemeClr val="tx1"/>
                </a:solidFill>
              </a:rPr>
              <a:t>SD</a:t>
            </a:r>
            <a:r>
              <a:rPr lang="en-US" sz="1400" b="0" kern="0" dirty="0">
                <a:solidFill>
                  <a:schemeClr val="tx1"/>
                </a:solidFill>
              </a:rPr>
              <a:t>, constellation and </a:t>
            </a:r>
            <a:r>
              <a:rPr lang="en-US" sz="1400" b="0" kern="0" dirty="0" smtClean="0">
                <a:solidFill>
                  <a:schemeClr val="tx1"/>
                </a:solidFill>
              </a:rPr>
              <a:t>R.</a:t>
            </a:r>
            <a:endParaRPr lang="en-US" sz="1400" b="0" kern="0" dirty="0">
              <a:solidFill>
                <a:schemeClr val="tx1"/>
              </a:solidFill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2103168" y="1749155"/>
            <a:ext cx="4784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smtClean="0">
                <a:solidFill>
                  <a:schemeClr val="tx1"/>
                </a:solidFill>
              </a:rPr>
              <a:t>Example of Timing Relationships (LDPC-</a:t>
            </a:r>
            <a:r>
              <a:rPr lang="en-US" sz="1600" b="1" dirty="0" err="1" smtClean="0">
                <a:solidFill>
                  <a:schemeClr val="tx1"/>
                </a:solidFill>
              </a:rPr>
              <a:t>nonSTBC</a:t>
            </a:r>
            <a:r>
              <a:rPr lang="en-US" sz="1600" b="1" dirty="0" smtClean="0">
                <a:solidFill>
                  <a:schemeClr val="tx1"/>
                </a:solidFill>
              </a:rPr>
              <a:t>)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46" name="TextBox 19"/>
          <p:cNvSpPr txBox="1">
            <a:spLocks noChangeArrowheads="1"/>
          </p:cNvSpPr>
          <p:nvPr/>
        </p:nvSpPr>
        <p:spPr bwMode="auto">
          <a:xfrm>
            <a:off x="5617855" y="2604883"/>
            <a:ext cx="4491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4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flipV="1">
            <a:off x="5544883" y="2783037"/>
            <a:ext cx="118793" cy="564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3" name="TextBox 19"/>
          <p:cNvSpPr txBox="1">
            <a:spLocks noChangeArrowheads="1"/>
          </p:cNvSpPr>
          <p:nvPr/>
        </p:nvSpPr>
        <p:spPr bwMode="auto">
          <a:xfrm>
            <a:off x="7717264" y="2307611"/>
            <a:ext cx="46198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SIFS</a:t>
            </a:r>
            <a:endParaRPr lang="en-US" altLang="en-US" sz="11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27" name="Straight Connector 12"/>
          <p:cNvCxnSpPr>
            <a:cxnSpLocks noChangeShapeType="1"/>
          </p:cNvCxnSpPr>
          <p:nvPr/>
        </p:nvCxnSpPr>
        <p:spPr bwMode="auto">
          <a:xfrm>
            <a:off x="7219210" y="2440450"/>
            <a:ext cx="0" cy="73152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7" name="Straight Arrow Connector 15"/>
          <p:cNvCxnSpPr>
            <a:cxnSpLocks noChangeShapeType="1"/>
          </p:cNvCxnSpPr>
          <p:nvPr/>
        </p:nvCxnSpPr>
        <p:spPr bwMode="auto">
          <a:xfrm>
            <a:off x="7218337" y="2529710"/>
            <a:ext cx="166771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8" name="TextBox 19"/>
          <p:cNvSpPr txBox="1">
            <a:spLocks noChangeArrowheads="1"/>
          </p:cNvSpPr>
          <p:nvPr/>
        </p:nvSpPr>
        <p:spPr bwMode="auto">
          <a:xfrm>
            <a:off x="6960809" y="3895318"/>
            <a:ext cx="46198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SIFS</a:t>
            </a:r>
            <a:endParaRPr lang="en-US" altLang="en-US" sz="11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9" name="Rectangle 158"/>
          <p:cNvSpPr/>
          <p:nvPr/>
        </p:nvSpPr>
        <p:spPr bwMode="auto">
          <a:xfrm>
            <a:off x="5551681" y="4217367"/>
            <a:ext cx="822960" cy="33491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884267" y="4217367"/>
            <a:ext cx="837631" cy="33491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cxnSp>
        <p:nvCxnSpPr>
          <p:cNvPr id="162" name="Straight Arrow Connector 15"/>
          <p:cNvCxnSpPr>
            <a:cxnSpLocks noChangeShapeType="1"/>
          </p:cNvCxnSpPr>
          <p:nvPr/>
        </p:nvCxnSpPr>
        <p:spPr bwMode="auto">
          <a:xfrm>
            <a:off x="5538961" y="2522322"/>
            <a:ext cx="166771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6" name="Rectangle 165"/>
          <p:cNvSpPr/>
          <p:nvPr/>
        </p:nvSpPr>
        <p:spPr bwMode="auto">
          <a:xfrm>
            <a:off x="4726627" y="4217367"/>
            <a:ext cx="822960" cy="33491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67" name="TextBox 19"/>
          <p:cNvSpPr txBox="1">
            <a:spLocks noChangeArrowheads="1"/>
          </p:cNvSpPr>
          <p:nvPr/>
        </p:nvSpPr>
        <p:spPr bwMode="auto">
          <a:xfrm>
            <a:off x="4792030" y="3913160"/>
            <a:ext cx="63831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en-US" sz="1100" b="0" baseline="-2500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P</a:t>
            </a:r>
            <a:r>
              <a:rPr lang="en-US" altLang="en-US" sz="1100" b="0" baseline="-2500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ost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-FEC</a:t>
            </a:r>
            <a:endParaRPr lang="en-US" altLang="en-US" sz="11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45" name="Straight Arrow Connector 15"/>
          <p:cNvCxnSpPr>
            <a:cxnSpLocks noChangeShapeType="1"/>
          </p:cNvCxnSpPr>
          <p:nvPr/>
        </p:nvCxnSpPr>
        <p:spPr bwMode="auto">
          <a:xfrm>
            <a:off x="4723318" y="4129954"/>
            <a:ext cx="850392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8" name="TextBox 19"/>
          <p:cNvSpPr txBox="1">
            <a:spLocks noChangeArrowheads="1"/>
          </p:cNvSpPr>
          <p:nvPr/>
        </p:nvSpPr>
        <p:spPr bwMode="auto">
          <a:xfrm>
            <a:off x="4795412" y="4238785"/>
            <a:ext cx="44916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2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V="1">
            <a:off x="4722440" y="4416939"/>
            <a:ext cx="118793" cy="564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Arrow Connector 15"/>
          <p:cNvCxnSpPr>
            <a:cxnSpLocks noChangeShapeType="1"/>
          </p:cNvCxnSpPr>
          <p:nvPr/>
        </p:nvCxnSpPr>
        <p:spPr bwMode="auto">
          <a:xfrm>
            <a:off x="5559327" y="4134105"/>
            <a:ext cx="82296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3" name="TextBox 19"/>
          <p:cNvSpPr txBox="1">
            <a:spLocks noChangeArrowheads="1"/>
          </p:cNvSpPr>
          <p:nvPr/>
        </p:nvSpPr>
        <p:spPr bwMode="auto">
          <a:xfrm>
            <a:off x="5762000" y="3916164"/>
            <a:ext cx="381836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T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PE</a:t>
            </a:r>
            <a:endParaRPr lang="en-US" altLang="en-US" sz="11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74" name="Straight Arrow Connector 15"/>
          <p:cNvCxnSpPr>
            <a:cxnSpLocks noChangeShapeType="1"/>
          </p:cNvCxnSpPr>
          <p:nvPr/>
        </p:nvCxnSpPr>
        <p:spPr bwMode="auto">
          <a:xfrm>
            <a:off x="6365869" y="4136408"/>
            <a:ext cx="1667718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>
            <a:off x="7348582" y="4350556"/>
            <a:ext cx="0" cy="118872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86" name="TextBox 26"/>
          <p:cNvSpPr txBox="1">
            <a:spLocks noChangeArrowheads="1"/>
          </p:cNvSpPr>
          <p:nvPr/>
        </p:nvSpPr>
        <p:spPr bwMode="auto">
          <a:xfrm>
            <a:off x="3550694" y="4165122"/>
            <a:ext cx="51851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52400" y="3499244"/>
            <a:ext cx="2334843" cy="744822"/>
            <a:chOff x="70420" y="3108299"/>
            <a:chExt cx="2334843" cy="841172"/>
          </a:xfrm>
        </p:grpSpPr>
        <p:sp>
          <p:nvSpPr>
            <p:cNvPr id="12" name="TextBox 11"/>
            <p:cNvSpPr txBox="1"/>
            <p:nvPr/>
          </p:nvSpPr>
          <p:spPr>
            <a:xfrm>
              <a:off x="466656" y="3108299"/>
              <a:ext cx="1938607" cy="31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err="1" smtClean="0">
                  <a:solidFill>
                    <a:schemeClr val="tx1"/>
                  </a:solidFill>
                </a:rPr>
                <a:t>FFT+Eq+LLR+Tone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 mapper WR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66656" y="3352614"/>
              <a:ext cx="1898170" cy="312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 err="1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err="1" smtClean="0">
                  <a:solidFill>
                    <a:schemeClr val="tx1"/>
                  </a:solidFill>
                </a:rPr>
                <a:t>Tone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 mapper RD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66656" y="3636639"/>
              <a:ext cx="1938607" cy="31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LDPC decoding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3" name="Rounded Rectangle 2"/>
            <p:cNvSpPr/>
            <p:nvPr/>
          </p:nvSpPr>
          <p:spPr bwMode="auto">
            <a:xfrm>
              <a:off x="75032" y="3173443"/>
              <a:ext cx="433071" cy="194615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4" name="Rounded Rectangle 143"/>
            <p:cNvSpPr/>
            <p:nvPr/>
          </p:nvSpPr>
          <p:spPr bwMode="auto">
            <a:xfrm>
              <a:off x="70420" y="3435207"/>
              <a:ext cx="433071" cy="194615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5" name="Rounded Rectangle 144"/>
            <p:cNvSpPr/>
            <p:nvPr/>
          </p:nvSpPr>
          <p:spPr bwMode="auto">
            <a:xfrm>
              <a:off x="74516" y="3687260"/>
              <a:ext cx="433071" cy="194615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63" name="Rounded Rectangle 162"/>
          <p:cNvSpPr/>
          <p:nvPr/>
        </p:nvSpPr>
        <p:spPr bwMode="auto">
          <a:xfrm>
            <a:off x="2225984" y="3045240"/>
            <a:ext cx="822960" cy="194615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3067361" y="3255950"/>
            <a:ext cx="731520" cy="18199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3889670" y="3055358"/>
            <a:ext cx="822960" cy="194615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7" name="Rounded Rectangle 176"/>
          <p:cNvSpPr/>
          <p:nvPr/>
        </p:nvSpPr>
        <p:spPr bwMode="auto">
          <a:xfrm>
            <a:off x="4732110" y="3255950"/>
            <a:ext cx="731520" cy="18199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5569855" y="3045645"/>
            <a:ext cx="822960" cy="194615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6395939" y="3264741"/>
            <a:ext cx="731520" cy="18199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3192228" y="3471174"/>
            <a:ext cx="1601937" cy="165466"/>
          </a:xfrm>
          <a:prstGeom prst="round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4" name="Rounded Rectangle 193"/>
          <p:cNvSpPr/>
          <p:nvPr/>
        </p:nvSpPr>
        <p:spPr bwMode="auto">
          <a:xfrm>
            <a:off x="6532089" y="3470573"/>
            <a:ext cx="1601937" cy="165466"/>
          </a:xfrm>
          <a:prstGeom prst="round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7" name="Rounded Rectangle 196"/>
          <p:cNvSpPr/>
          <p:nvPr/>
        </p:nvSpPr>
        <p:spPr bwMode="auto">
          <a:xfrm>
            <a:off x="4862707" y="3470968"/>
            <a:ext cx="1601937" cy="165466"/>
          </a:xfrm>
          <a:prstGeom prst="round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8" name="Rounded Rectangle 197"/>
          <p:cNvSpPr/>
          <p:nvPr/>
        </p:nvSpPr>
        <p:spPr bwMode="auto">
          <a:xfrm>
            <a:off x="5560812" y="4613988"/>
            <a:ext cx="822960" cy="194615"/>
          </a:xfrm>
          <a:prstGeom prst="roundRect">
            <a:avLst/>
          </a:prstGeom>
          <a:solidFill>
            <a:srgbClr val="00B8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9" name="Rounded Rectangle 198"/>
          <p:cNvSpPr/>
          <p:nvPr/>
        </p:nvSpPr>
        <p:spPr bwMode="auto">
          <a:xfrm>
            <a:off x="6387721" y="4832968"/>
            <a:ext cx="402336" cy="181995"/>
          </a:xfrm>
          <a:prstGeom prst="roundRect">
            <a:avLst/>
          </a:prstGeom>
          <a:solidFill>
            <a:srgbClr val="00B05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0" name="Rounded Rectangle 199"/>
          <p:cNvSpPr/>
          <p:nvPr/>
        </p:nvSpPr>
        <p:spPr bwMode="auto">
          <a:xfrm>
            <a:off x="6532089" y="5048078"/>
            <a:ext cx="822960" cy="165466"/>
          </a:xfrm>
          <a:prstGeom prst="roundRect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3" name="TextBox 19"/>
          <p:cNvSpPr txBox="1">
            <a:spLocks noChangeArrowheads="1"/>
          </p:cNvSpPr>
          <p:nvPr/>
        </p:nvSpPr>
        <p:spPr bwMode="auto">
          <a:xfrm>
            <a:off x="5589911" y="5448031"/>
            <a:ext cx="1976823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Required processing time for </a:t>
            </a:r>
            <a:r>
              <a:rPr lang="en-US" altLang="en-US" sz="1000" b="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 </a:t>
            </a:r>
            <a:r>
              <a:rPr lang="en-US" altLang="en-US" sz="10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2</a:t>
            </a:r>
            <a:endParaRPr lang="en-US" altLang="en-US" sz="1000" b="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6" name="TextBox 205"/>
          <p:cNvSpPr txBox="1"/>
          <p:nvPr/>
        </p:nvSpPr>
        <p:spPr>
          <a:xfrm>
            <a:off x="5842436" y="3016234"/>
            <a:ext cx="274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6613255" y="3204385"/>
            <a:ext cx="274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7148624" y="3419265"/>
            <a:ext cx="274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5812282" y="4566698"/>
            <a:ext cx="274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6443346" y="4782229"/>
            <a:ext cx="274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6787492" y="4989372"/>
            <a:ext cx="2741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071146" y="3013109"/>
            <a:ext cx="4117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N-1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862449" y="3202268"/>
            <a:ext cx="4117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N-1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5415389" y="3416820"/>
            <a:ext cx="4117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N-1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2446806" y="3011025"/>
            <a:ext cx="4117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N-2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3207451" y="3200644"/>
            <a:ext cx="4117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N-2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3751393" y="3416820"/>
            <a:ext cx="41171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N-2</a:t>
            </a:r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97" idx="1"/>
          </p:cNvCxnSpPr>
          <p:nvPr/>
        </p:nvCxnSpPr>
        <p:spPr bwMode="auto">
          <a:xfrm flipH="1">
            <a:off x="4090833" y="3553701"/>
            <a:ext cx="771874" cy="131726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8" name="Straight Arrow Connector 217"/>
          <p:cNvCxnSpPr>
            <a:stCxn id="200" idx="1"/>
          </p:cNvCxnSpPr>
          <p:nvPr/>
        </p:nvCxnSpPr>
        <p:spPr bwMode="auto">
          <a:xfrm flipH="1" flipV="1">
            <a:off x="4380728" y="5109256"/>
            <a:ext cx="2151361" cy="215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41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Rx Processing Diagram (cont’d)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0" y="1752600"/>
            <a:ext cx="9084914" cy="4052394"/>
            <a:chOff x="59086" y="1905000"/>
            <a:chExt cx="9084914" cy="4052394"/>
          </a:xfrm>
        </p:grpSpPr>
        <p:sp>
          <p:nvSpPr>
            <p:cNvPr id="185" name="Rectangle 184"/>
            <p:cNvSpPr/>
            <p:nvPr/>
          </p:nvSpPr>
          <p:spPr>
            <a:xfrm>
              <a:off x="2460331" y="1905000"/>
              <a:ext cx="445404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 smtClean="0">
                  <a:solidFill>
                    <a:schemeClr val="tx1"/>
                  </a:solidFill>
                </a:rPr>
                <a:t>Example of Timing Relationships (LDPC-STBC)</a:t>
              </a:r>
              <a:endParaRPr lang="en-US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76" name="Straight Connector 175"/>
            <p:cNvCxnSpPr/>
            <p:nvPr/>
          </p:nvCxnSpPr>
          <p:spPr bwMode="auto">
            <a:xfrm>
              <a:off x="4743549" y="3417697"/>
              <a:ext cx="0" cy="182880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Rectangle 124"/>
            <p:cNvSpPr/>
            <p:nvPr/>
          </p:nvSpPr>
          <p:spPr bwMode="auto">
            <a:xfrm>
              <a:off x="6141543" y="2870421"/>
              <a:ext cx="1394482" cy="334917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11"/>
            <p:cNvCxnSpPr>
              <a:cxnSpLocks noChangeShapeType="1"/>
            </p:cNvCxnSpPr>
            <p:nvPr/>
          </p:nvCxnSpPr>
          <p:spPr bwMode="auto">
            <a:xfrm>
              <a:off x="1956441" y="2667234"/>
              <a:ext cx="0" cy="246888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" name="Rectangle 19"/>
            <p:cNvSpPr/>
            <p:nvPr/>
          </p:nvSpPr>
          <p:spPr bwMode="auto">
            <a:xfrm>
              <a:off x="1956441" y="2870421"/>
              <a:ext cx="1393396" cy="334917"/>
            </a:xfrm>
            <a:prstGeom prst="rect">
              <a:avLst/>
            </a:prstGeom>
            <a:pattFill prst="dk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Connector 12"/>
            <p:cNvCxnSpPr>
              <a:cxnSpLocks noChangeShapeType="1"/>
            </p:cNvCxnSpPr>
            <p:nvPr/>
          </p:nvCxnSpPr>
          <p:spPr bwMode="auto">
            <a:xfrm>
              <a:off x="3349630" y="2645200"/>
              <a:ext cx="0" cy="246888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7" name="Straight Arrow Connector 15"/>
            <p:cNvCxnSpPr>
              <a:cxnSpLocks noChangeShapeType="1"/>
            </p:cNvCxnSpPr>
            <p:nvPr/>
          </p:nvCxnSpPr>
          <p:spPr bwMode="auto">
            <a:xfrm>
              <a:off x="1953340" y="2814589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Rectangle 35"/>
            <p:cNvSpPr/>
            <p:nvPr/>
          </p:nvSpPr>
          <p:spPr bwMode="auto">
            <a:xfrm>
              <a:off x="3353254" y="2872092"/>
              <a:ext cx="1393396" cy="334917"/>
            </a:xfrm>
            <a:prstGeom prst="rect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Straight Connector 12"/>
            <p:cNvCxnSpPr>
              <a:cxnSpLocks noChangeShapeType="1"/>
            </p:cNvCxnSpPr>
            <p:nvPr/>
          </p:nvCxnSpPr>
          <p:spPr bwMode="auto">
            <a:xfrm>
              <a:off x="4746443" y="2650046"/>
              <a:ext cx="0" cy="9144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Straight Arrow Connector 15"/>
            <p:cNvCxnSpPr>
              <a:cxnSpLocks noChangeShapeType="1"/>
            </p:cNvCxnSpPr>
            <p:nvPr/>
          </p:nvCxnSpPr>
          <p:spPr bwMode="auto">
            <a:xfrm>
              <a:off x="3350152" y="2819435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0" name="Rectangle 39"/>
            <p:cNvSpPr/>
            <p:nvPr/>
          </p:nvSpPr>
          <p:spPr bwMode="auto">
            <a:xfrm>
              <a:off x="4748148" y="2870421"/>
              <a:ext cx="1393396" cy="334917"/>
            </a:xfrm>
            <a:prstGeom prst="rect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12"/>
            <p:cNvCxnSpPr>
              <a:cxnSpLocks noChangeShapeType="1"/>
            </p:cNvCxnSpPr>
            <p:nvPr/>
          </p:nvCxnSpPr>
          <p:spPr bwMode="auto">
            <a:xfrm>
              <a:off x="6141337" y="2697947"/>
              <a:ext cx="0" cy="310896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" name="Straight Arrow Connector 15"/>
            <p:cNvCxnSpPr>
              <a:cxnSpLocks noChangeShapeType="1"/>
            </p:cNvCxnSpPr>
            <p:nvPr/>
          </p:nvCxnSpPr>
          <p:spPr bwMode="auto">
            <a:xfrm>
              <a:off x="4745047" y="2814589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6" name="TextBox 19"/>
            <p:cNvSpPr txBox="1">
              <a:spLocks noChangeArrowheads="1"/>
            </p:cNvSpPr>
            <p:nvPr/>
          </p:nvSpPr>
          <p:spPr bwMode="auto">
            <a:xfrm>
              <a:off x="4956587" y="2572556"/>
              <a:ext cx="9659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N</a:t>
              </a:r>
              <a:r>
                <a:rPr lang="en-US" altLang="en-US" sz="1000" b="0" baseline="300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th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OFDM symbol</a:t>
              </a:r>
              <a:endPara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7" name="TextBox 19"/>
            <p:cNvSpPr txBox="1">
              <a:spLocks noChangeArrowheads="1"/>
            </p:cNvSpPr>
            <p:nvPr/>
          </p:nvSpPr>
          <p:spPr bwMode="auto">
            <a:xfrm>
              <a:off x="3416420" y="2572555"/>
              <a:ext cx="13500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(N-1)</a:t>
              </a:r>
              <a:r>
                <a:rPr lang="en-US" altLang="en-US" sz="1000" b="0" baseline="30000" dirty="0" err="1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th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OFDM symbol</a:t>
              </a:r>
              <a:endPara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8" name="TextBox 19"/>
            <p:cNvSpPr txBox="1">
              <a:spLocks noChangeArrowheads="1"/>
            </p:cNvSpPr>
            <p:nvPr/>
          </p:nvSpPr>
          <p:spPr bwMode="auto">
            <a:xfrm>
              <a:off x="2107802" y="2604774"/>
              <a:ext cx="1127981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(N-2)</a:t>
              </a:r>
              <a:r>
                <a:rPr lang="en-US" altLang="en-US" sz="1000" b="0" baseline="30000" dirty="0" err="1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th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OFDM symbol</a:t>
              </a:r>
              <a:endPara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49" name="TextBox 26"/>
            <p:cNvSpPr txBox="1">
              <a:spLocks noChangeArrowheads="1"/>
            </p:cNvSpPr>
            <p:nvPr/>
          </p:nvSpPr>
          <p:spPr bwMode="auto">
            <a:xfrm>
              <a:off x="59086" y="2819435"/>
              <a:ext cx="43322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sp>
          <p:nvSpPr>
            <p:cNvPr id="50" name="TextBox 19"/>
            <p:cNvSpPr txBox="1">
              <a:spLocks noChangeArrowheads="1"/>
            </p:cNvSpPr>
            <p:nvPr/>
          </p:nvSpPr>
          <p:spPr bwMode="auto">
            <a:xfrm>
              <a:off x="6626891" y="2579852"/>
              <a:ext cx="3190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100" b="0" baseline="-250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PE</a:t>
              </a:r>
              <a:endParaRPr lang="en-US" altLang="en-US" sz="11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5971905" y="4449889"/>
              <a:ext cx="34902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 smtClean="0"/>
                <a:t>N-1</a:t>
              </a:r>
              <a:endParaRPr lang="en-US" sz="1100" dirty="0"/>
            </a:p>
          </p:txBody>
        </p:sp>
        <p:cxnSp>
          <p:nvCxnSpPr>
            <p:cNvPr id="178" name="Straight Arrow Connector 15"/>
            <p:cNvCxnSpPr>
              <a:cxnSpLocks noChangeShapeType="1"/>
            </p:cNvCxnSpPr>
            <p:nvPr/>
          </p:nvCxnSpPr>
          <p:spPr bwMode="auto">
            <a:xfrm flipV="1">
              <a:off x="6158146" y="4216458"/>
              <a:ext cx="2770190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9" name="TextBox 19"/>
            <p:cNvSpPr txBox="1">
              <a:spLocks noChangeArrowheads="1"/>
            </p:cNvSpPr>
            <p:nvPr/>
          </p:nvSpPr>
          <p:spPr bwMode="auto">
            <a:xfrm>
              <a:off x="6338244" y="4007115"/>
              <a:ext cx="1651657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Required processing time for </a:t>
              </a: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4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80" name="Straight Arrow Connector 15"/>
            <p:cNvCxnSpPr>
              <a:cxnSpLocks noChangeShapeType="1"/>
            </p:cNvCxnSpPr>
            <p:nvPr/>
          </p:nvCxnSpPr>
          <p:spPr bwMode="auto">
            <a:xfrm>
              <a:off x="6155086" y="5680533"/>
              <a:ext cx="2194560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2" name="Straight Connector 181"/>
            <p:cNvCxnSpPr/>
            <p:nvPr/>
          </p:nvCxnSpPr>
          <p:spPr bwMode="auto">
            <a:xfrm>
              <a:off x="8917528" y="3061165"/>
              <a:ext cx="0" cy="128016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46" name="TextBox 19"/>
            <p:cNvSpPr txBox="1">
              <a:spLocks noChangeArrowheads="1"/>
            </p:cNvSpPr>
            <p:nvPr/>
          </p:nvSpPr>
          <p:spPr bwMode="auto">
            <a:xfrm>
              <a:off x="6197720" y="2862380"/>
              <a:ext cx="3752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4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22" name="Straight Connector 121"/>
            <p:cNvCxnSpPr/>
            <p:nvPr/>
          </p:nvCxnSpPr>
          <p:spPr bwMode="auto">
            <a:xfrm flipV="1">
              <a:off x="6136751" y="3040534"/>
              <a:ext cx="99253" cy="5641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3" name="TextBox 19"/>
            <p:cNvSpPr txBox="1">
              <a:spLocks noChangeArrowheads="1"/>
            </p:cNvSpPr>
            <p:nvPr/>
          </p:nvSpPr>
          <p:spPr bwMode="auto">
            <a:xfrm>
              <a:off x="7951799" y="2590986"/>
              <a:ext cx="3859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100" b="0" baseline="-250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SIFS</a:t>
              </a:r>
              <a:endParaRPr lang="en-US" altLang="en-US" sz="11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27" name="Straight Connector 12"/>
            <p:cNvCxnSpPr>
              <a:cxnSpLocks noChangeShapeType="1"/>
            </p:cNvCxnSpPr>
            <p:nvPr/>
          </p:nvCxnSpPr>
          <p:spPr bwMode="auto">
            <a:xfrm>
              <a:off x="7535669" y="2697947"/>
              <a:ext cx="0" cy="73152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57" name="Straight Arrow Connector 15"/>
            <p:cNvCxnSpPr>
              <a:cxnSpLocks noChangeShapeType="1"/>
            </p:cNvCxnSpPr>
            <p:nvPr/>
          </p:nvCxnSpPr>
          <p:spPr bwMode="auto">
            <a:xfrm>
              <a:off x="7534940" y="2813085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8" name="TextBox 19"/>
            <p:cNvSpPr txBox="1">
              <a:spLocks noChangeArrowheads="1"/>
            </p:cNvSpPr>
            <p:nvPr/>
          </p:nvSpPr>
          <p:spPr bwMode="auto">
            <a:xfrm>
              <a:off x="7319772" y="4202645"/>
              <a:ext cx="385994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100" b="0" baseline="-250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SIFS</a:t>
              </a:r>
              <a:endParaRPr lang="en-US" altLang="en-US" sz="11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6142431" y="4533320"/>
              <a:ext cx="687592" cy="334917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62" name="Straight Arrow Connector 15"/>
            <p:cNvCxnSpPr>
              <a:cxnSpLocks noChangeShapeType="1"/>
            </p:cNvCxnSpPr>
            <p:nvPr/>
          </p:nvCxnSpPr>
          <p:spPr bwMode="auto">
            <a:xfrm>
              <a:off x="6131803" y="2805697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6" name="Rectangle 165"/>
            <p:cNvSpPr/>
            <p:nvPr/>
          </p:nvSpPr>
          <p:spPr bwMode="auto">
            <a:xfrm>
              <a:off x="5453089" y="4533320"/>
              <a:ext cx="687592" cy="334917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67" name="TextBox 19"/>
            <p:cNvSpPr txBox="1">
              <a:spLocks noChangeArrowheads="1"/>
            </p:cNvSpPr>
            <p:nvPr/>
          </p:nvSpPr>
          <p:spPr bwMode="auto">
            <a:xfrm>
              <a:off x="5507734" y="4203235"/>
              <a:ext cx="53332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err="1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100" b="0" baseline="-25000" dirty="0" err="1">
                  <a:latin typeface="Times New Roman" panose="02020603050405020304" pitchFamily="18" charset="0"/>
                  <a:ea typeface="宋体" panose="02010600030101010101" pitchFamily="2" charset="-122"/>
                </a:rPr>
                <a:t>P</a:t>
              </a:r>
              <a:r>
                <a:rPr lang="en-US" altLang="en-US" sz="1100" b="0" baseline="-25000" dirty="0" err="1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ost</a:t>
              </a:r>
              <a:r>
                <a:rPr lang="en-US" altLang="en-US" sz="1100" b="0" baseline="-250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-FEC</a:t>
              </a:r>
              <a:endParaRPr lang="en-US" altLang="en-US" sz="11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45" name="Straight Arrow Connector 15"/>
            <p:cNvCxnSpPr>
              <a:cxnSpLocks noChangeShapeType="1"/>
            </p:cNvCxnSpPr>
            <p:nvPr/>
          </p:nvCxnSpPr>
          <p:spPr bwMode="auto">
            <a:xfrm>
              <a:off x="5450325" y="4445907"/>
              <a:ext cx="71051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8" name="TextBox 19"/>
            <p:cNvSpPr txBox="1">
              <a:spLocks noChangeArrowheads="1"/>
            </p:cNvSpPr>
            <p:nvPr/>
          </p:nvSpPr>
          <p:spPr bwMode="auto">
            <a:xfrm>
              <a:off x="5510560" y="4554738"/>
              <a:ext cx="3752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2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69" name="Straight Connector 168"/>
            <p:cNvCxnSpPr/>
            <p:nvPr/>
          </p:nvCxnSpPr>
          <p:spPr bwMode="auto">
            <a:xfrm flipV="1">
              <a:off x="5449591" y="4732892"/>
              <a:ext cx="99253" cy="5641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2" name="Straight Arrow Connector 15"/>
            <p:cNvCxnSpPr>
              <a:cxnSpLocks noChangeShapeType="1"/>
            </p:cNvCxnSpPr>
            <p:nvPr/>
          </p:nvCxnSpPr>
          <p:spPr bwMode="auto">
            <a:xfrm>
              <a:off x="6148819" y="4450058"/>
              <a:ext cx="687592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3" name="TextBox 19"/>
            <p:cNvSpPr txBox="1">
              <a:spLocks noChangeArrowheads="1"/>
            </p:cNvSpPr>
            <p:nvPr/>
          </p:nvSpPr>
          <p:spPr bwMode="auto">
            <a:xfrm>
              <a:off x="6318155" y="4223491"/>
              <a:ext cx="31902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</a:t>
              </a:r>
              <a:r>
                <a:rPr lang="en-US" altLang="en-US" sz="1100" b="0" baseline="-2500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PE</a:t>
              </a:r>
              <a:endParaRPr lang="en-US" altLang="en-US" sz="11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74" name="Straight Arrow Connector 15"/>
            <p:cNvCxnSpPr>
              <a:cxnSpLocks noChangeShapeType="1"/>
            </p:cNvCxnSpPr>
            <p:nvPr/>
          </p:nvCxnSpPr>
          <p:spPr bwMode="auto">
            <a:xfrm>
              <a:off x="6822694" y="4452361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6" name="TextBox 26"/>
            <p:cNvSpPr txBox="1">
              <a:spLocks noChangeArrowheads="1"/>
            </p:cNvSpPr>
            <p:nvPr/>
          </p:nvSpPr>
          <p:spPr bwMode="auto">
            <a:xfrm>
              <a:off x="70026" y="4542222"/>
              <a:ext cx="433224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 dirty="0">
                  <a:latin typeface="Times New Roman" panose="02020603050405020304" pitchFamily="18" charset="0"/>
                  <a:ea typeface="宋体" panose="02010600030101010101" pitchFamily="2" charset="-122"/>
                </a:rPr>
                <a:t>…</a:t>
              </a:r>
            </a:p>
          </p:txBody>
        </p:sp>
        <p:cxnSp>
          <p:nvCxnSpPr>
            <p:cNvPr id="202" name="Straight Connector 201"/>
            <p:cNvCxnSpPr/>
            <p:nvPr/>
          </p:nvCxnSpPr>
          <p:spPr bwMode="auto">
            <a:xfrm>
              <a:off x="5449138" y="4683299"/>
              <a:ext cx="0" cy="118872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03" name="TextBox 19"/>
            <p:cNvSpPr txBox="1">
              <a:spLocks noChangeArrowheads="1"/>
            </p:cNvSpPr>
            <p:nvPr/>
          </p:nvSpPr>
          <p:spPr bwMode="auto">
            <a:xfrm>
              <a:off x="6421867" y="5711173"/>
              <a:ext cx="1651657" cy="246221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Required processing time for </a:t>
              </a: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2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6" name="Right Bracket 5"/>
            <p:cNvSpPr/>
            <p:nvPr/>
          </p:nvSpPr>
          <p:spPr bwMode="auto">
            <a:xfrm rot="16200000">
              <a:off x="4705978" y="1804457"/>
              <a:ext cx="53563" cy="1585189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3" name="TextBox 19"/>
            <p:cNvSpPr txBox="1">
              <a:spLocks noChangeArrowheads="1"/>
            </p:cNvSpPr>
            <p:nvPr/>
          </p:nvSpPr>
          <p:spPr bwMode="auto">
            <a:xfrm>
              <a:off x="4050241" y="2348887"/>
              <a:ext cx="136504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Paired two OFDM symbols</a:t>
              </a:r>
              <a:endPara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76" name="Rounded Rectangle 75"/>
            <p:cNvSpPr/>
            <p:nvPr/>
          </p:nvSpPr>
          <p:spPr bwMode="auto">
            <a:xfrm>
              <a:off x="4064478" y="3489739"/>
              <a:ext cx="1280160" cy="181995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 bwMode="auto">
            <a:xfrm flipV="1">
              <a:off x="3355449" y="3062982"/>
              <a:ext cx="99253" cy="5641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9" name="TextBox 19"/>
            <p:cNvSpPr txBox="1">
              <a:spLocks noChangeArrowheads="1"/>
            </p:cNvSpPr>
            <p:nvPr/>
          </p:nvSpPr>
          <p:spPr bwMode="auto">
            <a:xfrm>
              <a:off x="3424352" y="2890033"/>
              <a:ext cx="3752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4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82" name="Straight Connector 11"/>
            <p:cNvCxnSpPr>
              <a:cxnSpLocks noChangeShapeType="1"/>
            </p:cNvCxnSpPr>
            <p:nvPr/>
          </p:nvCxnSpPr>
          <p:spPr bwMode="auto">
            <a:xfrm>
              <a:off x="560864" y="2667234"/>
              <a:ext cx="0" cy="246888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3" name="Rectangle 82"/>
            <p:cNvSpPr/>
            <p:nvPr/>
          </p:nvSpPr>
          <p:spPr bwMode="auto">
            <a:xfrm>
              <a:off x="560864" y="2870421"/>
              <a:ext cx="1393396" cy="334917"/>
            </a:xfrm>
            <a:prstGeom prst="rect">
              <a:avLst/>
            </a:prstGeom>
            <a:pattFill prst="dk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Arrow Connector 15"/>
            <p:cNvCxnSpPr>
              <a:cxnSpLocks noChangeShapeType="1"/>
            </p:cNvCxnSpPr>
            <p:nvPr/>
          </p:nvCxnSpPr>
          <p:spPr bwMode="auto">
            <a:xfrm>
              <a:off x="549137" y="2814589"/>
              <a:ext cx="1393396" cy="0"/>
            </a:xfrm>
            <a:prstGeom prst="straightConnector1">
              <a:avLst/>
            </a:prstGeom>
            <a:noFill/>
            <a:ln w="12700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5" name="TextBox 19"/>
            <p:cNvSpPr txBox="1">
              <a:spLocks noChangeArrowheads="1"/>
            </p:cNvSpPr>
            <p:nvPr/>
          </p:nvSpPr>
          <p:spPr bwMode="auto">
            <a:xfrm>
              <a:off x="617692" y="2613542"/>
              <a:ext cx="135005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(N-3)</a:t>
              </a:r>
              <a:r>
                <a:rPr lang="en-US" altLang="en-US" sz="1000" b="0" baseline="30000" dirty="0" err="1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th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 OFDM symbol</a:t>
              </a:r>
              <a:endPara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86" name="Right Bracket 85"/>
            <p:cNvSpPr/>
            <p:nvPr/>
          </p:nvSpPr>
          <p:spPr bwMode="auto">
            <a:xfrm rot="16200000">
              <a:off x="1893620" y="1829300"/>
              <a:ext cx="53563" cy="1585189"/>
            </a:xfrm>
            <a:prstGeom prst="rightBracke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7" name="TextBox 19"/>
            <p:cNvSpPr txBox="1">
              <a:spLocks noChangeArrowheads="1"/>
            </p:cNvSpPr>
            <p:nvPr/>
          </p:nvSpPr>
          <p:spPr bwMode="auto">
            <a:xfrm>
              <a:off x="1237883" y="2382356"/>
              <a:ext cx="136504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Paired two OFDM symbols</a:t>
              </a:r>
              <a:endParaRPr lang="en-US" altLang="en-US" sz="1000" b="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4179526" y="3450874"/>
              <a:ext cx="10571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(N-3) &amp; (N-2)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 bwMode="auto">
            <a:xfrm>
              <a:off x="3350648" y="4532918"/>
              <a:ext cx="1393396" cy="334917"/>
            </a:xfrm>
            <a:prstGeom prst="rect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4746796" y="4534019"/>
              <a:ext cx="707382" cy="333816"/>
            </a:xfrm>
            <a:prstGeom prst="rect">
              <a:avLst/>
            </a:prstGeom>
            <a:pattFill prst="dkVert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/>
            <p:cNvSpPr/>
            <p:nvPr/>
          </p:nvSpPr>
          <p:spPr bwMode="auto">
            <a:xfrm>
              <a:off x="563379" y="4532598"/>
              <a:ext cx="1393396" cy="334917"/>
            </a:xfrm>
            <a:prstGeom prst="rect">
              <a:avLst/>
            </a:prstGeom>
            <a:pattFill prst="dk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/>
            <p:cNvSpPr/>
            <p:nvPr/>
          </p:nvSpPr>
          <p:spPr bwMode="auto">
            <a:xfrm>
              <a:off x="2665185" y="4546115"/>
              <a:ext cx="687592" cy="319849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107" name="TextBox 19"/>
            <p:cNvSpPr txBox="1">
              <a:spLocks noChangeArrowheads="1"/>
            </p:cNvSpPr>
            <p:nvPr/>
          </p:nvSpPr>
          <p:spPr bwMode="auto">
            <a:xfrm>
              <a:off x="2722656" y="4546115"/>
              <a:ext cx="375280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000" b="0" i="1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a </a:t>
              </a:r>
              <a:r>
                <a:rPr lang="en-US" altLang="en-US" sz="1000" b="0" dirty="0" smtClean="0">
                  <a:latin typeface="Times New Roman" panose="02020603050405020304" pitchFamily="18" charset="0"/>
                  <a:ea typeface="宋体" panose="02010600030101010101" pitchFamily="2" charset="-122"/>
                </a:rPr>
                <a:t>= 2</a:t>
              </a:r>
              <a:endParaRPr lang="en-US" altLang="en-US" sz="1000" b="0" baseline="-25000" dirty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flipV="1">
              <a:off x="2654067" y="4724269"/>
              <a:ext cx="99253" cy="5641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9" name="Rectangle 108"/>
            <p:cNvSpPr/>
            <p:nvPr/>
          </p:nvSpPr>
          <p:spPr bwMode="auto">
            <a:xfrm>
              <a:off x="1958892" y="4542222"/>
              <a:ext cx="707382" cy="323340"/>
            </a:xfrm>
            <a:prstGeom prst="rect">
              <a:avLst/>
            </a:prstGeom>
            <a:pattFill prst="dkHorz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/>
            <a:lstStyle/>
            <a:p>
              <a:pPr algn="ctr">
                <a:defRPr/>
              </a:pPr>
              <a:endParaRPr 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10" name="Straight Connector 109"/>
            <p:cNvCxnSpPr/>
            <p:nvPr/>
          </p:nvCxnSpPr>
          <p:spPr bwMode="auto">
            <a:xfrm>
              <a:off x="8340304" y="4580694"/>
              <a:ext cx="0" cy="128016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6" name="Rounded Rectangle 115"/>
            <p:cNvSpPr/>
            <p:nvPr/>
          </p:nvSpPr>
          <p:spPr bwMode="auto">
            <a:xfrm>
              <a:off x="1967696" y="3247606"/>
              <a:ext cx="704088" cy="194615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7" name="Rounded Rectangle 116"/>
            <p:cNvSpPr/>
            <p:nvPr/>
          </p:nvSpPr>
          <p:spPr bwMode="auto">
            <a:xfrm>
              <a:off x="3362331" y="3256542"/>
              <a:ext cx="704088" cy="19461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019300" y="3221568"/>
              <a:ext cx="5454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N-3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3425020" y="3232010"/>
              <a:ext cx="48577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N-2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0" name="Rounded Rectangle 119"/>
            <p:cNvSpPr/>
            <p:nvPr/>
          </p:nvSpPr>
          <p:spPr bwMode="auto">
            <a:xfrm>
              <a:off x="4179526" y="3704557"/>
              <a:ext cx="2251567" cy="165570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572000" y="3658115"/>
              <a:ext cx="10571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(N-3) &amp; (N-2)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4" name="Rounded Rectangle 123"/>
            <p:cNvSpPr/>
            <p:nvPr/>
          </p:nvSpPr>
          <p:spPr bwMode="auto">
            <a:xfrm>
              <a:off x="4755168" y="3247422"/>
              <a:ext cx="704088" cy="194615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Rounded Rectangle 125"/>
            <p:cNvSpPr/>
            <p:nvPr/>
          </p:nvSpPr>
          <p:spPr bwMode="auto">
            <a:xfrm>
              <a:off x="6151179" y="3256358"/>
              <a:ext cx="704088" cy="19461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4752504" y="3211541"/>
              <a:ext cx="5454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N-1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6127947" y="3215087"/>
              <a:ext cx="70408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30" name="Rounded Rectangle 129"/>
            <p:cNvSpPr/>
            <p:nvPr/>
          </p:nvSpPr>
          <p:spPr bwMode="auto">
            <a:xfrm>
              <a:off x="6849374" y="3497960"/>
              <a:ext cx="1280160" cy="181995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964422" y="3459095"/>
              <a:ext cx="10571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(N-1) &amp; N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34" name="Rounded Rectangle 133"/>
            <p:cNvSpPr/>
            <p:nvPr/>
          </p:nvSpPr>
          <p:spPr bwMode="auto">
            <a:xfrm>
              <a:off x="1964982" y="4918951"/>
              <a:ext cx="704088" cy="194615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2037436" y="4888719"/>
              <a:ext cx="5454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N-3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36" name="Rounded Rectangle 135"/>
            <p:cNvSpPr/>
            <p:nvPr/>
          </p:nvSpPr>
          <p:spPr bwMode="auto">
            <a:xfrm>
              <a:off x="3355583" y="4918951"/>
              <a:ext cx="365760" cy="19461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3325167" y="4897014"/>
              <a:ext cx="3933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N-2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38" name="Rounded Rectangle 137"/>
            <p:cNvSpPr/>
            <p:nvPr/>
          </p:nvSpPr>
          <p:spPr bwMode="auto">
            <a:xfrm>
              <a:off x="4753692" y="4914721"/>
              <a:ext cx="704088" cy="194615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4818020" y="4875350"/>
              <a:ext cx="5454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N-1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40" name="Rounded Rectangle 139"/>
            <p:cNvSpPr/>
            <p:nvPr/>
          </p:nvSpPr>
          <p:spPr bwMode="auto">
            <a:xfrm>
              <a:off x="6152919" y="4913591"/>
              <a:ext cx="365760" cy="19461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6125705" y="4886248"/>
              <a:ext cx="39337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N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42" name="Rounded Rectangle 141"/>
            <p:cNvSpPr/>
            <p:nvPr/>
          </p:nvSpPr>
          <p:spPr bwMode="auto">
            <a:xfrm>
              <a:off x="6998307" y="3712318"/>
              <a:ext cx="2145693" cy="157141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7" name="TextBox 146"/>
            <p:cNvSpPr txBox="1"/>
            <p:nvPr/>
          </p:nvSpPr>
          <p:spPr>
            <a:xfrm>
              <a:off x="7390781" y="3665877"/>
              <a:ext cx="10571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(N-1) &amp; N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48" name="Rounded Rectangle 147"/>
            <p:cNvSpPr/>
            <p:nvPr/>
          </p:nvSpPr>
          <p:spPr bwMode="auto">
            <a:xfrm>
              <a:off x="3711595" y="5142121"/>
              <a:ext cx="860405" cy="151433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3633658" y="5087032"/>
              <a:ext cx="9793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(N-3) &amp; (N-2)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50" name="Rounded Rectangle 149"/>
            <p:cNvSpPr/>
            <p:nvPr/>
          </p:nvSpPr>
          <p:spPr bwMode="auto">
            <a:xfrm>
              <a:off x="3811808" y="5324802"/>
              <a:ext cx="2022188" cy="198145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4178404" y="5286988"/>
              <a:ext cx="10571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(N-3) &amp; (N-2)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52" name="Rounded Rectangle 151"/>
            <p:cNvSpPr/>
            <p:nvPr/>
          </p:nvSpPr>
          <p:spPr bwMode="auto">
            <a:xfrm>
              <a:off x="6509030" y="5090353"/>
              <a:ext cx="860405" cy="151433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431093" y="5035264"/>
              <a:ext cx="97938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(N-3) &amp; (N-2)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54" name="Rounded Rectangle 153"/>
            <p:cNvSpPr/>
            <p:nvPr/>
          </p:nvSpPr>
          <p:spPr bwMode="auto">
            <a:xfrm>
              <a:off x="6609243" y="5273034"/>
              <a:ext cx="1925158" cy="223795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975839" y="5235220"/>
              <a:ext cx="105712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(N-3) &amp; (N-2)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223373" y="5156576"/>
            <a:ext cx="2587197" cy="990347"/>
            <a:chOff x="70420" y="2831013"/>
            <a:chExt cx="2587197" cy="1118458"/>
          </a:xfrm>
        </p:grpSpPr>
        <p:sp>
          <p:nvSpPr>
            <p:cNvPr id="111" name="TextBox 110"/>
            <p:cNvSpPr txBox="1"/>
            <p:nvPr/>
          </p:nvSpPr>
          <p:spPr>
            <a:xfrm>
              <a:off x="466656" y="3108299"/>
              <a:ext cx="2159271" cy="31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err="1" smtClean="0">
                  <a:solidFill>
                    <a:schemeClr val="tx1"/>
                  </a:solidFill>
                </a:rPr>
                <a:t>FFT+Eq+Tone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 mapper WR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466656" y="3352614"/>
              <a:ext cx="1898170" cy="312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200" dirty="0" err="1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err="1" smtClean="0">
                  <a:solidFill>
                    <a:schemeClr val="tx1"/>
                  </a:solidFill>
                </a:rPr>
                <a:t>Tone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 mapper RD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466656" y="3636639"/>
              <a:ext cx="1938607" cy="312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LDPC decoding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4" name="Rounded Rectangle 113"/>
            <p:cNvSpPr/>
            <p:nvPr/>
          </p:nvSpPr>
          <p:spPr bwMode="auto">
            <a:xfrm>
              <a:off x="75032" y="3173443"/>
              <a:ext cx="433071" cy="194615"/>
            </a:xfrm>
            <a:prstGeom prst="roundRect">
              <a:avLst/>
            </a:prstGeom>
            <a:solidFill>
              <a:srgbClr val="00B8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Rounded Rectangle 131"/>
            <p:cNvSpPr/>
            <p:nvPr/>
          </p:nvSpPr>
          <p:spPr bwMode="auto">
            <a:xfrm>
              <a:off x="70420" y="3435207"/>
              <a:ext cx="433071" cy="194615"/>
            </a:xfrm>
            <a:prstGeom prst="roundRect">
              <a:avLst/>
            </a:prstGeom>
            <a:solidFill>
              <a:srgbClr val="00B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3" name="Rounded Rectangle 132"/>
            <p:cNvSpPr/>
            <p:nvPr/>
          </p:nvSpPr>
          <p:spPr bwMode="auto">
            <a:xfrm>
              <a:off x="74516" y="3687260"/>
              <a:ext cx="433071" cy="194615"/>
            </a:xfrm>
            <a:prstGeom prst="round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43" name="Rounded Rectangle 142"/>
            <p:cNvSpPr/>
            <p:nvPr/>
          </p:nvSpPr>
          <p:spPr bwMode="auto">
            <a:xfrm>
              <a:off x="70420" y="2884965"/>
              <a:ext cx="433071" cy="19461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498346" y="2831013"/>
              <a:ext cx="2159271" cy="312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err="1" smtClean="0">
                  <a:solidFill>
                    <a:schemeClr val="tx1"/>
                  </a:solidFill>
                </a:rPr>
                <a:t>T</a:t>
              </a:r>
              <a:r>
                <a:rPr lang="en-US" sz="1200" baseline="-25000" dirty="0" err="1" smtClean="0">
                  <a:solidFill>
                    <a:schemeClr val="tx1"/>
                  </a:solidFill>
                </a:rPr>
                <a:t>FFT+Eq+STBC+LLR+Tone</a:t>
              </a:r>
              <a:r>
                <a:rPr lang="en-US" sz="1200" baseline="-25000" dirty="0" smtClean="0">
                  <a:solidFill>
                    <a:schemeClr val="tx1"/>
                  </a:solidFill>
                </a:rPr>
                <a:t> mapper WR</a:t>
              </a:r>
              <a:endParaRPr lang="en-US" sz="1200" baseline="-25000" dirty="0">
                <a:solidFill>
                  <a:schemeClr val="tx1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55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Straight Connector 8"/>
          <p:cNvCxnSpPr>
            <a:cxnSpLocks noChangeShapeType="1"/>
          </p:cNvCxnSpPr>
          <p:nvPr/>
        </p:nvCxnSpPr>
        <p:spPr bwMode="auto">
          <a:xfrm>
            <a:off x="4167416" y="2060674"/>
            <a:ext cx="0" cy="155448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0" name="Straight Connector 8"/>
          <p:cNvCxnSpPr>
            <a:cxnSpLocks noChangeShapeType="1"/>
          </p:cNvCxnSpPr>
          <p:nvPr/>
        </p:nvCxnSpPr>
        <p:spPr bwMode="auto">
          <a:xfrm>
            <a:off x="1192892" y="2060674"/>
            <a:ext cx="0" cy="155448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Analysis of </a:t>
            </a:r>
            <a:r>
              <a:rPr lang="en-US" sz="2800" dirty="0"/>
              <a:t>LDPC </a:t>
            </a:r>
            <a:r>
              <a:rPr lang="en-US" sz="2800" dirty="0" err="1" smtClean="0"/>
              <a:t>Codeword</a:t>
            </a:r>
            <a:r>
              <a:rPr lang="en-US" sz="2800" dirty="0" smtClean="0"/>
              <a:t> Mapping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4212" y="3752657"/>
            <a:ext cx="7850187" cy="273642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Main factors in determining required processing time for LDPC is number of </a:t>
            </a:r>
            <a:r>
              <a:rPr lang="en-US" sz="1800" kern="0" dirty="0" err="1" smtClean="0"/>
              <a:t>codewords</a:t>
            </a:r>
            <a:r>
              <a:rPr lang="en-US" sz="1800" kern="0" dirty="0" smtClean="0"/>
              <a:t> to process.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 smtClean="0"/>
              <a:t>At the end of the transmission, receiver must process all the </a:t>
            </a:r>
            <a:r>
              <a:rPr lang="en-US" sz="1400" kern="0" dirty="0" err="1" smtClean="0"/>
              <a:t>codewords</a:t>
            </a:r>
            <a:r>
              <a:rPr lang="en-US" sz="1400" kern="0" dirty="0" smtClean="0"/>
              <a:t> in the last OFDM symbol &amp; any unprocessed (leftover) </a:t>
            </a:r>
            <a:r>
              <a:rPr lang="en-US" sz="1400" kern="0" dirty="0" err="1" smtClean="0"/>
              <a:t>codewords</a:t>
            </a:r>
            <a:r>
              <a:rPr lang="en-US" sz="1400" kern="0" dirty="0" smtClean="0"/>
              <a:t> from the 2</a:t>
            </a:r>
            <a:r>
              <a:rPr lang="en-US" sz="1400" kern="0" baseline="30000" dirty="0" smtClean="0"/>
              <a:t>nd</a:t>
            </a:r>
            <a:r>
              <a:rPr lang="en-US" sz="1400" kern="0" dirty="0" smtClean="0"/>
              <a:t> last OFDM symbol.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 smtClean="0"/>
              <a:t>In case of STBC, the </a:t>
            </a:r>
            <a:r>
              <a:rPr lang="en-US" sz="1400" kern="0" dirty="0" err="1" smtClean="0"/>
              <a:t>codewords</a:t>
            </a:r>
            <a:r>
              <a:rPr lang="en-US" sz="1400" kern="0" dirty="0" smtClean="0"/>
              <a:t> in the last four OFDM symbols may effect required processing time.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 smtClean="0"/>
              <a:t>Example) Both case 1 and case 2 require almost similar processing time, even though case 1 has Post-FEC padding to reduce bits (smaller </a:t>
            </a:r>
            <a:r>
              <a:rPr lang="en-US" sz="1800" i="1" kern="0" dirty="0" smtClean="0"/>
              <a:t>a-factor</a:t>
            </a:r>
            <a:r>
              <a:rPr lang="en-US" sz="1800" kern="0" dirty="0" smtClean="0"/>
              <a:t>).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 smtClean="0"/>
              <a:t>Although transmitted </a:t>
            </a:r>
            <a:r>
              <a:rPr lang="en-US" sz="1400" kern="0" dirty="0" err="1" smtClean="0"/>
              <a:t>codeword</a:t>
            </a:r>
            <a:r>
              <a:rPr lang="en-US" sz="1400" kern="0" dirty="0" smtClean="0"/>
              <a:t> length between two case </a:t>
            </a:r>
            <a:r>
              <a:rPr lang="en-US" sz="1400" kern="0" dirty="0"/>
              <a:t>is different (from shorting / puncturing / </a:t>
            </a:r>
            <a:r>
              <a:rPr lang="en-US" sz="1400" kern="0" dirty="0" smtClean="0"/>
              <a:t>repetition), LDPC decoder processes 1944 bit block per </a:t>
            </a:r>
            <a:r>
              <a:rPr lang="en-US" sz="1400" kern="0" dirty="0" err="1" smtClean="0"/>
              <a:t>codeword</a:t>
            </a:r>
            <a:r>
              <a:rPr lang="en-US" sz="1400" kern="0" dirty="0" smtClean="0"/>
              <a:t>.</a:t>
            </a:r>
            <a:endParaRPr lang="en-US" sz="1400" kern="0" dirty="0"/>
          </a:p>
        </p:txBody>
      </p:sp>
      <p:sp>
        <p:nvSpPr>
          <p:cNvPr id="26" name="TextBox 33"/>
          <p:cNvSpPr txBox="1">
            <a:spLocks noChangeArrowheads="1"/>
          </p:cNvSpPr>
          <p:nvPr/>
        </p:nvSpPr>
        <p:spPr bwMode="auto">
          <a:xfrm>
            <a:off x="2396915" y="1447800"/>
            <a:ext cx="400141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Example of non-STBC with </a:t>
            </a:r>
            <a:r>
              <a:rPr lang="en-US" altLang="en-US" sz="1600" i="1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a-factor</a:t>
            </a:r>
            <a:r>
              <a:rPr lang="en-US" altLang="en-US" sz="16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set to 3</a:t>
            </a:r>
            <a:endParaRPr lang="en-US" altLang="en-US" sz="1600" baseline="-25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cxnSp>
        <p:nvCxnSpPr>
          <p:cNvPr id="108" name="Straight Arrow Connector 70"/>
          <p:cNvCxnSpPr>
            <a:cxnSpLocks noChangeShapeType="1"/>
          </p:cNvCxnSpPr>
          <p:nvPr/>
        </p:nvCxnSpPr>
        <p:spPr bwMode="auto">
          <a:xfrm flipV="1">
            <a:off x="1183367" y="2113194"/>
            <a:ext cx="306705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" name="Straight Arrow Connector 70"/>
          <p:cNvCxnSpPr>
            <a:cxnSpLocks noChangeShapeType="1"/>
          </p:cNvCxnSpPr>
          <p:nvPr/>
        </p:nvCxnSpPr>
        <p:spPr bwMode="auto">
          <a:xfrm flipV="1">
            <a:off x="4266292" y="2113194"/>
            <a:ext cx="306705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TextBox 26"/>
          <p:cNvSpPr txBox="1">
            <a:spLocks noChangeArrowheads="1"/>
          </p:cNvSpPr>
          <p:nvPr/>
        </p:nvSpPr>
        <p:spPr bwMode="auto">
          <a:xfrm>
            <a:off x="454731" y="2221705"/>
            <a:ext cx="585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grpSp>
        <p:nvGrpSpPr>
          <p:cNvPr id="139" name="Group 138"/>
          <p:cNvGrpSpPr/>
          <p:nvPr/>
        </p:nvGrpSpPr>
        <p:grpSpPr>
          <a:xfrm>
            <a:off x="1064487" y="3127474"/>
            <a:ext cx="6255546" cy="309563"/>
            <a:chOff x="1808345" y="3172917"/>
            <a:chExt cx="5273675" cy="309563"/>
          </a:xfrm>
        </p:grpSpPr>
        <p:sp>
          <p:nvSpPr>
            <p:cNvPr id="121" name="Rectangle 69"/>
            <p:cNvSpPr>
              <a:spLocks noChangeArrowheads="1"/>
            </p:cNvSpPr>
            <p:nvPr/>
          </p:nvSpPr>
          <p:spPr bwMode="auto">
            <a:xfrm>
              <a:off x="1808345" y="3172917"/>
              <a:ext cx="330200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2" name="Rectangle 69"/>
            <p:cNvSpPr>
              <a:spLocks noChangeArrowheads="1"/>
            </p:cNvSpPr>
            <p:nvPr/>
          </p:nvSpPr>
          <p:spPr bwMode="auto">
            <a:xfrm>
              <a:off x="2141720" y="3172917"/>
              <a:ext cx="328613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3" name="Rectangle 69"/>
            <p:cNvSpPr>
              <a:spLocks noChangeArrowheads="1"/>
            </p:cNvSpPr>
            <p:nvPr/>
          </p:nvSpPr>
          <p:spPr bwMode="auto">
            <a:xfrm>
              <a:off x="2470333" y="3172917"/>
              <a:ext cx="328612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4" name="Rectangle 69"/>
            <p:cNvSpPr>
              <a:spLocks noChangeArrowheads="1"/>
            </p:cNvSpPr>
            <p:nvPr/>
          </p:nvSpPr>
          <p:spPr bwMode="auto">
            <a:xfrm>
              <a:off x="2800533" y="3172917"/>
              <a:ext cx="330200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5" name="Rectangle 69"/>
            <p:cNvSpPr>
              <a:spLocks noChangeArrowheads="1"/>
            </p:cNvSpPr>
            <p:nvPr/>
          </p:nvSpPr>
          <p:spPr bwMode="auto">
            <a:xfrm>
              <a:off x="3130733" y="3172917"/>
              <a:ext cx="328612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6" name="Rectangle 69"/>
            <p:cNvSpPr>
              <a:spLocks noChangeArrowheads="1"/>
            </p:cNvSpPr>
            <p:nvPr/>
          </p:nvSpPr>
          <p:spPr bwMode="auto">
            <a:xfrm>
              <a:off x="3457758" y="3172917"/>
              <a:ext cx="330200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7" name="Rectangle 69"/>
            <p:cNvSpPr>
              <a:spLocks noChangeArrowheads="1"/>
            </p:cNvSpPr>
            <p:nvPr/>
          </p:nvSpPr>
          <p:spPr bwMode="auto">
            <a:xfrm>
              <a:off x="3784783" y="3172917"/>
              <a:ext cx="330200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8" name="Rectangle 69"/>
            <p:cNvSpPr>
              <a:spLocks noChangeArrowheads="1"/>
            </p:cNvSpPr>
            <p:nvPr/>
          </p:nvSpPr>
          <p:spPr bwMode="auto">
            <a:xfrm>
              <a:off x="4118158" y="3172917"/>
              <a:ext cx="328612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29" name="Rectangle 69"/>
            <p:cNvSpPr>
              <a:spLocks noChangeArrowheads="1"/>
            </p:cNvSpPr>
            <p:nvPr/>
          </p:nvSpPr>
          <p:spPr bwMode="auto">
            <a:xfrm>
              <a:off x="4446770" y="3172917"/>
              <a:ext cx="328613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0" name="Rectangle 69"/>
            <p:cNvSpPr>
              <a:spLocks noChangeArrowheads="1"/>
            </p:cNvSpPr>
            <p:nvPr/>
          </p:nvSpPr>
          <p:spPr bwMode="auto">
            <a:xfrm>
              <a:off x="4776970" y="3172917"/>
              <a:ext cx="330200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1" name="Rectangle 69"/>
            <p:cNvSpPr>
              <a:spLocks noChangeArrowheads="1"/>
            </p:cNvSpPr>
            <p:nvPr/>
          </p:nvSpPr>
          <p:spPr bwMode="auto">
            <a:xfrm>
              <a:off x="5107170" y="3172917"/>
              <a:ext cx="328613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2" name="Rectangle 69"/>
            <p:cNvSpPr>
              <a:spLocks noChangeArrowheads="1"/>
            </p:cNvSpPr>
            <p:nvPr/>
          </p:nvSpPr>
          <p:spPr bwMode="auto">
            <a:xfrm>
              <a:off x="5434195" y="3172917"/>
              <a:ext cx="330200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3" name="Rectangle 69"/>
            <p:cNvSpPr>
              <a:spLocks noChangeArrowheads="1"/>
            </p:cNvSpPr>
            <p:nvPr/>
          </p:nvSpPr>
          <p:spPr bwMode="auto">
            <a:xfrm>
              <a:off x="5764395" y="3172917"/>
              <a:ext cx="328613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4" name="Rectangle 69"/>
            <p:cNvSpPr>
              <a:spLocks noChangeArrowheads="1"/>
            </p:cNvSpPr>
            <p:nvPr/>
          </p:nvSpPr>
          <p:spPr bwMode="auto">
            <a:xfrm>
              <a:off x="6096183" y="3172917"/>
              <a:ext cx="328612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5" name="Rectangle 69"/>
            <p:cNvSpPr>
              <a:spLocks noChangeArrowheads="1"/>
            </p:cNvSpPr>
            <p:nvPr/>
          </p:nvSpPr>
          <p:spPr bwMode="auto">
            <a:xfrm>
              <a:off x="6424795" y="3172917"/>
              <a:ext cx="328613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136" name="Rectangle 69"/>
            <p:cNvSpPr>
              <a:spLocks noChangeArrowheads="1"/>
            </p:cNvSpPr>
            <p:nvPr/>
          </p:nvSpPr>
          <p:spPr bwMode="auto">
            <a:xfrm>
              <a:off x="6753408" y="3172917"/>
              <a:ext cx="328612" cy="309563"/>
            </a:xfrm>
            <a:prstGeom prst="rect">
              <a:avLst/>
            </a:prstGeom>
            <a:solidFill>
              <a:srgbClr val="FFC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9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140" name="TextBox 25"/>
          <p:cNvSpPr txBox="1">
            <a:spLocks noChangeArrowheads="1"/>
          </p:cNvSpPr>
          <p:nvPr/>
        </p:nvSpPr>
        <p:spPr bwMode="auto">
          <a:xfrm>
            <a:off x="2424771" y="1873885"/>
            <a:ext cx="49244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i="1" dirty="0" smtClean="0">
                <a:latin typeface="+mn-lt"/>
                <a:ea typeface="宋体" panose="02010600030101010101" pitchFamily="2" charset="-122"/>
              </a:rPr>
              <a:t>N</a:t>
            </a:r>
            <a:r>
              <a:rPr lang="en-US" altLang="en-US" sz="700" b="0" i="1" dirty="0" smtClean="0">
                <a:latin typeface="+mn-lt"/>
                <a:ea typeface="宋体" panose="02010600030101010101" pitchFamily="2" charset="-122"/>
              </a:rPr>
              <a:t>CBPS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41" name="TextBox 25"/>
          <p:cNvSpPr txBox="1">
            <a:spLocks noChangeArrowheads="1"/>
          </p:cNvSpPr>
          <p:nvPr/>
        </p:nvSpPr>
        <p:spPr bwMode="auto">
          <a:xfrm>
            <a:off x="4535468" y="2123716"/>
            <a:ext cx="792205" cy="249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i="1" dirty="0" smtClean="0">
                <a:latin typeface="+mn-lt"/>
                <a:ea typeface="宋体" panose="02010600030101010101" pitchFamily="2" charset="-122"/>
              </a:rPr>
              <a:t>N</a:t>
            </a:r>
            <a:r>
              <a:rPr lang="en-US" altLang="en-US" sz="700" b="0" i="1" dirty="0" smtClean="0">
                <a:latin typeface="+mn-lt"/>
                <a:ea typeface="宋体" panose="02010600030101010101" pitchFamily="2" charset="-122"/>
              </a:rPr>
              <a:t>CBPS.SHORT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42" name="TextBox 25"/>
          <p:cNvSpPr txBox="1">
            <a:spLocks noChangeArrowheads="1"/>
          </p:cNvSpPr>
          <p:nvPr/>
        </p:nvSpPr>
        <p:spPr bwMode="auto">
          <a:xfrm>
            <a:off x="5051782" y="1874156"/>
            <a:ext cx="16482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Last OFDM symbol </a:t>
            </a:r>
            <a:r>
              <a:rPr lang="en-US" altLang="en-US" sz="1100" b="0" i="1" dirty="0" smtClean="0">
                <a:latin typeface="+mn-lt"/>
                <a:ea typeface="宋体" panose="02010600030101010101" pitchFamily="2" charset="-122"/>
              </a:rPr>
              <a:t>N</a:t>
            </a:r>
            <a:r>
              <a:rPr lang="en-US" altLang="en-US" sz="700" b="0" i="1" dirty="0" smtClean="0">
                <a:latin typeface="+mn-lt"/>
                <a:ea typeface="宋体" panose="02010600030101010101" pitchFamily="2" charset="-122"/>
              </a:rPr>
              <a:t>CBPS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cxnSp>
        <p:nvCxnSpPr>
          <p:cNvPr id="110" name="Straight Connector 8"/>
          <p:cNvCxnSpPr>
            <a:cxnSpLocks noChangeShapeType="1"/>
          </p:cNvCxnSpPr>
          <p:nvPr/>
        </p:nvCxnSpPr>
        <p:spPr bwMode="auto">
          <a:xfrm>
            <a:off x="7320033" y="2060674"/>
            <a:ext cx="0" cy="155448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1" name="TextBox 26"/>
          <p:cNvSpPr txBox="1">
            <a:spLocks noChangeArrowheads="1"/>
          </p:cNvSpPr>
          <p:nvPr/>
        </p:nvSpPr>
        <p:spPr bwMode="auto">
          <a:xfrm>
            <a:off x="521406" y="2961891"/>
            <a:ext cx="49244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…</a:t>
            </a:r>
          </a:p>
        </p:txBody>
      </p:sp>
      <p:cxnSp>
        <p:nvCxnSpPr>
          <p:cNvPr id="167" name="Straight Arrow Connector 70"/>
          <p:cNvCxnSpPr>
            <a:cxnSpLocks noChangeShapeType="1"/>
          </p:cNvCxnSpPr>
          <p:nvPr/>
        </p:nvCxnSpPr>
        <p:spPr bwMode="auto">
          <a:xfrm>
            <a:off x="1433752" y="3504062"/>
            <a:ext cx="428053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4" name="TextBox 176"/>
          <p:cNvSpPr txBox="1">
            <a:spLocks noChangeArrowheads="1"/>
          </p:cNvSpPr>
          <p:nvPr/>
        </p:nvSpPr>
        <p:spPr bwMode="auto">
          <a:xfrm>
            <a:off x="549347" y="2044571"/>
            <a:ext cx="58453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Times New Roman" panose="02020603050405020304" pitchFamily="18" charset="0"/>
                <a:ea typeface="宋体" panose="02010600030101010101" pitchFamily="2" charset="-122"/>
              </a:rPr>
              <a:t>Case 1</a:t>
            </a:r>
          </a:p>
        </p:txBody>
      </p:sp>
      <p:sp>
        <p:nvSpPr>
          <p:cNvPr id="175" name="TextBox 176"/>
          <p:cNvSpPr txBox="1">
            <a:spLocks noChangeArrowheads="1"/>
          </p:cNvSpPr>
          <p:nvPr/>
        </p:nvSpPr>
        <p:spPr bwMode="auto">
          <a:xfrm>
            <a:off x="558164" y="2831086"/>
            <a:ext cx="618854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dirty="0">
                <a:latin typeface="Times New Roman" panose="02020603050405020304" pitchFamily="18" charset="0"/>
                <a:ea typeface="宋体" panose="02010600030101010101" pitchFamily="2" charset="-122"/>
              </a:rPr>
              <a:t>Case </a:t>
            </a:r>
            <a:r>
              <a:rPr lang="en-US" altLang="en-US" sz="11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en-US" altLang="en-US" sz="1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" name="TextBox 33"/>
          <p:cNvSpPr txBox="1">
            <a:spLocks noChangeArrowheads="1"/>
          </p:cNvSpPr>
          <p:nvPr/>
        </p:nvSpPr>
        <p:spPr bwMode="auto">
          <a:xfrm>
            <a:off x="7331119" y="2213131"/>
            <a:ext cx="1963301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100" b="0" dirty="0" err="1" smtClean="0">
                <a:latin typeface="Times New Roman" panose="02020603050405020304" pitchFamily="18" charset="0"/>
                <a:ea typeface="宋体" panose="02010600030101010101" pitchFamily="2" charset="-122"/>
              </a:rPr>
              <a:t>APEP_Length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 = 5150 bytes,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SS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2, N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SD 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980,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MCS=8, L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CW 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1944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33882" y="2319288"/>
            <a:ext cx="6189935" cy="457200"/>
            <a:chOff x="987397" y="2538661"/>
            <a:chExt cx="6262689" cy="457200"/>
          </a:xfrm>
        </p:grpSpPr>
        <p:grpSp>
          <p:nvGrpSpPr>
            <p:cNvPr id="7" name="Group 6"/>
            <p:cNvGrpSpPr/>
            <p:nvPr/>
          </p:nvGrpSpPr>
          <p:grpSpPr>
            <a:xfrm>
              <a:off x="987397" y="2538661"/>
              <a:ext cx="6262689" cy="375372"/>
              <a:chOff x="987397" y="2742734"/>
              <a:chExt cx="5901731" cy="375372"/>
            </a:xfrm>
          </p:grpSpPr>
          <p:sp>
            <p:nvSpPr>
              <p:cNvPr id="91" name="Rectangle 69"/>
              <p:cNvSpPr>
                <a:spLocks noChangeArrowheads="1"/>
              </p:cNvSpPr>
              <p:nvPr/>
            </p:nvSpPr>
            <p:spPr bwMode="auto">
              <a:xfrm>
                <a:off x="987397" y="2807467"/>
                <a:ext cx="641529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2" name="Rectangle 69"/>
              <p:cNvSpPr>
                <a:spLocks noChangeArrowheads="1"/>
              </p:cNvSpPr>
              <p:nvPr/>
            </p:nvSpPr>
            <p:spPr bwMode="auto">
              <a:xfrm>
                <a:off x="1320773" y="2807467"/>
                <a:ext cx="638446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3" name="Rectangle 69"/>
              <p:cNvSpPr>
                <a:spLocks noChangeArrowheads="1"/>
              </p:cNvSpPr>
              <p:nvPr/>
            </p:nvSpPr>
            <p:spPr bwMode="auto">
              <a:xfrm>
                <a:off x="1649386" y="2807467"/>
                <a:ext cx="638444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4" name="Rectangle 69"/>
              <p:cNvSpPr>
                <a:spLocks noChangeArrowheads="1"/>
              </p:cNvSpPr>
              <p:nvPr/>
            </p:nvSpPr>
            <p:spPr bwMode="auto">
              <a:xfrm>
                <a:off x="1979585" y="2807467"/>
                <a:ext cx="641529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5" name="Rectangle 69"/>
              <p:cNvSpPr>
                <a:spLocks noChangeArrowheads="1"/>
              </p:cNvSpPr>
              <p:nvPr/>
            </p:nvSpPr>
            <p:spPr bwMode="auto">
              <a:xfrm>
                <a:off x="2309786" y="2807467"/>
                <a:ext cx="638444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6" name="Rectangle 69"/>
              <p:cNvSpPr>
                <a:spLocks noChangeArrowheads="1"/>
              </p:cNvSpPr>
              <p:nvPr/>
            </p:nvSpPr>
            <p:spPr bwMode="auto">
              <a:xfrm>
                <a:off x="2636810" y="2807467"/>
                <a:ext cx="641529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7" name="Rectangle 69"/>
              <p:cNvSpPr>
                <a:spLocks noChangeArrowheads="1"/>
              </p:cNvSpPr>
              <p:nvPr/>
            </p:nvSpPr>
            <p:spPr bwMode="auto">
              <a:xfrm>
                <a:off x="2963835" y="2807467"/>
                <a:ext cx="641529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8" name="Rectangle 69"/>
              <p:cNvSpPr>
                <a:spLocks noChangeArrowheads="1"/>
              </p:cNvSpPr>
              <p:nvPr/>
            </p:nvSpPr>
            <p:spPr bwMode="auto">
              <a:xfrm>
                <a:off x="3297211" y="2807467"/>
                <a:ext cx="638444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99" name="Rectangle 69"/>
              <p:cNvSpPr>
                <a:spLocks noChangeArrowheads="1"/>
              </p:cNvSpPr>
              <p:nvPr/>
            </p:nvSpPr>
            <p:spPr bwMode="auto">
              <a:xfrm>
                <a:off x="3625823" y="2807467"/>
                <a:ext cx="638446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0" name="Rectangle 69"/>
              <p:cNvSpPr>
                <a:spLocks noChangeArrowheads="1"/>
              </p:cNvSpPr>
              <p:nvPr/>
            </p:nvSpPr>
            <p:spPr bwMode="auto">
              <a:xfrm>
                <a:off x="3956022" y="2807467"/>
                <a:ext cx="641529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1" name="Rectangle 69"/>
              <p:cNvSpPr>
                <a:spLocks noChangeArrowheads="1"/>
              </p:cNvSpPr>
              <p:nvPr/>
            </p:nvSpPr>
            <p:spPr bwMode="auto">
              <a:xfrm>
                <a:off x="4286223" y="2807467"/>
                <a:ext cx="638446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2" name="Rectangle 69"/>
              <p:cNvSpPr>
                <a:spLocks noChangeArrowheads="1"/>
              </p:cNvSpPr>
              <p:nvPr/>
            </p:nvSpPr>
            <p:spPr bwMode="auto">
              <a:xfrm>
                <a:off x="4613247" y="2807467"/>
                <a:ext cx="641529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" name="Rectangle 69"/>
              <p:cNvSpPr>
                <a:spLocks noChangeArrowheads="1"/>
              </p:cNvSpPr>
              <p:nvPr/>
            </p:nvSpPr>
            <p:spPr bwMode="auto">
              <a:xfrm>
                <a:off x="4943448" y="2807467"/>
                <a:ext cx="638446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4" name="Rectangle 69"/>
              <p:cNvSpPr>
                <a:spLocks noChangeArrowheads="1"/>
              </p:cNvSpPr>
              <p:nvPr/>
            </p:nvSpPr>
            <p:spPr bwMode="auto">
              <a:xfrm>
                <a:off x="5275236" y="2807467"/>
                <a:ext cx="638444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5" name="Rectangle 69"/>
              <p:cNvSpPr>
                <a:spLocks noChangeArrowheads="1"/>
              </p:cNvSpPr>
              <p:nvPr/>
            </p:nvSpPr>
            <p:spPr bwMode="auto">
              <a:xfrm>
                <a:off x="5603848" y="2807467"/>
                <a:ext cx="638446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6" name="Rectangle 69"/>
              <p:cNvSpPr>
                <a:spLocks noChangeArrowheads="1"/>
              </p:cNvSpPr>
              <p:nvPr/>
            </p:nvSpPr>
            <p:spPr bwMode="auto">
              <a:xfrm>
                <a:off x="5932461" y="2807467"/>
                <a:ext cx="320040" cy="309563"/>
              </a:xfrm>
              <a:prstGeom prst="rect">
                <a:avLst/>
              </a:prstGeom>
              <a:solidFill>
                <a:srgbClr val="FFC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7" name="Rectangle 69"/>
              <p:cNvSpPr>
                <a:spLocks noChangeArrowheads="1"/>
              </p:cNvSpPr>
              <p:nvPr/>
            </p:nvSpPr>
            <p:spPr bwMode="auto">
              <a:xfrm>
                <a:off x="6569088" y="2808543"/>
                <a:ext cx="320040" cy="3095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cxnSp>
            <p:nvCxnSpPr>
              <p:cNvPr id="165" name="Straight Arrow Connector 70"/>
              <p:cNvCxnSpPr>
                <a:cxnSpLocks noChangeShapeType="1"/>
              </p:cNvCxnSpPr>
              <p:nvPr/>
            </p:nvCxnSpPr>
            <p:spPr bwMode="auto">
              <a:xfrm>
                <a:off x="1304578" y="2742734"/>
                <a:ext cx="361913" cy="0"/>
              </a:xfrm>
              <a:prstGeom prst="straightConnector1">
                <a:avLst/>
              </a:prstGeom>
              <a:noFill/>
              <a:ln w="12700" algn="ctr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9" name="Rectangle 69"/>
              <p:cNvSpPr>
                <a:spLocks noChangeArrowheads="1"/>
              </p:cNvSpPr>
              <p:nvPr/>
            </p:nvSpPr>
            <p:spPr bwMode="auto">
              <a:xfrm>
                <a:off x="6251456" y="2807467"/>
                <a:ext cx="320040" cy="309563"/>
              </a:xfrm>
              <a:prstGeom prst="rect">
                <a:avLst/>
              </a:prstGeom>
              <a:noFill/>
              <a:ln w="12700" algn="ctr">
                <a:solidFill>
                  <a:schemeClr val="tx1"/>
                </a:solidFill>
                <a:prstDash val="dash"/>
                <a:round/>
                <a:headEnd type="none" w="sm" len="sm"/>
                <a:tailEnd type="none" w="sm" len="sm"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900" b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sp>
          <p:nvSpPr>
            <p:cNvPr id="116" name="Rectangle 180"/>
            <p:cNvSpPr>
              <a:spLocks noChangeArrowheads="1"/>
            </p:cNvSpPr>
            <p:nvPr/>
          </p:nvSpPr>
          <p:spPr bwMode="auto">
            <a:xfrm>
              <a:off x="4059666" y="2538661"/>
              <a:ext cx="2516395" cy="457200"/>
            </a:xfrm>
            <a:prstGeom prst="rect">
              <a:avLst/>
            </a:prstGeom>
            <a:solidFill>
              <a:srgbClr val="00CC99">
                <a:alpha val="45097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round/>
                  <a:headEnd type="none" w="sm" len="sm"/>
                  <a:tailEnd type="none" w="sm" len="sm"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200" b="0"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019545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1343462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1693105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2056645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2409763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752337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6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105368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7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3458095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8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3827135" y="2604089"/>
              <a:ext cx="28766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9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4143146" y="2604089"/>
              <a:ext cx="41109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10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4479563" y="2604089"/>
              <a:ext cx="38045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11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4830969" y="2604089"/>
              <a:ext cx="37953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12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5174832" y="2604089"/>
              <a:ext cx="4007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13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5527158" y="2604089"/>
              <a:ext cx="40882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14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5889670" y="2604089"/>
              <a:ext cx="3795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15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232122" y="2604089"/>
              <a:ext cx="38179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/>
                  </a:solidFill>
                </a:rPr>
                <a:t>16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4" name="TextBox 143"/>
          <p:cNvSpPr txBox="1"/>
          <p:nvPr/>
        </p:nvSpPr>
        <p:spPr>
          <a:xfrm>
            <a:off x="1110043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51961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191966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2310191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268166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306266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6" name="TextBox 165"/>
          <p:cNvSpPr txBox="1"/>
          <p:nvPr/>
        </p:nvSpPr>
        <p:spPr>
          <a:xfrm>
            <a:off x="346271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7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388181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8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4262816" y="3147139"/>
            <a:ext cx="2876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9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4597876" y="3147139"/>
            <a:ext cx="3621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10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989180" y="3147139"/>
            <a:ext cx="3804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11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6" name="TextBox 175"/>
          <p:cNvSpPr txBox="1"/>
          <p:nvPr/>
        </p:nvSpPr>
        <p:spPr>
          <a:xfrm>
            <a:off x="5390144" y="3147139"/>
            <a:ext cx="3795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12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5768948" y="3147139"/>
            <a:ext cx="4007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13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9" name="TextBox 178"/>
          <p:cNvSpPr txBox="1"/>
          <p:nvPr/>
        </p:nvSpPr>
        <p:spPr>
          <a:xfrm>
            <a:off x="6141902" y="3147139"/>
            <a:ext cx="4088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14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552139" y="3147139"/>
            <a:ext cx="379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15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1" name="TextBox 180"/>
          <p:cNvSpPr txBox="1"/>
          <p:nvPr/>
        </p:nvSpPr>
        <p:spPr>
          <a:xfrm>
            <a:off x="6930938" y="3147139"/>
            <a:ext cx="381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16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82" name="TextBox 25"/>
          <p:cNvSpPr txBox="1">
            <a:spLocks noChangeArrowheads="1"/>
          </p:cNvSpPr>
          <p:nvPr/>
        </p:nvSpPr>
        <p:spPr bwMode="auto">
          <a:xfrm>
            <a:off x="1404299" y="2072368"/>
            <a:ext cx="53027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L</a:t>
            </a:r>
            <a:r>
              <a:rPr lang="en-US" altLang="en-US" sz="700" b="0" dirty="0" smtClean="0">
                <a:latin typeface="+mn-lt"/>
                <a:ea typeface="宋体" panose="02010600030101010101" pitchFamily="2" charset="-122"/>
              </a:rPr>
              <a:t>CW,1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83" name="TextBox 25"/>
          <p:cNvSpPr txBox="1">
            <a:spLocks noChangeArrowheads="1"/>
          </p:cNvSpPr>
          <p:nvPr/>
        </p:nvSpPr>
        <p:spPr bwMode="auto">
          <a:xfrm>
            <a:off x="1187273" y="3513657"/>
            <a:ext cx="117874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L</a:t>
            </a:r>
            <a:r>
              <a:rPr lang="en-US" altLang="en-US" sz="700" b="0" dirty="0" smtClean="0">
                <a:latin typeface="+mn-lt"/>
                <a:ea typeface="宋体" panose="02010600030101010101" pitchFamily="2" charset="-122"/>
              </a:rPr>
              <a:t>CW,2</a:t>
            </a:r>
            <a:r>
              <a:rPr lang="en-US" altLang="en-US" sz="1100" b="0" dirty="0" smtClean="0">
                <a:latin typeface="+mn-lt"/>
                <a:ea typeface="宋体" panose="02010600030101010101" pitchFamily="2" charset="-122"/>
              </a:rPr>
              <a:t> &gt; L</a:t>
            </a:r>
            <a:r>
              <a:rPr lang="en-US" altLang="en-US" sz="700" b="0" dirty="0" smtClean="0">
                <a:latin typeface="+mn-lt"/>
                <a:ea typeface="宋体" panose="02010600030101010101" pitchFamily="2" charset="-122"/>
              </a:rPr>
              <a:t>CW,1</a:t>
            </a:r>
            <a:endParaRPr lang="en-US" altLang="en-US" sz="700" b="0" dirty="0">
              <a:latin typeface="+mn-lt"/>
              <a:ea typeface="宋体" panose="02010600030101010101" pitchFamily="2" charset="-122"/>
            </a:endParaRPr>
          </a:p>
        </p:txBody>
      </p:sp>
      <p:sp>
        <p:nvSpPr>
          <p:cNvPr id="111" name="TextBox 33"/>
          <p:cNvSpPr txBox="1">
            <a:spLocks noChangeArrowheads="1"/>
          </p:cNvSpPr>
          <p:nvPr/>
        </p:nvSpPr>
        <p:spPr bwMode="auto">
          <a:xfrm>
            <a:off x="7329654" y="2825406"/>
            <a:ext cx="1944909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100" b="0" dirty="0" err="1">
                <a:latin typeface="Times New Roman" panose="02020603050405020304" pitchFamily="18" charset="0"/>
                <a:ea typeface="宋体" panose="02010600030101010101" pitchFamily="2" charset="-122"/>
              </a:rPr>
              <a:t>APEP_Length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6150 bytes,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N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SS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= 4, N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SD 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468, 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MCS=9, L</a:t>
            </a:r>
            <a:r>
              <a:rPr lang="en-US" altLang="en-US" sz="1100" b="0" baseline="-2500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CW </a:t>
            </a:r>
            <a:r>
              <a:rPr lang="en-US" altLang="en-US" sz="1100" b="0" dirty="0">
                <a:latin typeface="Times New Roman" panose="02020603050405020304" pitchFamily="18" charset="0"/>
                <a:ea typeface="宋体" panose="02010600030101010101" pitchFamily="2" charset="-122"/>
              </a:rPr>
              <a:t>= </a:t>
            </a:r>
            <a:r>
              <a:rPr lang="en-US" altLang="en-US" sz="1100" b="0" dirty="0" smtClean="0">
                <a:latin typeface="Times New Roman" panose="02020603050405020304" pitchFamily="18" charset="0"/>
                <a:ea typeface="宋体" panose="02010600030101010101" pitchFamily="2" charset="-122"/>
              </a:rPr>
              <a:t>1944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112049" y="1715505"/>
            <a:ext cx="92845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Based on [1]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Yujin Noh, Newracom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4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6392</TotalTime>
  <Words>1589</Words>
  <Application>Microsoft Office PowerPoint</Application>
  <PresentationFormat>On-screen Show (4:3)</PresentationFormat>
  <Paragraphs>354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5" baseType="lpstr">
      <vt:lpstr>Arial Unicode MS</vt:lpstr>
      <vt:lpstr>MS Gothic</vt:lpstr>
      <vt:lpstr>宋体</vt:lpstr>
      <vt:lpstr>Arial</vt:lpstr>
      <vt:lpstr>Calibri</vt:lpstr>
      <vt:lpstr>Times New Roman</vt:lpstr>
      <vt:lpstr>Wingdings</vt:lpstr>
      <vt:lpstr>Office Theme</vt:lpstr>
      <vt:lpstr>Document</vt:lpstr>
      <vt:lpstr>Equation</vt:lpstr>
      <vt:lpstr>Considerations on  PHY Padding and Packet Extension in 11ax</vt:lpstr>
      <vt:lpstr>Abstract</vt:lpstr>
      <vt:lpstr>Overview of Proposed PHY Padding in [1]</vt:lpstr>
      <vt:lpstr>Overview of Proposed PHY Padding in [1] (cont.)</vt:lpstr>
      <vt:lpstr>LDPC Implementation Considerations</vt:lpstr>
      <vt:lpstr>Simplified Rx Processing Diagram</vt:lpstr>
      <vt:lpstr>Simplified Rx Processing Diagram (cont’d)</vt:lpstr>
      <vt:lpstr>Simplified Rx Processing Diagram (cont’d)</vt:lpstr>
      <vt:lpstr>Analysis of LDPC Codeword Mapping</vt:lpstr>
      <vt:lpstr>Analysis of LDPC Codeword Mapping (cont’d)</vt:lpstr>
      <vt:lpstr>STBC</vt:lpstr>
      <vt:lpstr>Some Finding on a-factor Configuration</vt:lpstr>
      <vt:lpstr>Some Finding on a-factor Configuration (cont’d)</vt:lpstr>
      <vt:lpstr>Summary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Design for 11ax Downlink Transmissions</dc:title>
  <dc:creator>Daewon Lee</dc:creator>
  <cp:lastModifiedBy>Daewon Lee</cp:lastModifiedBy>
  <cp:revision>746</cp:revision>
  <cp:lastPrinted>1601-01-01T00:00:00Z</cp:lastPrinted>
  <dcterms:created xsi:type="dcterms:W3CDTF">2015-06-29T22:16:55Z</dcterms:created>
  <dcterms:modified xsi:type="dcterms:W3CDTF">2015-09-13T13:14:36Z</dcterms:modified>
</cp:coreProperties>
</file>