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86" r:id="rId4"/>
    <p:sldId id="262" r:id="rId5"/>
    <p:sldId id="265" r:id="rId6"/>
    <p:sldId id="274" r:id="rId7"/>
    <p:sldId id="276" r:id="rId8"/>
    <p:sldId id="266" r:id="rId9"/>
    <p:sldId id="278" r:id="rId10"/>
    <p:sldId id="272" r:id="rId11"/>
    <p:sldId id="277" r:id="rId12"/>
    <p:sldId id="267" r:id="rId13"/>
    <p:sldId id="270" r:id="rId14"/>
    <p:sldId id="271" r:id="rId15"/>
    <p:sldId id="273" r:id="rId16"/>
    <p:sldId id="285" r:id="rId17"/>
    <p:sldId id="283" r:id="rId18"/>
    <p:sldId id="284" r:id="rId19"/>
    <p:sldId id="281" r:id="rId20"/>
    <p:sldId id="279" r:id="rId21"/>
    <p:sldId id="280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0014" autoAdjust="0"/>
    <p:restoredTop sz="94660"/>
  </p:normalViewPr>
  <p:slideViewPr>
    <p:cSldViewPr>
      <p:cViewPr varScale="1">
        <p:scale>
          <a:sx n="75" d="100"/>
          <a:sy n="75" d="100"/>
        </p:scale>
        <p:origin x="-99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Del Carpio (Ericsson)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Del Carpio (Ericsson)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Del Carpio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Del Carpio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Del Carpio (Ericsson)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Del Carpio (Ericsson)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Del Carpio (Ericsson)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Del Carpio (Ericsson)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Del Carpio (Ericsson)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Del Carpio (Ericsson)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Del Carpio (Ericsson)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Del Carpio (Ericsson)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Del Carpio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Del Carpio (Ericsson)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Del Carpio (Ericsson)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802.11-15/1085r0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tools.ietf.org/html/draft-delcarpio-6lo-wlanah-00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6282" TargetMode="External"/><Relationship Id="rId2" Type="http://schemas.openxmlformats.org/officeDocument/2006/relationships/hyperlink" Target="https://tools.ietf.org/html/rfc494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ools.ietf.org/wg/6lo/draft-ietf-6lo-btle/" TargetMode="External"/><Relationship Id="rId4" Type="http://schemas.openxmlformats.org/officeDocument/2006/relationships/hyperlink" Target="https://tools.ietf.org/wg/6lo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181600" y="6475413"/>
            <a:ext cx="3360738" cy="153987"/>
          </a:xfrm>
        </p:spPr>
        <p:txBody>
          <a:bodyPr/>
          <a:lstStyle/>
          <a:p>
            <a:r>
              <a:rPr lang="it-IT" dirty="0" smtClean="0"/>
              <a:t>Del Carpio (Ericsson)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6LoWPAN </a:t>
            </a:r>
            <a:r>
              <a:rPr lang="en-US" dirty="0"/>
              <a:t>over </a:t>
            </a:r>
            <a:r>
              <a:rPr lang="en-US" dirty="0" smtClean="0"/>
              <a:t>802.11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035972"/>
              </p:ext>
            </p:extLst>
          </p:nvPr>
        </p:nvGraphicFramePr>
        <p:xfrm>
          <a:off x="512763" y="2308225"/>
          <a:ext cx="7845425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3" name="Document" r:id="rId4" imgW="8244799" imgH="2525139" progId="Word.Document.8">
                  <p:embed/>
                </p:oleObj>
              </mc:Choice>
              <mc:Fallback>
                <p:oleObj name="Document" r:id="rId4" imgW="8244799" imgH="252513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308225"/>
                        <a:ext cx="7845425" cy="240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Compression Principles 1/2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6LoWPAN compresses the header </a:t>
            </a:r>
            <a:r>
              <a:rPr lang="en-US" dirty="0" smtClean="0"/>
              <a:t>reducing redundancy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Some information is deducted </a:t>
            </a:r>
            <a:r>
              <a:rPr lang="en-US" dirty="0"/>
              <a:t>from underlying link </a:t>
            </a:r>
            <a:r>
              <a:rPr lang="en-US" dirty="0" smtClean="0"/>
              <a:t>layer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achieves an efficient transport of IPv6 headers and next </a:t>
            </a:r>
            <a:r>
              <a:rPr lang="en-US" dirty="0" smtClean="0"/>
              <a:t>headers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In some cases, IPv6 addresses can be deduced from MAC addresses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IP payload length can be deduced from L2/L1 length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Traffic Class and Flow Label values are set to zero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Version field value is IPv6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Hop limit can be set to predefined values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Del Carpio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394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Compression P</a:t>
            </a:r>
            <a:r>
              <a:rPr lang="fi-FI" dirty="0" smtClean="0"/>
              <a:t>rinciples 2/2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60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>
                <a:solidFill>
                  <a:schemeClr val="tx1"/>
                </a:solidFill>
              </a:rPr>
              <a:t>Example of header compression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>
                <a:solidFill>
                  <a:schemeClr val="tx1"/>
                </a:solidFill>
              </a:rPr>
              <a:t>Slide </a:t>
            </a:r>
            <a:fld id="{440F5867-744E-4AA6-B0ED-4C44D2DFBB7B}" type="slidenum">
              <a:rPr lang="en-GB" smtClean="0">
                <a:solidFill>
                  <a:schemeClr val="tx1"/>
                </a:solidFill>
              </a:rPr>
              <a:pPr/>
              <a:t>11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>
                <a:solidFill>
                  <a:schemeClr val="tx1"/>
                </a:solidFill>
              </a:rPr>
              <a:t>Del Carpio (Ericsson)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September 2015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" y="3397402"/>
            <a:ext cx="1524000" cy="320040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+mj-lt"/>
              </a:rPr>
              <a:t>V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ersion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85800" y="3693735"/>
            <a:ext cx="1524000" cy="320040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+mj-lt"/>
              </a:rPr>
              <a:t>Traffic 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Class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4007005"/>
            <a:ext cx="1524000" cy="320040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+mj-lt"/>
              </a:rPr>
              <a:t>Flow Label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5800" y="4328733"/>
            <a:ext cx="1524000" cy="320040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+mj-lt"/>
              </a:rPr>
              <a:t>Payload length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85800" y="4650470"/>
            <a:ext cx="1524000" cy="320040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+mj-lt"/>
              </a:rPr>
              <a:t>Next header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85800" y="4972198"/>
            <a:ext cx="1524000" cy="320040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+mj-lt"/>
              </a:rPr>
              <a:t>Hop limit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85800" y="5293935"/>
            <a:ext cx="1524000" cy="320040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+mj-lt"/>
              </a:rPr>
              <a:t>Source address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85800" y="5580638"/>
            <a:ext cx="1524000" cy="320040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+mj-lt"/>
              </a:rPr>
              <a:t>Dest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address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33400" y="2760821"/>
            <a:ext cx="2098651" cy="338554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+mj-lt"/>
              </a:rPr>
              <a:t>IPv6 base header fields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362200" y="3404175"/>
            <a:ext cx="2057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Elided; v6 only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362200" y="3751421"/>
            <a:ext cx="2057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Set to 0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362200" y="4056221"/>
            <a:ext cx="2057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Set to 0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62200" y="4361021"/>
            <a:ext cx="2895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Deduced from link info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62200" y="4665821"/>
            <a:ext cx="1981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Maybe compressed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62200" y="5004375"/>
            <a:ext cx="2819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Set to a known value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362200" y="5334000"/>
            <a:ext cx="259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Deduced from MAC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/>
            </a:r>
            <a:br>
              <a:rPr lang="en-US" sz="1600" dirty="0">
                <a:solidFill>
                  <a:schemeClr val="tx1"/>
                </a:solidFill>
                <a:latin typeface="+mj-lt"/>
              </a:rPr>
            </a:b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address or compressed or </a:t>
            </a:r>
            <a:br>
              <a:rPr lang="en-US" sz="1600" dirty="0" smtClean="0">
                <a:solidFill>
                  <a:schemeClr val="tx1"/>
                </a:solidFill>
                <a:latin typeface="+mj-lt"/>
              </a:rPr>
            </a:b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uncompressed carried inline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4" name="Right Brace 23"/>
          <p:cNvSpPr/>
          <p:nvPr/>
        </p:nvSpPr>
        <p:spPr>
          <a:xfrm>
            <a:off x="2247899" y="5232975"/>
            <a:ext cx="142875" cy="65846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96000" y="3346603"/>
            <a:ext cx="1524000" cy="320040"/>
          </a:xfrm>
          <a:prstGeom prst="rect">
            <a:avLst/>
          </a:prstGeom>
          <a:pattFill prst="ltDnDiag">
            <a:fgClr>
              <a:schemeClr val="bg2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+mj-lt"/>
              </a:rPr>
              <a:t>V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ersion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096000" y="3659867"/>
            <a:ext cx="1524000" cy="320040"/>
          </a:xfrm>
          <a:prstGeom prst="rect">
            <a:avLst/>
          </a:prstGeom>
          <a:pattFill prst="ltDnDiag">
            <a:fgClr>
              <a:schemeClr val="bg2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+mj-lt"/>
              </a:rPr>
              <a:t>Traffic class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6096000" y="3981601"/>
            <a:ext cx="1524000" cy="320040"/>
          </a:xfrm>
          <a:prstGeom prst="rect">
            <a:avLst/>
          </a:prstGeom>
          <a:pattFill prst="ltDnDiag">
            <a:fgClr>
              <a:schemeClr val="bg2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+mj-lt"/>
              </a:rPr>
              <a:t>Flow Label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096000" y="4303335"/>
            <a:ext cx="1524000" cy="320040"/>
          </a:xfrm>
          <a:prstGeom prst="rect">
            <a:avLst/>
          </a:prstGeom>
          <a:pattFill prst="ltDnDiag">
            <a:fgClr>
              <a:schemeClr val="bg2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+mj-lt"/>
              </a:rPr>
              <a:t>Payload length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6096000" y="4625066"/>
            <a:ext cx="1524000" cy="320040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+mj-lt"/>
              </a:rPr>
              <a:t>Next header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6096000" y="4946803"/>
            <a:ext cx="1524000" cy="320040"/>
          </a:xfrm>
          <a:prstGeom prst="rect">
            <a:avLst/>
          </a:prstGeom>
          <a:pattFill prst="ltDnDiag">
            <a:fgClr>
              <a:schemeClr val="bg2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+mj-lt"/>
              </a:rPr>
              <a:t>Hop limit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6096000" y="5268534"/>
            <a:ext cx="1524000" cy="320040"/>
          </a:xfrm>
          <a:prstGeom prst="rect">
            <a:avLst/>
          </a:prstGeom>
          <a:pattFill prst="ltDnDiag">
            <a:fgClr>
              <a:schemeClr val="bg2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+mj-lt"/>
              </a:rPr>
              <a:t>Source address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096000" y="5577689"/>
            <a:ext cx="1524000" cy="320040"/>
          </a:xfrm>
          <a:prstGeom prst="rect">
            <a:avLst/>
          </a:prstGeom>
          <a:pattFill prst="ltDnDiag">
            <a:fgClr>
              <a:schemeClr val="bg2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+mj-lt"/>
              </a:rPr>
              <a:t>Dest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en-US" sz="1600" dirty="0">
                <a:solidFill>
                  <a:schemeClr val="tx1"/>
                </a:solidFill>
                <a:latin typeface="+mj-lt"/>
              </a:rPr>
              <a:t>address</a:t>
            </a:r>
          </a:p>
        </p:txBody>
      </p:sp>
      <p:sp>
        <p:nvSpPr>
          <p:cNvPr id="33" name="Right Arrow 32"/>
          <p:cNvSpPr/>
          <p:nvPr/>
        </p:nvSpPr>
        <p:spPr>
          <a:xfrm>
            <a:off x="4495800" y="4141621"/>
            <a:ext cx="1295400" cy="736977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+mj-lt"/>
              </a:rPr>
              <a:t>6LoWPAN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257800" y="2743200"/>
            <a:ext cx="3200400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+mj-lt"/>
              </a:rPr>
              <a:t>Potential IPv6 base header fields to be carried inline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298799" y="6096000"/>
            <a:ext cx="272100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+mj-lt"/>
              </a:rPr>
              <a:t>Fig 3. 6LoWPAN compression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2896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6LOWPAN (RFC 6282)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dirty="0"/>
              <a:t>Comprises a Dispatch</a:t>
            </a:r>
          </a:p>
          <a:p>
            <a:pPr marL="863600" lvl="1" indent="-323850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dirty="0"/>
              <a:t>Identifies the type of header immediately following the Dispatch Header</a:t>
            </a:r>
            <a:r>
              <a:rPr lang="en-US" altLang="en-US" dirty="0" smtClean="0"/>
              <a:t>.</a:t>
            </a:r>
          </a:p>
          <a:p>
            <a:pPr marL="863600" lvl="1" indent="-323850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i-FI" altLang="en-US" dirty="0" smtClean="0"/>
              <a:t>Similar to a Frame Control field.</a:t>
            </a:r>
            <a:endParaRPr lang="en-US" altLang="en-US" dirty="0"/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dirty="0" smtClean="0"/>
              <a:t>It follows a LOWPAN </a:t>
            </a:r>
            <a:r>
              <a:rPr lang="en-US" altLang="en-US" dirty="0"/>
              <a:t>IP Header Compression (LOWPAN_IPHC) </a:t>
            </a:r>
            <a:r>
              <a:rPr lang="en-US" altLang="en-US" dirty="0" smtClean="0"/>
              <a:t>field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Del Carpio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385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6LoWPAN Dispatch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Dispatch values assigned by IANA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r>
              <a:rPr lang="it-IT" smtClean="0"/>
              <a:t>Del Carpio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438400" y="2895600"/>
            <a:ext cx="1539875" cy="396875"/>
          </a:xfrm>
          <a:prstGeom prst="rect">
            <a:avLst/>
          </a:prstGeom>
          <a:solidFill>
            <a:srgbClr val="ECFBE8"/>
          </a:solidFill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5" rIns="90000" bIns="45000" anchor="ctr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9pPr>
          </a:lstStyle>
          <a:p>
            <a:pPr algn="ctr"/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Dispatch</a:t>
            </a:r>
            <a:endParaRPr lang="en-US" altLang="en-US" sz="20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352800"/>
            <a:ext cx="6505575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987800" y="2895600"/>
            <a:ext cx="2489200" cy="396875"/>
          </a:xfrm>
          <a:prstGeom prst="rect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5" rIns="90000" bIns="4500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9pPr>
          </a:lstStyle>
          <a:p>
            <a:pPr algn="ctr"/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LOWPAN_IPHC</a:t>
            </a:r>
            <a:endParaRPr lang="en-US" alt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90757" y="2438400"/>
            <a:ext cx="4586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+mj-lt"/>
              </a:rPr>
              <a:t>Bytes:              1                                2 or 3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95600" y="6138446"/>
            <a:ext cx="29438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+mj-lt"/>
              </a:rPr>
              <a:t>Fig 4. 6LoWPAN dispatch values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8429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6LoWPAN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sz="1800" dirty="0" smtClean="0"/>
              <a:t>TF      : </a:t>
            </a:r>
            <a:r>
              <a:rPr lang="en-US" altLang="en-US" sz="1800" dirty="0"/>
              <a:t>Traffic Class, Flow Label  </a:t>
            </a:r>
          </a:p>
          <a:p>
            <a:r>
              <a:rPr lang="en-US" altLang="en-US" sz="1800" dirty="0" smtClean="0"/>
              <a:t>NH     : </a:t>
            </a:r>
            <a:r>
              <a:rPr lang="en-US" altLang="en-US" sz="1800" dirty="0"/>
              <a:t>Next Header</a:t>
            </a:r>
          </a:p>
          <a:p>
            <a:r>
              <a:rPr lang="en-US" altLang="en-US" sz="1800" dirty="0"/>
              <a:t>HLIM: Hop Limit</a:t>
            </a:r>
          </a:p>
          <a:p>
            <a:r>
              <a:rPr lang="en-US" altLang="en-US" sz="1800" dirty="0" smtClean="0"/>
              <a:t>CID   : </a:t>
            </a:r>
            <a:r>
              <a:rPr lang="en-US" altLang="en-US" sz="1800" dirty="0"/>
              <a:t>Context Identifier Extension</a:t>
            </a:r>
          </a:p>
          <a:p>
            <a:r>
              <a:rPr lang="en-US" altLang="en-US" sz="1800" dirty="0" smtClean="0"/>
              <a:t>SAC  : </a:t>
            </a:r>
            <a:r>
              <a:rPr lang="en-US" altLang="en-US" sz="1800" dirty="0"/>
              <a:t>Source Address </a:t>
            </a:r>
            <a:r>
              <a:rPr lang="en-US" altLang="en-US" sz="1800" dirty="0" smtClean="0"/>
              <a:t>Compression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sz="1800" dirty="0" smtClean="0"/>
              <a:t>M     : </a:t>
            </a:r>
            <a:r>
              <a:rPr lang="en-US" altLang="en-US" sz="1800" dirty="0"/>
              <a:t>Multicast Compression</a:t>
            </a:r>
          </a:p>
          <a:p>
            <a:r>
              <a:rPr lang="en-US" altLang="en-US" sz="1800" dirty="0"/>
              <a:t>DAC: Destination Address </a:t>
            </a:r>
            <a:r>
              <a:rPr lang="en-US" altLang="en-US" sz="1800" dirty="0" smtClean="0"/>
              <a:t>  </a:t>
            </a:r>
            <a:br>
              <a:rPr lang="en-US" altLang="en-US" sz="1800" dirty="0" smtClean="0"/>
            </a:br>
            <a:r>
              <a:rPr lang="en-US" altLang="en-US" sz="1800" dirty="0" smtClean="0"/>
              <a:t>     Compression</a:t>
            </a:r>
            <a:endParaRPr lang="en-US" altLang="en-US" sz="1800" dirty="0"/>
          </a:p>
          <a:p>
            <a:r>
              <a:rPr lang="en-US" altLang="en-US" sz="1800" dirty="0"/>
              <a:t>DAM: Destination Address Mode</a:t>
            </a:r>
          </a:p>
          <a:p>
            <a:r>
              <a:rPr lang="en-US" altLang="en-US" sz="1800" dirty="0"/>
              <a:t>SAM: Source Address Mode 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Del Carpio (Ericsson)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648200"/>
            <a:ext cx="7010400" cy="1076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2514600" y="4286250"/>
            <a:ext cx="1539875" cy="396875"/>
          </a:xfrm>
          <a:prstGeom prst="rect">
            <a:avLst/>
          </a:prstGeom>
          <a:solidFill>
            <a:schemeClr val="bg1"/>
          </a:solidFill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90000" tIns="60875" rIns="90000" bIns="45000" anchor="ctr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9pPr>
          </a:lstStyle>
          <a:p>
            <a:pPr algn="ctr"/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Dispatch</a:t>
            </a:r>
            <a:endParaRPr lang="en-US" alt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064000" y="4286250"/>
            <a:ext cx="2489200" cy="396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lIns="90000" tIns="60875" rIns="90000" bIns="4500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AR PL KaitiM GB" charset="0"/>
                <a:cs typeface="AR PL KaitiM GB" charset="0"/>
              </a:defRPr>
            </a:lvl9pPr>
          </a:lstStyle>
          <a:p>
            <a:pPr algn="ctr"/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LOWPAN_IPHC</a:t>
            </a:r>
            <a:endParaRPr lang="en-US" alt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66957" y="3981450"/>
            <a:ext cx="45862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+mj-lt"/>
              </a:rPr>
              <a:t>Bytes:              1                                2 or 3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5227682" y="4699000"/>
            <a:ext cx="0" cy="241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26863" y="5757446"/>
            <a:ext cx="28813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+mj-lt"/>
              </a:rPr>
              <a:t>Fig 5. 6LoWPAN header format 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1787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6Lo for 802.11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Initial ideas has been shared in IETF </a:t>
            </a:r>
            <a:r>
              <a:rPr lang="fi-FI" sz="2000" dirty="0" smtClean="0"/>
              <a:t>(</a:t>
            </a: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tools.ietf.org/html/draft-delcarpio-6lo-wlanah-00</a:t>
            </a:r>
            <a:r>
              <a:rPr lang="en-US" sz="2000" dirty="0" smtClean="0"/>
              <a:t>) </a:t>
            </a:r>
            <a:br>
              <a:rPr lang="en-US" sz="2000" dirty="0" smtClean="0"/>
            </a:br>
            <a:r>
              <a:rPr lang="en-US" dirty="0" smtClean="0"/>
              <a:t>where </a:t>
            </a:r>
            <a:r>
              <a:rPr lang="en-US" dirty="0"/>
              <a:t>6LoWPAN has been proposed to </a:t>
            </a:r>
            <a:r>
              <a:rPr lang="en-US" dirty="0" smtClean="0"/>
              <a:t>be </a:t>
            </a:r>
            <a:br>
              <a:rPr lang="en-US" dirty="0" smtClean="0"/>
            </a:br>
            <a:r>
              <a:rPr lang="en-US" dirty="0" smtClean="0"/>
              <a:t>adapted </a:t>
            </a:r>
            <a:r>
              <a:rPr lang="en-US" dirty="0"/>
              <a:t>to 802.11ah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Technical comments has been received from TGah and IETF members, the document is being updated based on them.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Del Carpio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63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6LoWPAN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evaluation of </a:t>
            </a:r>
            <a:r>
              <a:rPr lang="en-US" dirty="0"/>
              <a:t>6LoWPAN </a:t>
            </a:r>
            <a:r>
              <a:rPr lang="en-US" dirty="0" smtClean="0"/>
              <a:t>from the point-of-view of reduction of air-time of transmission has been studied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802.11ah PHY/MAC are taken as a example of a WLAN system using 6LoWPAN Protocol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Del Carpio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02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Reduction on the size of the body frame are reflected in air-time </a:t>
            </a:r>
            <a:r>
              <a:rPr lang="en-US" sz="2000" dirty="0" smtClean="0"/>
              <a:t>reduction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802.11ah D5.0 assumptions are </a:t>
            </a:r>
            <a:r>
              <a:rPr lang="en-US" sz="2000" dirty="0" smtClean="0"/>
              <a:t>used </a:t>
            </a:r>
            <a:r>
              <a:rPr lang="en-US" sz="2000" dirty="0"/>
              <a:t>(Table </a:t>
            </a:r>
            <a:r>
              <a:rPr lang="en-US" sz="2000" dirty="0" smtClean="0"/>
              <a:t>24-38/42 ):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650 kbps for 2 MHz MCS-0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2.6 Mbps </a:t>
            </a:r>
            <a:r>
              <a:rPr lang="en-US" sz="1800" dirty="0"/>
              <a:t>for </a:t>
            </a:r>
            <a:r>
              <a:rPr lang="en-US" sz="1800" dirty="0" smtClean="0"/>
              <a:t>2 MHz </a:t>
            </a:r>
            <a:r>
              <a:rPr lang="en-US" sz="1800" dirty="0"/>
              <a:t>MCS-3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150 kbps </a:t>
            </a:r>
            <a:r>
              <a:rPr lang="en-US" sz="1800" dirty="0"/>
              <a:t>for </a:t>
            </a:r>
            <a:r>
              <a:rPr lang="en-US" sz="1800" dirty="0" smtClean="0"/>
              <a:t>1 MHz </a:t>
            </a:r>
            <a:r>
              <a:rPr lang="en-US" sz="1800" dirty="0"/>
              <a:t>MCS-10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Preamble (symbol length)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Short 2MHz (6 ∙ 40µs)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Short 1MHz (14 ∙ 40µs)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MPDU bits to symbols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Short MAC header: 14 bytes</a:t>
            </a:r>
          </a:p>
          <a:p>
            <a:endParaRPr lang="en-US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Total air-time of a packet: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preamble + MPDU air-time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Data </a:t>
            </a:r>
            <a:r>
              <a:rPr lang="en-US" sz="2000" dirty="0"/>
              <a:t>transmission air-time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DATA + SIFS + 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Stack : IPv6/UDP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Uncompressed size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(</a:t>
            </a:r>
            <a:r>
              <a:rPr lang="en-US" sz="1600" dirty="0"/>
              <a:t>40 + 8</a:t>
            </a:r>
            <a:r>
              <a:rPr lang="en-US" sz="1600" dirty="0" smtClean="0"/>
              <a:t>) bytes = </a:t>
            </a:r>
            <a:r>
              <a:rPr lang="en-US" sz="1600" dirty="0"/>
              <a:t>48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Compressed size 3 </a:t>
            </a:r>
            <a:r>
              <a:rPr lang="en-US" sz="1600" dirty="0" smtClean="0"/>
              <a:t>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 smtClean="0"/>
              <a:t>The gain (%) is the reduction of air-time of a transmission in the WM</a:t>
            </a:r>
            <a:endParaRPr lang="en-US" sz="2000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Del Carpio (Ericsson)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52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1" y="1905000"/>
            <a:ext cx="4953000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Evaluations BW 1MHz MCS10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38084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Mode for extended range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air-time of packets is longer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in </a:t>
            </a:r>
            <a:r>
              <a:rPr lang="en-US" sz="1600" dirty="0"/>
              <a:t>this mode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Combination of A-MSDU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and </a:t>
            </a:r>
            <a:r>
              <a:rPr lang="en-US" sz="2000" dirty="0"/>
              <a:t>6LoWPAN header compression provides good gains (reduction of air-time)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IPv6/UDP payload is larger, then compression benefits are least noticeable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Del Carpio (Ericsson)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03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Evaluations BW 2Mhz MCS0/MCS3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Del Carpio (Ericsson)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pic>
        <p:nvPicPr>
          <p:cNvPr id="12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851" y="2743201"/>
            <a:ext cx="4775201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59"/>
          <a:stretch/>
        </p:blipFill>
        <p:spPr bwMode="auto">
          <a:xfrm>
            <a:off x="153987" y="2847107"/>
            <a:ext cx="4341813" cy="3477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57200" y="1981201"/>
            <a:ext cx="792480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Larger reductions are observed at lower MCS classes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Good for </a:t>
            </a:r>
            <a:r>
              <a:rPr lang="en-US" sz="2000" dirty="0" smtClean="0"/>
              <a:t>poor </a:t>
            </a:r>
            <a:r>
              <a:rPr lang="en-US" sz="2000" dirty="0"/>
              <a:t>SNR scenarios</a:t>
            </a:r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79010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sz="half"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Outlook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Background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Motivation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What is 6LoWPAN?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LLC SNAP </a:t>
            </a:r>
            <a:r>
              <a:rPr lang="en-GB" sz="2000" smtClean="0"/>
              <a:t>and EPD Compatibility</a:t>
            </a: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Compatibility </a:t>
            </a:r>
            <a:r>
              <a:rPr lang="en-GB" sz="2000" dirty="0"/>
              <a:t>with Protocol </a:t>
            </a:r>
            <a:r>
              <a:rPr lang="en-GB" sz="2000" dirty="0" smtClean="0"/>
              <a:t>Versions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Compression Principles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6LOWPAN (RFC </a:t>
            </a:r>
            <a:r>
              <a:rPr lang="en-GB" sz="2000" dirty="0" smtClean="0"/>
              <a:t>6282)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6LoWPAN Dispatch </a:t>
            </a:r>
            <a:r>
              <a:rPr lang="en-GB" sz="2000" dirty="0" smtClean="0"/>
              <a:t>Field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6LoWPAN Header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6Lo for 802.11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Evaluations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Discussion</a:t>
            </a:r>
            <a:endParaRPr lang="en-GB" sz="20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Del Carpio (Ericsson)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Benefits are larger for lower MCS classes which yield longer air-time for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Largest gains are observed when MCS-10 is used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6LoWPAN brings benefits such 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Allowing less use of air-time by device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Shorter </a:t>
            </a:r>
            <a:r>
              <a:rPr lang="en-US" dirty="0"/>
              <a:t>packets have reduced collision probability and probability of error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Reduced number of retransmission in the 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Improved system capacity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Reduction in air-time can be translated into reduction of energy consumption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Del Carpio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130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Thank you very much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Del Carpio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38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WLAN is a </a:t>
            </a:r>
            <a:r>
              <a:rPr lang="en-US" dirty="0" smtClean="0"/>
              <a:t>widespread and popular wireless technology, thus it makes sense to improve 802.11 for IoT use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WLAN + higher layer protocols will be enablers of IoT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Higher layer protocols are designed for IoT at IETF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IEEE defines PHY &amp; MAC layers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invite the IEEE community to comment to the author on the feasibility to apply: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IPv6 header compression in for 802.11 systems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6LoWPAN Protocol as a header compression protocol to be used with 802.11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Del Carpio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01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181600" y="6475413"/>
            <a:ext cx="3360738" cy="153987"/>
          </a:xfrm>
        </p:spPr>
        <p:txBody>
          <a:bodyPr/>
          <a:lstStyle/>
          <a:p>
            <a:r>
              <a:rPr lang="it-IT" smtClean="0"/>
              <a:t>Del Carpio (Ericsson)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IoT is a current topic in IEEE and IETF discussions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IEEE </a:t>
            </a:r>
            <a:r>
              <a:rPr lang="en-GB" dirty="0" smtClean="0"/>
              <a:t>802.11ah is one WLAN solution for IoT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Channel bandwidth is reduced to 2 MHz and OFDM symbol duration is 40 µs (longer transmission durations)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6LoWPAN (</a:t>
            </a:r>
            <a:r>
              <a:rPr lang="en-US" dirty="0"/>
              <a:t>IPv6 over Low-Power Wireless Personal Area Networks</a:t>
            </a:r>
            <a:r>
              <a:rPr lang="en-GB" dirty="0" smtClean="0"/>
              <a:t>) was developed for 802.15.4 and currently is being adapted at IETF for different radio technologies</a:t>
            </a:r>
          </a:p>
          <a:p>
            <a:pPr marL="863600" lvl="1" indent="-323850">
              <a:buSzPct val="75000"/>
              <a:buFont typeface="Symbol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altLang="en-US" dirty="0" smtClean="0"/>
              <a:t>E.g. BLUETOOTH(R</a:t>
            </a:r>
            <a:r>
              <a:rPr lang="en-US" altLang="en-US" dirty="0"/>
              <a:t>) Low </a:t>
            </a:r>
            <a:r>
              <a:rPr lang="en-US" altLang="en-US" dirty="0" smtClean="0"/>
              <a:t>Energy , MS/TP Networks , DECT </a:t>
            </a:r>
            <a:r>
              <a:rPr lang="en-US" altLang="en-US" dirty="0"/>
              <a:t>Ultra Low </a:t>
            </a:r>
            <a:r>
              <a:rPr lang="en-US" altLang="en-US" dirty="0" smtClean="0"/>
              <a:t>Energy, Near </a:t>
            </a:r>
            <a:r>
              <a:rPr lang="en-US" altLang="en-US" dirty="0"/>
              <a:t>Field </a:t>
            </a:r>
            <a:r>
              <a:rPr lang="en-US" altLang="en-US" dirty="0" smtClean="0"/>
              <a:t>Communication, ITU-T </a:t>
            </a:r>
            <a:r>
              <a:rPr lang="en-US" altLang="en-US" dirty="0"/>
              <a:t>G.9959 Networks</a:t>
            </a:r>
          </a:p>
          <a:p>
            <a:pPr>
              <a:buFont typeface="Times New Roman" pitchFamily="16" charset="0"/>
              <a:buChar char="•"/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IoT devices are expected to transmit short packets, thus reduction of overhead in all layers is welcomed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802.11ah has worked in reducing L2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Payload size affects the transmission duration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What about </a:t>
            </a:r>
            <a:r>
              <a:rPr lang="en-GB" dirty="0"/>
              <a:t>reduction </a:t>
            </a:r>
            <a:r>
              <a:rPr lang="en-GB" dirty="0" smtClean="0"/>
              <a:t>of L3 (IPv6) overhead optimized for 802.11?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Adaptation of 6LoWPAN compression for 802.11ah was proposed at IETF to improve performance of 802.11ah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Reducing air-time of transmission is good for 802.11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The needed elements are present in 802.11, thus no modification in L1/L2 are required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Del Carpio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11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What </a:t>
            </a:r>
            <a:r>
              <a:rPr lang="fi-FI" dirty="0" smtClean="0"/>
              <a:t>is 6LoWPAN?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6LoWPAN is an IETF Protocol designed for “Transmission of IPv6 Packets over IEEE 802.15.4 Networks” 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rfc4944</a:t>
            </a:r>
            <a:r>
              <a:rPr lang="en-US" dirty="0" smtClean="0"/>
              <a:t> , </a:t>
            </a:r>
            <a:r>
              <a:rPr lang="en-GB" dirty="0" smtClean="0">
                <a:hlinkClick r:id="rId3"/>
              </a:rPr>
              <a:t>rfc6282</a:t>
            </a:r>
            <a:r>
              <a:rPr lang="en-US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6LoWPAN </a:t>
            </a:r>
            <a:r>
              <a:rPr lang="en-US" dirty="0"/>
              <a:t>allows compression of IPv6 header and other headers such as </a:t>
            </a:r>
            <a:r>
              <a:rPr lang="en-US" dirty="0" smtClean="0"/>
              <a:t>UDP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fi-FI" dirty="0" smtClean="0"/>
              <a:t>IPv6 overhead reduction from 40bytes to </a:t>
            </a:r>
            <a:r>
              <a:rPr lang="fi-FI" dirty="0"/>
              <a:t>e.g. 2/3 </a:t>
            </a:r>
            <a:r>
              <a:rPr lang="fi-FI" dirty="0" smtClean="0"/>
              <a:t>bytes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6Lo Working Group in IETF (</a:t>
            </a:r>
            <a:r>
              <a:rPr lang="en-US" dirty="0">
                <a:hlinkClick r:id="rId4"/>
              </a:rPr>
              <a:t>https://tools.ietf.org/wg/6lo/</a:t>
            </a:r>
            <a:r>
              <a:rPr lang="en-US" dirty="0"/>
              <a:t>) adapts 6LoWPAN protocol to </a:t>
            </a:r>
            <a:r>
              <a:rPr lang="en-US" dirty="0" smtClean="0"/>
              <a:t>other link </a:t>
            </a:r>
            <a:r>
              <a:rPr lang="en-US" dirty="0"/>
              <a:t>layers </a:t>
            </a:r>
            <a:r>
              <a:rPr lang="en-US" dirty="0" smtClean="0"/>
              <a:t>technologies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E.g. 6LoWPAN </a:t>
            </a:r>
            <a:r>
              <a:rPr lang="en-US" dirty="0"/>
              <a:t>for Bluetooth Low Energy is being finalized (</a:t>
            </a:r>
            <a:r>
              <a:rPr lang="en-US" dirty="0">
                <a:hlinkClick r:id="rId5"/>
              </a:rPr>
              <a:t>https://tools.ietf.org/wg/6lo/draft-ietf-6lo-btle/</a:t>
            </a:r>
            <a:r>
              <a:rPr lang="en-US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Del Carpio (Ericsson)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81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6LoWPAN allows IPv6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6LoWPAN is just an adaptation layer between 802.11 LLC and </a:t>
            </a:r>
            <a:r>
              <a:rPr lang="en-US" dirty="0" smtClean="0"/>
              <a:t>IPv6.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Del Carpio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28650" y="4343400"/>
            <a:ext cx="1905000" cy="381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2"/>
                </a:solidFill>
              </a:rPr>
              <a:t>802.11 LLC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8650" y="4724400"/>
            <a:ext cx="1905000" cy="381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2"/>
                </a:solidFill>
              </a:rPr>
              <a:t>MAC 802.11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8650" y="5105400"/>
            <a:ext cx="1905000" cy="381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2"/>
                </a:solidFill>
              </a:rPr>
              <a:t>PHY 802.11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8650" y="3962400"/>
            <a:ext cx="1905000" cy="381000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2"/>
                </a:solidFill>
              </a:rPr>
              <a:t>6LoWPAN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8650" y="3581400"/>
            <a:ext cx="1905000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2"/>
                </a:solidFill>
              </a:rPr>
              <a:t>IPv6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8650" y="3212068"/>
            <a:ext cx="1905000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Higher layers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838450" y="4343400"/>
            <a:ext cx="1905000" cy="381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2"/>
                </a:solidFill>
              </a:rPr>
              <a:t>802.11 LLC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38450" y="4724400"/>
            <a:ext cx="1905000" cy="381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2"/>
                </a:solidFill>
              </a:rPr>
              <a:t>MAC 802.11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8450" y="5105400"/>
            <a:ext cx="1905000" cy="381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2"/>
                </a:solidFill>
              </a:rPr>
              <a:t>PHY 802.11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38450" y="3962400"/>
            <a:ext cx="1905000" cy="381000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2"/>
                </a:solidFill>
              </a:rPr>
              <a:t>6LoWPAN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38450" y="3581400"/>
            <a:ext cx="3505200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smtClean="0">
                <a:solidFill>
                  <a:schemeClr val="tx2"/>
                </a:solidFill>
              </a:rPr>
              <a:t>IPv6</a:t>
            </a:r>
            <a:endParaRPr lang="en-US" sz="1400" dirty="0">
              <a:solidFill>
                <a:schemeClr val="tx2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238250" y="5486400"/>
            <a:ext cx="0" cy="2286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219450" y="5486400"/>
            <a:ext cx="0" cy="228600"/>
          </a:xfrm>
          <a:prstGeom prst="line">
            <a:avLst/>
          </a:prstGeom>
          <a:ln>
            <a:solidFill>
              <a:schemeClr val="tx2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238250" y="5715000"/>
            <a:ext cx="19812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743450" y="3962400"/>
            <a:ext cx="1600200" cy="1524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400" dirty="0" err="1" smtClean="0">
                <a:solidFill>
                  <a:schemeClr val="tx2"/>
                </a:solidFill>
              </a:rPr>
              <a:t>Ethernet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2" name="Cloud 21"/>
          <p:cNvSpPr/>
          <p:nvPr/>
        </p:nvSpPr>
        <p:spPr>
          <a:xfrm>
            <a:off x="6648450" y="3848100"/>
            <a:ext cx="1981200" cy="1333500"/>
          </a:xfrm>
          <a:prstGeom prst="cloud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dirty="0" smtClean="0">
                <a:solidFill>
                  <a:schemeClr val="tx2"/>
                </a:solidFill>
              </a:rPr>
              <a:t>internet</a:t>
            </a:r>
            <a:endParaRPr lang="en-US" sz="200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5657850" y="5486400"/>
            <a:ext cx="0" cy="1143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2" idx="1"/>
          </p:cNvCxnSpPr>
          <p:nvPr/>
        </p:nvCxnSpPr>
        <p:spPr>
          <a:xfrm>
            <a:off x="7639050" y="5180180"/>
            <a:ext cx="0" cy="420520"/>
          </a:xfrm>
          <a:prstGeom prst="line">
            <a:avLst/>
          </a:prstGeom>
          <a:ln>
            <a:solidFill>
              <a:schemeClr val="tx2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657850" y="5600700"/>
            <a:ext cx="19812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143000" y="5791200"/>
            <a:ext cx="762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MAC</a:t>
            </a:r>
            <a:br>
              <a:rPr lang="en-US" sz="1100" dirty="0" smtClean="0"/>
            </a:br>
            <a:r>
              <a:rPr lang="en-US" sz="1100" dirty="0" smtClean="0"/>
              <a:t>header</a:t>
            </a:r>
            <a:endParaRPr lang="en-US" sz="1100" dirty="0"/>
          </a:p>
        </p:txBody>
      </p:sp>
      <p:sp>
        <p:nvSpPr>
          <p:cNvPr id="27" name="Rectangle 26"/>
          <p:cNvSpPr/>
          <p:nvPr/>
        </p:nvSpPr>
        <p:spPr>
          <a:xfrm>
            <a:off x="609600" y="5791200"/>
            <a:ext cx="5334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100" dirty="0" smtClean="0"/>
              <a:t>PHY</a:t>
            </a:r>
            <a:endParaRPr lang="en-US" sz="1100" dirty="0"/>
          </a:p>
        </p:txBody>
      </p:sp>
      <p:sp>
        <p:nvSpPr>
          <p:cNvPr id="28" name="Rectangle 27"/>
          <p:cNvSpPr/>
          <p:nvPr/>
        </p:nvSpPr>
        <p:spPr>
          <a:xfrm>
            <a:off x="1905000" y="5791200"/>
            <a:ext cx="5334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100" dirty="0" smtClean="0"/>
              <a:t>LLC</a:t>
            </a:r>
            <a:endParaRPr lang="en-US" sz="1100" dirty="0"/>
          </a:p>
        </p:txBody>
      </p:sp>
      <p:sp>
        <p:nvSpPr>
          <p:cNvPr id="29" name="Rectangle 28"/>
          <p:cNvSpPr/>
          <p:nvPr/>
        </p:nvSpPr>
        <p:spPr>
          <a:xfrm>
            <a:off x="2428875" y="5791200"/>
            <a:ext cx="904875" cy="381000"/>
          </a:xfrm>
          <a:prstGeom prst="rect">
            <a:avLst/>
          </a:prstGeom>
          <a:solidFill>
            <a:schemeClr val="accent6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dirty="0">
                <a:solidFill>
                  <a:schemeClr val="tx2"/>
                </a:solidFill>
              </a:rPr>
              <a:t>6LoWPAN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333749" y="5791200"/>
            <a:ext cx="904875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higher layers</a:t>
            </a:r>
            <a:endParaRPr lang="en-US" sz="1100" dirty="0"/>
          </a:p>
        </p:txBody>
      </p:sp>
      <p:sp>
        <p:nvSpPr>
          <p:cNvPr id="31" name="Rectangle 30"/>
          <p:cNvSpPr/>
          <p:nvPr/>
        </p:nvSpPr>
        <p:spPr>
          <a:xfrm>
            <a:off x="5181600" y="5791200"/>
            <a:ext cx="762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MAC</a:t>
            </a:r>
            <a:br>
              <a:rPr lang="en-US" sz="1100" dirty="0" smtClean="0"/>
            </a:br>
            <a:r>
              <a:rPr lang="en-US" sz="1100" dirty="0" smtClean="0"/>
              <a:t>header</a:t>
            </a:r>
            <a:endParaRPr lang="en-US" sz="1100" dirty="0"/>
          </a:p>
        </p:txBody>
      </p:sp>
      <p:sp>
        <p:nvSpPr>
          <p:cNvPr id="32" name="Rectangle 31"/>
          <p:cNvSpPr/>
          <p:nvPr/>
        </p:nvSpPr>
        <p:spPr>
          <a:xfrm>
            <a:off x="4648200" y="5791200"/>
            <a:ext cx="5334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100" dirty="0" smtClean="0"/>
              <a:t>PHY</a:t>
            </a:r>
            <a:endParaRPr lang="en-US" sz="1100" dirty="0"/>
          </a:p>
        </p:txBody>
      </p:sp>
      <p:sp>
        <p:nvSpPr>
          <p:cNvPr id="33" name="Rectangle 32"/>
          <p:cNvSpPr/>
          <p:nvPr/>
        </p:nvSpPr>
        <p:spPr>
          <a:xfrm>
            <a:off x="5943600" y="5791200"/>
            <a:ext cx="5334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100" dirty="0" smtClean="0"/>
              <a:t>LLC</a:t>
            </a:r>
            <a:endParaRPr lang="en-US" sz="1100" dirty="0"/>
          </a:p>
        </p:txBody>
      </p:sp>
      <p:sp>
        <p:nvSpPr>
          <p:cNvPr id="34" name="Rectangle 33"/>
          <p:cNvSpPr/>
          <p:nvPr/>
        </p:nvSpPr>
        <p:spPr>
          <a:xfrm>
            <a:off x="6467474" y="5791200"/>
            <a:ext cx="904875" cy="381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2"/>
                </a:solidFill>
              </a:rPr>
              <a:t>IPv6</a:t>
            </a:r>
            <a:br>
              <a:rPr lang="en-US" sz="1100" dirty="0">
                <a:solidFill>
                  <a:schemeClr val="tx2"/>
                </a:solidFill>
              </a:rPr>
            </a:br>
            <a:r>
              <a:rPr lang="en-US" sz="1100" dirty="0">
                <a:solidFill>
                  <a:schemeClr val="tx2"/>
                </a:solidFill>
              </a:rPr>
              <a:t>header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372349" y="5791200"/>
            <a:ext cx="904875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higher layers</a:t>
            </a:r>
            <a:endParaRPr lang="en-US" sz="1100" dirty="0"/>
          </a:p>
        </p:txBody>
      </p:sp>
      <p:sp>
        <p:nvSpPr>
          <p:cNvPr id="36" name="Rectangle 35"/>
          <p:cNvSpPr/>
          <p:nvPr/>
        </p:nvSpPr>
        <p:spPr>
          <a:xfrm>
            <a:off x="893573" y="2819400"/>
            <a:ext cx="14112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Sensor STA</a:t>
            </a:r>
            <a:endParaRPr lang="en-US" sz="2000" dirty="0"/>
          </a:p>
        </p:txBody>
      </p:sp>
      <p:sp>
        <p:nvSpPr>
          <p:cNvPr id="37" name="Rectangle 36"/>
          <p:cNvSpPr/>
          <p:nvPr/>
        </p:nvSpPr>
        <p:spPr>
          <a:xfrm>
            <a:off x="4438650" y="3124200"/>
            <a:ext cx="513282" cy="4001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AP</a:t>
            </a:r>
            <a:endParaRPr lang="en-US" sz="2000" dirty="0"/>
          </a:p>
        </p:txBody>
      </p:sp>
      <p:sp>
        <p:nvSpPr>
          <p:cNvPr id="49" name="Rectangle 48"/>
          <p:cNvSpPr/>
          <p:nvPr/>
        </p:nvSpPr>
        <p:spPr>
          <a:xfrm>
            <a:off x="2590800" y="6138446"/>
            <a:ext cx="408034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+mj-lt"/>
              </a:rPr>
              <a:t>Fig 1. Example of a stack including 6LoWPAN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8125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LLC SNAP and EPD Compatibility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MSDU is a LLC PDU (Section 5.1.4 802.11)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New </a:t>
            </a:r>
            <a:r>
              <a:rPr lang="fi-FI" dirty="0" smtClean="0"/>
              <a:t>Ethertype can be used to indicate 6LoWPAN compression protocol being fully backwards compatible</a:t>
            </a:r>
          </a:p>
          <a:p>
            <a:pPr>
              <a:buFont typeface="Arial" panose="020B0604020202020204" pitchFamily="34" charset="0"/>
              <a:buChar char="•"/>
            </a:pP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If the 6LoWPAN is discrimated by Ethertype, then it will be compatible with EPD as well.</a:t>
            </a:r>
          </a:p>
          <a:p>
            <a:pPr>
              <a:buFont typeface="Arial" panose="020B0604020202020204" pitchFamily="34" charset="0"/>
              <a:buChar char="•"/>
            </a:pPr>
            <a:endParaRPr lang="fi-FI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Del Carpio (Ericsson)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309643" y="4072354"/>
            <a:ext cx="9144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+mj-lt"/>
              </a:rPr>
              <a:t>DSAP</a:t>
            </a:r>
            <a:br>
              <a:rPr lang="en-US" sz="1600" dirty="0" smtClean="0">
                <a:solidFill>
                  <a:schemeClr val="tx1"/>
                </a:solidFill>
                <a:latin typeface="+mj-lt"/>
              </a:rPr>
            </a:b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0xAA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24043" y="4072354"/>
            <a:ext cx="9144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+mj-lt"/>
              </a:rPr>
              <a:t>SSAP</a:t>
            </a:r>
            <a:br>
              <a:rPr lang="en-US" sz="1600" dirty="0" smtClean="0">
                <a:solidFill>
                  <a:schemeClr val="tx1"/>
                </a:solidFill>
                <a:latin typeface="+mj-lt"/>
              </a:rPr>
            </a:b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0xAA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38443" y="4072354"/>
            <a:ext cx="9906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+mj-lt"/>
              </a:rPr>
              <a:t>CTL</a:t>
            </a:r>
            <a:br>
              <a:rPr lang="en-US" sz="1600" dirty="0" smtClean="0">
                <a:solidFill>
                  <a:schemeClr val="tx1"/>
                </a:solidFill>
                <a:latin typeface="+mj-lt"/>
              </a:rPr>
            </a:b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0x03 =UI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129043" y="4072354"/>
            <a:ext cx="1019628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+mj-lt"/>
              </a:rPr>
              <a:t>OUI:</a:t>
            </a:r>
            <a:br>
              <a:rPr lang="en-US" sz="1600" dirty="0" smtClean="0">
                <a:solidFill>
                  <a:schemeClr val="tx1"/>
                </a:solidFill>
                <a:latin typeface="+mj-lt"/>
              </a:rPr>
            </a:b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00-00-00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19643" y="4072354"/>
            <a:ext cx="15240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  <a:latin typeface="+mj-lt"/>
              </a:rPr>
              <a:t>Ethertype</a:t>
            </a:r>
            <a:r>
              <a:rPr lang="en-US" sz="1600" dirty="0" smtClean="0">
                <a:solidFill>
                  <a:schemeClr val="tx1"/>
                </a:solidFill>
                <a:latin typeface="+mj-lt"/>
              </a:rPr>
              <a:t/>
            </a:r>
            <a:br>
              <a:rPr lang="en-US" sz="1600" dirty="0" smtClean="0">
                <a:solidFill>
                  <a:schemeClr val="tx1"/>
                </a:solidFill>
                <a:latin typeface="+mj-lt"/>
              </a:rPr>
            </a:br>
            <a:r>
              <a:rPr lang="en-US" sz="1600" dirty="0" smtClean="0">
                <a:solidFill>
                  <a:schemeClr val="tx1"/>
                </a:solidFill>
                <a:latin typeface="+mj-lt"/>
              </a:rPr>
              <a:t>e.g. 6LoWPAN 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5800" y="3733800"/>
            <a:ext cx="79390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+mj-lt"/>
              </a:rPr>
              <a:t>Bytes:           1             2                3                 3                    2                            variable           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643643" y="4072354"/>
            <a:ext cx="1600200" cy="609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+mj-lt"/>
              </a:rPr>
              <a:t>MSDU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84847" y="4714220"/>
            <a:ext cx="61113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+mj-lt"/>
              </a:rPr>
              <a:t>Fig 2. Format of LPD compatible with current 802.11 recommendations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197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Compatibility with Protocol Versions (PV)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6LoWPAN can be used with both PV0 and PV1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PV0 is the current format for data frames for 802.11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PV1 is defined by the 802.11ah amendment as a format with less optional fields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It is expected that PV0 will be used in early 802.11ah STAs and PV1 will be deployed particularly in sensor type STAs, therefore compatibility with both Protocol Versions is desired for 6LoWPAN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Del Carpio (Ericsson)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75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3090</TotalTime>
  <Words>1314</Words>
  <Application>Microsoft Office PowerPoint</Application>
  <PresentationFormat>On-screen Show (4:3)</PresentationFormat>
  <Paragraphs>282</Paragraphs>
  <Slides>21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802-11-Submission</vt:lpstr>
      <vt:lpstr>Document</vt:lpstr>
      <vt:lpstr>6LoWPAN over 802.11 </vt:lpstr>
      <vt:lpstr>Outline</vt:lpstr>
      <vt:lpstr>Outlook</vt:lpstr>
      <vt:lpstr>Background</vt:lpstr>
      <vt:lpstr>Motivation</vt:lpstr>
      <vt:lpstr>What is 6LoWPAN?</vt:lpstr>
      <vt:lpstr>6LoWPAN allows IPv6</vt:lpstr>
      <vt:lpstr>LLC SNAP and EPD Compatibility</vt:lpstr>
      <vt:lpstr>Compatibility with Protocol Versions (PV)</vt:lpstr>
      <vt:lpstr>Compression Principles 1/2</vt:lpstr>
      <vt:lpstr>Compression Principles 2/2</vt:lpstr>
      <vt:lpstr>6LOWPAN (RFC 6282)</vt:lpstr>
      <vt:lpstr>6LoWPAN Dispatch Field</vt:lpstr>
      <vt:lpstr>6LoWPAN Header</vt:lpstr>
      <vt:lpstr>6Lo for 802.11</vt:lpstr>
      <vt:lpstr>Evaluation of 6LoWPAN</vt:lpstr>
      <vt:lpstr>Evaluation Assumptions</vt:lpstr>
      <vt:lpstr>Evaluations BW 1MHz MCS10</vt:lpstr>
      <vt:lpstr>Evaluations BW 2Mhz MCS0/MCS3</vt:lpstr>
      <vt:lpstr>Discussion</vt:lpstr>
      <vt:lpstr>Questions?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Luis Felipe Del Carpio Vega</dc:creator>
  <cp:lastModifiedBy>Filip Mestanov</cp:lastModifiedBy>
  <cp:revision>144</cp:revision>
  <cp:lastPrinted>1601-01-01T00:00:00Z</cp:lastPrinted>
  <dcterms:created xsi:type="dcterms:W3CDTF">2015-09-02T13:23:19Z</dcterms:created>
  <dcterms:modified xsi:type="dcterms:W3CDTF">2015-09-13T12:30:59Z</dcterms:modified>
</cp:coreProperties>
</file>