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9" r:id="rId2"/>
    <p:sldId id="362" r:id="rId3"/>
    <p:sldId id="339" r:id="rId4"/>
    <p:sldId id="317" r:id="rId5"/>
    <p:sldId id="365" r:id="rId6"/>
    <p:sldId id="308" r:id="rId7"/>
    <p:sldId id="311" r:id="rId8"/>
    <p:sldId id="312" r:id="rId9"/>
    <p:sldId id="314" r:id="rId10"/>
    <p:sldId id="320" r:id="rId11"/>
    <p:sldId id="330" r:id="rId12"/>
    <p:sldId id="361" r:id="rId13"/>
    <p:sldId id="322" r:id="rId14"/>
    <p:sldId id="321" r:id="rId15"/>
    <p:sldId id="458" r:id="rId16"/>
    <p:sldId id="461" r:id="rId17"/>
    <p:sldId id="418" r:id="rId18"/>
    <p:sldId id="445" r:id="rId19"/>
    <p:sldId id="449" r:id="rId20"/>
    <p:sldId id="444" r:id="rId21"/>
    <p:sldId id="463" r:id="rId22"/>
    <p:sldId id="373" r:id="rId23"/>
    <p:sldId id="451" r:id="rId24"/>
    <p:sldId id="456" r:id="rId25"/>
    <p:sldId id="464" r:id="rId26"/>
    <p:sldId id="328" r:id="rId27"/>
    <p:sldId id="454" r:id="rId28"/>
    <p:sldId id="457" r:id="rId29"/>
    <p:sldId id="450" r:id="rId30"/>
    <p:sldId id="462" r:id="rId31"/>
    <p:sldId id="336" r:id="rId32"/>
    <p:sldId id="337" r:id="rId33"/>
    <p:sldId id="453" r:id="rId34"/>
  </p:sldIdLst>
  <p:sldSz cx="9144000" cy="6858000" type="screen4x3"/>
  <p:notesSz cx="6985000" cy="92837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FFC000"/>
    <a:srgbClr val="B2B2B2"/>
    <a:srgbClr val="FFFFFF"/>
    <a:srgbClr val="CC9900"/>
    <a:srgbClr val="FF9900"/>
    <a:srgbClr val="FF00FF"/>
    <a:srgbClr val="FFE07D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233" autoAdjust="0"/>
    <p:restoredTop sz="94639" autoAdjust="0"/>
  </p:normalViewPr>
  <p:slideViewPr>
    <p:cSldViewPr snapToGrid="0">
      <p:cViewPr>
        <p:scale>
          <a:sx n="100" d="100"/>
          <a:sy n="100" d="100"/>
        </p:scale>
        <p:origin x="-1860" y="-2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44" y="12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59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ukaszewski\Documents\Testing\2015.05.01%20BRCD%20Reuse%20Testing\2015.08.08%20RF%20Spatial%20Reuse%20Calculator%20v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ukaszewski\Documents\Testing\2015.05.01%20BRCD%20Reuse%20Testing\2015.08.08%20RF%20Spatial%20Reuse%20Calculator%20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74774774774775E-2"/>
          <c:y val="5.9991943816277787E-2"/>
          <c:w val="0.9504504504504504"/>
          <c:h val="0.88001611236744448"/>
        </c:manualLayout>
      </c:layout>
      <c:lineChart>
        <c:grouping val="standard"/>
        <c:varyColors val="0"/>
        <c:ser>
          <c:idx val="1"/>
          <c:order val="0"/>
          <c:tx>
            <c:v>STA2 MCS</c:v>
          </c:tx>
          <c:spPr>
            <a:ln>
              <a:solidFill>
                <a:schemeClr val="bg2"/>
              </a:solidFill>
            </a:ln>
          </c:spPr>
          <c:marker>
            <c:symbol val="diamond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val>
            <c:numRef>
              <c:f>'[2015.08.08 RF Spatial Reuse Calculator v4.xlsx]Calculator'!$AA$56:$AA$156</c:f>
              <c:numCache>
                <c:formatCode>0_);\(0\)</c:formatCode>
                <c:ptCount val="101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0</c:v>
                </c:pt>
                <c:pt idx="40">
                  <c:v>1</c:v>
                </c:pt>
                <c:pt idx="41">
                  <c:v>2</c:v>
                </c:pt>
                <c:pt idx="42">
                  <c:v>3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7</c:v>
                </c:pt>
                <c:pt idx="47">
                  <c:v>8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8</c:v>
                </c:pt>
                <c:pt idx="53">
                  <c:v>7</c:v>
                </c:pt>
                <c:pt idx="54">
                  <c:v>6</c:v>
                </c:pt>
                <c:pt idx="55">
                  <c:v>4</c:v>
                </c:pt>
                <c:pt idx="56">
                  <c:v>4</c:v>
                </c:pt>
                <c:pt idx="57">
                  <c:v>3</c:v>
                </c:pt>
                <c:pt idx="58">
                  <c:v>2</c:v>
                </c:pt>
                <c:pt idx="59">
                  <c:v>1</c:v>
                </c:pt>
                <c:pt idx="60">
                  <c:v>0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537920"/>
        <c:axId val="405540224"/>
      </c:lineChart>
      <c:catAx>
        <c:axId val="405537920"/>
        <c:scaling>
          <c:orientation val="minMax"/>
        </c:scaling>
        <c:delete val="1"/>
        <c:axPos val="b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out"/>
        <c:tickLblPos val="nextTo"/>
        <c:crossAx val="405540224"/>
        <c:crossesAt val="-100"/>
        <c:auto val="1"/>
        <c:lblAlgn val="ctr"/>
        <c:lblOffset val="100"/>
        <c:tickLblSkip val="5"/>
        <c:tickMarkSkip val="10"/>
        <c:noMultiLvlLbl val="0"/>
      </c:catAx>
      <c:valAx>
        <c:axId val="405540224"/>
        <c:scaling>
          <c:orientation val="minMax"/>
          <c:max val="9"/>
          <c:min val="0"/>
        </c:scaling>
        <c:delete val="1"/>
        <c:axPos val="l"/>
        <c:majorGridlines>
          <c:spPr>
            <a:ln>
              <a:noFill/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0\ &quot;dB&quot;" sourceLinked="0"/>
        <c:majorTickMark val="out"/>
        <c:minorTickMark val="none"/>
        <c:tickLblPos val="nextTo"/>
        <c:crossAx val="405537920"/>
        <c:crossesAt val="1"/>
        <c:crossBetween val="between"/>
        <c:majorUnit val="10"/>
        <c:minorUnit val="1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STA2 MCS</c:v>
          </c:tx>
          <c:spPr>
            <a:ln>
              <a:solidFill>
                <a:schemeClr val="bg2"/>
              </a:solidFill>
            </a:ln>
          </c:spPr>
          <c:marker>
            <c:symbol val="diamond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val>
            <c:numRef>
              <c:f>'[2015.08.08 RF Spatial Reuse Calculator v4.xlsx]Calculator'!$AA$56:$AA$156</c:f>
              <c:numCache>
                <c:formatCode>0_);\(0\)</c:formatCode>
                <c:ptCount val="101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0</c:v>
                </c:pt>
                <c:pt idx="40">
                  <c:v>1</c:v>
                </c:pt>
                <c:pt idx="41">
                  <c:v>2</c:v>
                </c:pt>
                <c:pt idx="42">
                  <c:v>3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7</c:v>
                </c:pt>
                <c:pt idx="47">
                  <c:v>8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8</c:v>
                </c:pt>
                <c:pt idx="53">
                  <c:v>7</c:v>
                </c:pt>
                <c:pt idx="54">
                  <c:v>6</c:v>
                </c:pt>
                <c:pt idx="55">
                  <c:v>4</c:v>
                </c:pt>
                <c:pt idx="56">
                  <c:v>4</c:v>
                </c:pt>
                <c:pt idx="57">
                  <c:v>3</c:v>
                </c:pt>
                <c:pt idx="58">
                  <c:v>2</c:v>
                </c:pt>
                <c:pt idx="59">
                  <c:v>1</c:v>
                </c:pt>
                <c:pt idx="60">
                  <c:v>0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-1</c:v>
                </c:pt>
                <c:pt idx="68">
                  <c:v>-1</c:v>
                </c:pt>
                <c:pt idx="69">
                  <c:v>-1</c:v>
                </c:pt>
                <c:pt idx="70">
                  <c:v>-1</c:v>
                </c:pt>
                <c:pt idx="71">
                  <c:v>-1</c:v>
                </c:pt>
                <c:pt idx="72">
                  <c:v>-1</c:v>
                </c:pt>
                <c:pt idx="73">
                  <c:v>-1</c:v>
                </c:pt>
                <c:pt idx="74">
                  <c:v>-1</c:v>
                </c:pt>
                <c:pt idx="75">
                  <c:v>-1</c:v>
                </c:pt>
                <c:pt idx="76">
                  <c:v>-1</c:v>
                </c:pt>
                <c:pt idx="77">
                  <c:v>-1</c:v>
                </c:pt>
                <c:pt idx="78">
                  <c:v>-1</c:v>
                </c:pt>
                <c:pt idx="79">
                  <c:v>-1</c:v>
                </c:pt>
                <c:pt idx="80">
                  <c:v>-1</c:v>
                </c:pt>
                <c:pt idx="81">
                  <c:v>-1</c:v>
                </c:pt>
                <c:pt idx="82">
                  <c:v>-1</c:v>
                </c:pt>
                <c:pt idx="83">
                  <c:v>-1</c:v>
                </c:pt>
                <c:pt idx="84">
                  <c:v>-1</c:v>
                </c:pt>
                <c:pt idx="85">
                  <c:v>-1</c:v>
                </c:pt>
                <c:pt idx="86">
                  <c:v>-1</c:v>
                </c:pt>
                <c:pt idx="87">
                  <c:v>-1</c:v>
                </c:pt>
                <c:pt idx="88">
                  <c:v>-1</c:v>
                </c:pt>
                <c:pt idx="89">
                  <c:v>-1</c:v>
                </c:pt>
                <c:pt idx="90">
                  <c:v>-1</c:v>
                </c:pt>
                <c:pt idx="91">
                  <c:v>-1</c:v>
                </c:pt>
                <c:pt idx="92">
                  <c:v>-1</c:v>
                </c:pt>
                <c:pt idx="93">
                  <c:v>-1</c:v>
                </c:pt>
                <c:pt idx="94">
                  <c:v>-1</c:v>
                </c:pt>
                <c:pt idx="95">
                  <c:v>-1</c:v>
                </c:pt>
                <c:pt idx="96">
                  <c:v>-1</c:v>
                </c:pt>
                <c:pt idx="97">
                  <c:v>-1</c:v>
                </c:pt>
                <c:pt idx="98">
                  <c:v>-1</c:v>
                </c:pt>
                <c:pt idx="99">
                  <c:v>-1</c:v>
                </c:pt>
                <c:pt idx="100">
                  <c:v>-1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5703680"/>
        <c:axId val="405734528"/>
      </c:lineChart>
      <c:catAx>
        <c:axId val="405703680"/>
        <c:scaling>
          <c:orientation val="minMax"/>
        </c:scaling>
        <c:delete val="1"/>
        <c:axPos val="b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out"/>
        <c:tickLblPos val="nextTo"/>
        <c:crossAx val="405734528"/>
        <c:crossesAt val="-100"/>
        <c:auto val="1"/>
        <c:lblAlgn val="ctr"/>
        <c:lblOffset val="100"/>
        <c:tickLblSkip val="5"/>
        <c:tickMarkSkip val="10"/>
        <c:noMultiLvlLbl val="0"/>
      </c:catAx>
      <c:valAx>
        <c:axId val="405734528"/>
        <c:scaling>
          <c:orientation val="minMax"/>
          <c:max val="9"/>
          <c:min val="0"/>
        </c:scaling>
        <c:delete val="1"/>
        <c:axPos val="l"/>
        <c:majorGridlines>
          <c:spPr>
            <a:ln>
              <a:noFill/>
            </a:ln>
          </c:spPr>
        </c:majorGridlines>
        <c:minorGridlines>
          <c:spPr>
            <a:ln>
              <a:solidFill>
                <a:schemeClr val="bg1">
                  <a:lumMod val="95000"/>
                </a:schemeClr>
              </a:solidFill>
            </a:ln>
          </c:spPr>
        </c:minorGridlines>
        <c:numFmt formatCode="0\ &quot;dB&quot;" sourceLinked="0"/>
        <c:majorTickMark val="out"/>
        <c:minorTickMark val="none"/>
        <c:tickLblPos val="nextTo"/>
        <c:crossAx val="405703680"/>
        <c:crossesAt val="1"/>
        <c:crossBetween val="between"/>
        <c:majorUnit val="10"/>
        <c:minorUnit val="1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9" y="0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404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9" y="8818404"/>
            <a:ext cx="3027153" cy="463708"/>
          </a:xfrm>
          <a:prstGeom prst="rect">
            <a:avLst/>
          </a:prstGeom>
        </p:spPr>
        <p:txBody>
          <a:bodyPr vert="horz" lIns="91732" tIns="45866" rIns="91732" bIns="4586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32" tIns="45866" rIns="91732" bIns="4586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10" y="96871"/>
            <a:ext cx="644449" cy="211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2" y="96871"/>
            <a:ext cx="831547" cy="211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6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99" tIns="46227" rIns="93899" bIns="4622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5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661" algn="l"/>
                <a:tab pos="1375983" algn="l"/>
                <a:tab pos="2293305" algn="l"/>
                <a:tab pos="3210627" algn="l"/>
                <a:tab pos="4127950" algn="l"/>
                <a:tab pos="5045271" algn="l"/>
                <a:tab pos="5962593" algn="l"/>
                <a:tab pos="6879915" algn="l"/>
                <a:tab pos="7797238" algn="l"/>
                <a:tab pos="8714560" algn="l"/>
                <a:tab pos="9631881" algn="l"/>
                <a:tab pos="1054920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5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6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322" algn="l"/>
                <a:tab pos="1834645" algn="l"/>
                <a:tab pos="2751966" algn="l"/>
                <a:tab pos="3669288" algn="l"/>
                <a:tab pos="4586610" algn="l"/>
                <a:tab pos="5503933" algn="l"/>
                <a:tab pos="6421255" algn="l"/>
                <a:tab pos="7338576" algn="l"/>
                <a:tab pos="8255898" algn="l"/>
                <a:tab pos="9173221" algn="l"/>
                <a:tab pos="10090543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3" y="8986737"/>
            <a:ext cx="5526594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32" tIns="45866" rIns="91732" bIns="4586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6" y="296965"/>
            <a:ext cx="5680109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32" tIns="45866" rIns="91732" bIns="4586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3263"/>
            <a:ext cx="4621213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595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7770813" cy="46190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5397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0991"/>
            <a:ext cx="3808413" cy="46134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0991"/>
            <a:ext cx="3810000" cy="46134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595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Chuck Lukaszewski</a:t>
            </a:r>
          </a:p>
          <a:p>
            <a:r>
              <a:rPr lang="en-GB" dirty="0" smtClean="0"/>
              <a:t>Aruba Networks, an HP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802.11-15/1082r1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  <p:sldLayoutId id="2147483653" r:id="rId6"/>
    <p:sldLayoutId id="2147483655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20.png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19.png"/><Relationship Id="rId9" Type="http://schemas.openxmlformats.org/officeDocument/2006/relationships/image" Target="../media/image3.emf"/><Relationship Id="rId1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0813" cy="106521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Analysis of BSS and ESS Structure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During Concurrent SR Transmissions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2015-09-13</a:t>
            </a:r>
            <a:endParaRPr lang="en-GB" sz="20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03672"/>
              </p:ext>
            </p:extLst>
          </p:nvPr>
        </p:nvGraphicFramePr>
        <p:xfrm>
          <a:off x="585788" y="3452813"/>
          <a:ext cx="822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Document" r:id="rId4" imgW="8145237" imgH="2639167" progId="Word.Document.8">
                  <p:embed/>
                </p:oleObj>
              </mc:Choice>
              <mc:Fallback>
                <p:oleObj name="Document" r:id="rId4" imgW="8145237" imgH="26391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3452813"/>
                        <a:ext cx="8229600" cy="2667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442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7609"/>
            <a:ext cx="8229600" cy="278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4549423" y="2772343"/>
            <a:ext cx="767644" cy="1994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025382" y="2214060"/>
            <a:ext cx="101039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108268" y="2867862"/>
            <a:ext cx="76764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628445" y="1843451"/>
            <a:ext cx="79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22.8m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22937" y="249544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18m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5080" y="1462185"/>
            <a:ext cx="6096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BSS1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39823" y="1462185"/>
            <a:ext cx="6096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BSS2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61444" y="1462185"/>
            <a:ext cx="6096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BSS3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35860" y="1306111"/>
            <a:ext cx="712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30m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2800010" y="1357526"/>
            <a:ext cx="12779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2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708616" y="1306111"/>
            <a:ext cx="712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30m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4378410" y="1357526"/>
            <a:ext cx="12779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2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40" name="Rounded Rectangle 39"/>
          <p:cNvSpPr/>
          <p:nvPr/>
        </p:nvSpPr>
        <p:spPr bwMode="auto">
          <a:xfrm>
            <a:off x="4449602" y="2108676"/>
            <a:ext cx="971475" cy="1994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8458200" cy="6096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SS Structure with SR – 3 BSS Case (SINR)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4515556"/>
            <a:ext cx="8382000" cy="18852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MCS4 is </a:t>
            </a:r>
            <a:r>
              <a:rPr lang="en-US" sz="2000" dirty="0" smtClean="0"/>
              <a:t>minimum allowable rate, the </a:t>
            </a:r>
            <a:r>
              <a:rPr lang="en-US" sz="2000" u="sng" dirty="0" smtClean="0"/>
              <a:t>inter-BSS </a:t>
            </a:r>
            <a:r>
              <a:rPr lang="en-US" sz="2000" u="sng" dirty="0"/>
              <a:t>gap </a:t>
            </a:r>
            <a:r>
              <a:rPr lang="en-US" sz="2000" u="sng" dirty="0" smtClean="0">
                <a:solidFill>
                  <a:schemeClr val="tx1"/>
                </a:solidFill>
              </a:rPr>
              <a:t>is 18 </a:t>
            </a:r>
            <a:r>
              <a:rPr lang="en-US" sz="2000" u="sng" dirty="0">
                <a:solidFill>
                  <a:schemeClr val="tx1"/>
                </a:solidFill>
              </a:rPr>
              <a:t>meters</a:t>
            </a:r>
            <a:r>
              <a:rPr lang="en-US" sz="20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With </a:t>
            </a:r>
            <a:r>
              <a:rPr lang="en-US" sz="2000" dirty="0" smtClean="0"/>
              <a:t>reuse=3</a:t>
            </a:r>
            <a:r>
              <a:rPr lang="en-US" sz="2000" dirty="0"/>
              <a:t>, </a:t>
            </a:r>
            <a:r>
              <a:rPr lang="en-US" sz="2000" dirty="0" smtClean="0"/>
              <a:t>there are not enough channels to fill </a:t>
            </a:r>
            <a:r>
              <a:rPr lang="en-US" sz="2000" dirty="0"/>
              <a:t>the gap</a:t>
            </a:r>
            <a:r>
              <a:rPr lang="en-US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11578" y="5379155"/>
            <a:ext cx="7320844" cy="903111"/>
          </a:xfrm>
          <a:prstGeom prst="roundRect">
            <a:avLst/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the minimum </a:t>
            </a:r>
            <a:r>
              <a:rPr lang="en-US" dirty="0" smtClean="0">
                <a:solidFill>
                  <a:schemeClr val="tx1"/>
                </a:solidFill>
              </a:rPr>
              <a:t>reuse </a:t>
            </a:r>
            <a:r>
              <a:rPr lang="en-US" dirty="0">
                <a:solidFill>
                  <a:schemeClr val="tx1"/>
                </a:solidFill>
              </a:rPr>
              <a:t>number to achieve overlapping MCS4 or MCS7 </a:t>
            </a:r>
            <a:r>
              <a:rPr lang="en-US" dirty="0" smtClean="0">
                <a:solidFill>
                  <a:schemeClr val="tx1"/>
                </a:solidFill>
              </a:rPr>
              <a:t>coverage with SR?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135860" y="2772343"/>
            <a:ext cx="712461" cy="1994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024679" y="2108676"/>
            <a:ext cx="1011099" cy="1994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4449602" y="2214060"/>
            <a:ext cx="101039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532488" y="2867862"/>
            <a:ext cx="76764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678713" y="249598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18m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31421" y="1843506"/>
            <a:ext cx="79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22.8m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393974"/>
              </p:ext>
            </p:extLst>
          </p:nvPr>
        </p:nvGraphicFramePr>
        <p:xfrm>
          <a:off x="672690" y="1617609"/>
          <a:ext cx="5638800" cy="232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920246"/>
              </p:ext>
            </p:extLst>
          </p:nvPr>
        </p:nvGraphicFramePr>
        <p:xfrm>
          <a:off x="2121568" y="1617609"/>
          <a:ext cx="5638800" cy="231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41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47" grpId="0">
        <p:bldAsOne/>
      </p:bldGraphic>
      <p:bldGraphic spid="4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 bwMode="auto">
          <a:xfrm>
            <a:off x="4854284" y="1535651"/>
            <a:ext cx="4782794" cy="478279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029999" y="2665645"/>
            <a:ext cx="2506763" cy="25067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6676327" y="3320307"/>
            <a:ext cx="1213481" cy="12134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-485937" y="1543673"/>
            <a:ext cx="4782794" cy="478279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89778" y="2673667"/>
            <a:ext cx="2506763" cy="25067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336106" y="3328329"/>
            <a:ext cx="1213481" cy="1213481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8534400" cy="609600"/>
          </a:xfrm>
        </p:spPr>
        <p:txBody>
          <a:bodyPr/>
          <a:lstStyle/>
          <a:p>
            <a:r>
              <a:rPr lang="en-US" dirty="0" smtClean="0"/>
              <a:t>Proposed SR-BSS Structure Terminology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86931" y="4237990"/>
            <a:ext cx="71246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Ch</a:t>
            </a:r>
            <a:r>
              <a:rPr lang="en-US" sz="1600" dirty="0" smtClean="0">
                <a:solidFill>
                  <a:schemeClr val="tx1"/>
                </a:solidFill>
              </a:rPr>
              <a:t> 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6839" y="4237990"/>
            <a:ext cx="71246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Ch</a:t>
            </a:r>
            <a:r>
              <a:rPr lang="en-US" sz="1600" dirty="0" smtClean="0">
                <a:solidFill>
                  <a:schemeClr val="tx1"/>
                </a:solidFill>
              </a:rPr>
              <a:t> 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0484" y="5249249"/>
            <a:ext cx="14284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SR-BSS Midpoint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(SR-ICD / 2)</a:t>
            </a:r>
            <a:endParaRPr lang="en-US" sz="1800" i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9" idx="0"/>
          </p:cNvCxnSpPr>
          <p:nvPr/>
        </p:nvCxnSpPr>
        <p:spPr bwMode="auto">
          <a:xfrm flipV="1">
            <a:off x="4594710" y="4310907"/>
            <a:ext cx="0" cy="93834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490493" y="2706311"/>
            <a:ext cx="90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MCS7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Limit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93826" y="2381264"/>
            <a:ext cx="908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MCS4</a:t>
            </a:r>
          </a:p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Radius</a:t>
            </a:r>
          </a:p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Limit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19272" y="2521576"/>
            <a:ext cx="1250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MCS0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Radius 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Limit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59729"/>
              </p:ext>
            </p:extLst>
          </p:nvPr>
        </p:nvGraphicFramePr>
        <p:xfrm>
          <a:off x="1664180" y="3634178"/>
          <a:ext cx="557957" cy="5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" name="Visio" r:id="rId3" imgW="1857434" imgH="1809810" progId="Visio.Drawing.15">
                  <p:embed/>
                </p:oleObj>
              </mc:Choice>
              <mc:Fallback>
                <p:oleObj name="Visio" r:id="rId3" imgW="1857434" imgH="1809810" progId="Visio.Drawing.1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180" y="3634178"/>
                        <a:ext cx="557957" cy="54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/>
          <p:nvPr/>
        </p:nvCxnSpPr>
        <p:spPr bwMode="auto">
          <a:xfrm flipH="1" flipV="1">
            <a:off x="1942846" y="3328330"/>
            <a:ext cx="315" cy="60673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1928037" y="3079132"/>
            <a:ext cx="963613" cy="88646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1928037" y="3079132"/>
            <a:ext cx="2227523" cy="8864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03141"/>
              </p:ext>
            </p:extLst>
          </p:nvPr>
        </p:nvGraphicFramePr>
        <p:xfrm>
          <a:off x="7019921" y="3633315"/>
          <a:ext cx="5572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" name="Visio" r:id="rId5" imgW="1857434" imgH="1809810" progId="Visio.Drawing.15">
                  <p:embed/>
                </p:oleObj>
              </mc:Choice>
              <mc:Fallback>
                <p:oleObj name="Visio" r:id="rId5" imgW="1857434" imgH="1809810" progId="Visio.Drawing.15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1" y="3633315"/>
                        <a:ext cx="557213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124181" y="3835121"/>
            <a:ext cx="91499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SR-ICD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1943161" y="4085323"/>
            <a:ext cx="534021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3371615" y="4237990"/>
            <a:ext cx="712461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Ch</a:t>
            </a:r>
            <a:r>
              <a:rPr lang="en-US" sz="1600" dirty="0" smtClean="0">
                <a:solidFill>
                  <a:schemeClr val="tx1"/>
                </a:solidFill>
              </a:rPr>
              <a:t> 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42155" y="4237990"/>
            <a:ext cx="712461" cy="338554"/>
          </a:xfrm>
          <a:prstGeom prst="rect">
            <a:avLst/>
          </a:prstGeom>
          <a:solidFill>
            <a:srgbClr val="ABE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Ch</a:t>
            </a:r>
            <a:r>
              <a:rPr lang="en-US" sz="1600" dirty="0" smtClean="0">
                <a:solidFill>
                  <a:schemeClr val="tx1"/>
                </a:solidFill>
              </a:rPr>
              <a:t> Z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439660"/>
              </p:ext>
            </p:extLst>
          </p:nvPr>
        </p:nvGraphicFramePr>
        <p:xfrm>
          <a:off x="3478738" y="3633316"/>
          <a:ext cx="5572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" name="Visio" r:id="rId6" imgW="1857434" imgH="1809810" progId="Visio.Drawing.15">
                  <p:embed/>
                </p:oleObj>
              </mc:Choice>
              <mc:Fallback>
                <p:oleObj name="Visio" r:id="rId6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738" y="3633316"/>
                        <a:ext cx="55721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04528"/>
              </p:ext>
            </p:extLst>
          </p:nvPr>
        </p:nvGraphicFramePr>
        <p:xfrm>
          <a:off x="5219778" y="3633315"/>
          <a:ext cx="5572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" name="Visio" r:id="rId7" imgW="1857434" imgH="1809810" progId="Visio.Drawing.15">
                  <p:embed/>
                </p:oleObj>
              </mc:Choice>
              <mc:Fallback>
                <p:oleObj name="Visio" r:id="rId7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78" y="3633315"/>
                        <a:ext cx="557213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2535420" y="4033908"/>
            <a:ext cx="71246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11707" y="4036310"/>
            <a:ext cx="71246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76604" y="4030275"/>
            <a:ext cx="71246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20m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>
            <a:off x="4035950" y="4085323"/>
            <a:ext cx="12779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5737717" y="4085323"/>
            <a:ext cx="12779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2205214" y="4085323"/>
            <a:ext cx="157091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3619751" y="1412067"/>
            <a:ext cx="1897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Within SR-ESS, each channel is reuse = 1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55" grpId="0" animBg="1"/>
      <p:bldP spid="54" grpId="0" animBg="1"/>
      <p:bldP spid="64" grpId="0"/>
      <p:bldP spid="65" grpId="0"/>
      <p:bldP spid="63" grpId="0"/>
      <p:bldP spid="72" grpId="0" animBg="1"/>
      <p:bldP spid="76" grpId="0" animBg="1"/>
      <p:bldP spid="79" grpId="0"/>
      <p:bldP spid="80" grpId="0"/>
      <p:bldP spid="81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209" y="1267917"/>
            <a:ext cx="5020056" cy="327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1"/>
            <a:ext cx="8763000" cy="609599"/>
          </a:xfrm>
        </p:spPr>
        <p:txBody>
          <a:bodyPr/>
          <a:lstStyle/>
          <a:p>
            <a:r>
              <a:rPr lang="en-US" dirty="0" smtClean="0"/>
              <a:t>Modeling Rate Radius Limits for Victim SR-BSS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45179"/>
            <a:ext cx="8105274" cy="198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Same channel SR-BSS have narrowly defined rate edges regardless SR-ICD.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More aggressor SR-</a:t>
            </a:r>
            <a:r>
              <a:rPr lang="en-US" sz="1800" dirty="0" err="1"/>
              <a:t>BSSes</a:t>
            </a:r>
            <a:r>
              <a:rPr lang="en-US" sz="1800" dirty="0"/>
              <a:t> or smaller SR-ICD reduces radius of every rate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For MCS7 minimum SR-ESS rate with </a:t>
            </a:r>
            <a:r>
              <a:rPr lang="en-US" sz="1800" dirty="0" smtClean="0">
                <a:solidFill>
                  <a:schemeClr val="tx1"/>
                </a:solidFill>
              </a:rPr>
              <a:t>0% overlap, 5 additional </a:t>
            </a:r>
            <a:r>
              <a:rPr lang="en-US" sz="1800" dirty="0" smtClean="0"/>
              <a:t>channels are required in between every same-channel SR-BSS (e.g. “guard cells”)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For MCS4 minimum SR-ESS rate </a:t>
            </a:r>
            <a:r>
              <a:rPr lang="en-US" sz="1800" dirty="0" smtClean="0">
                <a:solidFill>
                  <a:schemeClr val="tx1"/>
                </a:solidFill>
              </a:rPr>
              <a:t>and 0% overlap, 3 </a:t>
            </a:r>
            <a:r>
              <a:rPr lang="en-US" sz="1800" dirty="0" smtClean="0"/>
              <a:t>additional channels are required in between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78456" y="2062673"/>
            <a:ext cx="1857021" cy="1085340"/>
          </a:xfrm>
          <a:prstGeom prst="wedgeRoundRectCallout">
            <a:avLst>
              <a:gd name="adj1" fmla="val 128570"/>
              <a:gd name="adj2" fmla="val -31131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MCS7 limit is 30% of midpoint for 100m channel repeat distance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78457" y="3237123"/>
            <a:ext cx="1857021" cy="1004843"/>
          </a:xfrm>
          <a:prstGeom prst="wedgeRoundRectCallout">
            <a:avLst>
              <a:gd name="adj1" fmla="val 149492"/>
              <a:gd name="adj2" fmla="val -62877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MCS4 Limit is 40% of midpoint for 30m spacing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412982" y="2062673"/>
            <a:ext cx="250498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784998" y="2881294"/>
            <a:ext cx="250498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3900862" y="3092486"/>
            <a:ext cx="9385" cy="102059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3781669" y="4113084"/>
            <a:ext cx="250498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414345" y="4113084"/>
            <a:ext cx="250498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 bwMode="auto">
          <a:xfrm flipV="1">
            <a:off x="3539594" y="2297150"/>
            <a:ext cx="1566" cy="181593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9" name="Oval 38"/>
          <p:cNvSpPr/>
          <p:nvPr/>
        </p:nvSpPr>
        <p:spPr bwMode="auto">
          <a:xfrm>
            <a:off x="5249803" y="4008777"/>
            <a:ext cx="250498" cy="3620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7179845" y="3092486"/>
            <a:ext cx="1857021" cy="1236474"/>
          </a:xfrm>
          <a:prstGeom prst="wedgeRoundRectCallout">
            <a:avLst>
              <a:gd name="adj1" fmla="val -139976"/>
              <a:gd name="adj2" fmla="val 31910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MCS0 Limit is 80% of midpoint for </a:t>
            </a:r>
            <a:r>
              <a:rPr lang="en-US" sz="1800" u="sng" dirty="0" smtClean="0">
                <a:solidFill>
                  <a:srgbClr val="FF0000"/>
                </a:solidFill>
              </a:rPr>
              <a:t>all</a:t>
            </a:r>
            <a:r>
              <a:rPr lang="en-US" sz="1800" dirty="0" smtClean="0">
                <a:solidFill>
                  <a:schemeClr val="tx1"/>
                </a:solidFill>
              </a:rPr>
              <a:t> repeat distances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3667771" y="2171594"/>
            <a:ext cx="246262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5" name="Rounded Rectangular Callout 44"/>
          <p:cNvSpPr/>
          <p:nvPr/>
        </p:nvSpPr>
        <p:spPr bwMode="auto">
          <a:xfrm>
            <a:off x="7179845" y="1261914"/>
            <a:ext cx="1857021" cy="637004"/>
          </a:xfrm>
          <a:prstGeom prst="wedgeRoundRectCallout">
            <a:avLst>
              <a:gd name="adj1" fmla="val -105975"/>
              <a:gd name="adj2" fmla="val 82362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70% of cell is not covered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Rounded Rectangular Callout 45"/>
          <p:cNvSpPr/>
          <p:nvPr/>
        </p:nvSpPr>
        <p:spPr bwMode="auto">
          <a:xfrm>
            <a:off x="7179843" y="2001936"/>
            <a:ext cx="1857021" cy="637004"/>
          </a:xfrm>
          <a:prstGeom prst="wedgeRoundRectCallout">
            <a:avLst>
              <a:gd name="adj1" fmla="val -110899"/>
              <a:gd name="adj2" fmla="val 94325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60% of cell is not covered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4035496" y="3010176"/>
            <a:ext cx="2094899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626820" y="1764443"/>
            <a:ext cx="607447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7" name="Rounded Rectangular Callout 36"/>
          <p:cNvSpPr/>
          <p:nvPr/>
        </p:nvSpPr>
        <p:spPr bwMode="auto">
          <a:xfrm>
            <a:off x="78457" y="1261914"/>
            <a:ext cx="1857021" cy="695977"/>
          </a:xfrm>
          <a:prstGeom prst="wedgeRoundRectCallout">
            <a:avLst>
              <a:gd name="adj1" fmla="val 88702"/>
              <a:gd name="adj2" fmla="val 21468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Smaller SR-ICD = reduce cell size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488127" y="1521923"/>
            <a:ext cx="830262" cy="3769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5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4" grpId="0" animBg="1"/>
      <p:bldP spid="29" grpId="0" animBg="1"/>
      <p:bldP spid="33" grpId="0" animBg="1"/>
      <p:bldP spid="35" grpId="0" animBg="1"/>
      <p:bldP spid="39" grpId="0" animBg="1"/>
      <p:bldP spid="41" grpId="0" animBg="1"/>
      <p:bldP spid="45" grpId="0" animBg="1"/>
      <p:bldP spid="4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4"/>
          <a:stretch/>
        </p:blipFill>
        <p:spPr bwMode="auto">
          <a:xfrm>
            <a:off x="4952999" y="4485767"/>
            <a:ext cx="4114801" cy="158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3"/>
          <a:stretch/>
        </p:blipFill>
        <p:spPr bwMode="auto">
          <a:xfrm>
            <a:off x="4934656" y="1752600"/>
            <a:ext cx="4133144" cy="158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26325"/>
            <a:ext cx="4572000" cy="23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763000" cy="609600"/>
          </a:xfrm>
        </p:spPr>
        <p:txBody>
          <a:bodyPr/>
          <a:lstStyle/>
          <a:p>
            <a:r>
              <a:rPr lang="en-US" dirty="0" smtClean="0"/>
              <a:t>SR-BSS Rate Structure is EIRP Invariant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219200" y="114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20 dBm EIRP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514600" y="1447799"/>
            <a:ext cx="685800" cy="30480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1600200" y="1447800"/>
            <a:ext cx="685800" cy="30480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438400" y="1447799"/>
            <a:ext cx="0" cy="24841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886450" y="3697223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Identical SINR &amp; MCS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7010400" y="400202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Down Arrow 50"/>
          <p:cNvSpPr/>
          <p:nvPr/>
        </p:nvSpPr>
        <p:spPr bwMode="auto">
          <a:xfrm rot="10800000">
            <a:off x="6992056" y="3429000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Down Arrow 51"/>
          <p:cNvSpPr/>
          <p:nvPr/>
        </p:nvSpPr>
        <p:spPr bwMode="auto">
          <a:xfrm rot="16200000">
            <a:off x="4438650" y="1561337"/>
            <a:ext cx="266700" cy="10668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7861"/>
            <a:ext cx="4572000" cy="240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/>
          <p:nvPr/>
        </p:nvCxnSpPr>
        <p:spPr bwMode="auto">
          <a:xfrm>
            <a:off x="2476500" y="4167684"/>
            <a:ext cx="685800" cy="30480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1562100" y="4167685"/>
            <a:ext cx="685800" cy="30480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400300" y="4167684"/>
            <a:ext cx="0" cy="24841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Down Arrow 52"/>
          <p:cNvSpPr/>
          <p:nvPr/>
        </p:nvSpPr>
        <p:spPr bwMode="auto">
          <a:xfrm rot="16200000">
            <a:off x="4438650" y="4114800"/>
            <a:ext cx="266700" cy="10668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0700" y="3862885"/>
            <a:ext cx="1295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0 dBm EIRP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50198" y="1520629"/>
            <a:ext cx="64565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Victim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71614" y="1520629"/>
            <a:ext cx="71714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Aggressor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45753" y="1520629"/>
            <a:ext cx="71714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Aggressor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6" grpId="0" animBg="1"/>
      <p:bldP spid="51" grpId="0" animBg="1"/>
      <p:bldP spid="53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30027"/>
            <a:ext cx="4572000" cy="15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7872"/>
            <a:ext cx="4572000" cy="154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92198"/>
            <a:ext cx="4572000" cy="15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712200" cy="609599"/>
          </a:xfrm>
        </p:spPr>
        <p:txBody>
          <a:bodyPr/>
          <a:lstStyle/>
          <a:p>
            <a:r>
              <a:rPr lang="en-US" dirty="0" smtClean="0"/>
              <a:t>SR-BSS Rate Structure is Distance Invariant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71600"/>
            <a:ext cx="3657600" cy="47228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</a:t>
            </a:r>
            <a:r>
              <a:rPr lang="en-US" dirty="0" smtClean="0"/>
              <a:t>SR-ICD of 130m and 500m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SS#4 = 130m ICD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Increasing SR-ICD increases absolute distance covered by each rate (meters)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However, relative SR-BSS structure does not change (% radius)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MCS will ever overlap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24100" y="648117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136564" y="290157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30m inter-BSS distance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1784351" y="2433420"/>
            <a:ext cx="219911" cy="816813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5400000">
            <a:off x="2601164" y="2433420"/>
            <a:ext cx="219911" cy="816813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24108" y="4737689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130m inter-BSS distance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Right Brace 42"/>
          <p:cNvSpPr/>
          <p:nvPr/>
        </p:nvSpPr>
        <p:spPr bwMode="auto">
          <a:xfrm rot="5400000">
            <a:off x="1771895" y="4269538"/>
            <a:ext cx="219911" cy="816813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Right Brace 43"/>
          <p:cNvSpPr/>
          <p:nvPr/>
        </p:nvSpPr>
        <p:spPr bwMode="auto">
          <a:xfrm rot="5400000">
            <a:off x="2588708" y="4269538"/>
            <a:ext cx="219911" cy="816813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24108" y="650315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5</a:t>
            </a:r>
            <a:r>
              <a:rPr lang="en-US" sz="1200" dirty="0" smtClean="0">
                <a:solidFill>
                  <a:srgbClr val="FF0000"/>
                </a:solidFill>
              </a:rPr>
              <a:t>00m inter-BSS distance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Right Brace 45"/>
          <p:cNvSpPr/>
          <p:nvPr/>
        </p:nvSpPr>
        <p:spPr bwMode="auto">
          <a:xfrm rot="5400000">
            <a:off x="1771895" y="6035000"/>
            <a:ext cx="219911" cy="816813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7" name="Right Brace 46"/>
          <p:cNvSpPr/>
          <p:nvPr/>
        </p:nvSpPr>
        <p:spPr bwMode="auto">
          <a:xfrm rot="5400000">
            <a:off x="2588708" y="6035000"/>
            <a:ext cx="219911" cy="816813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553" y="1219392"/>
            <a:ext cx="64565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Victim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49969" y="1219392"/>
            <a:ext cx="71714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Aggressor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24108" y="1219392"/>
            <a:ext cx="71714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Aggressor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2" y="1660609"/>
            <a:ext cx="8713787" cy="446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89547"/>
          </a:xfrm>
        </p:spPr>
        <p:txBody>
          <a:bodyPr/>
          <a:lstStyle/>
          <a:p>
            <a:r>
              <a:rPr lang="en-US" dirty="0" smtClean="0"/>
              <a:t>LTE Reuse=1 Networks Have Same Challenge [11] 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4900863" y="3441032"/>
            <a:ext cx="1631822" cy="87599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116527" y="3140242"/>
            <a:ext cx="1813424" cy="1036240"/>
          </a:xfrm>
          <a:prstGeom prst="wedgeRoundRectCallout">
            <a:avLst>
              <a:gd name="adj1" fmla="val -89806"/>
              <a:gd name="adj2" fmla="val 1900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802.11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does not support negative SINR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demod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312695" y="3140242"/>
            <a:ext cx="661736" cy="6657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550056" y="4422127"/>
            <a:ext cx="3132941" cy="1037896"/>
          </a:xfrm>
          <a:prstGeom prst="wedgeRoundRectCallout">
            <a:avLst>
              <a:gd name="adj1" fmla="val -128730"/>
              <a:gd name="adj2" fmla="val -92102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Green areas in this model approximate SR-ESS shown on previous slides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90801" y="2707104"/>
            <a:ext cx="661736" cy="6657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82780" y="3561347"/>
            <a:ext cx="661736" cy="6657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852864" y="3108158"/>
            <a:ext cx="661736" cy="66574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7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204545"/>
          </a:xfrm>
        </p:spPr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Needs LTE-Like Interference</a:t>
            </a:r>
            <a:br>
              <a:rPr lang="en-US" dirty="0" smtClean="0"/>
            </a:br>
            <a:r>
              <a:rPr lang="en-US" dirty="0" smtClean="0"/>
              <a:t>Management Techniques to Maximize 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50831"/>
            <a:ext cx="7770813" cy="38435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OFDMA </a:t>
            </a:r>
            <a:r>
              <a:rPr lang="en-US" dirty="0" err="1" smtClean="0">
                <a:solidFill>
                  <a:schemeClr val="tx1"/>
                </a:solidFill>
              </a:rPr>
              <a:t>subchannel</a:t>
            </a:r>
            <a:r>
              <a:rPr lang="en-US" dirty="0" smtClean="0">
                <a:solidFill>
                  <a:schemeClr val="tx1"/>
                </a:solidFill>
              </a:rPr>
              <a:t> resource units should be allocated to minimize SR-CCI  (avoiding east/west conflicts between adjacent SR-BSS).  Similar to LTE ICIC.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OFDMA RUs could be allocated to enable fractional frequency reuse (FFR) coupled with TPC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MU spatial streams should be allocated to minimize SR-CCI, not just intra-BSS CCI.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727158"/>
            <a:ext cx="7772400" cy="3041817"/>
          </a:xfrm>
        </p:spPr>
        <p:txBody>
          <a:bodyPr/>
          <a:lstStyle/>
          <a:p>
            <a:r>
              <a:rPr lang="en-US" dirty="0" smtClean="0"/>
              <a:t>PART 2:</a:t>
            </a:r>
            <a:br>
              <a:rPr lang="en-US" dirty="0" smtClean="0"/>
            </a:br>
            <a:r>
              <a:rPr lang="en-US" dirty="0" smtClean="0"/>
              <a:t>SR-BSS STRUCTURE </a:t>
            </a:r>
            <a:br>
              <a:rPr lang="en-US" dirty="0" smtClean="0"/>
            </a:br>
            <a:r>
              <a:rPr lang="en-US" dirty="0" smtClean="0"/>
              <a:t>IN SIMPLE NLOS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1" y="2668995"/>
            <a:ext cx="4389120" cy="223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" y="685800"/>
            <a:ext cx="8980312" cy="553970"/>
          </a:xfrm>
        </p:spPr>
        <p:txBody>
          <a:bodyPr/>
          <a:lstStyle/>
          <a:p>
            <a:r>
              <a:rPr lang="en-US" dirty="0" smtClean="0"/>
              <a:t>Walls Change BSS Structure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55821" y="1480991"/>
            <a:ext cx="3872090" cy="46134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Walls and floors cause discrete discontinuities in path loss curves.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Consider SS#2 with a 16 channel plan.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Walls permit higher edge MCS inside the SR-BSS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increases SINR in any </a:t>
            </a:r>
            <a:r>
              <a:rPr lang="en-US" sz="2400" dirty="0" smtClean="0"/>
              <a:t>NLOS SR-BSS.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Non-discrete absorbers have less favorable effects (furniture, people)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7" y="4968247"/>
            <a:ext cx="4407408" cy="145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625606"/>
              </p:ext>
            </p:extLst>
          </p:nvPr>
        </p:nvGraphicFramePr>
        <p:xfrm>
          <a:off x="1033286" y="1106300"/>
          <a:ext cx="2821870" cy="16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8" name="Visio" r:id="rId5" imgW="4762576" imgH="2638440" progId="Visio.Drawing.11">
                  <p:embed/>
                </p:oleObj>
              </mc:Choice>
              <mc:Fallback>
                <p:oleObj name="Visio" r:id="rId5" imgW="4762576" imgH="263844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86" y="1106300"/>
                        <a:ext cx="2821870" cy="16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9273" y="6620512"/>
            <a:ext cx="6870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2"/>
                </a:solidFill>
              </a:rPr>
              <a:t>SS#2 </a:t>
            </a:r>
            <a:r>
              <a:rPr lang="en-US" sz="1200" i="1" dirty="0" err="1">
                <a:solidFill>
                  <a:schemeClr val="bg2"/>
                </a:solidFill>
              </a:rPr>
              <a:t>pathloss</a:t>
            </a:r>
            <a:r>
              <a:rPr lang="en-US" sz="1200" i="1" dirty="0">
                <a:solidFill>
                  <a:schemeClr val="bg2"/>
                </a:solidFill>
              </a:rPr>
              <a:t> model (7dB wall, 10m breakpoint), no </a:t>
            </a:r>
            <a:r>
              <a:rPr lang="en-US" sz="1200" i="1" dirty="0" smtClean="0">
                <a:solidFill>
                  <a:schemeClr val="bg2"/>
                </a:solidFill>
              </a:rPr>
              <a:t>fading/shadowing</a:t>
            </a:r>
            <a:endParaRPr lang="en-US" sz="1200" i="1" dirty="0">
              <a:solidFill>
                <a:schemeClr val="bg2"/>
              </a:solidFill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360312" y="2334729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2635955" y="2327619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1360312" y="474189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2635955" y="473478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174044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806222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449689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076224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708401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174044" y="5012267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1806222" y="5042294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2455333" y="5036607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3076224" y="5031005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3708401" y="5042294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638" name="Object 266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816519"/>
              </p:ext>
            </p:extLst>
          </p:nvPr>
        </p:nvGraphicFramePr>
        <p:xfrm>
          <a:off x="1377951" y="4368800"/>
          <a:ext cx="231422" cy="22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" name="Visio" r:id="rId7" imgW="1857434" imgH="1809810" progId="Visio.Drawing.15">
                  <p:embed/>
                </p:oleObj>
              </mc:Choice>
              <mc:Fallback>
                <p:oleObj name="Visio" r:id="rId7" imgW="1857434" imgH="1809810" progId="Visio.Drawing.15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1" y="4368800"/>
                        <a:ext cx="231422" cy="22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266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606077"/>
              </p:ext>
            </p:extLst>
          </p:nvPr>
        </p:nvGraphicFramePr>
        <p:xfrm>
          <a:off x="2634031" y="4368800"/>
          <a:ext cx="231422" cy="22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" name="Visio" r:id="rId9" imgW="1857434" imgH="1809810" progId="Visio.Drawing.15">
                  <p:embed/>
                </p:oleObj>
              </mc:Choice>
              <mc:Fallback>
                <p:oleObj name="Visio" r:id="rId9" imgW="1857434" imgH="1809810" progId="Visio.Drawing.15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031" y="4368800"/>
                        <a:ext cx="231422" cy="22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0" name="Object 266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225312"/>
              </p:ext>
            </p:extLst>
          </p:nvPr>
        </p:nvGraphicFramePr>
        <p:xfrm>
          <a:off x="1377950" y="19812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" name="Visio" r:id="rId10" imgW="1857434" imgH="1809810" progId="Visio.Drawing.15">
                  <p:embed/>
                </p:oleObj>
              </mc:Choice>
              <mc:Fallback>
                <p:oleObj name="Visio" r:id="rId10" imgW="1857434" imgH="1809810" progId="Visio.Drawing.15">
                  <p:embed/>
                  <p:pic>
                    <p:nvPicPr>
                      <p:cNvPr id="0" name="Object 26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19812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266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079950"/>
              </p:ext>
            </p:extLst>
          </p:nvPr>
        </p:nvGraphicFramePr>
        <p:xfrm>
          <a:off x="2633663" y="19812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2" name="Visio" r:id="rId11" imgW="1857434" imgH="1809810" progId="Visio.Drawing.15">
                  <p:embed/>
                </p:oleObj>
              </mc:Choice>
              <mc:Fallback>
                <p:oleObj name="Visio" r:id="rId11" imgW="1857434" imgH="1809810" progId="Visio.Drawing.15">
                  <p:embed/>
                  <p:pic>
                    <p:nvPicPr>
                      <p:cNvPr id="0" name="Object 266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663" y="19812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149350" y="1228725"/>
            <a:ext cx="1300339" cy="14001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448278" y="1228725"/>
            <a:ext cx="1300339" cy="14001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4924" y="1301750"/>
            <a:ext cx="1025525" cy="161583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0000"/>
                </a:solidFill>
              </a:rPr>
              <a:t>Channels 1-16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85684" y="1309516"/>
            <a:ext cx="1025525" cy="161583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0000"/>
                </a:solidFill>
              </a:rPr>
              <a:t>Channels 1-16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7" y="4968247"/>
            <a:ext cx="4407408" cy="145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1" y="2668995"/>
            <a:ext cx="4389120" cy="223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4" y="685800"/>
            <a:ext cx="8980312" cy="553970"/>
          </a:xfrm>
        </p:spPr>
        <p:txBody>
          <a:bodyPr/>
          <a:lstStyle/>
          <a:p>
            <a:r>
              <a:rPr lang="en-US" dirty="0" smtClean="0"/>
              <a:t>Channel Count Still Matters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55820" y="1377245"/>
            <a:ext cx="4188179" cy="47171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Now consider SS#2 with an 8-channel or even a 4-channel plan.</a:t>
            </a:r>
            <a:endParaRPr lang="en-US" sz="2400" dirty="0"/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80-MHz is unusable worldwide (6 channels max)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40-MHz is the largest usable SR bandwidth in many countries 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 some countries only VHT20 is usable (e.g. Russia, China, Israel)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16689"/>
              </p:ext>
            </p:extLst>
          </p:nvPr>
        </p:nvGraphicFramePr>
        <p:xfrm>
          <a:off x="1033286" y="1106300"/>
          <a:ext cx="2821870" cy="16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6" name="Visio" r:id="rId5" imgW="4762576" imgH="2638440" progId="Visio.Drawing.11">
                  <p:embed/>
                </p:oleObj>
              </mc:Choice>
              <mc:Fallback>
                <p:oleObj name="Visio" r:id="rId5" imgW="4762576" imgH="26384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86" y="1106300"/>
                        <a:ext cx="2821870" cy="16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9273" y="6620512"/>
            <a:ext cx="6870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2"/>
                </a:solidFill>
              </a:rPr>
              <a:t>SS#2 </a:t>
            </a:r>
            <a:r>
              <a:rPr lang="en-US" sz="1200" i="1" dirty="0" err="1">
                <a:solidFill>
                  <a:schemeClr val="bg2"/>
                </a:solidFill>
              </a:rPr>
              <a:t>pathloss</a:t>
            </a:r>
            <a:r>
              <a:rPr lang="en-US" sz="1200" i="1" dirty="0">
                <a:solidFill>
                  <a:schemeClr val="bg2"/>
                </a:solidFill>
              </a:rPr>
              <a:t> model (7dB wall, 10m breakpoint), no </a:t>
            </a:r>
            <a:r>
              <a:rPr lang="en-US" sz="1200" i="1" dirty="0" smtClean="0">
                <a:solidFill>
                  <a:schemeClr val="bg2"/>
                </a:solidFill>
              </a:rPr>
              <a:t>fading/shadowing</a:t>
            </a:r>
            <a:endParaRPr lang="en-US" sz="1200" i="1" dirty="0">
              <a:solidFill>
                <a:schemeClr val="bg2"/>
              </a:solidFill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360312" y="2334729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2635955" y="2327619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1360312" y="4636534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2635955" y="4629424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174044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806222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449689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076224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708401" y="2748844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1174044" y="5042294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1806222" y="5042294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2455333" y="5036607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3076224" y="5031005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3708401" y="5042294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638" name="Object 266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88027"/>
              </p:ext>
            </p:extLst>
          </p:nvPr>
        </p:nvGraphicFramePr>
        <p:xfrm>
          <a:off x="1377951" y="1981200"/>
          <a:ext cx="231422" cy="22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7" name="Visio" r:id="rId7" imgW="1857434" imgH="1809810" progId="Visio.Drawing.15">
                  <p:embed/>
                </p:oleObj>
              </mc:Choice>
              <mc:Fallback>
                <p:oleObj name="Visio" r:id="rId7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1" y="1981200"/>
                        <a:ext cx="231422" cy="22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266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079950"/>
              </p:ext>
            </p:extLst>
          </p:nvPr>
        </p:nvGraphicFramePr>
        <p:xfrm>
          <a:off x="2634031" y="1981200"/>
          <a:ext cx="231422" cy="22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8" name="Visio" r:id="rId9" imgW="1857434" imgH="1809810" progId="Visio.Drawing.15">
                  <p:embed/>
                </p:oleObj>
              </mc:Choice>
              <mc:Fallback>
                <p:oleObj name="Visio" r:id="rId9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031" y="1981200"/>
                        <a:ext cx="231422" cy="22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608060"/>
              </p:ext>
            </p:extLst>
          </p:nvPr>
        </p:nvGraphicFramePr>
        <p:xfrm>
          <a:off x="2038174" y="19812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9" name="Visio" r:id="rId10" imgW="1857434" imgH="1809810" progId="Visio.Drawing.15">
                  <p:embed/>
                </p:oleObj>
              </mc:Choice>
              <mc:Fallback>
                <p:oleObj name="Visio" r:id="rId10" imgW="1857434" imgH="1809810" progId="Visio.Drawing.15">
                  <p:embed/>
                  <p:pic>
                    <p:nvPicPr>
                      <p:cNvPr id="0" name="Object 26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174" y="19812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40593"/>
              </p:ext>
            </p:extLst>
          </p:nvPr>
        </p:nvGraphicFramePr>
        <p:xfrm>
          <a:off x="3293887" y="19812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0" name="Visio" r:id="rId11" imgW="1857434" imgH="1809810" progId="Visio.Drawing.15">
                  <p:embed/>
                </p:oleObj>
              </mc:Choice>
              <mc:Fallback>
                <p:oleObj name="Visio" r:id="rId11" imgW="1857434" imgH="1809810" progId="Visio.Drawing.15">
                  <p:embed/>
                  <p:pic>
                    <p:nvPicPr>
                      <p:cNvPr id="0" name="Object 266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887" y="19812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Down Arrow 40"/>
          <p:cNvSpPr/>
          <p:nvPr/>
        </p:nvSpPr>
        <p:spPr bwMode="auto">
          <a:xfrm>
            <a:off x="1998134" y="2334729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Down Arrow 41"/>
          <p:cNvSpPr/>
          <p:nvPr/>
        </p:nvSpPr>
        <p:spPr bwMode="auto">
          <a:xfrm>
            <a:off x="3273777" y="2327619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" name="Down Arrow 42"/>
          <p:cNvSpPr/>
          <p:nvPr/>
        </p:nvSpPr>
        <p:spPr bwMode="auto">
          <a:xfrm>
            <a:off x="1998134" y="4634241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Down Arrow 43"/>
          <p:cNvSpPr/>
          <p:nvPr/>
        </p:nvSpPr>
        <p:spPr bwMode="auto">
          <a:xfrm>
            <a:off x="3273777" y="4627131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49351" y="1228725"/>
            <a:ext cx="656872" cy="14001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34638" y="1301750"/>
            <a:ext cx="518048" cy="107722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Channels 1-8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806223" y="1228725"/>
            <a:ext cx="643466" cy="14001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68932" y="1301750"/>
            <a:ext cx="518048" cy="107722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Channels 1-8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447572" y="1228725"/>
            <a:ext cx="643466" cy="14001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10281" y="1301750"/>
            <a:ext cx="518048" cy="107722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Channels 1-8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088569" y="1228724"/>
            <a:ext cx="643466" cy="14001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48103" y="1301749"/>
            <a:ext cx="518048" cy="107722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Channels 1-8</a:t>
            </a:r>
            <a:endParaRPr lang="en-US" sz="70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32486"/>
              </p:ext>
            </p:extLst>
          </p:nvPr>
        </p:nvGraphicFramePr>
        <p:xfrm>
          <a:off x="1377774" y="43434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" name="Visio" r:id="rId12" imgW="1857434" imgH="1809810" progId="Visio.Drawing.15">
                  <p:embed/>
                </p:oleObj>
              </mc:Choice>
              <mc:Fallback>
                <p:oleObj name="Visio" r:id="rId12" imgW="1857434" imgH="1809810" progId="Visio.Drawing.15">
                  <p:embed/>
                  <p:pic>
                    <p:nvPicPr>
                      <p:cNvPr id="0" name="Object 26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774" y="43434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912310"/>
              </p:ext>
            </p:extLst>
          </p:nvPr>
        </p:nvGraphicFramePr>
        <p:xfrm>
          <a:off x="2633487" y="43434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" name="Visio" r:id="rId13" imgW="1857434" imgH="1809810" progId="Visio.Drawing.15">
                  <p:embed/>
                </p:oleObj>
              </mc:Choice>
              <mc:Fallback>
                <p:oleObj name="Visio" r:id="rId13" imgW="1857434" imgH="1809810" progId="Visio.Drawing.15">
                  <p:embed/>
                  <p:pic>
                    <p:nvPicPr>
                      <p:cNvPr id="0" name="Object 266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487" y="43434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810276"/>
              </p:ext>
            </p:extLst>
          </p:nvPr>
        </p:nvGraphicFramePr>
        <p:xfrm>
          <a:off x="2038174" y="43434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" name="Visio" r:id="rId14" imgW="1857434" imgH="1809810" progId="Visio.Drawing.15">
                  <p:embed/>
                </p:oleObj>
              </mc:Choice>
              <mc:Fallback>
                <p:oleObj name="Visio" r:id="rId14" imgW="1857434" imgH="1809810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174" y="43434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008810"/>
              </p:ext>
            </p:extLst>
          </p:nvPr>
        </p:nvGraphicFramePr>
        <p:xfrm>
          <a:off x="3293887" y="4343400"/>
          <a:ext cx="23177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4" name="Visio" r:id="rId15" imgW="1857434" imgH="1809810" progId="Visio.Drawing.15">
                  <p:embed/>
                </p:oleObj>
              </mc:Choice>
              <mc:Fallback>
                <p:oleObj name="Visio" r:id="rId15" imgW="1857434" imgH="1809810" progId="Visio.Drawing.1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3887" y="4343400"/>
                        <a:ext cx="231775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209238" y="1317625"/>
            <a:ext cx="518048" cy="107722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FF0000"/>
                </a:solidFill>
              </a:rPr>
              <a:t>Channels 1-8</a:t>
            </a:r>
            <a:endParaRPr lang="en-US" sz="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9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53715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5562"/>
            <a:ext cx="8313516" cy="46788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many SR contributions to date have dealt with “point” scenarios where a few APs &amp; STAs are dropped in specific locations. </a:t>
            </a:r>
            <a:r>
              <a:rPr lang="en-US" sz="2000" dirty="0" smtClean="0">
                <a:solidFill>
                  <a:schemeClr val="tx1"/>
                </a:solidFill>
              </a:rPr>
              <a:t>[1 – 10]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“SINR compression” causes fundamental changes in the structure </a:t>
            </a:r>
            <a:r>
              <a:rPr lang="en-US" sz="2000" dirty="0"/>
              <a:t>of a BSS </a:t>
            </a:r>
            <a:r>
              <a:rPr lang="en-US" sz="2000" dirty="0" smtClean="0"/>
              <a:t>when </a:t>
            </a:r>
            <a:r>
              <a:rPr lang="en-US" sz="2000" dirty="0"/>
              <a:t>2 or more SR-enabled cells are </a:t>
            </a:r>
            <a:r>
              <a:rPr lang="en-US" sz="2000" dirty="0" err="1"/>
              <a:t>TXing</a:t>
            </a:r>
            <a:r>
              <a:rPr lang="en-US" sz="2000" dirty="0"/>
              <a:t> at the same </a:t>
            </a:r>
            <a:r>
              <a:rPr lang="en-US" sz="2000" dirty="0" smtClean="0"/>
              <a:t>time.</a:t>
            </a:r>
            <a:endParaRPr lang="en-US" sz="2000" dirty="0"/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This contribution models the structure and potential </a:t>
            </a:r>
            <a:r>
              <a:rPr lang="en-US" sz="2000" dirty="0" smtClean="0">
                <a:solidFill>
                  <a:schemeClr val="tx1"/>
                </a:solidFill>
              </a:rPr>
              <a:t>achievable data rates in an SR-ESS, in particular how many channels are needed to achieve overlapping MCS7 or MCS4 coverage during SR events.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&gt;=40m SR-ICD, during con</a:t>
            </a:r>
            <a:r>
              <a:rPr lang="en-US" sz="2000" dirty="0"/>
              <a:t>current TX, the coverage radius for each MCS rate has nearly constant proportion to the SR-ICD </a:t>
            </a:r>
            <a:r>
              <a:rPr lang="en-US" sz="2000" dirty="0" smtClean="0"/>
              <a:t>distance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minimum of 2 and as many as 5 </a:t>
            </a:r>
            <a:r>
              <a:rPr lang="en-US" sz="2000" dirty="0" smtClean="0"/>
              <a:t>“guard cells” </a:t>
            </a:r>
            <a:r>
              <a:rPr lang="en-US" sz="2000" dirty="0"/>
              <a:t>are required between same-channel SR-BSS to enforce the minimum rate goal in the SR-ESS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contribution also finds that SR may be incompatible with 80-MHz </a:t>
            </a:r>
            <a:r>
              <a:rPr lang="en-US" sz="2000" dirty="0" err="1" smtClean="0">
                <a:solidFill>
                  <a:schemeClr val="tx1"/>
                </a:solidFill>
              </a:rPr>
              <a:t>channelizations</a:t>
            </a:r>
            <a:r>
              <a:rPr lang="en-US" sz="2000" dirty="0" smtClean="0">
                <a:solidFill>
                  <a:schemeClr val="tx1"/>
                </a:solidFill>
              </a:rPr>
              <a:t> worldwide, and with 40-MHz in some countries.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17" y="4876420"/>
            <a:ext cx="4389118" cy="144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956" name="Picture 2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42" y="2297686"/>
            <a:ext cx="4389120" cy="223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1"/>
          <a:stretch/>
        </p:blipFill>
        <p:spPr bwMode="auto">
          <a:xfrm>
            <a:off x="832002" y="1450622"/>
            <a:ext cx="2611120" cy="81005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5836"/>
            <a:ext cx="4389120" cy="223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1"/>
            <a:ext cx="8763000" cy="609600"/>
          </a:xfrm>
        </p:spPr>
        <p:txBody>
          <a:bodyPr/>
          <a:lstStyle/>
          <a:p>
            <a:r>
              <a:rPr lang="en-US" dirty="0" smtClean="0"/>
              <a:t>Walls Matter - Residential Scenario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822222" y="1745808"/>
            <a:ext cx="242711" cy="56002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3" idx="2"/>
          </p:cNvCxnSpPr>
          <p:nvPr/>
        </p:nvCxnSpPr>
        <p:spPr bwMode="auto">
          <a:xfrm flipH="1">
            <a:off x="1222862" y="1719734"/>
            <a:ext cx="226785" cy="55961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endCxn id="73" idx="2"/>
          </p:cNvCxnSpPr>
          <p:nvPr/>
        </p:nvCxnSpPr>
        <p:spPr bwMode="auto">
          <a:xfrm flipH="1">
            <a:off x="2137562" y="1745808"/>
            <a:ext cx="281" cy="51487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2" y="4876419"/>
            <a:ext cx="4383186" cy="144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89273" y="6620512"/>
            <a:ext cx="6870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bg2"/>
                </a:solidFill>
              </a:rPr>
              <a:t>SS#1 </a:t>
            </a:r>
            <a:r>
              <a:rPr lang="en-US" sz="1200" i="1" dirty="0" err="1">
                <a:solidFill>
                  <a:schemeClr val="bg2"/>
                </a:solidFill>
              </a:rPr>
              <a:t>pathloss</a:t>
            </a:r>
            <a:r>
              <a:rPr lang="en-US" sz="1200" i="1" dirty="0">
                <a:solidFill>
                  <a:schemeClr val="bg2"/>
                </a:solidFill>
              </a:rPr>
              <a:t> model </a:t>
            </a:r>
            <a:r>
              <a:rPr lang="en-US" sz="1200" i="1" dirty="0" smtClean="0">
                <a:solidFill>
                  <a:schemeClr val="bg2"/>
                </a:solidFill>
              </a:rPr>
              <a:t>(5dB </a:t>
            </a:r>
            <a:r>
              <a:rPr lang="en-US" sz="1200" i="1" dirty="0">
                <a:solidFill>
                  <a:schemeClr val="bg2"/>
                </a:solidFill>
              </a:rPr>
              <a:t>wall, </a:t>
            </a:r>
            <a:r>
              <a:rPr lang="en-US" sz="1200" i="1" dirty="0" smtClean="0">
                <a:solidFill>
                  <a:schemeClr val="bg2"/>
                </a:solidFill>
              </a:rPr>
              <a:t>5m </a:t>
            </a:r>
            <a:r>
              <a:rPr lang="en-US" sz="1200" i="1" dirty="0">
                <a:solidFill>
                  <a:schemeClr val="bg2"/>
                </a:solidFill>
              </a:rPr>
              <a:t>breakpoint), no </a:t>
            </a:r>
            <a:r>
              <a:rPr lang="en-US" sz="1200" i="1" dirty="0" smtClean="0">
                <a:solidFill>
                  <a:schemeClr val="bg2"/>
                </a:solidFill>
              </a:rPr>
              <a:t>fading/shadowing</a:t>
            </a:r>
            <a:endParaRPr lang="en-US" sz="1200" i="1" dirty="0">
              <a:solidFill>
                <a:schemeClr val="bg2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1044221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676399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319866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946401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578578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358546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990724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634191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260726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484987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6117165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760632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387167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8019344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5799312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431490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7074957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701492" y="2377017"/>
            <a:ext cx="0" cy="18457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1037871" y="4949100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650999" y="4937809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271193" y="4960389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2901951" y="4937811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524603" y="4960389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1342671" y="4949100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962149" y="4937810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2589035" y="4949100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3213101" y="4949716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499186" y="4949716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6118664" y="4949716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6736025" y="4949716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7363266" y="4949716"/>
            <a:ext cx="0" cy="1060539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7985918" y="4949716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5807161" y="4949716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6429814" y="4949716"/>
            <a:ext cx="0" cy="1072445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7053525" y="4949716"/>
            <a:ext cx="0" cy="1061156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7677592" y="4949100"/>
            <a:ext cx="5114" cy="1066534"/>
          </a:xfrm>
          <a:prstGeom prst="line">
            <a:avLst/>
          </a:prstGeom>
          <a:solidFill>
            <a:srgbClr val="00B8FF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Down Arrow 71"/>
          <p:cNvSpPr/>
          <p:nvPr/>
        </p:nvSpPr>
        <p:spPr bwMode="auto">
          <a:xfrm>
            <a:off x="1069554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063310"/>
              </p:ext>
            </p:extLst>
          </p:nvPr>
        </p:nvGraphicFramePr>
        <p:xfrm>
          <a:off x="1346121" y="1518353"/>
          <a:ext cx="207053" cy="20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" name="Visio" r:id="rId8" imgW="1857434" imgH="1809810" progId="Visio.Drawing.15">
                  <p:embed/>
                </p:oleObj>
              </mc:Choice>
              <mc:Fallback>
                <p:oleObj name="Visio" r:id="rId8" imgW="1857434" imgH="1809810" progId="Visio.Drawing.15">
                  <p:embed/>
                  <p:pic>
                    <p:nvPicPr>
                      <p:cNvPr id="0" name="Object 26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121" y="1518353"/>
                        <a:ext cx="207053" cy="201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706637"/>
              </p:ext>
            </p:extLst>
          </p:nvPr>
        </p:nvGraphicFramePr>
        <p:xfrm>
          <a:off x="2029787" y="1518307"/>
          <a:ext cx="20796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" name="Visio" r:id="rId10" imgW="1857434" imgH="1809810" progId="Visio.Drawing.15">
                  <p:embed/>
                </p:oleObj>
              </mc:Choice>
              <mc:Fallback>
                <p:oleObj name="Visio" r:id="rId10" imgW="1857434" imgH="1809810" progId="Visio.Drawing.15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787" y="1518307"/>
                        <a:ext cx="20796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71221"/>
              </p:ext>
            </p:extLst>
          </p:nvPr>
        </p:nvGraphicFramePr>
        <p:xfrm>
          <a:off x="2701319" y="1518307"/>
          <a:ext cx="20796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8" name="Visio" r:id="rId11" imgW="1857434" imgH="1809810" progId="Visio.Drawing.15">
                  <p:embed/>
                </p:oleObj>
              </mc:Choice>
              <mc:Fallback>
                <p:oleObj name="Visio" r:id="rId11" imgW="1857434" imgH="1809810" progId="Visio.Drawing.15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319" y="1518307"/>
                        <a:ext cx="20796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Picture 8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1"/>
          <a:stretch/>
        </p:blipFill>
        <p:spPr bwMode="auto">
          <a:xfrm>
            <a:off x="5463908" y="1450622"/>
            <a:ext cx="2611120" cy="810058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435365"/>
              </p:ext>
            </p:extLst>
          </p:nvPr>
        </p:nvGraphicFramePr>
        <p:xfrm>
          <a:off x="5966651" y="1518353"/>
          <a:ext cx="207053" cy="20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9" name="Visio" r:id="rId12" imgW="1857434" imgH="1809810" progId="Visio.Drawing.15">
                  <p:embed/>
                </p:oleObj>
              </mc:Choice>
              <mc:Fallback>
                <p:oleObj name="Visio" r:id="rId12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651" y="1518353"/>
                        <a:ext cx="207053" cy="201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64202"/>
              </p:ext>
            </p:extLst>
          </p:nvPr>
        </p:nvGraphicFramePr>
        <p:xfrm>
          <a:off x="6440061" y="1518307"/>
          <a:ext cx="20796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0" name="Visio" r:id="rId13" imgW="1857434" imgH="1809810" progId="Visio.Drawing.15">
                  <p:embed/>
                </p:oleObj>
              </mc:Choice>
              <mc:Fallback>
                <p:oleObj name="Visio" r:id="rId13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061" y="1518307"/>
                        <a:ext cx="20796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84095"/>
              </p:ext>
            </p:extLst>
          </p:nvPr>
        </p:nvGraphicFramePr>
        <p:xfrm>
          <a:off x="6874137" y="1505263"/>
          <a:ext cx="207963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1" name="Visio" r:id="rId14" imgW="1857434" imgH="1809810" progId="Visio.Drawing.15">
                  <p:embed/>
                </p:oleObj>
              </mc:Choice>
              <mc:Fallback>
                <p:oleObj name="Visio" r:id="rId14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137" y="1505263"/>
                        <a:ext cx="207963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067831"/>
              </p:ext>
            </p:extLst>
          </p:nvPr>
        </p:nvGraphicFramePr>
        <p:xfrm>
          <a:off x="7321373" y="1498913"/>
          <a:ext cx="207963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2" name="Visio" r:id="rId15" imgW="1857434" imgH="1809810" progId="Visio.Drawing.15">
                  <p:embed/>
                </p:oleObj>
              </mc:Choice>
              <mc:Fallback>
                <p:oleObj name="Visio" r:id="rId15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373" y="1498913"/>
                        <a:ext cx="207963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32573"/>
              </p:ext>
            </p:extLst>
          </p:nvPr>
        </p:nvGraphicFramePr>
        <p:xfrm>
          <a:off x="7751532" y="1523294"/>
          <a:ext cx="20796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3" name="Visio" r:id="rId16" imgW="1857434" imgH="1809810" progId="Visio.Drawing.15">
                  <p:embed/>
                </p:oleObj>
              </mc:Choice>
              <mc:Fallback>
                <p:oleObj name="Visio" r:id="rId16" imgW="1857434" imgH="18098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1532" y="1523294"/>
                        <a:ext cx="20796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Down Arrow 97"/>
          <p:cNvSpPr/>
          <p:nvPr/>
        </p:nvSpPr>
        <p:spPr bwMode="auto">
          <a:xfrm>
            <a:off x="2004493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9" name="Down Arrow 98"/>
          <p:cNvSpPr/>
          <p:nvPr/>
        </p:nvSpPr>
        <p:spPr bwMode="auto">
          <a:xfrm>
            <a:off x="2988380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0" name="Down Arrow 99"/>
          <p:cNvSpPr/>
          <p:nvPr/>
        </p:nvSpPr>
        <p:spPr bwMode="auto">
          <a:xfrm>
            <a:off x="5506529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1" name="Down Arrow 100"/>
          <p:cNvSpPr/>
          <p:nvPr/>
        </p:nvSpPr>
        <p:spPr bwMode="auto">
          <a:xfrm>
            <a:off x="6174768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2" name="Down Arrow 101"/>
          <p:cNvSpPr/>
          <p:nvPr/>
        </p:nvSpPr>
        <p:spPr bwMode="auto">
          <a:xfrm>
            <a:off x="6769468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079079" y="1450622"/>
            <a:ext cx="698921" cy="575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076325" y="1447800"/>
            <a:ext cx="938213" cy="576263"/>
          </a:xfrm>
          <a:custGeom>
            <a:avLst/>
            <a:gdLst>
              <a:gd name="connsiteX0" fmla="*/ 0 w 938213"/>
              <a:gd name="connsiteY0" fmla="*/ 0 h 576263"/>
              <a:gd name="connsiteX1" fmla="*/ 2381 w 938213"/>
              <a:gd name="connsiteY1" fmla="*/ 576263 h 576263"/>
              <a:gd name="connsiteX2" fmla="*/ 938213 w 938213"/>
              <a:gd name="connsiteY2" fmla="*/ 576263 h 576263"/>
              <a:gd name="connsiteX3" fmla="*/ 938213 w 938213"/>
              <a:gd name="connsiteY3" fmla="*/ 292894 h 576263"/>
              <a:gd name="connsiteX4" fmla="*/ 702469 w 938213"/>
              <a:gd name="connsiteY4" fmla="*/ 292894 h 576263"/>
              <a:gd name="connsiteX5" fmla="*/ 702469 w 938213"/>
              <a:gd name="connsiteY5" fmla="*/ 0 h 576263"/>
              <a:gd name="connsiteX6" fmla="*/ 0 w 938213"/>
              <a:gd name="connsiteY6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213" h="576263">
                <a:moveTo>
                  <a:pt x="0" y="0"/>
                </a:moveTo>
                <a:cubicBezTo>
                  <a:pt x="794" y="192088"/>
                  <a:pt x="1587" y="384175"/>
                  <a:pt x="2381" y="576263"/>
                </a:cubicBezTo>
                <a:lnTo>
                  <a:pt x="938213" y="576263"/>
                </a:lnTo>
                <a:lnTo>
                  <a:pt x="938213" y="292894"/>
                </a:lnTo>
                <a:lnTo>
                  <a:pt x="702469" y="292894"/>
                </a:lnTo>
                <a:lnTo>
                  <a:pt x="702469" y="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9" name="Freeform 78"/>
          <p:cNvSpPr/>
          <p:nvPr/>
        </p:nvSpPr>
        <p:spPr bwMode="auto">
          <a:xfrm rot="10800000">
            <a:off x="1777999" y="1447798"/>
            <a:ext cx="898525" cy="576263"/>
          </a:xfrm>
          <a:custGeom>
            <a:avLst/>
            <a:gdLst>
              <a:gd name="connsiteX0" fmla="*/ 0 w 938213"/>
              <a:gd name="connsiteY0" fmla="*/ 0 h 576263"/>
              <a:gd name="connsiteX1" fmla="*/ 2381 w 938213"/>
              <a:gd name="connsiteY1" fmla="*/ 576263 h 576263"/>
              <a:gd name="connsiteX2" fmla="*/ 938213 w 938213"/>
              <a:gd name="connsiteY2" fmla="*/ 576263 h 576263"/>
              <a:gd name="connsiteX3" fmla="*/ 938213 w 938213"/>
              <a:gd name="connsiteY3" fmla="*/ 292894 h 576263"/>
              <a:gd name="connsiteX4" fmla="*/ 702469 w 938213"/>
              <a:gd name="connsiteY4" fmla="*/ 292894 h 576263"/>
              <a:gd name="connsiteX5" fmla="*/ 702469 w 938213"/>
              <a:gd name="connsiteY5" fmla="*/ 0 h 576263"/>
              <a:gd name="connsiteX6" fmla="*/ 0 w 938213"/>
              <a:gd name="connsiteY6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213" h="576263">
                <a:moveTo>
                  <a:pt x="0" y="0"/>
                </a:moveTo>
                <a:cubicBezTo>
                  <a:pt x="794" y="192088"/>
                  <a:pt x="1587" y="384175"/>
                  <a:pt x="2381" y="576263"/>
                </a:cubicBezTo>
                <a:lnTo>
                  <a:pt x="938213" y="576263"/>
                </a:lnTo>
                <a:lnTo>
                  <a:pt x="938213" y="292894"/>
                </a:lnTo>
                <a:lnTo>
                  <a:pt x="702469" y="292894"/>
                </a:lnTo>
                <a:lnTo>
                  <a:pt x="702469" y="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2672467" y="1447798"/>
            <a:ext cx="898525" cy="576263"/>
          </a:xfrm>
          <a:custGeom>
            <a:avLst/>
            <a:gdLst>
              <a:gd name="connsiteX0" fmla="*/ 0 w 938213"/>
              <a:gd name="connsiteY0" fmla="*/ 0 h 576263"/>
              <a:gd name="connsiteX1" fmla="*/ 2381 w 938213"/>
              <a:gd name="connsiteY1" fmla="*/ 576263 h 576263"/>
              <a:gd name="connsiteX2" fmla="*/ 938213 w 938213"/>
              <a:gd name="connsiteY2" fmla="*/ 576263 h 576263"/>
              <a:gd name="connsiteX3" fmla="*/ 938213 w 938213"/>
              <a:gd name="connsiteY3" fmla="*/ 292894 h 576263"/>
              <a:gd name="connsiteX4" fmla="*/ 702469 w 938213"/>
              <a:gd name="connsiteY4" fmla="*/ 292894 h 576263"/>
              <a:gd name="connsiteX5" fmla="*/ 702469 w 938213"/>
              <a:gd name="connsiteY5" fmla="*/ 0 h 576263"/>
              <a:gd name="connsiteX6" fmla="*/ 0 w 938213"/>
              <a:gd name="connsiteY6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8213" h="576263">
                <a:moveTo>
                  <a:pt x="0" y="0"/>
                </a:moveTo>
                <a:cubicBezTo>
                  <a:pt x="794" y="192088"/>
                  <a:pt x="1587" y="384175"/>
                  <a:pt x="2381" y="576263"/>
                </a:cubicBezTo>
                <a:lnTo>
                  <a:pt x="938213" y="576263"/>
                </a:lnTo>
                <a:lnTo>
                  <a:pt x="938213" y="292894"/>
                </a:lnTo>
                <a:lnTo>
                  <a:pt x="702469" y="292894"/>
                </a:lnTo>
                <a:lnTo>
                  <a:pt x="702469" y="0"/>
                </a:lnTo>
                <a:lnTo>
                  <a:pt x="0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702300" y="1447798"/>
            <a:ext cx="506589" cy="5762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201579" y="1447798"/>
            <a:ext cx="440521" cy="5762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634436" y="1447798"/>
            <a:ext cx="440521" cy="5762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7074957" y="1450622"/>
            <a:ext cx="440521" cy="5762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7515478" y="1450622"/>
            <a:ext cx="503866" cy="57626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>
            <a:off x="7899487" y="1761118"/>
            <a:ext cx="242711" cy="56002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H="1">
            <a:off x="5706544" y="1735929"/>
            <a:ext cx="319606" cy="58857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/>
          <p:nvPr/>
        </p:nvCxnSpPr>
        <p:spPr bwMode="auto">
          <a:xfrm flipH="1">
            <a:off x="6271994" y="1719734"/>
            <a:ext cx="169474" cy="60141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7426147" y="1719734"/>
            <a:ext cx="121356" cy="60141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>
            <a:off x="6940296" y="1719734"/>
            <a:ext cx="0" cy="60141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Down Arrow 116"/>
          <p:cNvSpPr/>
          <p:nvPr/>
        </p:nvSpPr>
        <p:spPr bwMode="auto">
          <a:xfrm>
            <a:off x="7414153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8" name="Down Arrow 117"/>
          <p:cNvSpPr/>
          <p:nvPr/>
        </p:nvSpPr>
        <p:spPr bwMode="auto">
          <a:xfrm>
            <a:off x="8008853" y="4485262"/>
            <a:ext cx="266700" cy="34137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7278" y="1376476"/>
            <a:ext cx="110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Reuse=7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038450" y="1439976"/>
            <a:ext cx="110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Reuse=4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7" grpId="0" animBg="1"/>
      <p:bldP spid="118" grpId="0" animBg="1"/>
      <p:bldP spid="1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685801"/>
            <a:ext cx="8792307" cy="559578"/>
          </a:xfrm>
        </p:spPr>
        <p:txBody>
          <a:bodyPr/>
          <a:lstStyle/>
          <a:p>
            <a:r>
              <a:rPr lang="en-US" dirty="0" smtClean="0"/>
              <a:t>Reconciling My Simple Model With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75382"/>
            <a:ext cx="8141677" cy="4619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Factors that are understating SR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intelligent RU scheduling, MU, </a:t>
            </a:r>
            <a:r>
              <a:rPr lang="en-US" dirty="0" err="1" smtClean="0"/>
              <a:t>TxBF</a:t>
            </a:r>
            <a:r>
              <a:rPr lang="en-US" dirty="0" smtClean="0"/>
              <a:t>, or other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Constant power on all subcarriers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PAR </a:t>
            </a:r>
            <a:r>
              <a:rPr lang="en-US" dirty="0" err="1" smtClean="0"/>
              <a:t>backoff</a:t>
            </a:r>
            <a:r>
              <a:rPr lang="en-US" dirty="0" smtClean="0"/>
              <a:t> for higher MCS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Wall loss in </a:t>
            </a:r>
            <a:r>
              <a:rPr lang="en-US" dirty="0" err="1" smtClean="0"/>
              <a:t>TGax</a:t>
            </a:r>
            <a:r>
              <a:rPr lang="en-US" dirty="0" smtClean="0"/>
              <a:t> simulation scenarios is much too conservative [12]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Factors that are overstating SR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Small number of BSS in a linear, 1D configuration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Actual I/N increase would be higher by 10*log(</a:t>
            </a:r>
            <a:r>
              <a:rPr lang="en-US" i="1" dirty="0" smtClean="0"/>
              <a:t>n</a:t>
            </a:r>
            <a:r>
              <a:rPr lang="en-US" dirty="0" smtClean="0"/>
              <a:t>) where </a:t>
            </a:r>
            <a:r>
              <a:rPr lang="en-US" i="1" dirty="0" smtClean="0"/>
              <a:t>n = </a:t>
            </a:r>
            <a:r>
              <a:rPr lang="en-US" dirty="0" smtClean="0"/>
              <a:t>number of SR-BSS at equal range.   Similar to SS#3 19 cell with wraparound.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One floor only, no I/N increase from other floors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NF rise for 40- and 80-MHz bandwidths not considered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 MRC, multiple-chain, STBC, </a:t>
            </a:r>
            <a:r>
              <a:rPr lang="en-US" dirty="0" err="1" smtClean="0"/>
              <a:t>TxBF</a:t>
            </a:r>
            <a:r>
              <a:rPr lang="en-US" dirty="0" smtClean="0"/>
              <a:t> or other processing gains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727158"/>
            <a:ext cx="7772400" cy="3041817"/>
          </a:xfrm>
        </p:spPr>
        <p:txBody>
          <a:bodyPr/>
          <a:lstStyle/>
          <a:p>
            <a:r>
              <a:rPr lang="en-US" dirty="0" smtClean="0"/>
              <a:t>PART 3:</a:t>
            </a:r>
            <a:br>
              <a:rPr lang="en-US" dirty="0" smtClean="0"/>
            </a:br>
            <a:r>
              <a:rPr lang="en-US" dirty="0" smtClean="0"/>
              <a:t>SR-</a:t>
            </a:r>
            <a:r>
              <a:rPr lang="en-US" dirty="0" err="1" smtClean="0"/>
              <a:t>eSS</a:t>
            </a:r>
            <a:r>
              <a:rPr lang="en-US" dirty="0" smtClean="0"/>
              <a:t> STRUCTURE</a:t>
            </a:r>
            <a:br>
              <a:rPr lang="en-US" dirty="0" smtClean="0"/>
            </a:br>
            <a:r>
              <a:rPr lang="en-US" dirty="0" smtClean="0"/>
              <a:t>IN FREE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an ESS Minimum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8161867" cy="46190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802.11 ESS design has always been based on a minimum achievable data rate</a:t>
            </a:r>
            <a:r>
              <a:rPr lang="en-US" sz="2800" dirty="0"/>
              <a:t> </a:t>
            </a:r>
            <a:r>
              <a:rPr lang="en-US" sz="2800" dirty="0" smtClean="0"/>
              <a:t>target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MCS7 is the preferred minimum rate: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256-QAM is only achievable at very short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MCS7 is a good balance of robustness and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MCS4 is the lowest acceptable rate in a SR-BSS: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For any MCS8-limited channelization, it is 50% of MCS8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For all MCS9 </a:t>
            </a:r>
            <a:r>
              <a:rPr lang="en-US" sz="2400" dirty="0" err="1" smtClean="0"/>
              <a:t>channelizations</a:t>
            </a:r>
            <a:r>
              <a:rPr lang="en-US" sz="2400" dirty="0" smtClean="0"/>
              <a:t>, it is only 45% of MCS9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This is slightly below breakeven.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Below MCS4, it is always better to defer than attempt SR.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Therefore, SR should only be attempted for MCS4 and up.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01" y="1275347"/>
            <a:ext cx="5015533" cy="326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1"/>
            <a:ext cx="8763000" cy="609599"/>
          </a:xfrm>
        </p:spPr>
        <p:txBody>
          <a:bodyPr/>
          <a:lstStyle/>
          <a:p>
            <a:r>
              <a:rPr lang="en-US" dirty="0" smtClean="0"/>
              <a:t>Effect of Increasing SR-BSS Duty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4611"/>
            <a:ext cx="8299938" cy="17217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Every SR-BSS is both a victim and an aggressor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additional SR-BSS transmitting simultaneously further compresses available SINR, making cells smaller.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8" name="Oval 7"/>
          <p:cNvSpPr/>
          <p:nvPr/>
        </p:nvSpPr>
        <p:spPr bwMode="auto">
          <a:xfrm>
            <a:off x="4532569" y="2230944"/>
            <a:ext cx="662341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684970" y="2367847"/>
            <a:ext cx="357541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25479" y="2672645"/>
            <a:ext cx="549443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4778792" y="2535742"/>
            <a:ext cx="851563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345576" y="1911178"/>
            <a:ext cx="2142290" cy="958539"/>
          </a:xfrm>
          <a:prstGeom prst="wedgeRoundRectCallout">
            <a:avLst>
              <a:gd name="adj1" fmla="val 148598"/>
              <a:gd name="adj2" fmla="val -13158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Rate radius drops up to 10% with 4 BSS versus 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259079" y="2230943"/>
            <a:ext cx="662341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5347314" y="2367847"/>
            <a:ext cx="432581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ounded Rectangular Callout 24"/>
          <p:cNvSpPr/>
          <p:nvPr/>
        </p:nvSpPr>
        <p:spPr bwMode="auto">
          <a:xfrm>
            <a:off x="345576" y="2997660"/>
            <a:ext cx="2142290" cy="1004843"/>
          </a:xfrm>
          <a:prstGeom prst="wedgeRoundRectCallout">
            <a:avLst>
              <a:gd name="adj1" fmla="val 160205"/>
              <a:gd name="adj2" fmla="val -79897"/>
              <a:gd name="adj3" fmla="val 16667"/>
            </a:avLst>
          </a:prstGeom>
          <a:solidFill>
            <a:srgbClr val="CC99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Rate radius drops over 15% with closer BSS spacing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0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89844"/>
          </a:xfrm>
        </p:spPr>
        <p:txBody>
          <a:bodyPr/>
          <a:lstStyle/>
          <a:p>
            <a:r>
              <a:rPr lang="en-US" dirty="0" smtClean="0"/>
              <a:t>SR Duty Cycle and Cumulative 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426" y="1478844"/>
            <a:ext cx="4512652" cy="45458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Assume SR-BSS in center has A-MPDU to send and needs to make pre-TX SR payoff decision</a:t>
            </a:r>
            <a:endParaRPr 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 hop SR duty cycle – 3 BSS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 hop SR duty cycle – 3 BSS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Aggregate I/N @ BSS1 is RX power from all active SR-BSS.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Ring 1 I/N = -63.4 dBm + 4.8dB =      -58.6 dBm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Ring 2 I/N = -73.9 dBm + 4.8dB =      -69.1 dBm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Combined I/N = -58.2 dBm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Aggregate I/N also varies with RX bandwidth.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5"/>
          <a:stretch/>
        </p:blipFill>
        <p:spPr bwMode="auto">
          <a:xfrm>
            <a:off x="452815" y="1887300"/>
            <a:ext cx="3988524" cy="328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5109" y="5563050"/>
            <a:ext cx="520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TGax</a:t>
            </a:r>
            <a:r>
              <a:rPr lang="en-US" b="1" dirty="0" smtClean="0">
                <a:solidFill>
                  <a:schemeClr val="tx1"/>
                </a:solidFill>
              </a:rPr>
              <a:t> SS #</a:t>
            </a:r>
            <a:r>
              <a:rPr lang="en-US" b="1" dirty="0" smtClean="0">
                <a:solidFill>
                  <a:schemeClr val="tx1"/>
                </a:solidFill>
              </a:rPr>
              <a:t>3, R=3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0840" y="3006035"/>
            <a:ext cx="758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BSS1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10689" y="2468404"/>
            <a:ext cx="741011" cy="7385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610688" y="3807766"/>
            <a:ext cx="741011" cy="7385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804942" y="3159924"/>
            <a:ext cx="741011" cy="7385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05823" y="3078003"/>
            <a:ext cx="741011" cy="738554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807396" y="1794327"/>
            <a:ext cx="741011" cy="738554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786240" y="4434061"/>
            <a:ext cx="741011" cy="738554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417647" y="1570107"/>
            <a:ext cx="3887990" cy="3887990"/>
          </a:xfrm>
          <a:prstGeom prst="donut">
            <a:avLst>
              <a:gd name="adj" fmla="val 20156"/>
            </a:avLst>
          </a:prstGeom>
          <a:solidFill>
            <a:srgbClr val="FFC000">
              <a:alpha val="25098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Donut 33"/>
          <p:cNvSpPr/>
          <p:nvPr/>
        </p:nvSpPr>
        <p:spPr bwMode="auto">
          <a:xfrm>
            <a:off x="1199247" y="2350100"/>
            <a:ext cx="2328004" cy="2328004"/>
          </a:xfrm>
          <a:prstGeom prst="donut">
            <a:avLst>
              <a:gd name="adj" fmla="val 29206"/>
            </a:avLst>
          </a:prstGeom>
          <a:solidFill>
            <a:srgbClr val="FF6565">
              <a:alpha val="2470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981194" y="2837681"/>
            <a:ext cx="370505" cy="60959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1992744" y="3655367"/>
            <a:ext cx="370505" cy="5216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2586637" y="3514102"/>
            <a:ext cx="651690" cy="1949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836270" y="3522894"/>
            <a:ext cx="1341726" cy="1070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2481863" y="3655367"/>
            <a:ext cx="693584" cy="122447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2484317" y="2278332"/>
            <a:ext cx="756464" cy="111869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003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dirty="0" smtClean="0"/>
              <a:t>Minimum Reuse Number by Target MCS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31489"/>
            <a:ext cx="7770813" cy="18693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Reuse = 7 required for MCS4 with 2 cell guard zone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Reuse = 19 required for MCS7 with 4 cell guard zone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Buildings with rectangular or other linear geometry could have lower minimums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" name="Hexagon 6"/>
          <p:cNvSpPr/>
          <p:nvPr/>
        </p:nvSpPr>
        <p:spPr bwMode="auto">
          <a:xfrm>
            <a:off x="1958394" y="1841407"/>
            <a:ext cx="457200" cy="426128"/>
          </a:xfrm>
          <a:prstGeom prst="hexagon">
            <a:avLst/>
          </a:prstGeom>
          <a:solidFill>
            <a:srgbClr val="AB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sp>
        <p:nvSpPr>
          <p:cNvPr id="10" name="Hexagon 9"/>
          <p:cNvSpPr/>
          <p:nvPr/>
        </p:nvSpPr>
        <p:spPr bwMode="auto">
          <a:xfrm>
            <a:off x="2315581" y="1628343"/>
            <a:ext cx="457200" cy="426128"/>
          </a:xfrm>
          <a:prstGeom prst="hexagon">
            <a:avLst/>
          </a:prstGeom>
          <a:solidFill>
            <a:srgbClr val="AB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</a:t>
            </a:r>
          </a:p>
        </p:txBody>
      </p:sp>
      <p:sp>
        <p:nvSpPr>
          <p:cNvPr id="11" name="Hexagon 10"/>
          <p:cNvSpPr/>
          <p:nvPr/>
        </p:nvSpPr>
        <p:spPr bwMode="auto">
          <a:xfrm>
            <a:off x="1958394" y="2267535"/>
            <a:ext cx="457200" cy="426128"/>
          </a:xfrm>
          <a:prstGeom prst="hexagon">
            <a:avLst/>
          </a:prstGeom>
          <a:solidFill>
            <a:srgbClr val="AB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Hexagon 11"/>
          <p:cNvSpPr/>
          <p:nvPr/>
        </p:nvSpPr>
        <p:spPr bwMode="auto">
          <a:xfrm>
            <a:off x="2315581" y="2054471"/>
            <a:ext cx="457200" cy="426128"/>
          </a:xfrm>
          <a:prstGeom prst="hexago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Hexagon 12"/>
          <p:cNvSpPr/>
          <p:nvPr/>
        </p:nvSpPr>
        <p:spPr bwMode="auto">
          <a:xfrm>
            <a:off x="2670387" y="1839026"/>
            <a:ext cx="457200" cy="426128"/>
          </a:xfrm>
          <a:prstGeom prst="hexagon">
            <a:avLst/>
          </a:prstGeom>
          <a:solidFill>
            <a:srgbClr val="AB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Hexagon 14"/>
          <p:cNvSpPr/>
          <p:nvPr/>
        </p:nvSpPr>
        <p:spPr bwMode="auto">
          <a:xfrm>
            <a:off x="2315581" y="2482980"/>
            <a:ext cx="457200" cy="426128"/>
          </a:xfrm>
          <a:prstGeom prst="hexagon">
            <a:avLst/>
          </a:prstGeom>
          <a:solidFill>
            <a:srgbClr val="AB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6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Hexagon 15"/>
          <p:cNvSpPr/>
          <p:nvPr/>
        </p:nvSpPr>
        <p:spPr bwMode="auto">
          <a:xfrm>
            <a:off x="2672768" y="2269916"/>
            <a:ext cx="457200" cy="426128"/>
          </a:xfrm>
          <a:prstGeom prst="hexagon">
            <a:avLst/>
          </a:prstGeom>
          <a:solidFill>
            <a:srgbClr val="ABE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Hexagon 24"/>
          <p:cNvSpPr/>
          <p:nvPr/>
        </p:nvSpPr>
        <p:spPr bwMode="auto">
          <a:xfrm>
            <a:off x="3025194" y="2049709"/>
            <a:ext cx="457200" cy="426128"/>
          </a:xfrm>
          <a:prstGeom prst="hexagon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sp>
        <p:nvSpPr>
          <p:cNvPr id="26" name="Hexagon 25"/>
          <p:cNvSpPr/>
          <p:nvPr/>
        </p:nvSpPr>
        <p:spPr bwMode="auto">
          <a:xfrm>
            <a:off x="3382381" y="1836645"/>
            <a:ext cx="457200" cy="426128"/>
          </a:xfrm>
          <a:prstGeom prst="hexagon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</a:t>
            </a:r>
          </a:p>
        </p:txBody>
      </p:sp>
      <p:sp>
        <p:nvSpPr>
          <p:cNvPr id="27" name="Hexagon 26"/>
          <p:cNvSpPr/>
          <p:nvPr/>
        </p:nvSpPr>
        <p:spPr bwMode="auto">
          <a:xfrm>
            <a:off x="3025194" y="2475837"/>
            <a:ext cx="457200" cy="426128"/>
          </a:xfrm>
          <a:prstGeom prst="hexagon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Hexagon 27"/>
          <p:cNvSpPr/>
          <p:nvPr/>
        </p:nvSpPr>
        <p:spPr bwMode="auto">
          <a:xfrm>
            <a:off x="3382381" y="2262773"/>
            <a:ext cx="457200" cy="426128"/>
          </a:xfrm>
          <a:prstGeom prst="hexago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Hexagon 28"/>
          <p:cNvSpPr/>
          <p:nvPr/>
        </p:nvSpPr>
        <p:spPr bwMode="auto">
          <a:xfrm>
            <a:off x="3737187" y="2047328"/>
            <a:ext cx="457200" cy="426128"/>
          </a:xfrm>
          <a:prstGeom prst="hexagon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Hexagon 29"/>
          <p:cNvSpPr/>
          <p:nvPr/>
        </p:nvSpPr>
        <p:spPr bwMode="auto">
          <a:xfrm>
            <a:off x="3382381" y="2691282"/>
            <a:ext cx="457200" cy="426128"/>
          </a:xfrm>
          <a:prstGeom prst="hexagon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6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Hexagon 30"/>
          <p:cNvSpPr/>
          <p:nvPr/>
        </p:nvSpPr>
        <p:spPr bwMode="auto">
          <a:xfrm>
            <a:off x="3739568" y="2478218"/>
            <a:ext cx="457200" cy="426128"/>
          </a:xfrm>
          <a:prstGeom prst="hexagon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Hexagon 31"/>
          <p:cNvSpPr/>
          <p:nvPr/>
        </p:nvSpPr>
        <p:spPr bwMode="auto">
          <a:xfrm>
            <a:off x="2313200" y="2906727"/>
            <a:ext cx="457200" cy="426128"/>
          </a:xfrm>
          <a:prstGeom prst="hexagon">
            <a:avLst/>
          </a:prstGeom>
          <a:solidFill>
            <a:srgbClr val="C9E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sp>
        <p:nvSpPr>
          <p:cNvPr id="33" name="Hexagon 32"/>
          <p:cNvSpPr/>
          <p:nvPr/>
        </p:nvSpPr>
        <p:spPr bwMode="auto">
          <a:xfrm>
            <a:off x="2670387" y="2693663"/>
            <a:ext cx="457200" cy="426128"/>
          </a:xfrm>
          <a:prstGeom prst="hexagon">
            <a:avLst/>
          </a:prstGeom>
          <a:solidFill>
            <a:srgbClr val="C9E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</a:t>
            </a:r>
          </a:p>
        </p:txBody>
      </p:sp>
      <p:sp>
        <p:nvSpPr>
          <p:cNvPr id="34" name="Hexagon 33"/>
          <p:cNvSpPr/>
          <p:nvPr/>
        </p:nvSpPr>
        <p:spPr bwMode="auto">
          <a:xfrm>
            <a:off x="2313200" y="3332855"/>
            <a:ext cx="457200" cy="426128"/>
          </a:xfrm>
          <a:prstGeom prst="hexagon">
            <a:avLst/>
          </a:prstGeom>
          <a:solidFill>
            <a:srgbClr val="C9E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Hexagon 34"/>
          <p:cNvSpPr/>
          <p:nvPr/>
        </p:nvSpPr>
        <p:spPr bwMode="auto">
          <a:xfrm>
            <a:off x="2670387" y="3119791"/>
            <a:ext cx="457200" cy="426128"/>
          </a:xfrm>
          <a:prstGeom prst="hexag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Hexagon 35"/>
          <p:cNvSpPr/>
          <p:nvPr/>
        </p:nvSpPr>
        <p:spPr bwMode="auto">
          <a:xfrm>
            <a:off x="3025193" y="2904346"/>
            <a:ext cx="457200" cy="426128"/>
          </a:xfrm>
          <a:prstGeom prst="hexagon">
            <a:avLst/>
          </a:prstGeom>
          <a:solidFill>
            <a:srgbClr val="C9E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Hexagon 36"/>
          <p:cNvSpPr/>
          <p:nvPr/>
        </p:nvSpPr>
        <p:spPr bwMode="auto">
          <a:xfrm>
            <a:off x="2670387" y="3548300"/>
            <a:ext cx="457200" cy="426128"/>
          </a:xfrm>
          <a:prstGeom prst="hexagon">
            <a:avLst/>
          </a:prstGeom>
          <a:solidFill>
            <a:srgbClr val="C9E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>
                <a:solidFill>
                  <a:schemeClr val="tx1"/>
                </a:solidFill>
              </a:rPr>
              <a:t>6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Hexagon 37"/>
          <p:cNvSpPr/>
          <p:nvPr/>
        </p:nvSpPr>
        <p:spPr bwMode="auto">
          <a:xfrm>
            <a:off x="3027574" y="3335236"/>
            <a:ext cx="457200" cy="426128"/>
          </a:xfrm>
          <a:prstGeom prst="hexagon">
            <a:avLst/>
          </a:prstGeom>
          <a:solidFill>
            <a:srgbClr val="C9E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3027574" y="2482980"/>
            <a:ext cx="479383" cy="73002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2544181" y="2374807"/>
            <a:ext cx="271010" cy="85268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2670387" y="2222408"/>
            <a:ext cx="836570" cy="15239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pSp>
        <p:nvGrpSpPr>
          <p:cNvPr id="105" name="Group 104"/>
          <p:cNvGrpSpPr/>
          <p:nvPr/>
        </p:nvGrpSpPr>
        <p:grpSpPr>
          <a:xfrm>
            <a:off x="5435215" y="1418328"/>
            <a:ext cx="2634430" cy="2756073"/>
            <a:chOff x="3820966" y="1429321"/>
            <a:chExt cx="3154460" cy="3300116"/>
          </a:xfrm>
        </p:grpSpPr>
        <p:grpSp>
          <p:nvGrpSpPr>
            <p:cNvPr id="64" name="Group 63"/>
            <p:cNvGrpSpPr/>
            <p:nvPr/>
          </p:nvGrpSpPr>
          <p:grpSpPr>
            <a:xfrm>
              <a:off x="3820966" y="1609646"/>
              <a:ext cx="1619249" cy="1831918"/>
              <a:chOff x="3733800" y="1199712"/>
              <a:chExt cx="1881187" cy="2128259"/>
            </a:xfrm>
          </p:grpSpPr>
          <p:sp>
            <p:nvSpPr>
              <p:cNvPr id="45" name="Hexagon 44"/>
              <p:cNvSpPr/>
              <p:nvPr/>
            </p:nvSpPr>
            <p:spPr bwMode="auto">
              <a:xfrm>
                <a:off x="4088607" y="1841285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5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6" name="Hexagon 45"/>
              <p:cNvSpPr/>
              <p:nvPr/>
            </p:nvSpPr>
            <p:spPr bwMode="auto">
              <a:xfrm>
                <a:off x="4445794" y="1628221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6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7" name="Hexagon 46"/>
              <p:cNvSpPr/>
              <p:nvPr/>
            </p:nvSpPr>
            <p:spPr bwMode="auto">
              <a:xfrm>
                <a:off x="4088607" y="2267413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9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8" name="Hexagon 47"/>
              <p:cNvSpPr/>
              <p:nvPr/>
            </p:nvSpPr>
            <p:spPr bwMode="auto">
              <a:xfrm>
                <a:off x="4445794" y="2054349"/>
                <a:ext cx="457200" cy="426128"/>
              </a:xfrm>
              <a:prstGeom prst="hexagon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10</a:t>
                </a:r>
              </a:p>
            </p:txBody>
          </p:sp>
          <p:sp>
            <p:nvSpPr>
              <p:cNvPr id="49" name="Hexagon 48"/>
              <p:cNvSpPr/>
              <p:nvPr/>
            </p:nvSpPr>
            <p:spPr bwMode="auto">
              <a:xfrm>
                <a:off x="4800600" y="1412776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7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0" name="Hexagon 49"/>
              <p:cNvSpPr/>
              <p:nvPr/>
            </p:nvSpPr>
            <p:spPr bwMode="auto">
              <a:xfrm>
                <a:off x="4445794" y="2482858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14</a:t>
                </a:r>
              </a:p>
            </p:txBody>
          </p:sp>
          <p:sp>
            <p:nvSpPr>
              <p:cNvPr id="51" name="Hexagon 50"/>
              <p:cNvSpPr/>
              <p:nvPr/>
            </p:nvSpPr>
            <p:spPr bwMode="auto">
              <a:xfrm>
                <a:off x="4802981" y="2269794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15</a:t>
                </a:r>
              </a:p>
            </p:txBody>
          </p:sp>
          <p:sp>
            <p:nvSpPr>
              <p:cNvPr id="52" name="Hexagon 51"/>
              <p:cNvSpPr/>
              <p:nvPr/>
            </p:nvSpPr>
            <p:spPr bwMode="auto">
              <a:xfrm>
                <a:off x="4800600" y="1838904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11</a:t>
                </a:r>
              </a:p>
            </p:txBody>
          </p:sp>
          <p:sp>
            <p:nvSpPr>
              <p:cNvPr id="53" name="Hexagon 52"/>
              <p:cNvSpPr/>
              <p:nvPr/>
            </p:nvSpPr>
            <p:spPr bwMode="auto">
              <a:xfrm>
                <a:off x="5157787" y="1625840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12</a:t>
                </a:r>
              </a:p>
            </p:txBody>
          </p:sp>
          <p:sp>
            <p:nvSpPr>
              <p:cNvPr id="54" name="Hexagon 53"/>
              <p:cNvSpPr/>
              <p:nvPr/>
            </p:nvSpPr>
            <p:spPr bwMode="auto">
              <a:xfrm>
                <a:off x="4088607" y="1412776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2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5" name="Hexagon 54"/>
              <p:cNvSpPr/>
              <p:nvPr/>
            </p:nvSpPr>
            <p:spPr bwMode="auto">
              <a:xfrm>
                <a:off x="4445794" y="1199712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3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6" name="Hexagon 55"/>
              <p:cNvSpPr/>
              <p:nvPr/>
            </p:nvSpPr>
            <p:spPr bwMode="auto">
              <a:xfrm>
                <a:off x="5157787" y="2054349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16</a:t>
                </a:r>
              </a:p>
            </p:txBody>
          </p:sp>
          <p:sp>
            <p:nvSpPr>
              <p:cNvPr id="57" name="Hexagon 56"/>
              <p:cNvSpPr/>
              <p:nvPr/>
            </p:nvSpPr>
            <p:spPr bwMode="auto">
              <a:xfrm>
                <a:off x="5157787" y="2482858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19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8" name="Hexagon 57"/>
              <p:cNvSpPr/>
              <p:nvPr/>
            </p:nvSpPr>
            <p:spPr bwMode="auto">
              <a:xfrm>
                <a:off x="3733800" y="1625840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</a:t>
                </a:r>
              </a:p>
            </p:txBody>
          </p:sp>
          <p:sp>
            <p:nvSpPr>
              <p:cNvPr id="59" name="Hexagon 58"/>
              <p:cNvSpPr/>
              <p:nvPr/>
            </p:nvSpPr>
            <p:spPr bwMode="auto">
              <a:xfrm>
                <a:off x="3733800" y="2049587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4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0" name="Hexagon 59"/>
              <p:cNvSpPr/>
              <p:nvPr/>
            </p:nvSpPr>
            <p:spPr bwMode="auto">
              <a:xfrm>
                <a:off x="3733800" y="2475715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8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1" name="Hexagon 60"/>
              <p:cNvSpPr/>
              <p:nvPr/>
            </p:nvSpPr>
            <p:spPr bwMode="auto">
              <a:xfrm>
                <a:off x="4090987" y="2691160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13</a:t>
                </a:r>
              </a:p>
            </p:txBody>
          </p:sp>
          <p:sp>
            <p:nvSpPr>
              <p:cNvPr id="62" name="Hexagon 61"/>
              <p:cNvSpPr/>
              <p:nvPr/>
            </p:nvSpPr>
            <p:spPr bwMode="auto">
              <a:xfrm>
                <a:off x="4802981" y="2693541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18</a:t>
                </a:r>
              </a:p>
            </p:txBody>
          </p:sp>
          <p:sp>
            <p:nvSpPr>
              <p:cNvPr id="63" name="Hexagon 62"/>
              <p:cNvSpPr/>
              <p:nvPr/>
            </p:nvSpPr>
            <p:spPr bwMode="auto">
              <a:xfrm>
                <a:off x="4448174" y="2901843"/>
                <a:ext cx="457200" cy="426128"/>
              </a:xfrm>
              <a:prstGeom prst="hexagon">
                <a:avLst/>
              </a:prstGeom>
              <a:solidFill>
                <a:srgbClr val="ABE7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17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356177" y="1429321"/>
              <a:ext cx="1619249" cy="1831918"/>
              <a:chOff x="3733800" y="1199712"/>
              <a:chExt cx="1881187" cy="2128259"/>
            </a:xfrm>
            <a:solidFill>
              <a:srgbClr val="FFE07D"/>
            </a:solidFill>
          </p:grpSpPr>
          <p:sp>
            <p:nvSpPr>
              <p:cNvPr id="66" name="Hexagon 65"/>
              <p:cNvSpPr/>
              <p:nvPr/>
            </p:nvSpPr>
            <p:spPr bwMode="auto">
              <a:xfrm>
                <a:off x="4088607" y="1841285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5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7" name="Hexagon 66"/>
              <p:cNvSpPr/>
              <p:nvPr/>
            </p:nvSpPr>
            <p:spPr bwMode="auto">
              <a:xfrm>
                <a:off x="4445794" y="1628221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6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8" name="Hexagon 67"/>
              <p:cNvSpPr/>
              <p:nvPr/>
            </p:nvSpPr>
            <p:spPr bwMode="auto">
              <a:xfrm>
                <a:off x="4088607" y="2267413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9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69" name="Hexagon 68"/>
              <p:cNvSpPr/>
              <p:nvPr/>
            </p:nvSpPr>
            <p:spPr bwMode="auto">
              <a:xfrm>
                <a:off x="4445794" y="2054349"/>
                <a:ext cx="457200" cy="426128"/>
              </a:xfrm>
              <a:prstGeom prst="hexagon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10</a:t>
                </a:r>
              </a:p>
            </p:txBody>
          </p:sp>
          <p:sp>
            <p:nvSpPr>
              <p:cNvPr id="70" name="Hexagon 69"/>
              <p:cNvSpPr/>
              <p:nvPr/>
            </p:nvSpPr>
            <p:spPr bwMode="auto">
              <a:xfrm>
                <a:off x="4800600" y="1412776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7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1" name="Hexagon 70"/>
              <p:cNvSpPr/>
              <p:nvPr/>
            </p:nvSpPr>
            <p:spPr bwMode="auto">
              <a:xfrm>
                <a:off x="4445794" y="2482858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14</a:t>
                </a:r>
              </a:p>
            </p:txBody>
          </p:sp>
          <p:sp>
            <p:nvSpPr>
              <p:cNvPr id="72" name="Hexagon 71"/>
              <p:cNvSpPr/>
              <p:nvPr/>
            </p:nvSpPr>
            <p:spPr bwMode="auto">
              <a:xfrm>
                <a:off x="4802981" y="2269794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15</a:t>
                </a:r>
              </a:p>
            </p:txBody>
          </p:sp>
          <p:sp>
            <p:nvSpPr>
              <p:cNvPr id="73" name="Hexagon 72"/>
              <p:cNvSpPr/>
              <p:nvPr/>
            </p:nvSpPr>
            <p:spPr bwMode="auto">
              <a:xfrm>
                <a:off x="4800600" y="1838904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11</a:t>
                </a:r>
              </a:p>
            </p:txBody>
          </p:sp>
          <p:sp>
            <p:nvSpPr>
              <p:cNvPr id="74" name="Hexagon 73"/>
              <p:cNvSpPr/>
              <p:nvPr/>
            </p:nvSpPr>
            <p:spPr bwMode="auto">
              <a:xfrm>
                <a:off x="5157787" y="1625840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12</a:t>
                </a:r>
              </a:p>
            </p:txBody>
          </p:sp>
          <p:sp>
            <p:nvSpPr>
              <p:cNvPr id="75" name="Hexagon 74"/>
              <p:cNvSpPr/>
              <p:nvPr/>
            </p:nvSpPr>
            <p:spPr bwMode="auto">
              <a:xfrm>
                <a:off x="4088607" y="1412776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2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6" name="Hexagon 75"/>
              <p:cNvSpPr/>
              <p:nvPr/>
            </p:nvSpPr>
            <p:spPr bwMode="auto">
              <a:xfrm>
                <a:off x="4445794" y="1199712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3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7" name="Hexagon 76"/>
              <p:cNvSpPr/>
              <p:nvPr/>
            </p:nvSpPr>
            <p:spPr bwMode="auto">
              <a:xfrm>
                <a:off x="5157787" y="2054349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16</a:t>
                </a:r>
              </a:p>
            </p:txBody>
          </p:sp>
          <p:sp>
            <p:nvSpPr>
              <p:cNvPr id="78" name="Hexagon 77"/>
              <p:cNvSpPr/>
              <p:nvPr/>
            </p:nvSpPr>
            <p:spPr bwMode="auto">
              <a:xfrm>
                <a:off x="5157787" y="2482858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19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9" name="Hexagon 78"/>
              <p:cNvSpPr/>
              <p:nvPr/>
            </p:nvSpPr>
            <p:spPr bwMode="auto">
              <a:xfrm>
                <a:off x="3733800" y="1625840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</a:t>
                </a:r>
              </a:p>
            </p:txBody>
          </p:sp>
          <p:sp>
            <p:nvSpPr>
              <p:cNvPr id="80" name="Hexagon 79"/>
              <p:cNvSpPr/>
              <p:nvPr/>
            </p:nvSpPr>
            <p:spPr bwMode="auto">
              <a:xfrm>
                <a:off x="3733800" y="2049587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4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1" name="Hexagon 80"/>
              <p:cNvSpPr/>
              <p:nvPr/>
            </p:nvSpPr>
            <p:spPr bwMode="auto">
              <a:xfrm>
                <a:off x="3733800" y="2475715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8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2" name="Hexagon 81"/>
              <p:cNvSpPr/>
              <p:nvPr/>
            </p:nvSpPr>
            <p:spPr bwMode="auto">
              <a:xfrm>
                <a:off x="4090987" y="2691160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13</a:t>
                </a:r>
              </a:p>
            </p:txBody>
          </p:sp>
          <p:sp>
            <p:nvSpPr>
              <p:cNvPr id="83" name="Hexagon 82"/>
              <p:cNvSpPr/>
              <p:nvPr/>
            </p:nvSpPr>
            <p:spPr bwMode="auto">
              <a:xfrm>
                <a:off x="4802981" y="2693541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18</a:t>
                </a:r>
              </a:p>
            </p:txBody>
          </p:sp>
          <p:sp>
            <p:nvSpPr>
              <p:cNvPr id="84" name="Hexagon 83"/>
              <p:cNvSpPr/>
              <p:nvPr/>
            </p:nvSpPr>
            <p:spPr bwMode="auto">
              <a:xfrm>
                <a:off x="4448174" y="2901843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17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4741274" y="2897519"/>
              <a:ext cx="1619249" cy="1831918"/>
              <a:chOff x="3733800" y="1199712"/>
              <a:chExt cx="1881187" cy="2128259"/>
            </a:xfrm>
            <a:solidFill>
              <a:srgbClr val="C9E7A7"/>
            </a:solidFill>
          </p:grpSpPr>
          <p:sp>
            <p:nvSpPr>
              <p:cNvPr id="86" name="Hexagon 85"/>
              <p:cNvSpPr/>
              <p:nvPr/>
            </p:nvSpPr>
            <p:spPr bwMode="auto">
              <a:xfrm>
                <a:off x="4088607" y="1841285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5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7" name="Hexagon 86"/>
              <p:cNvSpPr/>
              <p:nvPr/>
            </p:nvSpPr>
            <p:spPr bwMode="auto">
              <a:xfrm>
                <a:off x="4445794" y="1628221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6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8" name="Hexagon 87"/>
              <p:cNvSpPr/>
              <p:nvPr/>
            </p:nvSpPr>
            <p:spPr bwMode="auto">
              <a:xfrm>
                <a:off x="4088607" y="2267413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9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89" name="Hexagon 88"/>
              <p:cNvSpPr/>
              <p:nvPr/>
            </p:nvSpPr>
            <p:spPr bwMode="auto">
              <a:xfrm>
                <a:off x="4445794" y="2054349"/>
                <a:ext cx="457200" cy="426128"/>
              </a:xfrm>
              <a:prstGeom prst="hexagon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10</a:t>
                </a:r>
              </a:p>
            </p:txBody>
          </p:sp>
          <p:sp>
            <p:nvSpPr>
              <p:cNvPr id="90" name="Hexagon 89"/>
              <p:cNvSpPr/>
              <p:nvPr/>
            </p:nvSpPr>
            <p:spPr bwMode="auto">
              <a:xfrm>
                <a:off x="4800600" y="1412776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7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1" name="Hexagon 90"/>
              <p:cNvSpPr/>
              <p:nvPr/>
            </p:nvSpPr>
            <p:spPr bwMode="auto">
              <a:xfrm>
                <a:off x="4445794" y="2482858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14</a:t>
                </a:r>
              </a:p>
            </p:txBody>
          </p:sp>
          <p:sp>
            <p:nvSpPr>
              <p:cNvPr id="92" name="Hexagon 91"/>
              <p:cNvSpPr/>
              <p:nvPr/>
            </p:nvSpPr>
            <p:spPr bwMode="auto">
              <a:xfrm>
                <a:off x="4802981" y="2269794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15</a:t>
                </a:r>
              </a:p>
            </p:txBody>
          </p:sp>
          <p:sp>
            <p:nvSpPr>
              <p:cNvPr id="93" name="Hexagon 92"/>
              <p:cNvSpPr/>
              <p:nvPr/>
            </p:nvSpPr>
            <p:spPr bwMode="auto">
              <a:xfrm>
                <a:off x="4800600" y="1838904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11</a:t>
                </a:r>
              </a:p>
            </p:txBody>
          </p:sp>
          <p:sp>
            <p:nvSpPr>
              <p:cNvPr id="94" name="Hexagon 93"/>
              <p:cNvSpPr/>
              <p:nvPr/>
            </p:nvSpPr>
            <p:spPr bwMode="auto">
              <a:xfrm>
                <a:off x="5157787" y="1625840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12</a:t>
                </a:r>
              </a:p>
            </p:txBody>
          </p:sp>
          <p:sp>
            <p:nvSpPr>
              <p:cNvPr id="95" name="Hexagon 94"/>
              <p:cNvSpPr/>
              <p:nvPr/>
            </p:nvSpPr>
            <p:spPr bwMode="auto">
              <a:xfrm>
                <a:off x="4088607" y="1412776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2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6" name="Hexagon 95"/>
              <p:cNvSpPr/>
              <p:nvPr/>
            </p:nvSpPr>
            <p:spPr bwMode="auto">
              <a:xfrm>
                <a:off x="4445794" y="1199712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3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97" name="Hexagon 96"/>
              <p:cNvSpPr/>
              <p:nvPr/>
            </p:nvSpPr>
            <p:spPr bwMode="auto">
              <a:xfrm>
                <a:off x="5157787" y="2054349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16</a:t>
                </a:r>
              </a:p>
            </p:txBody>
          </p:sp>
          <p:sp>
            <p:nvSpPr>
              <p:cNvPr id="98" name="Hexagon 97"/>
              <p:cNvSpPr/>
              <p:nvPr/>
            </p:nvSpPr>
            <p:spPr bwMode="auto">
              <a:xfrm>
                <a:off x="5157787" y="2482858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</a:rPr>
                  <a:t>19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9" name="Hexagon 98"/>
              <p:cNvSpPr/>
              <p:nvPr/>
            </p:nvSpPr>
            <p:spPr bwMode="auto">
              <a:xfrm>
                <a:off x="3733800" y="1625840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</a:t>
                </a:r>
              </a:p>
            </p:txBody>
          </p:sp>
          <p:sp>
            <p:nvSpPr>
              <p:cNvPr id="100" name="Hexagon 99"/>
              <p:cNvSpPr/>
              <p:nvPr/>
            </p:nvSpPr>
            <p:spPr bwMode="auto">
              <a:xfrm>
                <a:off x="3733800" y="2049587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4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1" name="Hexagon 100"/>
              <p:cNvSpPr/>
              <p:nvPr/>
            </p:nvSpPr>
            <p:spPr bwMode="auto">
              <a:xfrm>
                <a:off x="3733800" y="2475714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000" dirty="0">
                    <a:solidFill>
                      <a:schemeClr val="tx1"/>
                    </a:solidFill>
                  </a:rPr>
                  <a:t>8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2" name="Hexagon 101"/>
              <p:cNvSpPr/>
              <p:nvPr/>
            </p:nvSpPr>
            <p:spPr bwMode="auto">
              <a:xfrm>
                <a:off x="4090987" y="2691160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13</a:t>
                </a:r>
              </a:p>
            </p:txBody>
          </p:sp>
          <p:sp>
            <p:nvSpPr>
              <p:cNvPr id="103" name="Hexagon 102"/>
              <p:cNvSpPr/>
              <p:nvPr/>
            </p:nvSpPr>
            <p:spPr bwMode="auto">
              <a:xfrm>
                <a:off x="4802981" y="2693541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18</a:t>
                </a:r>
              </a:p>
            </p:txBody>
          </p:sp>
          <p:sp>
            <p:nvSpPr>
              <p:cNvPr id="104" name="Hexagon 103"/>
              <p:cNvSpPr/>
              <p:nvPr/>
            </p:nvSpPr>
            <p:spPr bwMode="auto">
              <a:xfrm>
                <a:off x="4448174" y="2901843"/>
                <a:ext cx="457200" cy="426128"/>
              </a:xfrm>
              <a:prstGeom prst="hexago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17</a:t>
                </a:r>
              </a:p>
            </p:txBody>
          </p:sp>
        </p:grpSp>
      </p:grpSp>
      <p:cxnSp>
        <p:nvCxnSpPr>
          <p:cNvPr id="106" name="Straight Arrow Connector 105"/>
          <p:cNvCxnSpPr/>
          <p:nvPr/>
        </p:nvCxnSpPr>
        <p:spPr bwMode="auto">
          <a:xfrm flipV="1">
            <a:off x="6879959" y="2222197"/>
            <a:ext cx="515245" cy="114588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7" name="Straight Arrow Connector 106"/>
          <p:cNvCxnSpPr>
            <a:endCxn id="48" idx="1"/>
          </p:cNvCxnSpPr>
          <p:nvPr/>
        </p:nvCxnSpPr>
        <p:spPr bwMode="auto">
          <a:xfrm flipH="1" flipV="1">
            <a:off x="6199120" y="2489614"/>
            <a:ext cx="579678" cy="87846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 flipH="1">
            <a:off x="6183605" y="2179864"/>
            <a:ext cx="1165154" cy="8466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3" name="TextBox 112"/>
          <p:cNvSpPr txBox="1"/>
          <p:nvPr/>
        </p:nvSpPr>
        <p:spPr>
          <a:xfrm rot="16200000">
            <a:off x="920016" y="2638033"/>
            <a:ext cx="140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Reuse=7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4314650" y="2496726"/>
            <a:ext cx="140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Reuse=19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4737924" y="1296532"/>
            <a:ext cx="3491591" cy="2992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1059803" y="1296487"/>
            <a:ext cx="3491591" cy="2992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8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Channel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number of “guard cells” required to enforce the minimum ESS rate target varies with SR duty cycle.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free space with conventional hex layout, the following minimum channel counts are required: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4" y="3393832"/>
            <a:ext cx="8500826" cy="266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5961185" y="3247291"/>
            <a:ext cx="2763715" cy="306558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16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May </a:t>
            </a:r>
            <a:r>
              <a:rPr lang="en-US" u="sng" dirty="0" smtClean="0"/>
              <a:t>Require</a:t>
            </a:r>
            <a:r>
              <a:rPr lang="en-US" dirty="0" smtClean="0"/>
              <a:t> Small </a:t>
            </a:r>
            <a:r>
              <a:rPr lang="en-US" dirty="0" err="1" smtClean="0"/>
              <a:t>Channelizations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If at least 19 channels are required to achieve MCS7 minimum ESS rate with SR </a:t>
            </a:r>
            <a:r>
              <a:rPr lang="en-US" dirty="0" smtClean="0">
                <a:solidFill>
                  <a:schemeClr val="tx1"/>
                </a:solidFill>
              </a:rPr>
              <a:t>in LOS or NLOS, then this is incompatible with both 80-MHz and 40-MHz </a:t>
            </a:r>
            <a:r>
              <a:rPr lang="en-US" dirty="0" err="1" smtClean="0">
                <a:solidFill>
                  <a:schemeClr val="tx1"/>
                </a:solidFill>
              </a:rPr>
              <a:t>channelizations</a:t>
            </a:r>
            <a:r>
              <a:rPr lang="en-US" dirty="0" smtClean="0">
                <a:solidFill>
                  <a:schemeClr val="tx1"/>
                </a:solidFill>
              </a:rPr>
              <a:t> in all worldwide regulatory domains.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 MCS4, both 40-MHz and 20-MHz </a:t>
            </a:r>
            <a:r>
              <a:rPr lang="en-US" dirty="0" err="1" smtClean="0">
                <a:solidFill>
                  <a:schemeClr val="tx1"/>
                </a:solidFill>
              </a:rPr>
              <a:t>channelizations</a:t>
            </a:r>
            <a:r>
              <a:rPr lang="en-US" dirty="0" smtClean="0">
                <a:solidFill>
                  <a:schemeClr val="tx1"/>
                </a:solidFill>
              </a:rPr>
              <a:t> are possible, but 40-MHz may not be feasible in some countries.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Higher wall/floor path loss values will improve SR for wider bandwidths.  </a:t>
            </a:r>
            <a:r>
              <a:rPr lang="en-US" u="sng" dirty="0" smtClean="0">
                <a:solidFill>
                  <a:schemeClr val="tx1"/>
                </a:solidFill>
              </a:rPr>
              <a:t>How should AP/STA learn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Alternatively, cellular-style RB scheduling (ICIC), FFR or other techniques may be required to reduce guard </a:t>
            </a:r>
            <a:r>
              <a:rPr lang="en-US" dirty="0" smtClean="0"/>
              <a:t>zone requirement between SR-BSS.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1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&gt;=40m SR-ICD, during </a:t>
            </a:r>
            <a:r>
              <a:rPr lang="en-US" dirty="0"/>
              <a:t>concurrent TX, the coverage radius for each MCS rate has </a:t>
            </a:r>
            <a:r>
              <a:rPr lang="en-US" dirty="0" smtClean="0"/>
              <a:t>nearly constant </a:t>
            </a:r>
            <a:r>
              <a:rPr lang="en-US" dirty="0"/>
              <a:t>proportion to the </a:t>
            </a:r>
            <a:r>
              <a:rPr lang="en-US" dirty="0" smtClean="0"/>
              <a:t>SR-ICD distance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 minimum of 2 and as many as 5 guard cells are required between same-channel SR-BSS to enforce the minimum rate goal in the SR-ESS.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SR-ESS will need new design techniques to ensure desired minimum rates (e.g. no more “-65dBm cell edge”) during SR operation.   Building geometry and OFDMA MU/RU modeling are important.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 Roaming needs to be carefully re-evaluated for SR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4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61737"/>
          </a:xfrm>
        </p:spPr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2022"/>
            <a:ext cx="8225589" cy="4562392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Focus on managed deployments with multiple BSS in ESS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Use of “engineered” cells with configuration values selected by a knowledgeable operator.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ESS has an “outer perimeter.”  Inside this edge, overlapping BSS provide continuous coverage.   (e.g. SS#2, SS#3, SS#4)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Typical AP-AP distance in managed deployments = ~20m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Lots </a:t>
            </a:r>
            <a:r>
              <a:rPr lang="en-US" dirty="0"/>
              <a:t>of CCI in current </a:t>
            </a:r>
            <a:r>
              <a:rPr lang="en-US" dirty="0" smtClean="0"/>
              <a:t>environments.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Wi-Fi </a:t>
            </a:r>
            <a:r>
              <a:rPr lang="en-US" dirty="0"/>
              <a:t>works primarily </a:t>
            </a:r>
            <a:r>
              <a:rPr lang="en-US" dirty="0" smtClean="0"/>
              <a:t>because duty cycles are low</a:t>
            </a:r>
            <a:endParaRPr lang="en-US" dirty="0"/>
          </a:p>
          <a:p>
            <a:pPr marL="798513" lvl="1" indent="-284163"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dirty="0" smtClean="0"/>
              <a:t>Inside </a:t>
            </a:r>
            <a:r>
              <a:rPr lang="en-US" dirty="0"/>
              <a:t>managed perimeters, operators </a:t>
            </a:r>
            <a:r>
              <a:rPr lang="en-US" dirty="0" smtClean="0"/>
              <a:t>generally target minimum MCS7 performance (-65 dBm cell edge) and trim out low 11a / MCS rates</a:t>
            </a:r>
          </a:p>
          <a:p>
            <a:pPr marL="798513" lvl="1" indent="-284163">
              <a:buFont typeface="Arial" panose="020B0604020202020204" pitchFamily="34" charset="0"/>
              <a:buChar char="•"/>
              <a:tabLst>
                <a:tab pos="514350" algn="l"/>
              </a:tabLst>
            </a:pPr>
            <a:r>
              <a:rPr lang="en-US" dirty="0" smtClean="0"/>
              <a:t>Multi-operator indoor overlays will each have ~20m spacing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20-MHz channels with static power on all subcarriers</a:t>
            </a:r>
          </a:p>
          <a:p>
            <a:pPr marL="801688" lvl="1" indent="-288925">
              <a:buFont typeface="Arial" panose="020B0604020202020204" pitchFamily="34" charset="0"/>
              <a:buChar char="•"/>
            </a:pPr>
            <a:r>
              <a:rPr lang="en-US" dirty="0" smtClean="0"/>
              <a:t>No compensation for NF increase in wider bandwidths</a:t>
            </a:r>
          </a:p>
          <a:p>
            <a:pPr marL="801688" lvl="1" indent="-28892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71600"/>
            <a:ext cx="8071339" cy="4722813"/>
          </a:xfrm>
        </p:spPr>
        <p:txBody>
          <a:bodyPr/>
          <a:lstStyle/>
          <a:p>
            <a:pPr marL="400050">
              <a:buFont typeface="+mj-lt"/>
              <a:buAutoNum type="arabicPeriod"/>
            </a:pPr>
            <a:r>
              <a:rPr lang="en-US" sz="1400" dirty="0"/>
              <a:t>14/0082r0 - Improved Spatial Reuse Feasibility – Part </a:t>
            </a:r>
            <a:r>
              <a:rPr lang="en-US" sz="1400" dirty="0" smtClean="0"/>
              <a:t>I,  R. Porat &amp; N. Jindal (Broadcom), Jan 2014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14/0523r4 </a:t>
            </a:r>
            <a:r>
              <a:rPr lang="en-US" sz="1400" dirty="0"/>
              <a:t>– “MAC Simulation Results for DSC &amp; TPC”, I Jamil, L </a:t>
            </a:r>
            <a:r>
              <a:rPr lang="en-US" sz="1400" dirty="0" err="1"/>
              <a:t>Cariou</a:t>
            </a:r>
            <a:r>
              <a:rPr lang="en-US" sz="1400" dirty="0"/>
              <a:t> et al (Orange), Apr 2014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15/0045r0 – “</a:t>
            </a:r>
            <a:r>
              <a:rPr lang="en-US" sz="1400" dirty="0">
                <a:solidFill>
                  <a:schemeClr val="tx1"/>
                </a:solidFill>
              </a:rPr>
              <a:t>Performance Analysis of BSS Color and </a:t>
            </a:r>
            <a:r>
              <a:rPr lang="en-US" sz="1400" dirty="0" smtClean="0">
                <a:solidFill>
                  <a:schemeClr val="tx1"/>
                </a:solidFill>
              </a:rPr>
              <a:t>DSC”, </a:t>
            </a:r>
            <a:r>
              <a:rPr lang="en-US" sz="1400" dirty="0" err="1" smtClean="0">
                <a:solidFill>
                  <a:schemeClr val="tx1"/>
                </a:solidFill>
              </a:rPr>
              <a:t>Itagaki</a:t>
            </a:r>
            <a:r>
              <a:rPr lang="en-US" sz="1400" dirty="0" smtClean="0">
                <a:solidFill>
                  <a:schemeClr val="tx1"/>
                </a:solidFill>
              </a:rPr>
              <a:t> et all (Sony + NTT), Jan 2015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15/0595r2 </a:t>
            </a:r>
            <a:r>
              <a:rPr lang="en-US" sz="1400" dirty="0"/>
              <a:t>– “Discussion on The Receiver Behavior for DSC/CCAC with BSS </a:t>
            </a:r>
            <a:r>
              <a:rPr lang="en-US" sz="1400" dirty="0" smtClean="0"/>
              <a:t>Color”, Inoue et. al (Sony, NTT, DII) – May 2015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14/0889r3 – “</a:t>
            </a:r>
            <a:r>
              <a:rPr kumimoji="1" lang="en-US" altLang="ja-JP" sz="1400" dirty="0" smtClean="0"/>
              <a:t>Performance </a:t>
            </a:r>
            <a:r>
              <a:rPr kumimoji="1" lang="en-US" altLang="ja-JP" sz="1400" dirty="0"/>
              <a:t>Gains from CCA </a:t>
            </a:r>
            <a:r>
              <a:rPr kumimoji="1" lang="en-US" altLang="ja-JP" sz="1400" dirty="0" smtClean="0"/>
              <a:t>Optimization”, </a:t>
            </a:r>
            <a:r>
              <a:rPr lang="en-US" sz="1400" dirty="0" smtClean="0"/>
              <a:t>Jindal &amp; Porat (Broadcom</a:t>
            </a:r>
            <a:r>
              <a:rPr lang="en-US" sz="1400" dirty="0"/>
              <a:t>), </a:t>
            </a:r>
            <a:r>
              <a:rPr lang="en-US" sz="1400" dirty="0" smtClean="0"/>
              <a:t>Jun 2014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14/1199r1 </a:t>
            </a:r>
            <a:r>
              <a:rPr lang="en-US" sz="1400" dirty="0"/>
              <a:t>– “Effect of CCA in Residential Scenario Part 2”, </a:t>
            </a:r>
            <a:r>
              <a:rPr lang="en-US" sz="1400" dirty="0" err="1" smtClean="0"/>
              <a:t>Barriac</a:t>
            </a:r>
            <a:r>
              <a:rPr lang="en-US" sz="1400" dirty="0"/>
              <a:t>, </a:t>
            </a:r>
            <a:r>
              <a:rPr lang="en-US" sz="1400" dirty="0" smtClean="0"/>
              <a:t>Merlin </a:t>
            </a:r>
            <a:r>
              <a:rPr lang="en-US" sz="1400" dirty="0"/>
              <a:t>et </a:t>
            </a:r>
            <a:r>
              <a:rPr lang="en-US" sz="1400" dirty="0" smtClean="0"/>
              <a:t>al.  </a:t>
            </a:r>
            <a:r>
              <a:rPr lang="en-US" sz="1400" dirty="0"/>
              <a:t>(Qualcomm), Sep 2014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v</a:t>
            </a:r>
            <a:r>
              <a:rPr kumimoji="1" lang="en-US" altLang="ja-JP" sz="1400" dirty="0"/>
              <a:t>14/0372r2 – “</a:t>
            </a:r>
            <a:r>
              <a:rPr lang="en-US" sz="1400" dirty="0"/>
              <a:t>System Level Simulations on Increased Spatial Reuse”, Jiang et al (Marvell), Mar 2014</a:t>
            </a:r>
            <a:endParaRPr kumimoji="1" lang="en-US" altLang="ja-JP" sz="1400" dirty="0"/>
          </a:p>
          <a:p>
            <a:pPr marL="400050">
              <a:buFont typeface="+mj-lt"/>
              <a:buAutoNum type="arabicPeriod"/>
            </a:pPr>
            <a:r>
              <a:rPr kumimoji="1" lang="en-US" altLang="ja-JP" sz="1400" dirty="0" smtClean="0"/>
              <a:t>14/0779r2</a:t>
            </a:r>
            <a:r>
              <a:rPr kumimoji="1" lang="en-US" altLang="ja-JP" sz="1400" dirty="0"/>
              <a:t> </a:t>
            </a:r>
            <a:r>
              <a:rPr kumimoji="1" lang="en-US" altLang="ja-JP" sz="1400" dirty="0" smtClean="0"/>
              <a:t>- “Dynamic </a:t>
            </a:r>
            <a:r>
              <a:rPr kumimoji="1" lang="en-US" altLang="ja-JP" sz="1400" dirty="0"/>
              <a:t>Sensitivity Control -  Practical Usage” , Graham Smith, July </a:t>
            </a:r>
            <a:r>
              <a:rPr kumimoji="1" lang="en-US" altLang="ja-JP" sz="1400" dirty="0" smtClean="0"/>
              <a:t>2014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14/0328r2 - “Dense </a:t>
            </a:r>
            <a:r>
              <a:rPr lang="en-US" sz="1400" dirty="0"/>
              <a:t>Apartment Complex Throughput </a:t>
            </a:r>
            <a:r>
              <a:rPr lang="en-US" sz="1400" dirty="0" smtClean="0"/>
              <a:t>Calculations,” Graham Smith, Mar </a:t>
            </a:r>
            <a:r>
              <a:rPr lang="en-US" sz="1400" dirty="0"/>
              <a:t>2014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/>
              <a:t>13/1487r2 – “Apartment </a:t>
            </a:r>
            <a:r>
              <a:rPr lang="en-US" sz="1400" dirty="0"/>
              <a:t>Capacity – DSC and Channel </a:t>
            </a:r>
            <a:r>
              <a:rPr lang="en-US" sz="1400" dirty="0" smtClean="0"/>
              <a:t>Selection,” Graham Smith, Nov 2013</a:t>
            </a:r>
            <a:endParaRPr kumimoji="1" lang="en-US" altLang="ja-JP" sz="1400" dirty="0" smtClean="0"/>
          </a:p>
          <a:p>
            <a:pPr marL="40005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“Enhancing LTE Cell-Edge Performance via PDCCH ICIC”, Fujitsu Network Communications, </a:t>
            </a:r>
            <a:r>
              <a:rPr lang="en-US" sz="1400" dirty="0" smtClean="0">
                <a:solidFill>
                  <a:schemeClr val="tx1"/>
                </a:solidFill>
              </a:rPr>
              <a:t>2011</a:t>
            </a:r>
          </a:p>
          <a:p>
            <a:pPr marL="400050"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</a:rPr>
              <a:t>15/0179r0 – “</a:t>
            </a:r>
            <a:r>
              <a:rPr lang="en-US" sz="1400" dirty="0"/>
              <a:t>Indoor Wall Propagation Loss </a:t>
            </a:r>
            <a:r>
              <a:rPr lang="en-US" sz="1400" dirty="0" smtClean="0"/>
              <a:t>Measurements”, C. Lukaszewski (Aruba), Jan 2015</a:t>
            </a:r>
            <a:endParaRPr lang="en-US" sz="1400" dirty="0">
              <a:solidFill>
                <a:schemeClr val="tx1"/>
              </a:solidFill>
            </a:endParaRPr>
          </a:p>
          <a:p>
            <a:pPr marL="114300" indent="0"/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Chuck Lukaszewski </a:t>
            </a:r>
          </a:p>
          <a:p>
            <a:r>
              <a:rPr lang="en-US" dirty="0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material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89546"/>
          </a:xfrm>
        </p:spPr>
        <p:txBody>
          <a:bodyPr/>
          <a:lstStyle/>
          <a:p>
            <a:r>
              <a:rPr lang="en-US" dirty="0" smtClean="0"/>
              <a:t>Creating SINR </a:t>
            </a:r>
            <a:r>
              <a:rPr lang="en-US" dirty="0" smtClean="0">
                <a:sym typeface="Wingdings" panose="05000000000000000000" pitchFamily="2" charset="2"/>
              </a:rPr>
              <a:t> MCS Mapping Table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03094"/>
            <a:ext cx="8297779" cy="449131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Take minimum VHT20 RX sensitivity values from 802.11ac-2013, Table 22-25 in Clause 22.3.19.1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Anchor BPSK at SINR = 4 dB to determine NF = -86 dBm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rate, subtract NF from RXS level*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sz="1600" i="1" dirty="0" smtClean="0"/>
          </a:p>
          <a:p>
            <a:pPr marL="0" indent="0"/>
            <a:endParaRPr lang="en-US" sz="1600" i="1" dirty="0" smtClean="0"/>
          </a:p>
          <a:p>
            <a:pPr marL="0" indent="0"/>
            <a:r>
              <a:rPr lang="en-US" sz="1600" i="1" dirty="0" smtClean="0">
                <a:solidFill>
                  <a:schemeClr val="bg2"/>
                </a:solidFill>
              </a:rPr>
              <a:t>* Similar to genie MCS values from 14/0889r3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23" y="3388928"/>
            <a:ext cx="3020145" cy="24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700" y="3609211"/>
            <a:ext cx="2043994" cy="218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1937084" y="3545042"/>
            <a:ext cx="621632" cy="231092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403558" y="4259348"/>
            <a:ext cx="970548" cy="106722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957141" y="3544742"/>
            <a:ext cx="621632" cy="231092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3768" y="4541744"/>
            <a:ext cx="81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-86 dBm NF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685801"/>
            <a:ext cx="8763000" cy="559578"/>
          </a:xfrm>
        </p:spPr>
        <p:txBody>
          <a:bodyPr/>
          <a:lstStyle/>
          <a:p>
            <a:r>
              <a:rPr lang="en-US" dirty="0" smtClean="0"/>
              <a:t>Worldwide Channel Availability at 3/1/2015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7" y="1210735"/>
            <a:ext cx="7315200" cy="52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1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61737"/>
          </a:xfrm>
        </p:spPr>
        <p:txBody>
          <a:bodyPr/>
          <a:lstStyle/>
          <a:p>
            <a:r>
              <a:rPr lang="en-US" dirty="0" smtClean="0"/>
              <a:t>Proposed Spatial Reuse Terminology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77778"/>
              </p:ext>
            </p:extLst>
          </p:nvPr>
        </p:nvGraphicFramePr>
        <p:xfrm>
          <a:off x="846221" y="1423518"/>
          <a:ext cx="7727690" cy="18140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322"/>
                <a:gridCol w="5932368"/>
              </a:tblGrid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Interference-Limited</a:t>
                      </a:r>
                      <a:r>
                        <a:rPr lang="en-US" baseline="0" dirty="0" smtClean="0"/>
                        <a:t> WLAN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 ESS that uses</a:t>
                      </a:r>
                      <a:r>
                        <a:rPr lang="en-US" baseline="0" dirty="0" smtClean="0"/>
                        <a:t> increased RXS level, CCAT and/or BSS coloring such that multiple BSS can TX concurrently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when 802.11 CCA would otherwise prevent it.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9">
                <a:tc>
                  <a:txBody>
                    <a:bodyPr/>
                    <a:lstStyle/>
                    <a:p>
                      <a:r>
                        <a:rPr lang="en-US" dirty="0" smtClean="0"/>
                        <a:t>SR-ESS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9243"/>
              </p:ext>
            </p:extLst>
          </p:nvPr>
        </p:nvGraphicFramePr>
        <p:xfrm>
          <a:off x="846221" y="1423518"/>
          <a:ext cx="7727690" cy="23383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322"/>
                <a:gridCol w="5932368"/>
              </a:tblGrid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Interference-Limited</a:t>
                      </a:r>
                      <a:r>
                        <a:rPr lang="en-US" baseline="0" dirty="0" smtClean="0"/>
                        <a:t> WLAN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 ESS that uses</a:t>
                      </a:r>
                      <a:r>
                        <a:rPr lang="en-US" baseline="0" dirty="0" smtClean="0"/>
                        <a:t> increased RXS level, CCAT and/or BSS coloring such that multiple BSS can TX concurrently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when 802.11 CCA would otherwise prevent it.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9">
                <a:tc>
                  <a:txBody>
                    <a:bodyPr/>
                    <a:lstStyle/>
                    <a:p>
                      <a:r>
                        <a:rPr lang="en-US" dirty="0" smtClean="0"/>
                        <a:t>SR-ESS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24275">
                <a:tc>
                  <a:txBody>
                    <a:bodyPr/>
                    <a:lstStyle/>
                    <a:p>
                      <a:r>
                        <a:rPr lang="en-US" dirty="0" smtClean="0"/>
                        <a:t>SR-BSS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specific BSS within an SR-ESS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10767"/>
              </p:ext>
            </p:extLst>
          </p:nvPr>
        </p:nvGraphicFramePr>
        <p:xfrm>
          <a:off x="846221" y="1423518"/>
          <a:ext cx="7727690" cy="2873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322"/>
                <a:gridCol w="5932368"/>
              </a:tblGrid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Interference-Limited</a:t>
                      </a:r>
                      <a:r>
                        <a:rPr lang="en-US" baseline="0" dirty="0" smtClean="0"/>
                        <a:t> WLAN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 ESS that uses</a:t>
                      </a:r>
                      <a:r>
                        <a:rPr lang="en-US" baseline="0" dirty="0" smtClean="0"/>
                        <a:t> increased RXS level, CCAT and/or BSS coloring such that multiple BSS can TX concurrently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when 802.11 CCA would otherwise prevent it.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9">
                <a:tc>
                  <a:txBody>
                    <a:bodyPr/>
                    <a:lstStyle/>
                    <a:p>
                      <a:r>
                        <a:rPr lang="en-US" dirty="0" smtClean="0"/>
                        <a:t>SR-ESS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24275">
                <a:tc>
                  <a:txBody>
                    <a:bodyPr/>
                    <a:lstStyle/>
                    <a:p>
                      <a:r>
                        <a:rPr lang="en-US" dirty="0" smtClean="0"/>
                        <a:t>SR-BSS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specific BSS within an SR-ESS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3">
                <a:tc>
                  <a:txBody>
                    <a:bodyPr/>
                    <a:lstStyle/>
                    <a:p>
                      <a:r>
                        <a:rPr lang="en-US" dirty="0" smtClean="0"/>
                        <a:t>SR-ICD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between </a:t>
                      </a:r>
                      <a:r>
                        <a:rPr lang="en-US" baseline="0" dirty="0" smtClean="0"/>
                        <a:t>same channel </a:t>
                      </a:r>
                      <a:r>
                        <a:rPr lang="en-US" dirty="0" smtClean="0"/>
                        <a:t>SR-BSS</a:t>
                      </a:r>
                      <a:r>
                        <a:rPr lang="en-US" baseline="0" dirty="0" smtClean="0"/>
                        <a:t> in an SR-ESS.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12277"/>
              </p:ext>
            </p:extLst>
          </p:nvPr>
        </p:nvGraphicFramePr>
        <p:xfrm>
          <a:off x="846221" y="1423518"/>
          <a:ext cx="7727690" cy="38811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322"/>
                <a:gridCol w="5932368"/>
              </a:tblGrid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Interference-Limited</a:t>
                      </a:r>
                      <a:r>
                        <a:rPr lang="en-US" baseline="0" dirty="0" smtClean="0"/>
                        <a:t> WLAN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 ESS that uses</a:t>
                      </a:r>
                      <a:r>
                        <a:rPr lang="en-US" baseline="0" dirty="0" smtClean="0"/>
                        <a:t> increased RXS level, CCAT and/or BSS coloring such that multiple BSS can TX concurrently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when 802.11 CCA would otherwise prevent it.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9">
                <a:tc>
                  <a:txBody>
                    <a:bodyPr/>
                    <a:lstStyle/>
                    <a:p>
                      <a:r>
                        <a:rPr lang="en-US" dirty="0" smtClean="0"/>
                        <a:t>SR-ESS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24275">
                <a:tc>
                  <a:txBody>
                    <a:bodyPr/>
                    <a:lstStyle/>
                    <a:p>
                      <a:r>
                        <a:rPr lang="en-US" dirty="0" smtClean="0"/>
                        <a:t>SR-BSS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specific BSS within an SR-ESS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3">
                <a:tc>
                  <a:txBody>
                    <a:bodyPr/>
                    <a:lstStyle/>
                    <a:p>
                      <a:r>
                        <a:rPr lang="en-US" dirty="0" smtClean="0"/>
                        <a:t>SR-ICD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between </a:t>
                      </a:r>
                      <a:r>
                        <a:rPr lang="en-US" baseline="0" dirty="0" smtClean="0"/>
                        <a:t>same channel </a:t>
                      </a:r>
                      <a:r>
                        <a:rPr lang="en-US" dirty="0" smtClean="0"/>
                        <a:t>SR-BSS</a:t>
                      </a:r>
                      <a:r>
                        <a:rPr lang="en-US" baseline="0" dirty="0" smtClean="0"/>
                        <a:t> in an SR-ESS.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SR-CCI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I/N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increase measured in an SR-BSS due to one or more same-channel SR-BSS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TXing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concurrently.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(May block higher MCS as opposed to normal CCI which blocks TX entirely.)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74990"/>
              </p:ext>
            </p:extLst>
          </p:nvPr>
        </p:nvGraphicFramePr>
        <p:xfrm>
          <a:off x="846221" y="1423518"/>
          <a:ext cx="7727690" cy="42468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322"/>
                <a:gridCol w="5932368"/>
              </a:tblGrid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Interference-Limited</a:t>
                      </a:r>
                      <a:r>
                        <a:rPr lang="en-US" baseline="0" dirty="0" smtClean="0"/>
                        <a:t> WLAN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 ESS that uses</a:t>
                      </a:r>
                      <a:r>
                        <a:rPr lang="en-US" baseline="0" dirty="0" smtClean="0"/>
                        <a:t> increased RXS level, CCAT and/or BSS coloring such that multiple BSS can TX concurrently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when 802.11 CCA would otherwise prevent it.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9">
                <a:tc>
                  <a:txBody>
                    <a:bodyPr/>
                    <a:lstStyle/>
                    <a:p>
                      <a:r>
                        <a:rPr lang="en-US" dirty="0" smtClean="0"/>
                        <a:t>SR-ESS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24275">
                <a:tc>
                  <a:txBody>
                    <a:bodyPr/>
                    <a:lstStyle/>
                    <a:p>
                      <a:r>
                        <a:rPr lang="en-US" dirty="0" smtClean="0"/>
                        <a:t>SR-BSS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specific BSS within an SR-ESS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3">
                <a:tc>
                  <a:txBody>
                    <a:bodyPr/>
                    <a:lstStyle/>
                    <a:p>
                      <a:r>
                        <a:rPr lang="en-US" dirty="0" smtClean="0"/>
                        <a:t>SR-ICD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between </a:t>
                      </a:r>
                      <a:r>
                        <a:rPr lang="en-US" baseline="0" dirty="0" smtClean="0"/>
                        <a:t>same channel </a:t>
                      </a:r>
                      <a:r>
                        <a:rPr lang="en-US" dirty="0" smtClean="0"/>
                        <a:t>SR-BSS</a:t>
                      </a:r>
                      <a:r>
                        <a:rPr lang="en-US" baseline="0" dirty="0" smtClean="0"/>
                        <a:t> in an SR-ESS.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SR-CCI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I/N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increase measured in an SR-BSS due to one or more same-channel SR-BSS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TXing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concurrently.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(May block higher MCS as opposed to normal CCI which blocks TX entirely.)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24">
                <a:tc>
                  <a:txBody>
                    <a:bodyPr/>
                    <a:lstStyle/>
                    <a:p>
                      <a:r>
                        <a:rPr lang="en-US" dirty="0" smtClean="0"/>
                        <a:t>CCA-PD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CCA preamble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 detect level.  (a.k.a. CCA-CS or CCA-SD)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12258"/>
              </p:ext>
            </p:extLst>
          </p:nvPr>
        </p:nvGraphicFramePr>
        <p:xfrm>
          <a:off x="846221" y="1423518"/>
          <a:ext cx="7727690" cy="4886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5322"/>
                <a:gridCol w="5932368"/>
              </a:tblGrid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76"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Interference-Limited</a:t>
                      </a:r>
                      <a:r>
                        <a:rPr lang="en-US" baseline="0" dirty="0" smtClean="0"/>
                        <a:t> WLAN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 ESS that uses</a:t>
                      </a:r>
                      <a:r>
                        <a:rPr lang="en-US" baseline="0" dirty="0" smtClean="0"/>
                        <a:t> increased RXS level, CCAT and/or BSS coloring such that multiple BSS can TX concurrently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when 802.11 CCA would otherwise prevent it.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129">
                <a:tc>
                  <a:txBody>
                    <a:bodyPr/>
                    <a:lstStyle/>
                    <a:p>
                      <a:r>
                        <a:rPr lang="en-US" dirty="0" smtClean="0"/>
                        <a:t>SR-ESS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524275">
                <a:tc>
                  <a:txBody>
                    <a:bodyPr/>
                    <a:lstStyle/>
                    <a:p>
                      <a:r>
                        <a:rPr lang="en-US" dirty="0" smtClean="0"/>
                        <a:t>SR-BSS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specific BSS within an SR-ESS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3">
                <a:tc>
                  <a:txBody>
                    <a:bodyPr/>
                    <a:lstStyle/>
                    <a:p>
                      <a:r>
                        <a:rPr lang="en-US" dirty="0" smtClean="0"/>
                        <a:t>SR-ICD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between </a:t>
                      </a:r>
                      <a:r>
                        <a:rPr lang="en-US" baseline="0" dirty="0" smtClean="0"/>
                        <a:t>same channel </a:t>
                      </a:r>
                      <a:r>
                        <a:rPr lang="en-US" dirty="0" smtClean="0"/>
                        <a:t>SR-BSS</a:t>
                      </a:r>
                      <a:r>
                        <a:rPr lang="en-US" baseline="0" dirty="0" smtClean="0"/>
                        <a:t> in an SR-ESS.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SR-CCI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I/N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increase measured in an SR-BSS due to one or more same-channel SR-BSS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TXing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concurrently. 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</a:rPr>
                        <a:t>(May block higher MCS as opposed to normal CCI which blocks TX entirely.)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24">
                <a:tc>
                  <a:txBody>
                    <a:bodyPr/>
                    <a:lstStyle/>
                    <a:p>
                      <a:r>
                        <a:rPr lang="en-US" dirty="0" smtClean="0"/>
                        <a:t>CCA-PD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CCA preamble</a:t>
                      </a:r>
                      <a:r>
                        <a:rPr lang="en-US" baseline="0" dirty="0" smtClean="0">
                          <a:solidFill>
                            <a:schemeClr val="dk1"/>
                          </a:solidFill>
                        </a:rPr>
                        <a:t> detect level.  (a.k.a. CCA-CS or CCA-SD)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Duty Cycle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 each usable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channel, the number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of same-channel SR-BSS in SR-ESS that are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TXing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concurrently.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0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2727158"/>
            <a:ext cx="7772400" cy="3041817"/>
          </a:xfrm>
        </p:spPr>
        <p:txBody>
          <a:bodyPr/>
          <a:lstStyle/>
          <a:p>
            <a:r>
              <a:rPr lang="en-US" dirty="0" smtClean="0"/>
              <a:t>PART 1:</a:t>
            </a:r>
            <a:br>
              <a:rPr lang="en-US" dirty="0" smtClean="0"/>
            </a:br>
            <a:r>
              <a:rPr lang="en-US" dirty="0" smtClean="0"/>
              <a:t>SR-BSS STRUCTURE </a:t>
            </a:r>
            <a:br>
              <a:rPr lang="en-US" dirty="0" smtClean="0"/>
            </a:br>
            <a:r>
              <a:rPr lang="en-US" dirty="0" smtClean="0"/>
              <a:t>IN FREE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89844"/>
          </a:xfrm>
        </p:spPr>
        <p:txBody>
          <a:bodyPr/>
          <a:lstStyle/>
          <a:p>
            <a:r>
              <a:rPr lang="en-US" dirty="0" smtClean="0"/>
              <a:t>Understanding BSS Structure with 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478844"/>
            <a:ext cx="5562600" cy="46155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 smtClean="0">
                <a:solidFill>
                  <a:schemeClr val="tx1"/>
                </a:solidFill>
              </a:rPr>
              <a:t>DSC contributions </a:t>
            </a:r>
            <a:r>
              <a:rPr lang="en-US" dirty="0" smtClean="0"/>
              <a:t>have emphasized RSSI</a:t>
            </a:r>
            <a:r>
              <a:rPr lang="en-US" dirty="0"/>
              <a:t> </a:t>
            </a:r>
            <a:r>
              <a:rPr lang="en-US" dirty="0" smtClean="0"/>
              <a:t>and only 2 or 3 cells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However, SINR </a:t>
            </a:r>
            <a:r>
              <a:rPr lang="en-US" dirty="0" smtClean="0"/>
              <a:t>and ESS scale expose </a:t>
            </a:r>
            <a:r>
              <a:rPr lang="en-US" dirty="0" smtClean="0"/>
              <a:t>critical properties of BSS </a:t>
            </a:r>
            <a:r>
              <a:rPr lang="en-US" dirty="0" smtClean="0"/>
              <a:t>structure.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Consider </a:t>
            </a:r>
            <a:r>
              <a:rPr lang="en-US" dirty="0" smtClean="0"/>
              <a:t>3 adjacent same-channel  SR-</a:t>
            </a:r>
            <a:r>
              <a:rPr lang="en-US" dirty="0" err="1" smtClean="0"/>
              <a:t>BSSes</a:t>
            </a:r>
            <a:r>
              <a:rPr lang="en-US" dirty="0" smtClean="0"/>
              <a:t> on the edge from SS#3.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i</a:t>
            </a:r>
            <a:r>
              <a:rPr lang="en-US" dirty="0" smtClean="0"/>
              <a:t>gnore the other 16 SR-BSS in the cluster and any wraparound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is same ICD as the SR calibration scenario (15/0652r1)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Each SR-BSS affects the structure of the others.  Later, we will look at ESS.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5"/>
          <a:stretch/>
        </p:blipFill>
        <p:spPr bwMode="auto">
          <a:xfrm>
            <a:off x="381000" y="2743200"/>
            <a:ext cx="2587625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0526" y="5029200"/>
            <a:ext cx="300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TGax</a:t>
            </a:r>
            <a:r>
              <a:rPr lang="en-US" b="1" dirty="0" smtClean="0">
                <a:solidFill>
                  <a:schemeClr val="tx1"/>
                </a:solidFill>
              </a:rPr>
              <a:t> SS #3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R=3, SR-ICD = 30m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" y="2438400"/>
            <a:ext cx="2743200" cy="3505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838200" y="2438400"/>
            <a:ext cx="1600200" cy="685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844" y="245526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BSS1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3500" y="245526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BSS2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6777" y="245526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BSS3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1697812">
            <a:off x="2345556" y="4328005"/>
            <a:ext cx="219911" cy="499261"/>
          </a:xfrm>
          <a:prstGeom prst="rightBrace">
            <a:avLst>
              <a:gd name="adj1" fmla="val 50298"/>
              <a:gd name="adj2" fmla="val 5000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7385" y="4480228"/>
            <a:ext cx="79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30m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7372" y="1672019"/>
            <a:ext cx="753978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Victim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5249" y="1672019"/>
            <a:ext cx="837457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Aggressor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672019"/>
            <a:ext cx="837457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Aggressor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 bwMode="auto">
          <a:xfrm>
            <a:off x="723529" y="1887463"/>
            <a:ext cx="276446" cy="4613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2"/>
          </p:cNvCxnSpPr>
          <p:nvPr/>
        </p:nvCxnSpPr>
        <p:spPr bwMode="auto">
          <a:xfrm flipH="1">
            <a:off x="2255249" y="1887463"/>
            <a:ext cx="418729" cy="4613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8" idx="2"/>
          </p:cNvCxnSpPr>
          <p:nvPr/>
        </p:nvCxnSpPr>
        <p:spPr bwMode="auto">
          <a:xfrm>
            <a:off x="1634361" y="1887463"/>
            <a:ext cx="0" cy="4613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953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8" y="1461226"/>
            <a:ext cx="5486400" cy="28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1"/>
            <a:ext cx="8458200" cy="6096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SS Structure with SR – 3 BSS Case (RSSI)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91200" y="1461226"/>
            <a:ext cx="3124200" cy="49395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colored area above the NF is the SINR in each BSS if all are </a:t>
            </a:r>
            <a:r>
              <a:rPr lang="en-US" dirty="0" err="1" smtClean="0"/>
              <a:t>TXing</a:t>
            </a:r>
            <a:r>
              <a:rPr lang="en-US" dirty="0"/>
              <a:t>.</a:t>
            </a:r>
            <a:endParaRPr lang="en-US" dirty="0" smtClean="0"/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Cumulative NF exceeds ED for 60m from AP1 </a:t>
            </a:r>
            <a:r>
              <a:rPr lang="en-US" dirty="0"/>
              <a:t>to </a:t>
            </a:r>
            <a:r>
              <a:rPr lang="en-US" dirty="0" smtClean="0"/>
              <a:t>AP3!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Any STA using a    -70 dBm RSSI threshold will not roam gracefully.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478" y="4381615"/>
            <a:ext cx="5562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AP EIRP = 20dBm; SS#3 fading model with 10m breakpoint used 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798711" y="1662736"/>
            <a:ext cx="2162937" cy="113515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4137380" y="3194756"/>
            <a:ext cx="1766709" cy="18062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42" idx="0"/>
          </p:cNvCxnSpPr>
          <p:nvPr/>
        </p:nvCxnSpPr>
        <p:spPr bwMode="auto">
          <a:xfrm flipH="1">
            <a:off x="1873959" y="1662736"/>
            <a:ext cx="4087692" cy="113515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endCxn id="43" idx="0"/>
          </p:cNvCxnSpPr>
          <p:nvPr/>
        </p:nvCxnSpPr>
        <p:spPr bwMode="auto">
          <a:xfrm flipH="1">
            <a:off x="2873022" y="1662736"/>
            <a:ext cx="3088626" cy="113515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3493912" y="3375379"/>
            <a:ext cx="2467736" cy="13447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216568"/>
              </p:ext>
            </p:extLst>
          </p:nvPr>
        </p:nvGraphicFramePr>
        <p:xfrm>
          <a:off x="1634022" y="3601949"/>
          <a:ext cx="390518" cy="38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9" name="Visio" r:id="rId4" imgW="1857434" imgH="1809810" progId="Visio.Drawing.15">
                  <p:embed/>
                </p:oleObj>
              </mc:Choice>
              <mc:Fallback>
                <p:oleObj name="Visio" r:id="rId4" imgW="1857434" imgH="1809810" progId="Visio.Drawing.15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022" y="3601949"/>
                        <a:ext cx="390518" cy="381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23777"/>
              </p:ext>
            </p:extLst>
          </p:nvPr>
        </p:nvGraphicFramePr>
        <p:xfrm>
          <a:off x="2621316" y="3602567"/>
          <a:ext cx="390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0" name="Visio" r:id="rId6" imgW="1857434" imgH="1809810" progId="Visio.Drawing.15">
                  <p:embed/>
                </p:oleObj>
              </mc:Choice>
              <mc:Fallback>
                <p:oleObj name="Visio" r:id="rId6" imgW="1857434" imgH="1809810" progId="Visio.Drawing.15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316" y="3602567"/>
                        <a:ext cx="390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675147"/>
              </p:ext>
            </p:extLst>
          </p:nvPr>
        </p:nvGraphicFramePr>
        <p:xfrm>
          <a:off x="3614386" y="3591279"/>
          <a:ext cx="390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1" name="Visio" r:id="rId7" imgW="1857434" imgH="1809810" progId="Visio.Drawing.15">
                  <p:embed/>
                </p:oleObj>
              </mc:Choice>
              <mc:Fallback>
                <p:oleObj name="Visio" r:id="rId7" imgW="1857434" imgH="1809810" progId="Visio.Drawing.15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386" y="3591279"/>
                        <a:ext cx="390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569159" y="27978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BSS1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68222" y="27978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BSS2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93911" y="27978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BSS3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3844" y="1308690"/>
            <a:ext cx="75397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Victim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3" y="1308690"/>
            <a:ext cx="83745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Aggressor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7104" y="1308690"/>
            <a:ext cx="83745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Aggressor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8" y="4484082"/>
            <a:ext cx="5486400" cy="185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8458200" cy="6096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SS Structure with SR – 3 BSS Case (SINR)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91200" y="1461226"/>
            <a:ext cx="3048000" cy="49395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SINR drops to &lt;= 0dB at inter-BSS midpoint.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It is impossible to roam directly between same channel SR-BSS.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Reuse=1 deployments cannot work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Rapid SINR drop causes rapid data rate </a:t>
            </a:r>
            <a:r>
              <a:rPr lang="en-US" sz="2200" dirty="0" err="1" smtClean="0"/>
              <a:t>rolloff</a:t>
            </a:r>
            <a:r>
              <a:rPr lang="en-US" sz="2200" dirty="0"/>
              <a:t>.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522135" y="5204178"/>
            <a:ext cx="2331154" cy="20859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8" y="1461226"/>
            <a:ext cx="5486400" cy="28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2286000" y="1713053"/>
            <a:ext cx="3889094" cy="415434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569159" y="27978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BSS1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8222" y="27978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BSS2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3911" y="27978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BSS3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216568"/>
              </p:ext>
            </p:extLst>
          </p:nvPr>
        </p:nvGraphicFramePr>
        <p:xfrm>
          <a:off x="1633538" y="3602038"/>
          <a:ext cx="390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Visio" r:id="rId5" imgW="1857434" imgH="1809810" progId="Visio.Drawing.15">
                  <p:embed/>
                </p:oleObj>
              </mc:Choice>
              <mc:Fallback>
                <p:oleObj name="Visio" r:id="rId5" imgW="1857434" imgH="1809810" progId="Visio.Drawing.15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3602038"/>
                        <a:ext cx="390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23777"/>
              </p:ext>
            </p:extLst>
          </p:nvPr>
        </p:nvGraphicFramePr>
        <p:xfrm>
          <a:off x="2620963" y="3602038"/>
          <a:ext cx="390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4" name="Visio" r:id="rId7" imgW="1857434" imgH="1809810" progId="Visio.Drawing.15">
                  <p:embed/>
                </p:oleObj>
              </mc:Choice>
              <mc:Fallback>
                <p:oleObj name="Visio" r:id="rId7" imgW="1857434" imgH="1809810" progId="Visio.Drawing.15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3602038"/>
                        <a:ext cx="390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675147"/>
              </p:ext>
            </p:extLst>
          </p:nvPr>
        </p:nvGraphicFramePr>
        <p:xfrm>
          <a:off x="3614738" y="3590925"/>
          <a:ext cx="3905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5" name="Visio" r:id="rId8" imgW="1857434" imgH="1809810" progId="Visio.Drawing.15">
                  <p:embed/>
                </p:oleObj>
              </mc:Choice>
              <mc:Fallback>
                <p:oleObj name="Visio" r:id="rId8" imgW="1857434" imgH="1809810" progId="Visio.Drawing.15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3590925"/>
                        <a:ext cx="3905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423844" y="1308690"/>
            <a:ext cx="75397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Victim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7553" y="1308690"/>
            <a:ext cx="83745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Aggressor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7104" y="1308690"/>
            <a:ext cx="83745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Aggressor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689475" y="3113692"/>
            <a:ext cx="179872" cy="1341878"/>
          </a:xfrm>
          <a:prstGeom prst="downArrow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2665518" y="3105671"/>
            <a:ext cx="179872" cy="1341878"/>
          </a:xfrm>
          <a:prstGeom prst="downArrow">
            <a:avLst/>
          </a:prstGeom>
          <a:solidFill>
            <a:srgbClr val="FFE0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3614227" y="3113692"/>
            <a:ext cx="179872" cy="1341878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53979" y="5775158"/>
            <a:ext cx="39624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393032" y="5657761"/>
            <a:ext cx="366344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8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7609"/>
            <a:ext cx="8229600" cy="278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8458200" cy="6096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SS Structure with SR – 3 BSS Case (SINR)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September,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Chuck Lukaszewski</a:t>
            </a:r>
          </a:p>
          <a:p>
            <a:r>
              <a:rPr lang="en-US" smtClean="0"/>
              <a:t>Aruba Networks, an HP Company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4487333"/>
            <a:ext cx="8686800" cy="19134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Same as SS#3 with 30m ICD distance (reuse = 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Focus on victim BSS2 in center.   Ignore aggressor BSS1 &amp; BSS3.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For BSS2, the intra-BSS </a:t>
            </a:r>
            <a:r>
              <a:rPr lang="en-US" sz="2000" u="sng" dirty="0" smtClean="0"/>
              <a:t>radius</a:t>
            </a:r>
            <a:r>
              <a:rPr lang="en-US" sz="2000" dirty="0" smtClean="0"/>
              <a:t> of MCS7 coverage is just </a:t>
            </a:r>
            <a:r>
              <a:rPr lang="en-US" sz="2000" u="sng" dirty="0" smtClean="0">
                <a:solidFill>
                  <a:schemeClr val="tx1"/>
                </a:solidFill>
              </a:rPr>
              <a:t>3.6 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Each STA will rate adapt approximately 1 rate every </a:t>
            </a:r>
            <a:r>
              <a:rPr lang="en-US" sz="2000" u="sng" dirty="0" smtClean="0">
                <a:solidFill>
                  <a:schemeClr val="tx1"/>
                </a:solidFill>
              </a:rPr>
              <a:t>1.3 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How does STA roaming algorithm adapt to </a:t>
            </a:r>
            <a:r>
              <a:rPr lang="en-US" sz="2000" u="sng" dirty="0" smtClean="0"/>
              <a:t>rapid, PER-driven rate </a:t>
            </a:r>
            <a:r>
              <a:rPr lang="en-US" sz="2000" u="sng" dirty="0" err="1" smtClean="0"/>
              <a:t>rolloff</a:t>
            </a:r>
            <a:r>
              <a:rPr lang="en-US" sz="2000" dirty="0" smtClean="0"/>
              <a:t>?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804357" y="2772343"/>
            <a:ext cx="767644" cy="1994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939823" y="2012728"/>
            <a:ext cx="558799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804357" y="2687929"/>
            <a:ext cx="76764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449602" y="1843451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7.2m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8134" y="250644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12m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5080" y="1462185"/>
            <a:ext cx="6096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BSS1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39823" y="1462185"/>
            <a:ext cx="6096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BSS2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1444" y="1462185"/>
            <a:ext cx="60960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BSS3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5860" y="1306111"/>
            <a:ext cx="712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30m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800010" y="1357526"/>
            <a:ext cx="12779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2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708616" y="1306111"/>
            <a:ext cx="712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30m</a:t>
            </a: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378410" y="1357526"/>
            <a:ext cx="127794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bg2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37" name="Rounded Rectangle 36"/>
          <p:cNvSpPr/>
          <p:nvPr/>
        </p:nvSpPr>
        <p:spPr bwMode="auto">
          <a:xfrm>
            <a:off x="3984977" y="2108676"/>
            <a:ext cx="470269" cy="1994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170820" y="2079533"/>
            <a:ext cx="256675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170820" y="2760899"/>
            <a:ext cx="256675" cy="2577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722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3" grpId="0"/>
      <p:bldP spid="37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24201</TotalTime>
  <Words>3042</Words>
  <Application>Microsoft Office PowerPoint</Application>
  <PresentationFormat>On-screen Show (4:3)</PresentationFormat>
  <Paragraphs>532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802-11-Submission</vt:lpstr>
      <vt:lpstr>Document</vt:lpstr>
      <vt:lpstr>Visio</vt:lpstr>
      <vt:lpstr>Analysis of BSS and ESS Structure During Concurrent SR Transmissions</vt:lpstr>
      <vt:lpstr>Abstract</vt:lpstr>
      <vt:lpstr>Assumptions</vt:lpstr>
      <vt:lpstr>Proposed Spatial Reuse Terminology</vt:lpstr>
      <vt:lpstr>PART 1: SR-BSS STRUCTURE  IN FREE SPACE</vt:lpstr>
      <vt:lpstr>Understanding BSS Structure with SR</vt:lpstr>
      <vt:lpstr>BSS Structure with SR – 3 BSS Case (RSSI)</vt:lpstr>
      <vt:lpstr>BSS Structure with SR – 3 BSS Case (SINR)</vt:lpstr>
      <vt:lpstr>BSS Structure with SR – 3 BSS Case (SINR)</vt:lpstr>
      <vt:lpstr>BSS Structure with SR – 3 BSS Case (SINR)</vt:lpstr>
      <vt:lpstr>Proposed SR-BSS Structure Terminology</vt:lpstr>
      <vt:lpstr>Modeling Rate Radius Limits for Victim SR-BSS</vt:lpstr>
      <vt:lpstr>SR-BSS Rate Structure is EIRP Invariant</vt:lpstr>
      <vt:lpstr>SR-BSS Rate Structure is Distance Invariant</vt:lpstr>
      <vt:lpstr>LTE Reuse=1 Networks Have Same Challenge [11] </vt:lpstr>
      <vt:lpstr>TGax Needs LTE-Like Interference Management Techniques to Maximize SR</vt:lpstr>
      <vt:lpstr>PART 2: SR-BSS STRUCTURE  IN SIMPLE NLOS CONDITIONS</vt:lpstr>
      <vt:lpstr>Walls Change BSS Structure</vt:lpstr>
      <vt:lpstr>Channel Count Still Matters</vt:lpstr>
      <vt:lpstr>Walls Matter - Residential Scenario</vt:lpstr>
      <vt:lpstr>Reconciling My Simple Model With Real World</vt:lpstr>
      <vt:lpstr>PART 3: SR-eSS STRUCTURE IN FREE SPACE </vt:lpstr>
      <vt:lpstr>Choosing an ESS Minimum Rate</vt:lpstr>
      <vt:lpstr>Effect of Increasing SR-BSS Duty Cycle</vt:lpstr>
      <vt:lpstr>SR Duty Cycle and Cumulative NF</vt:lpstr>
      <vt:lpstr>Minimum Reuse Number by Target MCS</vt:lpstr>
      <vt:lpstr>Minimum Channel Count</vt:lpstr>
      <vt:lpstr>SR May Require Small Channelizations </vt:lpstr>
      <vt:lpstr>Summary of Key Findings</vt:lpstr>
      <vt:lpstr>References</vt:lpstr>
      <vt:lpstr>Backup material</vt:lpstr>
      <vt:lpstr>Creating SINR  MCS Mapping Table</vt:lpstr>
      <vt:lpstr>Worldwide Channel Availability at 3/1/2015</vt:lpstr>
    </vt:vector>
  </TitlesOfParts>
  <Company>Aruba Networks (an HP Company)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BSS and ESS Structure</dc:title>
  <dc:creator>Chuck Lukaszewski</dc:creator>
  <cp:lastModifiedBy>clukaszewski</cp:lastModifiedBy>
  <cp:revision>300</cp:revision>
  <cp:lastPrinted>2015-08-25T06:16:53Z</cp:lastPrinted>
  <dcterms:created xsi:type="dcterms:W3CDTF">2014-05-13T18:39:25Z</dcterms:created>
  <dcterms:modified xsi:type="dcterms:W3CDTF">2015-09-16T05:56:54Z</dcterms:modified>
</cp:coreProperties>
</file>