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0" r:id="rId3"/>
    <p:sldId id="305" r:id="rId4"/>
    <p:sldId id="325" r:id="rId5"/>
    <p:sldId id="331" r:id="rId6"/>
    <p:sldId id="336" r:id="rId7"/>
    <p:sldId id="332" r:id="rId8"/>
    <p:sldId id="327" r:id="rId9"/>
    <p:sldId id="337" r:id="rId10"/>
    <p:sldId id="335" r:id="rId11"/>
    <p:sldId id="334" r:id="rId1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104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Jing Ma, NICT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20748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July,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July,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consideration on receive behaviour </a:t>
            </a:r>
            <a:r>
              <a:rPr lang="en-GB" sz="2800" dirty="0" smtClean="0"/>
              <a:t>based on the cascading </a:t>
            </a:r>
            <a:r>
              <a:rPr lang="en-GB" sz="2800" dirty="0" smtClean="0"/>
              <a:t>structure and </a:t>
            </a:r>
            <a:r>
              <a:rPr lang="en-GB" sz="2800" dirty="0" smtClean="0"/>
              <a:t>the BSS </a:t>
            </a:r>
            <a:r>
              <a:rPr lang="en-GB" sz="2800" dirty="0" err="1" smtClean="0"/>
              <a:t>color</a:t>
            </a:r>
            <a:r>
              <a:rPr lang="en-GB" sz="2800" dirty="0" smtClean="0"/>
              <a:t> scheme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Document" r:id="rId4" imgW="8262412" imgH="3103086" progId="Word.Document.8">
                  <p:embed/>
                </p:oleObj>
              </mc:Choice>
              <mc:Fallback>
                <p:oleObj name="Document" r:id="rId4" imgW="8262412" imgH="31030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389607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/>
              <a:t>F</a:t>
            </a:r>
            <a:r>
              <a:rPr lang="en-US" altLang="ja-JP" dirty="0" smtClean="0"/>
              <a:t>urther consideration on receive behavior based on the cascading structure and the BSS </a:t>
            </a:r>
            <a:r>
              <a:rPr lang="en-US" altLang="ja-JP" dirty="0"/>
              <a:t>color </a:t>
            </a:r>
            <a:r>
              <a:rPr lang="en-US" altLang="ja-JP" dirty="0" smtClean="0"/>
              <a:t>was discussed.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STAs terminate the receive process referring to BSS color as discussed in [1].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APs not only terminate receive </a:t>
            </a:r>
            <a:r>
              <a:rPr lang="en-US" altLang="ja-JP" dirty="0">
                <a:solidFill>
                  <a:schemeClr val="tx1"/>
                </a:solidFill>
              </a:rPr>
              <a:t>process </a:t>
            </a:r>
            <a:r>
              <a:rPr lang="en-US" altLang="ja-JP" dirty="0" smtClean="0">
                <a:solidFill>
                  <a:schemeClr val="tx1"/>
                </a:solidFill>
              </a:rPr>
              <a:t>by referring </a:t>
            </a:r>
            <a:r>
              <a:rPr lang="en-US" altLang="ja-JP" dirty="0">
                <a:solidFill>
                  <a:schemeClr val="tx1"/>
                </a:solidFill>
              </a:rPr>
              <a:t>to BSS color but </a:t>
            </a:r>
            <a:r>
              <a:rPr lang="en-US" altLang="ja-JP" dirty="0" smtClean="0">
                <a:solidFill>
                  <a:schemeClr val="tx1"/>
                </a:solidFill>
              </a:rPr>
              <a:t>also schedule intra-BSS DL/UL transmission by referring to the UL/DL indication bit of the receiving frame transmitted from the neighboring BSS.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altLang="ja-JP" dirty="0">
                <a:solidFill>
                  <a:srgbClr val="FF0000"/>
                </a:solidFill>
              </a:rPr>
              <a:t>I</a:t>
            </a:r>
            <a:r>
              <a:rPr lang="en-US" altLang="ja-JP" dirty="0" smtClean="0">
                <a:solidFill>
                  <a:srgbClr val="FF0000"/>
                </a:solidFill>
              </a:rPr>
              <a:t>t helps not only to mitigate collision but also increase spatial reuse, therefore throughput could be improved further.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 smtClean="0"/>
              <a:t>In future</a:t>
            </a:r>
            <a:r>
              <a:rPr lang="en-US" altLang="ja-JP" dirty="0"/>
              <a:t>, </a:t>
            </a:r>
            <a:r>
              <a:rPr lang="en-US" altLang="ja-JP" dirty="0" smtClean="0"/>
              <a:t>further discussion and </a:t>
            </a:r>
            <a:r>
              <a:rPr lang="en-US" altLang="ja-JP" dirty="0"/>
              <a:t>simulation </a:t>
            </a:r>
            <a:r>
              <a:rPr lang="en-US" altLang="ja-JP" dirty="0" smtClean="0"/>
              <a:t>performance of the receive behavior based on the cascading structure and the BSS color should be conducted. 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7566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[1</a:t>
            </a:r>
            <a:r>
              <a:rPr kumimoji="1" lang="en-US" altLang="ja-JP" sz="1600" dirty="0">
                <a:solidFill>
                  <a:schemeClr val="tx1"/>
                </a:solidFill>
              </a:rPr>
              <a:t>] Yasuhiko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Inoue,”discussion-on-the-receiver-behavior-for-ccac-dsc-with-bss-color”, </a:t>
            </a:r>
            <a:r>
              <a:rPr kumimoji="1" lang="en-US" altLang="ja-JP" sz="1600" dirty="0">
                <a:solidFill>
                  <a:schemeClr val="tx1"/>
                </a:solidFill>
              </a:rPr>
              <a:t>IEEE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802.11-15/0595r2.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[2] David 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Xun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Yang, “cascading structure”, IEEE 802.11-15/0841r1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[3] “SPEC framework”, IEEE 802.11-15/0132r7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[4] Matthew Fischer, “CID 205 BSSID Color Bit,” doc.: IEEE 802.11-13/1207r1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76159"/>
            <a:ext cx="8229600" cy="3896073"/>
          </a:xfrm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sz="2000" dirty="0" smtClean="0"/>
              <a:t>The receive behavior of DSC/CCAC </a:t>
            </a:r>
            <a:r>
              <a:rPr lang="en-US" altLang="ja-JP" sz="2000" dirty="0"/>
              <a:t>technique using BSS </a:t>
            </a:r>
            <a:r>
              <a:rPr lang="en-US" altLang="ja-JP" sz="2000" dirty="0" smtClean="0"/>
              <a:t>color is discussed and proved that </a:t>
            </a:r>
            <a:r>
              <a:rPr lang="en-US" altLang="ja-JP" sz="2000" dirty="0"/>
              <a:t>termination of receive process improves the system </a:t>
            </a:r>
            <a:r>
              <a:rPr lang="en-US" altLang="ja-JP" sz="2000" dirty="0" smtClean="0"/>
              <a:t>throughput [1].</a:t>
            </a:r>
          </a:p>
          <a:p>
            <a:pPr>
              <a:spcBef>
                <a:spcPts val="1200"/>
              </a:spcBef>
            </a:pPr>
            <a:r>
              <a:rPr lang="en-US" altLang="ja-JP" sz="2000" dirty="0" smtClean="0"/>
              <a:t>In this document, the further consideration on receive behavior based on cascading structures [2] and </a:t>
            </a:r>
            <a:r>
              <a:rPr lang="en-US" altLang="ja-JP" sz="2000" dirty="0"/>
              <a:t>DSC/CCAC with BSS color </a:t>
            </a:r>
            <a:r>
              <a:rPr lang="en-US" altLang="ja-JP" sz="2000" dirty="0" smtClean="0"/>
              <a:t>is discussed.</a:t>
            </a:r>
          </a:p>
          <a:p>
            <a:pPr>
              <a:spcBef>
                <a:spcPts val="1200"/>
              </a:spcBef>
            </a:pPr>
            <a:r>
              <a:rPr lang="en-US" altLang="ja-JP" sz="2000" dirty="0" smtClean="0"/>
              <a:t>In this presentation we propose that </a:t>
            </a:r>
          </a:p>
          <a:p>
            <a:pPr lvl="1">
              <a:spcBef>
                <a:spcPts val="1200"/>
              </a:spcBef>
            </a:pPr>
            <a:r>
              <a:rPr lang="en-US" altLang="ja-JP" sz="1800" dirty="0" smtClean="0"/>
              <a:t>STAs </a:t>
            </a:r>
            <a:r>
              <a:rPr lang="en-US" altLang="ja-JP" sz="1800" dirty="0" smtClean="0">
                <a:solidFill>
                  <a:schemeClr val="tx1"/>
                </a:solidFill>
              </a:rPr>
              <a:t>terminate the receive process referring to </a:t>
            </a:r>
            <a:r>
              <a:rPr lang="en-US" altLang="ja-JP" sz="1800" dirty="0">
                <a:solidFill>
                  <a:schemeClr val="tx1"/>
                </a:solidFill>
              </a:rPr>
              <a:t>the BSS </a:t>
            </a:r>
            <a:r>
              <a:rPr lang="en-US" altLang="ja-JP" sz="1800" dirty="0" smtClean="0">
                <a:solidFill>
                  <a:schemeClr val="tx1"/>
                </a:solidFill>
              </a:rPr>
              <a:t>color </a:t>
            </a:r>
            <a:r>
              <a:rPr lang="en-US" altLang="ja-JP" sz="1800" dirty="0" smtClean="0"/>
              <a:t>as discussed in [1].</a:t>
            </a:r>
          </a:p>
          <a:p>
            <a:pPr lvl="1">
              <a:spcBef>
                <a:spcPts val="1200"/>
              </a:spcBef>
            </a:pPr>
            <a:r>
              <a:rPr lang="en-US" altLang="ja-JP" sz="1800" dirty="0" smtClean="0">
                <a:solidFill>
                  <a:schemeClr val="tx1"/>
                </a:solidFill>
              </a:rPr>
              <a:t>APs not only terminate the receive </a:t>
            </a:r>
            <a:r>
              <a:rPr lang="en-US" altLang="ja-JP" sz="1800" dirty="0">
                <a:solidFill>
                  <a:schemeClr val="tx1"/>
                </a:solidFill>
              </a:rPr>
              <a:t>process </a:t>
            </a:r>
            <a:r>
              <a:rPr lang="en-US" altLang="ja-JP" sz="1800" dirty="0" smtClean="0">
                <a:solidFill>
                  <a:schemeClr val="tx1"/>
                </a:solidFill>
              </a:rPr>
              <a:t>referring </a:t>
            </a:r>
            <a:r>
              <a:rPr lang="en-US" altLang="ja-JP" sz="1800" dirty="0">
                <a:solidFill>
                  <a:schemeClr val="tx1"/>
                </a:solidFill>
              </a:rPr>
              <a:t>to the </a:t>
            </a:r>
            <a:r>
              <a:rPr lang="en-US" altLang="ja-JP" sz="1800" dirty="0" smtClean="0">
                <a:solidFill>
                  <a:schemeClr val="tx1"/>
                </a:solidFill>
              </a:rPr>
              <a:t>BSS </a:t>
            </a:r>
            <a:r>
              <a:rPr lang="en-US" altLang="ja-JP" sz="1800" dirty="0">
                <a:solidFill>
                  <a:schemeClr val="tx1"/>
                </a:solidFill>
              </a:rPr>
              <a:t>color but </a:t>
            </a:r>
            <a:r>
              <a:rPr lang="en-US" altLang="ja-JP" sz="1800" dirty="0" smtClean="0">
                <a:solidFill>
                  <a:schemeClr val="tx1"/>
                </a:solidFill>
              </a:rPr>
              <a:t>also schedule an intra-BSS DL/UL transmission referring to </a:t>
            </a:r>
            <a:r>
              <a:rPr lang="en-US" altLang="ja-JP" sz="1800" dirty="0">
                <a:solidFill>
                  <a:schemeClr val="tx1"/>
                </a:solidFill>
              </a:rPr>
              <a:t>the </a:t>
            </a:r>
            <a:r>
              <a:rPr lang="en-US" altLang="ja-JP" sz="1800" dirty="0" smtClean="0">
                <a:solidFill>
                  <a:schemeClr val="tx1"/>
                </a:solidFill>
              </a:rPr>
              <a:t>UL/DL indication bit of the frame received</a:t>
            </a:r>
            <a:r>
              <a:rPr lang="en-US" altLang="ja-JP" sz="1800" dirty="0" smtClean="0">
                <a:solidFill>
                  <a:srgbClr val="00B050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from the neighboring BSS.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→</a:t>
            </a:r>
            <a:r>
              <a:rPr lang="en-US" altLang="ja-JP" sz="1600" dirty="0" smtClean="0">
                <a:solidFill>
                  <a:srgbClr val="FF0000"/>
                </a:solidFill>
              </a:rPr>
              <a:t>It helps not only to mitigate collision but also </a:t>
            </a:r>
            <a:r>
              <a:rPr lang="en-US" altLang="ja-JP" sz="1600" dirty="0">
                <a:solidFill>
                  <a:srgbClr val="FF0000"/>
                </a:solidFill>
              </a:rPr>
              <a:t>to</a:t>
            </a:r>
            <a:r>
              <a:rPr lang="en-US" altLang="ja-JP" sz="1600" dirty="0" smtClean="0">
                <a:solidFill>
                  <a:srgbClr val="FF0000"/>
                </a:solidFill>
              </a:rPr>
              <a:t> increas</a:t>
            </a:r>
            <a:r>
              <a:rPr lang="en-US" altLang="ja-JP" sz="1600" dirty="0">
                <a:solidFill>
                  <a:srgbClr val="FF0000"/>
                </a:solidFill>
              </a:rPr>
              <a:t>e </a:t>
            </a:r>
            <a:r>
              <a:rPr lang="en-US" altLang="ja-JP" sz="1600" dirty="0" smtClean="0">
                <a:solidFill>
                  <a:srgbClr val="FF0000"/>
                </a:solidFill>
              </a:rPr>
              <a:t>spatial reuse, therefore throughput could be improved further.</a:t>
            </a:r>
            <a:endParaRPr lang="en-US" altLang="ja-JP" sz="1600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September, </a:t>
            </a:r>
            <a:r>
              <a:rPr lang="en-US" altLang="ja-JP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Background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13" y="1268760"/>
            <a:ext cx="8229600" cy="4494213"/>
          </a:xfrm>
        </p:spPr>
        <p:txBody>
          <a:bodyPr>
            <a:normAutofit/>
          </a:bodyPr>
          <a:lstStyle/>
          <a:p>
            <a:r>
              <a:rPr lang="en-US" altLang="ja-JP" dirty="0"/>
              <a:t>The </a:t>
            </a:r>
            <a:r>
              <a:rPr lang="en-US" altLang="ja-JP" dirty="0" smtClean="0"/>
              <a:t>receive behavior of the </a:t>
            </a:r>
            <a:r>
              <a:rPr lang="en-US" altLang="ja-JP" dirty="0"/>
              <a:t>DSC/CCAC technique using </a:t>
            </a:r>
            <a:r>
              <a:rPr lang="en-US" altLang="ja-JP" dirty="0" smtClean="0"/>
              <a:t>the BSS </a:t>
            </a:r>
            <a:r>
              <a:rPr lang="en-US" altLang="ja-JP" dirty="0"/>
              <a:t>color </a:t>
            </a:r>
            <a:r>
              <a:rPr lang="en-US" altLang="ja-JP" dirty="0" smtClean="0"/>
              <a:t>is discussed in [1]</a:t>
            </a:r>
          </a:p>
          <a:p>
            <a:pPr marL="0" indent="0">
              <a:buNone/>
            </a:pPr>
            <a:r>
              <a:rPr lang="en-US" altLang="ja-JP" sz="2000" dirty="0" smtClean="0"/>
              <a:t>	STA/APs are suggested the </a:t>
            </a:r>
            <a:r>
              <a:rPr lang="en-US" altLang="ja-JP" sz="2000" dirty="0"/>
              <a:t>following receive process when they detect </a:t>
            </a:r>
            <a:r>
              <a:rPr lang="en-US" altLang="ja-JP" sz="2000" dirty="0" smtClean="0"/>
              <a:t> </a:t>
            </a:r>
          </a:p>
          <a:p>
            <a:pPr marL="0" indent="0">
              <a:buNone/>
            </a:pPr>
            <a:r>
              <a:rPr lang="en-US" altLang="ja-JP" sz="2000" dirty="0" smtClean="0"/>
              <a:t>	the preamble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Step 0: make sure that the frame is </a:t>
            </a:r>
            <a:r>
              <a:rPr lang="en-US" altLang="ja-JP" sz="1600" dirty="0" smtClean="0">
                <a:solidFill>
                  <a:schemeClr val="tx1"/>
                </a:solidFill>
              </a:rPr>
              <a:t>formatted with the </a:t>
            </a:r>
            <a:r>
              <a:rPr lang="en-US" altLang="ja-JP" sz="1600" dirty="0" smtClean="0"/>
              <a:t>11ax format.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Step </a:t>
            </a:r>
            <a:r>
              <a:rPr lang="en-US" altLang="ja-JP" sz="1600" dirty="0"/>
              <a:t>1: Then evaluate whether </a:t>
            </a:r>
            <a:r>
              <a:rPr lang="en-US" altLang="ja-JP" sz="1600" dirty="0" smtClean="0"/>
              <a:t>the BSS </a:t>
            </a:r>
            <a:r>
              <a:rPr lang="en-US" altLang="ja-JP" sz="1600" dirty="0"/>
              <a:t>color contained in the preamble matches with the color of the BSS which the receiver is </a:t>
            </a:r>
            <a:r>
              <a:rPr lang="en-US" altLang="ja-JP" sz="1600" dirty="0" smtClean="0"/>
              <a:t>associated with.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Step 2-1: If matched, continue decoding.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Step 2-2: If not matched, the receiver stops </a:t>
            </a:r>
            <a:r>
              <a:rPr lang="en-US" altLang="ja-JP" sz="1600" dirty="0" smtClean="0"/>
              <a:t>the receiving </a:t>
            </a:r>
            <a:r>
              <a:rPr lang="en-US" altLang="ja-JP" sz="1600" dirty="0"/>
              <a:t>process and wait for the next signal no matter what the channel status (BUSY/IDLE) is</a:t>
            </a:r>
            <a:r>
              <a:rPr lang="en-US" altLang="ja-JP" sz="1600" dirty="0" smtClean="0"/>
              <a:t>.</a:t>
            </a:r>
            <a:endParaRPr lang="en-US" altLang="ja-JP" dirty="0"/>
          </a:p>
          <a:p>
            <a:pPr>
              <a:spcBef>
                <a:spcPts val="1200"/>
              </a:spcBef>
            </a:pPr>
            <a:r>
              <a:rPr lang="en-US" altLang="ja-JP" dirty="0" smtClean="0"/>
              <a:t>Also, cascading structure is proposed [2] and has been included in the SFD[3].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8" name="组合 25"/>
          <p:cNvGrpSpPr/>
          <p:nvPr/>
        </p:nvGrpSpPr>
        <p:grpSpPr>
          <a:xfrm>
            <a:off x="836613" y="5656366"/>
            <a:ext cx="7620000" cy="868978"/>
            <a:chOff x="762000" y="2895600"/>
            <a:chExt cx="7620000" cy="868978"/>
          </a:xfrm>
        </p:grpSpPr>
        <p:grpSp>
          <p:nvGrpSpPr>
            <p:cNvPr id="9" name="组合 17"/>
            <p:cNvGrpSpPr/>
            <p:nvPr/>
          </p:nvGrpSpPr>
          <p:grpSpPr>
            <a:xfrm>
              <a:off x="762000" y="2895600"/>
              <a:ext cx="7620000" cy="841177"/>
              <a:chOff x="762000" y="2895600"/>
              <a:chExt cx="7620000" cy="841177"/>
            </a:xfrm>
          </p:grpSpPr>
          <p:grpSp>
            <p:nvGrpSpPr>
              <p:cNvPr id="14" name="组合 14"/>
              <p:cNvGrpSpPr/>
              <p:nvPr/>
            </p:nvGrpSpPr>
            <p:grpSpPr>
              <a:xfrm>
                <a:off x="762000" y="2895600"/>
                <a:ext cx="7620000" cy="841177"/>
                <a:chOff x="1219200" y="4343400"/>
                <a:chExt cx="7620000" cy="841177"/>
              </a:xfrm>
            </p:grpSpPr>
            <p:grpSp>
              <p:nvGrpSpPr>
                <p:cNvPr id="18" name="组合 18"/>
                <p:cNvGrpSpPr/>
                <p:nvPr/>
              </p:nvGrpSpPr>
              <p:grpSpPr>
                <a:xfrm>
                  <a:off x="1447800" y="4343400"/>
                  <a:ext cx="2819400" cy="535123"/>
                  <a:chOff x="1981200" y="2667000"/>
                  <a:chExt cx="2819400" cy="535123"/>
                </a:xfrm>
              </p:grpSpPr>
              <p:sp>
                <p:nvSpPr>
                  <p:cNvPr id="22" name="矩形 10"/>
                  <p:cNvSpPr/>
                  <p:nvPr/>
                </p:nvSpPr>
                <p:spPr bwMode="auto">
                  <a:xfrm>
                    <a:off x="1981200" y="2667000"/>
                    <a:ext cx="1371600" cy="535123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0" tIns="45720" rIns="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DL MU PPDU</a:t>
                    </a:r>
                  </a:p>
                </p:txBody>
              </p:sp>
              <p:sp>
                <p:nvSpPr>
                  <p:cNvPr id="23" name="矩形 11"/>
                  <p:cNvSpPr/>
                  <p:nvPr/>
                </p:nvSpPr>
                <p:spPr bwMode="auto">
                  <a:xfrm>
                    <a:off x="3505200" y="2667000"/>
                    <a:ext cx="1295400" cy="535123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0" tIns="45720" rIns="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UL MU PPDU</a:t>
                    </a:r>
                  </a:p>
                </p:txBody>
              </p:sp>
            </p:grpSp>
            <p:cxnSp>
              <p:nvCxnSpPr>
                <p:cNvPr id="19" name="直接连接符 7"/>
                <p:cNvCxnSpPr/>
                <p:nvPr/>
              </p:nvCxnSpPr>
              <p:spPr bwMode="auto">
                <a:xfrm>
                  <a:off x="1219200" y="4876800"/>
                  <a:ext cx="76200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20" name="TextBox 8"/>
                <p:cNvSpPr txBox="1"/>
                <p:nvPr/>
              </p:nvSpPr>
              <p:spPr>
                <a:xfrm>
                  <a:off x="8535052" y="4876800"/>
                  <a:ext cx="23436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400" i="1" dirty="0" smtClean="0">
                      <a:solidFill>
                        <a:schemeClr val="tx1"/>
                      </a:solidFill>
                    </a:rPr>
                    <a:t>t</a:t>
                  </a:r>
                  <a:endParaRPr lang="zh-CN" altLang="en-US" sz="1400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矩形 9"/>
                <p:cNvSpPr/>
                <p:nvPr/>
              </p:nvSpPr>
              <p:spPr bwMode="auto">
                <a:xfrm>
                  <a:off x="7696200" y="4343400"/>
                  <a:ext cx="685800" cy="535123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MU BA</a:t>
                  </a:r>
                </a:p>
              </p:txBody>
            </p:sp>
          </p:grpSp>
          <p:sp>
            <p:nvSpPr>
              <p:cNvPr id="15" name="矩形 12"/>
              <p:cNvSpPr/>
              <p:nvPr/>
            </p:nvSpPr>
            <p:spPr bwMode="auto">
              <a:xfrm>
                <a:off x="3962400" y="2895600"/>
                <a:ext cx="12954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MU PPDU</a:t>
                </a:r>
              </a:p>
            </p:txBody>
          </p:sp>
          <p:sp>
            <p:nvSpPr>
              <p:cNvPr id="16" name="矩形 13"/>
              <p:cNvSpPr/>
              <p:nvPr/>
            </p:nvSpPr>
            <p:spPr bwMode="auto">
              <a:xfrm>
                <a:off x="5410200" y="2895600"/>
                <a:ext cx="12192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MU PPDU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72950" y="29718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</p:grpSp>
        <p:cxnSp>
          <p:nvCxnSpPr>
            <p:cNvPr id="10" name="直接连接符 19"/>
            <p:cNvCxnSpPr/>
            <p:nvPr/>
          </p:nvCxnSpPr>
          <p:spPr bwMode="auto">
            <a:xfrm>
              <a:off x="990600" y="3429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直接连接符 21"/>
            <p:cNvCxnSpPr/>
            <p:nvPr/>
          </p:nvCxnSpPr>
          <p:spPr bwMode="auto">
            <a:xfrm>
              <a:off x="7924800" y="3429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直接箭头连接符 23"/>
            <p:cNvCxnSpPr/>
            <p:nvPr/>
          </p:nvCxnSpPr>
          <p:spPr bwMode="auto">
            <a:xfrm>
              <a:off x="990600" y="3581400"/>
              <a:ext cx="6934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" name="TextBox 24"/>
            <p:cNvSpPr txBox="1"/>
            <p:nvPr/>
          </p:nvSpPr>
          <p:spPr>
            <a:xfrm>
              <a:off x="4062783" y="3456801"/>
              <a:ext cx="652743" cy="307777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tx1"/>
                  </a:solidFill>
                </a:rPr>
                <a:t>TXOP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2843" y="5361374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Cascading structures:</a:t>
            </a:r>
            <a:endParaRPr kumimoji="1" lang="ja-JP" altLang="en-US" sz="180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95160"/>
            <a:ext cx="8988682" cy="3075467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Original BSS color scheme in </a:t>
            </a:r>
            <a:r>
              <a:rPr lang="en-US" altLang="ja-JP" dirty="0" smtClean="0"/>
              <a:t>11ah[4]</a:t>
            </a:r>
            <a:endParaRPr lang="en-US" altLang="ja-JP" dirty="0"/>
          </a:p>
          <a:p>
            <a:pPr lvl="1"/>
            <a:r>
              <a:rPr lang="en-US" altLang="ja-JP" dirty="0" smtClean="0"/>
              <a:t>Place color bits and UL/DL indication in the PHY SIG field for assisting in identifying the BSS of frames.</a:t>
            </a:r>
            <a:endParaRPr lang="en-US" altLang="ja-JP" dirty="0"/>
          </a:p>
          <a:p>
            <a:pPr lvl="2"/>
            <a:r>
              <a:rPr lang="en-US" altLang="ja-JP" dirty="0"/>
              <a:t>DOWN DIRECTION:</a:t>
            </a:r>
          </a:p>
          <a:p>
            <a:pPr lvl="3"/>
            <a:r>
              <a:rPr lang="en-US" altLang="ja-JP" dirty="0"/>
              <a:t>1 </a:t>
            </a:r>
            <a:r>
              <a:rPr lang="en-US" altLang="ja-JP" dirty="0" smtClean="0"/>
              <a:t>UL/DL indication bit is </a:t>
            </a:r>
            <a:r>
              <a:rPr lang="en-US" altLang="ja-JP" dirty="0"/>
              <a:t>u</a:t>
            </a:r>
            <a:r>
              <a:rPr lang="en-US" altLang="ja-JP" dirty="0" smtClean="0"/>
              <a:t>sed </a:t>
            </a:r>
            <a:r>
              <a:rPr lang="en-US" altLang="ja-JP" dirty="0"/>
              <a:t>to determine definition of remaining 9 bits</a:t>
            </a:r>
          </a:p>
          <a:p>
            <a:pPr lvl="3"/>
            <a:r>
              <a:rPr lang="en-US" altLang="ja-JP" dirty="0"/>
              <a:t>3 color </a:t>
            </a:r>
            <a:r>
              <a:rPr lang="en-US" altLang="ja-JP" dirty="0" smtClean="0"/>
              <a:t>bits selected </a:t>
            </a:r>
            <a:r>
              <a:rPr lang="en-US" altLang="ja-JP" dirty="0"/>
              <a:t>by AP to avoid overlap with neighbor </a:t>
            </a:r>
            <a:r>
              <a:rPr lang="en-US" altLang="ja-JP" dirty="0" smtClean="0"/>
              <a:t>APs are used </a:t>
            </a:r>
            <a:r>
              <a:rPr lang="en-US" altLang="ja-JP" dirty="0"/>
              <a:t>to identify BSS</a:t>
            </a:r>
          </a:p>
          <a:p>
            <a:pPr lvl="3"/>
            <a:r>
              <a:rPr lang="en-US" altLang="ja-JP" dirty="0"/>
              <a:t>6 PAID </a:t>
            </a:r>
            <a:r>
              <a:rPr lang="en-US" altLang="ja-JP" dirty="0" smtClean="0"/>
              <a:t>bits </a:t>
            </a:r>
          </a:p>
          <a:p>
            <a:pPr lvl="2"/>
            <a:r>
              <a:rPr lang="en-US" altLang="ja-JP" dirty="0" smtClean="0"/>
              <a:t>UP </a:t>
            </a:r>
            <a:r>
              <a:rPr lang="en-US" altLang="ja-JP" dirty="0"/>
              <a:t>DIRECTION:</a:t>
            </a:r>
          </a:p>
          <a:p>
            <a:pPr lvl="3"/>
            <a:r>
              <a:rPr lang="en-US" altLang="ja-JP" dirty="0"/>
              <a:t>1 </a:t>
            </a:r>
            <a:r>
              <a:rPr lang="en-US" altLang="ja-JP" dirty="0" smtClean="0"/>
              <a:t>UL/DL </a:t>
            </a:r>
            <a:r>
              <a:rPr lang="en-US" altLang="ja-JP" dirty="0"/>
              <a:t>indication </a:t>
            </a:r>
            <a:r>
              <a:rPr lang="en-US" altLang="ja-JP" dirty="0" smtClean="0"/>
              <a:t>bit, </a:t>
            </a:r>
            <a:r>
              <a:rPr lang="en-US" altLang="ja-JP" dirty="0"/>
              <a:t>e.g. UP vs DOWN</a:t>
            </a:r>
          </a:p>
          <a:p>
            <a:pPr lvl="3"/>
            <a:r>
              <a:rPr lang="en-US" altLang="ja-JP" dirty="0" smtClean="0"/>
              <a:t>9 </a:t>
            </a:r>
            <a:r>
              <a:rPr lang="en-US" altLang="ja-JP" dirty="0"/>
              <a:t>PBSSID bits</a:t>
            </a:r>
          </a:p>
          <a:p>
            <a:pPr lvl="1">
              <a:spcBef>
                <a:spcPts val="1200"/>
              </a:spcBef>
            </a:pPr>
            <a:endParaRPr lang="en-US" altLang="ja-JP" sz="1600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2290124" y="4111450"/>
            <a:ext cx="4911473" cy="1123785"/>
            <a:chOff x="1283458" y="4545020"/>
            <a:chExt cx="6039382" cy="1687499"/>
          </a:xfrm>
        </p:grpSpPr>
        <p:sp>
          <p:nvSpPr>
            <p:cNvPr id="29" name="TextBox 35"/>
            <p:cNvSpPr txBox="1"/>
            <p:nvPr/>
          </p:nvSpPr>
          <p:spPr>
            <a:xfrm>
              <a:off x="1283458" y="5321077"/>
              <a:ext cx="642894" cy="499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Bits</a:t>
              </a:r>
              <a:r>
                <a:rPr lang="en-US" sz="1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36"/>
            <p:cNvSpPr txBox="1"/>
            <p:nvPr/>
          </p:nvSpPr>
          <p:spPr>
            <a:xfrm>
              <a:off x="2436453" y="5380472"/>
              <a:ext cx="318074" cy="457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1</a:t>
              </a:r>
            </a:p>
          </p:txBody>
        </p:sp>
        <p:sp>
          <p:nvSpPr>
            <p:cNvPr id="31" name="TextBox 38"/>
            <p:cNvSpPr txBox="1"/>
            <p:nvPr/>
          </p:nvSpPr>
          <p:spPr>
            <a:xfrm>
              <a:off x="5255853" y="5380472"/>
              <a:ext cx="318074" cy="457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9</a:t>
              </a:r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1285558" y="4545020"/>
              <a:ext cx="6037282" cy="1687499"/>
              <a:chOff x="1285558" y="4545020"/>
              <a:chExt cx="6037282" cy="1687499"/>
            </a:xfrm>
          </p:grpSpPr>
          <p:sp>
            <p:nvSpPr>
              <p:cNvPr id="20" name="Rectangle 6"/>
              <p:cNvSpPr/>
              <p:nvPr/>
            </p:nvSpPr>
            <p:spPr bwMode="auto">
              <a:xfrm>
                <a:off x="1912640" y="4931259"/>
                <a:ext cx="1219200" cy="381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DIR=down</a:t>
                </a:r>
                <a:endParaRPr lang="en-US" sz="1600" dirty="0">
                  <a:solidFill>
                    <a:schemeClr val="tx1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1" name="Rectangle 7"/>
              <p:cNvSpPr/>
              <p:nvPr/>
            </p:nvSpPr>
            <p:spPr bwMode="auto">
              <a:xfrm>
                <a:off x="3131840" y="4931259"/>
                <a:ext cx="1839686" cy="381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Color</a:t>
                </a:r>
              </a:p>
            </p:txBody>
          </p:sp>
          <p:sp>
            <p:nvSpPr>
              <p:cNvPr id="22" name="Rectangle 8"/>
              <p:cNvSpPr/>
              <p:nvPr/>
            </p:nvSpPr>
            <p:spPr bwMode="auto">
              <a:xfrm>
                <a:off x="4960640" y="4931259"/>
                <a:ext cx="2362200" cy="381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ID=PAID</a:t>
                </a:r>
              </a:p>
            </p:txBody>
          </p:sp>
          <p:sp>
            <p:nvSpPr>
              <p:cNvPr id="23" name="TextBox 9"/>
              <p:cNvSpPr txBox="1"/>
              <p:nvPr/>
            </p:nvSpPr>
            <p:spPr>
              <a:xfrm>
                <a:off x="1285558" y="4595168"/>
                <a:ext cx="653543" cy="4994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Bits</a:t>
                </a:r>
                <a:r>
                  <a:rPr lang="en-US" sz="1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105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TextBox 10"/>
              <p:cNvSpPr txBox="1"/>
              <p:nvPr/>
            </p:nvSpPr>
            <p:spPr>
              <a:xfrm>
                <a:off x="2427827" y="4545020"/>
                <a:ext cx="318074" cy="457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25" name="TextBox 11"/>
              <p:cNvSpPr txBox="1"/>
              <p:nvPr/>
            </p:nvSpPr>
            <p:spPr>
              <a:xfrm>
                <a:off x="3875627" y="4545020"/>
                <a:ext cx="318074" cy="457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6" name="TextBox 12"/>
              <p:cNvSpPr txBox="1"/>
              <p:nvPr/>
            </p:nvSpPr>
            <p:spPr>
              <a:xfrm>
                <a:off x="5933027" y="4545020"/>
                <a:ext cx="318074" cy="457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27" name="Rectangle 32"/>
              <p:cNvSpPr/>
              <p:nvPr/>
            </p:nvSpPr>
            <p:spPr bwMode="auto">
              <a:xfrm>
                <a:off x="1912640" y="5776662"/>
                <a:ext cx="1219200" cy="381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DIR=up</a:t>
                </a:r>
                <a:endParaRPr lang="en-US" sz="1600" dirty="0">
                  <a:solidFill>
                    <a:schemeClr val="tx1"/>
                  </a:solidFill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28" name="Rectangle 34"/>
              <p:cNvSpPr/>
              <p:nvPr/>
            </p:nvSpPr>
            <p:spPr bwMode="auto">
              <a:xfrm>
                <a:off x="3131840" y="5776662"/>
                <a:ext cx="4191000" cy="381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  <a:cs typeface="Arial" pitchFamily="34" charset="0"/>
                  </a:rPr>
                  <a:t>ID=PBSSID</a:t>
                </a:r>
              </a:p>
            </p:txBody>
          </p:sp>
          <p:sp>
            <p:nvSpPr>
              <p:cNvPr id="6" name="円/楕円 5"/>
              <p:cNvSpPr/>
              <p:nvPr/>
            </p:nvSpPr>
            <p:spPr bwMode="auto">
              <a:xfrm>
                <a:off x="1762837" y="4849161"/>
                <a:ext cx="1512168" cy="513965"/>
              </a:xfrm>
              <a:prstGeom prst="ellipse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円/楕円 31"/>
              <p:cNvSpPr/>
              <p:nvPr/>
            </p:nvSpPr>
            <p:spPr bwMode="auto">
              <a:xfrm>
                <a:off x="1728192" y="5701804"/>
                <a:ext cx="1512168" cy="530715"/>
              </a:xfrm>
              <a:prstGeom prst="ellipse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sp>
        <p:nvSpPr>
          <p:cNvPr id="10" name="角丸四角形 9"/>
          <p:cNvSpPr/>
          <p:nvPr/>
        </p:nvSpPr>
        <p:spPr bwMode="auto">
          <a:xfrm>
            <a:off x="251520" y="5237581"/>
            <a:ext cx="8784976" cy="1237832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We note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that the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UL/DL indication bit included in a frame implies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the ongoing UL/DL transmission situation of its own BSS. </a:t>
            </a:r>
          </a:p>
          <a:p>
            <a:pPr marL="2857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</a:pP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We suggest that UL/DL indication bit may help an APs</a:t>
            </a:r>
            <a:r>
              <a:rPr lang="en-US" altLang="ja-JP" sz="1600" dirty="0" smtClean="0">
                <a:solidFill>
                  <a:schemeClr val="tx1"/>
                </a:solidFill>
              </a:rPr>
              <a:t> to 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schedule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its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own traffic considering the neighboring BSS traffic. This has the benefit of mitigating potential inter BSS interference in 11ax.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6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42138"/>
            <a:ext cx="8568952" cy="1065213"/>
          </a:xfrm>
        </p:spPr>
        <p:txBody>
          <a:bodyPr/>
          <a:lstStyle/>
          <a:p>
            <a:r>
              <a:rPr lang="en-US" sz="2800" dirty="0" smtClean="0"/>
              <a:t>Further consideration on receive behavior</a:t>
            </a:r>
            <a:r>
              <a:rPr lang="en-US" sz="2800" dirty="0" smtClean="0">
                <a:solidFill>
                  <a:schemeClr val="tx1"/>
                </a:solidFill>
              </a:rPr>
              <a:t> based on</a:t>
            </a:r>
            <a:r>
              <a:rPr lang="en-US" sz="2800" dirty="0" smtClean="0"/>
              <a:t> the cascading structure and the BSS color scheme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379915"/>
            <a:ext cx="8134672" cy="3929405"/>
          </a:xfrm>
          <a:ln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endParaRPr lang="en-US" altLang="ja-JP" dirty="0" smtClean="0"/>
          </a:p>
          <a:p>
            <a:r>
              <a:rPr lang="en-US" altLang="ja-JP" dirty="0" smtClean="0"/>
              <a:t>STAs </a:t>
            </a:r>
            <a:r>
              <a:rPr lang="en-US" altLang="ja-JP" dirty="0"/>
              <a:t>terminate </a:t>
            </a:r>
            <a:r>
              <a:rPr lang="en-US" altLang="ja-JP" dirty="0" smtClean="0"/>
              <a:t>the receive process referring </a:t>
            </a:r>
            <a:r>
              <a:rPr lang="en-US" altLang="ja-JP" dirty="0"/>
              <a:t>to BSS color as discussed in </a:t>
            </a:r>
            <a:r>
              <a:rPr lang="en-US" altLang="ja-JP" dirty="0" smtClean="0"/>
              <a:t>[1].</a:t>
            </a:r>
            <a:endParaRPr lang="en-US" altLang="ja-JP" dirty="0"/>
          </a:p>
          <a:p>
            <a:r>
              <a:rPr lang="en-US" altLang="ja-JP" dirty="0"/>
              <a:t>APs not only terminate </a:t>
            </a:r>
            <a:r>
              <a:rPr lang="en-US" altLang="ja-JP" dirty="0" smtClean="0"/>
              <a:t>the receive process referring </a:t>
            </a:r>
            <a:r>
              <a:rPr lang="en-US" altLang="ja-JP" dirty="0"/>
              <a:t>to </a:t>
            </a:r>
            <a:r>
              <a:rPr lang="en-US" altLang="ja-JP" dirty="0" smtClean="0"/>
              <a:t>the BSS </a:t>
            </a:r>
            <a:r>
              <a:rPr lang="en-US" altLang="ja-JP" dirty="0"/>
              <a:t>color but also </a:t>
            </a:r>
            <a:r>
              <a:rPr lang="en-US" altLang="ja-JP" dirty="0" smtClean="0"/>
              <a:t>properly schedule </a:t>
            </a:r>
            <a:r>
              <a:rPr lang="en-US" altLang="ja-JP" dirty="0"/>
              <a:t>intra-BSS </a:t>
            </a:r>
            <a:r>
              <a:rPr lang="en-US" altLang="ja-JP" dirty="0" smtClean="0"/>
              <a:t>UL/DL traffic referring </a:t>
            </a:r>
            <a:r>
              <a:rPr lang="en-US" altLang="ja-JP" dirty="0"/>
              <a:t>to </a:t>
            </a:r>
            <a:r>
              <a:rPr lang="en-US" altLang="ja-JP" dirty="0" smtClean="0"/>
              <a:t>the UL/DL </a:t>
            </a:r>
            <a:r>
              <a:rPr lang="en-US" altLang="ja-JP" dirty="0"/>
              <a:t>indication </a:t>
            </a:r>
            <a:r>
              <a:rPr lang="en-US" altLang="ja-JP" dirty="0" smtClean="0"/>
              <a:t>bit </a:t>
            </a:r>
            <a:r>
              <a:rPr lang="en-US" altLang="ja-JP" dirty="0"/>
              <a:t>of </a:t>
            </a:r>
            <a:r>
              <a:rPr lang="en-US" altLang="ja-JP" dirty="0" smtClean="0"/>
              <a:t>frames </a:t>
            </a:r>
            <a:r>
              <a:rPr lang="en-US" altLang="ja-JP" dirty="0" smtClean="0">
                <a:solidFill>
                  <a:schemeClr val="tx1"/>
                </a:solidFill>
              </a:rPr>
              <a:t>received from a neighboring </a:t>
            </a:r>
            <a:r>
              <a:rPr lang="en-US" altLang="ja-JP" dirty="0" smtClean="0"/>
              <a:t>BSS. </a:t>
            </a:r>
          </a:p>
          <a:p>
            <a:r>
              <a:rPr lang="en-US" altLang="ja-JP" dirty="0" smtClean="0"/>
              <a:t>The compound process of terminating receiving and checking the UL/DL indication bit is hereafter denoted as </a:t>
            </a:r>
            <a:r>
              <a:rPr lang="en-US" altLang="ja-JP" dirty="0" smtClean="0">
                <a:solidFill>
                  <a:srgbClr val="FF0000"/>
                </a:solidFill>
              </a:rPr>
              <a:t>neighboring UL/DL indication check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2354" y="1988840"/>
            <a:ext cx="7512608" cy="70788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Assuming that the cascading structure and the BSS color bit (already includes the UL/DL indication) are used</a:t>
            </a:r>
            <a:endParaRPr kumimoji="1" lang="ja-JP" altLang="en-US" sz="200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700807"/>
            <a:ext cx="8568951" cy="458994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Neighboring </a:t>
            </a:r>
            <a:r>
              <a:rPr lang="en-US" altLang="ja-JP" dirty="0"/>
              <a:t>UL/DL indication </a:t>
            </a:r>
            <a:r>
              <a:rPr lang="en-US" altLang="ja-JP" dirty="0" smtClean="0"/>
              <a:t>check in an AP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95536" y="729658"/>
            <a:ext cx="856895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/>
              <a:t>Further consideration on receive behavior</a:t>
            </a:r>
            <a:r>
              <a:rPr lang="en-US" altLang="ja-JP" sz="2800" dirty="0">
                <a:solidFill>
                  <a:schemeClr val="tx1"/>
                </a:solidFill>
              </a:rPr>
              <a:t> based on</a:t>
            </a:r>
            <a:r>
              <a:rPr lang="en-US" altLang="ja-JP" sz="2800" dirty="0"/>
              <a:t> the cascading structure and the BSS color </a:t>
            </a:r>
            <a:r>
              <a:rPr lang="en-US" altLang="ja-JP" sz="2800" dirty="0" smtClean="0"/>
              <a:t>scheme</a:t>
            </a:r>
            <a:endParaRPr lang="en-US" sz="2800" kern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880" y="2130113"/>
            <a:ext cx="4676376" cy="432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700807"/>
            <a:ext cx="8568951" cy="458994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Neighboring </a:t>
            </a:r>
            <a:r>
              <a:rPr lang="en-US" altLang="ja-JP" dirty="0"/>
              <a:t>UL/DL indication </a:t>
            </a:r>
            <a:r>
              <a:rPr lang="en-US" altLang="ja-JP" dirty="0" smtClean="0"/>
              <a:t>check in an AP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95536" y="729658"/>
            <a:ext cx="856895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/>
              <a:t>Further consideration on receive behavior</a:t>
            </a:r>
            <a:r>
              <a:rPr lang="en-US" altLang="ja-JP" sz="2800" dirty="0">
                <a:solidFill>
                  <a:schemeClr val="tx1"/>
                </a:solidFill>
              </a:rPr>
              <a:t> based on</a:t>
            </a:r>
            <a:r>
              <a:rPr lang="en-US" altLang="ja-JP" sz="2800" dirty="0"/>
              <a:t> the cascading structure and the BSS color </a:t>
            </a:r>
            <a:r>
              <a:rPr lang="en-US" altLang="ja-JP" sz="2800" dirty="0" smtClean="0"/>
              <a:t>scheme</a:t>
            </a:r>
            <a:endParaRPr lang="en-US" sz="2800" kern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112" y="2059857"/>
            <a:ext cx="4676376" cy="432322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32" y="2636912"/>
            <a:ext cx="3528114" cy="273630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 bwMode="auto">
          <a:xfrm>
            <a:off x="323528" y="2492896"/>
            <a:ext cx="3672408" cy="30963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323528" y="2249659"/>
            <a:ext cx="3686113" cy="34146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APs’ receive</a:t>
            </a:r>
            <a:r>
              <a:rPr kumimoji="0" lang="en-US" altLang="ja-JP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process suggested in [1] 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4067944" y="4869160"/>
            <a:ext cx="4392488" cy="160625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769" y="4680398"/>
            <a:ext cx="1376850" cy="37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94871"/>
            <a:ext cx="4998815" cy="727721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Case study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Collision</a:t>
            </a:r>
            <a:r>
              <a:rPr lang="en-US" altLang="ja-JP" dirty="0" smtClean="0"/>
              <a:t> situation in OBSS scenario without AP’s</a:t>
            </a:r>
            <a:r>
              <a:rPr lang="en-US" altLang="ja-JP" dirty="0" smtClean="0">
                <a:solidFill>
                  <a:schemeClr val="tx1"/>
                </a:solidFill>
              </a:rPr>
              <a:t> neighboring UL/DL indication check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69" name="グループ化 168"/>
          <p:cNvGrpSpPr/>
          <p:nvPr/>
        </p:nvGrpSpPr>
        <p:grpSpPr>
          <a:xfrm>
            <a:off x="796671" y="3722602"/>
            <a:ext cx="6541236" cy="313139"/>
            <a:chOff x="3303589" y="2778888"/>
            <a:chExt cx="7072136" cy="338554"/>
          </a:xfrm>
        </p:grpSpPr>
        <p:grpSp>
          <p:nvGrpSpPr>
            <p:cNvPr id="62" name="组合 17"/>
            <p:cNvGrpSpPr/>
            <p:nvPr/>
          </p:nvGrpSpPr>
          <p:grpSpPr>
            <a:xfrm>
              <a:off x="3988671" y="2823414"/>
              <a:ext cx="6387054" cy="284406"/>
              <a:chOff x="851452" y="2971800"/>
              <a:chExt cx="9856174" cy="483998"/>
            </a:xfrm>
          </p:grpSpPr>
          <p:cxnSp>
            <p:nvCxnSpPr>
              <p:cNvPr id="72" name="直接连接符 7"/>
              <p:cNvCxnSpPr/>
              <p:nvPr/>
            </p:nvCxnSpPr>
            <p:spPr bwMode="auto">
              <a:xfrm flipV="1">
                <a:off x="851452" y="3435922"/>
                <a:ext cx="9856174" cy="19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70" name="TextBox 16"/>
              <p:cNvSpPr txBox="1"/>
              <p:nvPr/>
            </p:nvSpPr>
            <p:spPr>
              <a:xfrm>
                <a:off x="6772950" y="29718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</p:grpSp>
        <p:sp>
          <p:nvSpPr>
            <p:cNvPr id="131" name="テキスト ボックス 130"/>
            <p:cNvSpPr txBox="1"/>
            <p:nvPr/>
          </p:nvSpPr>
          <p:spPr>
            <a:xfrm>
              <a:off x="3303589" y="2778888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AP1</a:t>
              </a:r>
              <a:endParaRPr kumimoji="1" lang="ja-JP" altLang="en-US" sz="1600" dirty="0" err="1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827625" y="5420117"/>
            <a:ext cx="6543517" cy="313139"/>
            <a:chOff x="3447338" y="4742326"/>
            <a:chExt cx="7074602" cy="338554"/>
          </a:xfrm>
        </p:grpSpPr>
        <p:cxnSp>
          <p:nvCxnSpPr>
            <p:cNvPr id="126" name="直接连接符 7"/>
            <p:cNvCxnSpPr/>
            <p:nvPr/>
          </p:nvCxnSpPr>
          <p:spPr bwMode="auto">
            <a:xfrm flipV="1">
              <a:off x="4122563" y="5020490"/>
              <a:ext cx="6399377" cy="137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32" name="テキスト ボックス 131"/>
            <p:cNvSpPr txBox="1"/>
            <p:nvPr/>
          </p:nvSpPr>
          <p:spPr>
            <a:xfrm>
              <a:off x="3447338" y="4742326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AP2</a:t>
              </a:r>
              <a:endParaRPr kumimoji="1" lang="ja-JP" altLang="en-US" sz="1600" dirty="0" err="1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44" name="直接连接符 7"/>
          <p:cNvCxnSpPr/>
          <p:nvPr/>
        </p:nvCxnSpPr>
        <p:spPr bwMode="auto">
          <a:xfrm flipV="1">
            <a:off x="1452161" y="4899839"/>
            <a:ext cx="5907583" cy="3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5" name="TextBox 8"/>
          <p:cNvSpPr txBox="1"/>
          <p:nvPr/>
        </p:nvSpPr>
        <p:spPr>
          <a:xfrm>
            <a:off x="7037532" y="3943297"/>
            <a:ext cx="140470" cy="1672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i="1" dirty="0" smtClean="0">
                <a:solidFill>
                  <a:schemeClr val="tx1"/>
                </a:solidFill>
              </a:rPr>
              <a:t>t</a:t>
            </a:r>
            <a:endParaRPr lang="zh-CN" altLang="en-US" sz="1400" i="1" dirty="0">
              <a:solidFill>
                <a:schemeClr val="tx1"/>
              </a:solidFill>
            </a:endParaRPr>
          </a:p>
        </p:txBody>
      </p:sp>
      <p:cxnSp>
        <p:nvCxnSpPr>
          <p:cNvPr id="137" name="直接箭头连接符 23"/>
          <p:cNvCxnSpPr/>
          <p:nvPr/>
        </p:nvCxnSpPr>
        <p:spPr bwMode="auto">
          <a:xfrm flipV="1">
            <a:off x="1498391" y="4106854"/>
            <a:ext cx="5428618" cy="122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0" name="テキスト ボックス 149"/>
          <p:cNvSpPr txBox="1"/>
          <p:nvPr/>
        </p:nvSpPr>
        <p:spPr>
          <a:xfrm>
            <a:off x="754266" y="4687612"/>
            <a:ext cx="761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STA12</a:t>
            </a:r>
            <a:endParaRPr kumimoji="1" lang="ja-JP" altLang="en-US" sz="1600" dirty="0" err="1" smtClean="0">
              <a:solidFill>
                <a:schemeClr val="tx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876886" y="4359186"/>
            <a:ext cx="3307142" cy="540130"/>
            <a:chOff x="7139649" y="1808258"/>
            <a:chExt cx="3575557" cy="583968"/>
          </a:xfrm>
        </p:grpSpPr>
        <p:sp>
          <p:nvSpPr>
            <p:cNvPr id="99" name="矩形 9"/>
            <p:cNvSpPr/>
            <p:nvPr/>
          </p:nvSpPr>
          <p:spPr bwMode="auto">
            <a:xfrm>
              <a:off x="7139649" y="1808258"/>
              <a:ext cx="847225" cy="57697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PHY header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(color bits)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00" name="矩形 11"/>
            <p:cNvSpPr/>
            <p:nvPr/>
          </p:nvSpPr>
          <p:spPr bwMode="auto">
            <a:xfrm>
              <a:off x="7988612" y="1808258"/>
              <a:ext cx="2726594" cy="583968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MU PSDU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898985" y="5175102"/>
            <a:ext cx="1459960" cy="406734"/>
            <a:chOff x="8261547" y="4238052"/>
            <a:chExt cx="1459960" cy="406734"/>
          </a:xfrm>
        </p:grpSpPr>
        <p:grpSp>
          <p:nvGrpSpPr>
            <p:cNvPr id="176" name="グループ化 175"/>
            <p:cNvGrpSpPr/>
            <p:nvPr/>
          </p:nvGrpSpPr>
          <p:grpSpPr>
            <a:xfrm>
              <a:off x="8261547" y="4240942"/>
              <a:ext cx="351068" cy="403844"/>
              <a:chOff x="-823436" y="2953628"/>
              <a:chExt cx="288032" cy="323226"/>
            </a:xfrm>
          </p:grpSpPr>
          <p:cxnSp>
            <p:nvCxnSpPr>
              <p:cNvPr id="177" name="直線コネクタ 176"/>
              <p:cNvCxnSpPr/>
              <p:nvPr/>
            </p:nvCxnSpPr>
            <p:spPr bwMode="auto">
              <a:xfrm>
                <a:off x="-823436" y="2973273"/>
                <a:ext cx="288032" cy="303581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8" name="直線コネクタ 177"/>
              <p:cNvCxnSpPr/>
              <p:nvPr/>
            </p:nvCxnSpPr>
            <p:spPr bwMode="auto">
              <a:xfrm flipH="1">
                <a:off x="-823436" y="2953628"/>
                <a:ext cx="288032" cy="323225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" name="テキスト ボックス 18"/>
            <p:cNvSpPr txBox="1"/>
            <p:nvPr/>
          </p:nvSpPr>
          <p:spPr>
            <a:xfrm>
              <a:off x="8493882" y="4238052"/>
              <a:ext cx="1227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FF0000"/>
                  </a:solidFill>
                </a:rPr>
                <a:t>Collision!</a:t>
              </a:r>
              <a:endParaRPr kumimoji="1" lang="ja-JP" altLang="en-US" sz="1800" dirty="0" err="1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1438460" y="4377163"/>
            <a:ext cx="455476" cy="427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5454711" y="4345915"/>
            <a:ext cx="453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430324" y="3465295"/>
            <a:ext cx="455476" cy="427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910829" y="4052988"/>
            <a:ext cx="603742" cy="2846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TXOP</a:t>
            </a:r>
            <a:endParaRPr kumimoji="1" lang="ja-JP" altLang="en-US" sz="1400" dirty="0" err="1" smtClean="0">
              <a:solidFill>
                <a:schemeClr val="tx1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717203" y="5832132"/>
            <a:ext cx="6653897" cy="599333"/>
            <a:chOff x="717244" y="5170817"/>
            <a:chExt cx="6653897" cy="599333"/>
          </a:xfrm>
        </p:grpSpPr>
        <p:grpSp>
          <p:nvGrpSpPr>
            <p:cNvPr id="167" name="グループ化 166"/>
            <p:cNvGrpSpPr/>
            <p:nvPr/>
          </p:nvGrpSpPr>
          <p:grpSpPr>
            <a:xfrm>
              <a:off x="717244" y="5457011"/>
              <a:ext cx="6653897" cy="313139"/>
              <a:chOff x="2885458" y="5797070"/>
              <a:chExt cx="7193941" cy="338554"/>
            </a:xfrm>
          </p:grpSpPr>
          <p:grpSp>
            <p:nvGrpSpPr>
              <p:cNvPr id="152" name="组合 17"/>
              <p:cNvGrpSpPr/>
              <p:nvPr/>
            </p:nvGrpSpPr>
            <p:grpSpPr>
              <a:xfrm>
                <a:off x="3748537" y="5819698"/>
                <a:ext cx="6330862" cy="275264"/>
                <a:chOff x="498631" y="2971800"/>
                <a:chExt cx="9769460" cy="468440"/>
              </a:xfrm>
            </p:grpSpPr>
            <p:cxnSp>
              <p:nvCxnSpPr>
                <p:cNvPr id="161" name="直接连接符 7"/>
                <p:cNvCxnSpPr/>
                <p:nvPr/>
              </p:nvCxnSpPr>
              <p:spPr bwMode="auto">
                <a:xfrm>
                  <a:off x="498631" y="3427664"/>
                  <a:ext cx="9769460" cy="1257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159" name="TextBox 16"/>
                <p:cNvSpPr txBox="1"/>
                <p:nvPr/>
              </p:nvSpPr>
              <p:spPr>
                <a:xfrm>
                  <a:off x="6772950" y="2971800"/>
                  <a:ext cx="38985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600" dirty="0" smtClean="0"/>
                    <a:t>…</a:t>
                  </a:r>
                  <a:endParaRPr lang="zh-CN" altLang="en-US" sz="1600" dirty="0"/>
                </a:p>
              </p:txBody>
            </p:sp>
          </p:grpSp>
          <p:sp>
            <p:nvSpPr>
              <p:cNvPr id="165" name="テキスト ボックス 164"/>
              <p:cNvSpPr txBox="1"/>
              <p:nvPr/>
            </p:nvSpPr>
            <p:spPr>
              <a:xfrm>
                <a:off x="2885458" y="5797070"/>
                <a:ext cx="7597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STA22</a:t>
                </a:r>
                <a:endParaRPr kumimoji="1" lang="ja-JP" altLang="en-US" sz="1600" dirty="0" err="1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3" name="テキスト ボックス 182"/>
            <p:cNvSpPr txBox="1"/>
            <p:nvPr/>
          </p:nvSpPr>
          <p:spPr>
            <a:xfrm>
              <a:off x="6132789" y="5170817"/>
              <a:ext cx="455476" cy="427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85" name="矩形 9"/>
            <p:cNvSpPr/>
            <p:nvPr/>
          </p:nvSpPr>
          <p:spPr bwMode="auto">
            <a:xfrm>
              <a:off x="3022585" y="5192845"/>
              <a:ext cx="783624" cy="53366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PHY header</a:t>
              </a:r>
              <a:r>
                <a:rPr kumimoji="0" lang="en-US" altLang="zh-CN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(color bits)</a:t>
              </a: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86" name="矩形 11"/>
            <p:cNvSpPr/>
            <p:nvPr/>
          </p:nvSpPr>
          <p:spPr bwMode="auto">
            <a:xfrm>
              <a:off x="3807816" y="5192845"/>
              <a:ext cx="2216808" cy="54013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MU PSDU</a:t>
              </a:r>
            </a:p>
          </p:txBody>
        </p:sp>
      </p:grpSp>
      <p:sp>
        <p:nvSpPr>
          <p:cNvPr id="81" name="Title 1"/>
          <p:cNvSpPr txBox="1">
            <a:spLocks/>
          </p:cNvSpPr>
          <p:nvPr/>
        </p:nvSpPr>
        <p:spPr bwMode="auto">
          <a:xfrm>
            <a:off x="539552" y="729658"/>
            <a:ext cx="842493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/>
              <a:t>Further consideration on receive behavior</a:t>
            </a:r>
            <a:r>
              <a:rPr lang="en-US" altLang="ja-JP" sz="2800" dirty="0">
                <a:solidFill>
                  <a:schemeClr val="tx1"/>
                </a:solidFill>
              </a:rPr>
              <a:t> based on</a:t>
            </a:r>
            <a:r>
              <a:rPr lang="en-US" altLang="ja-JP" sz="2800" dirty="0"/>
              <a:t> the cascading structure and the BSS color scheme</a:t>
            </a:r>
            <a:endParaRPr lang="en-US" altLang="ja-JP" sz="2800" kern="0" dirty="0"/>
          </a:p>
        </p:txBody>
      </p:sp>
      <p:sp>
        <p:nvSpPr>
          <p:cNvPr id="8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5665493" y="1944348"/>
            <a:ext cx="3075262" cy="1804168"/>
            <a:chOff x="5579822" y="2165329"/>
            <a:chExt cx="3075262" cy="1804168"/>
          </a:xfrm>
        </p:grpSpPr>
        <p:grpSp>
          <p:nvGrpSpPr>
            <p:cNvPr id="31" name="グループ化 30"/>
            <p:cNvGrpSpPr/>
            <p:nvPr/>
          </p:nvGrpSpPr>
          <p:grpSpPr>
            <a:xfrm>
              <a:off x="5579822" y="2165329"/>
              <a:ext cx="2869123" cy="1804168"/>
              <a:chOff x="239128" y="2844475"/>
              <a:chExt cx="2986794" cy="1878162"/>
            </a:xfrm>
          </p:grpSpPr>
          <p:sp>
            <p:nvSpPr>
              <p:cNvPr id="56" name="円/楕円 55"/>
              <p:cNvSpPr/>
              <p:nvPr/>
            </p:nvSpPr>
            <p:spPr bwMode="auto">
              <a:xfrm>
                <a:off x="239128" y="2844475"/>
                <a:ext cx="1895413" cy="1869965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accent3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" name="円/楕円 56"/>
              <p:cNvSpPr/>
              <p:nvPr/>
            </p:nvSpPr>
            <p:spPr bwMode="auto">
              <a:xfrm>
                <a:off x="1330509" y="2852672"/>
                <a:ext cx="1895413" cy="1869965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33" name="図 3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04233" y="3135037"/>
                <a:ext cx="167292" cy="161975"/>
              </a:xfrm>
              <a:prstGeom prst="rect">
                <a:avLst/>
              </a:prstGeom>
              <a:solidFill>
                <a:schemeClr val="accent3">
                  <a:lumMod val="65000"/>
                </a:schemeClr>
              </a:solidFill>
            </p:spPr>
          </p:pic>
          <p:pic>
            <p:nvPicPr>
              <p:cNvPr id="34" name="図 3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07334" y="3250862"/>
                <a:ext cx="184577" cy="178711"/>
              </a:xfrm>
              <a:prstGeom prst="rect">
                <a:avLst/>
              </a:prstGeom>
              <a:solidFill>
                <a:schemeClr val="accent3">
                  <a:lumMod val="65000"/>
                </a:schemeClr>
              </a:solidFill>
            </p:spPr>
          </p:pic>
          <p:pic>
            <p:nvPicPr>
              <p:cNvPr id="36" name="図 3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576692" y="3384243"/>
                <a:ext cx="167314" cy="161996"/>
              </a:xfrm>
              <a:prstGeom prst="rect">
                <a:avLst/>
              </a:prstGeom>
              <a:solidFill>
                <a:srgbClr val="00B050"/>
              </a:solidFill>
            </p:spPr>
          </p:pic>
          <p:pic>
            <p:nvPicPr>
              <p:cNvPr id="37" name="図 3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0265" y="3567262"/>
                <a:ext cx="148611" cy="381321"/>
              </a:xfrm>
              <a:prstGeom prst="rect">
                <a:avLst/>
              </a:prstGeom>
              <a:solidFill>
                <a:srgbClr val="00B050"/>
              </a:solidFill>
            </p:spPr>
          </p:pic>
          <p:sp>
            <p:nvSpPr>
              <p:cNvPr id="38" name="テキスト ボックス 37"/>
              <p:cNvSpPr txBox="1"/>
              <p:nvPr/>
            </p:nvSpPr>
            <p:spPr>
              <a:xfrm>
                <a:off x="2118260" y="3954656"/>
                <a:ext cx="350768" cy="212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AP2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39" name="図 3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100" y="3557730"/>
                <a:ext cx="148611" cy="381321"/>
              </a:xfrm>
              <a:prstGeom prst="rect">
                <a:avLst/>
              </a:prstGeom>
              <a:solidFill>
                <a:schemeClr val="accent3">
                  <a:lumMod val="65000"/>
                </a:schemeClr>
              </a:solidFill>
              <a:ln>
                <a:noFill/>
              </a:ln>
            </p:spPr>
          </p:pic>
          <p:sp>
            <p:nvSpPr>
              <p:cNvPr id="40" name="テキスト ボックス 39"/>
              <p:cNvSpPr txBox="1"/>
              <p:nvPr/>
            </p:nvSpPr>
            <p:spPr>
              <a:xfrm>
                <a:off x="938112" y="3946182"/>
                <a:ext cx="350768" cy="212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AP1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1" name="グループ化 50"/>
              <p:cNvGrpSpPr/>
              <p:nvPr/>
            </p:nvGrpSpPr>
            <p:grpSpPr>
              <a:xfrm>
                <a:off x="1082761" y="3635279"/>
                <a:ext cx="165745" cy="190662"/>
                <a:chOff x="-823436" y="2953628"/>
                <a:chExt cx="288032" cy="323226"/>
              </a:xfrm>
            </p:grpSpPr>
            <p:cxnSp>
              <p:nvCxnSpPr>
                <p:cNvPr id="52" name="直線コネクタ 51"/>
                <p:cNvCxnSpPr/>
                <p:nvPr/>
              </p:nvCxnSpPr>
              <p:spPr bwMode="auto">
                <a:xfrm>
                  <a:off x="-823436" y="2973273"/>
                  <a:ext cx="288032" cy="303581"/>
                </a:xfrm>
                <a:prstGeom prst="line">
                  <a:avLst/>
                </a:prstGeom>
                <a:solidFill>
                  <a:srgbClr val="00B8FF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3" name="直線コネクタ 52"/>
                <p:cNvCxnSpPr/>
                <p:nvPr/>
              </p:nvCxnSpPr>
              <p:spPr bwMode="auto">
                <a:xfrm flipH="1">
                  <a:off x="-823436" y="2953628"/>
                  <a:ext cx="288032" cy="323225"/>
                </a:xfrm>
                <a:prstGeom prst="line">
                  <a:avLst/>
                </a:prstGeom>
                <a:solidFill>
                  <a:srgbClr val="00B8FF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pic>
            <p:nvPicPr>
              <p:cNvPr id="60" name="図 5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68381" y="4288067"/>
                <a:ext cx="167314" cy="161996"/>
              </a:xfrm>
              <a:prstGeom prst="rect">
                <a:avLst/>
              </a:prstGeom>
              <a:solidFill>
                <a:srgbClr val="00B050"/>
              </a:solidFill>
            </p:spPr>
          </p:pic>
          <p:cxnSp>
            <p:nvCxnSpPr>
              <p:cNvPr id="89" name="直線矢印コネクタ 88"/>
              <p:cNvCxnSpPr>
                <a:stCxn id="33" idx="2"/>
                <a:endCxn id="39" idx="0"/>
              </p:cNvCxnSpPr>
              <p:nvPr/>
            </p:nvCxnSpPr>
            <p:spPr bwMode="auto">
              <a:xfrm>
                <a:off x="987879" y="3297012"/>
                <a:ext cx="183526" cy="26071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1" name="直線矢印コネクタ 90"/>
              <p:cNvCxnSpPr>
                <a:stCxn id="34" idx="1"/>
                <a:endCxn id="39" idx="0"/>
              </p:cNvCxnSpPr>
              <p:nvPr/>
            </p:nvCxnSpPr>
            <p:spPr bwMode="auto">
              <a:xfrm flipH="1">
                <a:off x="1171406" y="3340217"/>
                <a:ext cx="435929" cy="21751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3" name="直線矢印コネクタ 92"/>
              <p:cNvCxnSpPr>
                <a:stCxn id="36" idx="1"/>
                <a:endCxn id="37" idx="0"/>
              </p:cNvCxnSpPr>
              <p:nvPr/>
            </p:nvCxnSpPr>
            <p:spPr bwMode="auto">
              <a:xfrm flipH="1">
                <a:off x="2294570" y="3465241"/>
                <a:ext cx="282122" cy="10202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5" name="直線矢印コネクタ 94"/>
              <p:cNvCxnSpPr>
                <a:stCxn id="60" idx="0"/>
                <a:endCxn id="37" idx="1"/>
              </p:cNvCxnSpPr>
              <p:nvPr/>
            </p:nvCxnSpPr>
            <p:spPr bwMode="auto">
              <a:xfrm flipV="1">
                <a:off x="1752038" y="3757922"/>
                <a:ext cx="468227" cy="53014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7" name="直線矢印コネクタ 96"/>
              <p:cNvCxnSpPr>
                <a:stCxn id="60" idx="0"/>
                <a:endCxn id="39" idx="0"/>
              </p:cNvCxnSpPr>
              <p:nvPr/>
            </p:nvCxnSpPr>
            <p:spPr bwMode="auto">
              <a:xfrm flipH="1" flipV="1">
                <a:off x="1171406" y="3557730"/>
                <a:ext cx="580632" cy="73033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B050"/>
                </a:solidFill>
                <a:prstDash val="dash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02" name="テキスト ボックス 101"/>
              <p:cNvSpPr txBox="1"/>
              <p:nvPr/>
            </p:nvSpPr>
            <p:spPr>
              <a:xfrm>
                <a:off x="2362905" y="3499294"/>
                <a:ext cx="672906" cy="288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21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テキスト ボックス 102"/>
              <p:cNvSpPr txBox="1"/>
              <p:nvPr/>
            </p:nvSpPr>
            <p:spPr>
              <a:xfrm>
                <a:off x="475228" y="3268028"/>
                <a:ext cx="6406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11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テキスト ボックス 103"/>
              <p:cNvSpPr txBox="1"/>
              <p:nvPr/>
            </p:nvSpPr>
            <p:spPr>
              <a:xfrm>
                <a:off x="1370418" y="3403635"/>
                <a:ext cx="672906" cy="288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12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テキスト ボックス 108"/>
              <p:cNvSpPr txBox="1"/>
              <p:nvPr/>
            </p:nvSpPr>
            <p:spPr>
              <a:xfrm>
                <a:off x="1580309" y="4386174"/>
                <a:ext cx="6406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22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3528" y="3556681"/>
              <a:ext cx="815425" cy="279687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741" y="3563078"/>
              <a:ext cx="841343" cy="288576"/>
            </a:xfrm>
            <a:prstGeom prst="rect">
              <a:avLst/>
            </a:prstGeom>
          </p:spPr>
        </p:pic>
      </p:grpSp>
      <p:sp>
        <p:nvSpPr>
          <p:cNvPr id="88" name="テキスト ボックス 87"/>
          <p:cNvSpPr txBox="1"/>
          <p:nvPr/>
        </p:nvSpPr>
        <p:spPr>
          <a:xfrm>
            <a:off x="4728552" y="3429000"/>
            <a:ext cx="455476" cy="427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2660510" y="4016038"/>
            <a:ext cx="0" cy="3216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矩形 9"/>
          <p:cNvSpPr/>
          <p:nvPr/>
        </p:nvSpPr>
        <p:spPr bwMode="auto">
          <a:xfrm>
            <a:off x="1886188" y="5141833"/>
            <a:ext cx="783624" cy="53366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header</a:t>
            </a:r>
            <a:r>
              <a:rPr kumimoji="0" lang="en-US" altLang="zh-CN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(color bits)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27" name="直線矢印コネクタ 26"/>
          <p:cNvCxnSpPr>
            <a:stCxn id="185" idx="0"/>
          </p:cNvCxnSpPr>
          <p:nvPr/>
        </p:nvCxnSpPr>
        <p:spPr bwMode="auto">
          <a:xfrm flipV="1">
            <a:off x="3414356" y="5658481"/>
            <a:ext cx="0" cy="1956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直線矢印コネクタ 42"/>
          <p:cNvCxnSpPr/>
          <p:nvPr/>
        </p:nvCxnSpPr>
        <p:spPr bwMode="auto">
          <a:xfrm>
            <a:off x="2771800" y="4899316"/>
            <a:ext cx="0" cy="545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 flipV="1">
            <a:off x="3563888" y="4016038"/>
            <a:ext cx="0" cy="18406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110" name="グループ化 109"/>
          <p:cNvGrpSpPr/>
          <p:nvPr/>
        </p:nvGrpSpPr>
        <p:grpSpPr>
          <a:xfrm>
            <a:off x="2669626" y="3580936"/>
            <a:ext cx="1459960" cy="406734"/>
            <a:chOff x="8261547" y="4238052"/>
            <a:chExt cx="1459960" cy="406734"/>
          </a:xfrm>
        </p:grpSpPr>
        <p:grpSp>
          <p:nvGrpSpPr>
            <p:cNvPr id="111" name="グループ化 110"/>
            <p:cNvGrpSpPr/>
            <p:nvPr/>
          </p:nvGrpSpPr>
          <p:grpSpPr>
            <a:xfrm>
              <a:off x="8261547" y="4240942"/>
              <a:ext cx="351068" cy="403844"/>
              <a:chOff x="-823436" y="2953628"/>
              <a:chExt cx="288032" cy="323226"/>
            </a:xfrm>
          </p:grpSpPr>
          <p:cxnSp>
            <p:nvCxnSpPr>
              <p:cNvPr id="113" name="直線コネクタ 112"/>
              <p:cNvCxnSpPr/>
              <p:nvPr/>
            </p:nvCxnSpPr>
            <p:spPr bwMode="auto">
              <a:xfrm>
                <a:off x="-823436" y="2973273"/>
                <a:ext cx="288032" cy="303581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直線コネクタ 114"/>
              <p:cNvCxnSpPr/>
              <p:nvPr/>
            </p:nvCxnSpPr>
            <p:spPr bwMode="auto">
              <a:xfrm flipH="1">
                <a:off x="-823436" y="2953628"/>
                <a:ext cx="288032" cy="323225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テキスト ボックス 111"/>
            <p:cNvSpPr txBox="1"/>
            <p:nvPr/>
          </p:nvSpPr>
          <p:spPr>
            <a:xfrm>
              <a:off x="8493882" y="4238052"/>
              <a:ext cx="1227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FF0000"/>
                  </a:solidFill>
                </a:rPr>
                <a:t>Collision!</a:t>
              </a:r>
              <a:endParaRPr kumimoji="1" lang="ja-JP" altLang="en-US" sz="1800" dirty="0" err="1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116" name="直線コネクタ 115"/>
          <p:cNvCxnSpPr/>
          <p:nvPr/>
        </p:nvCxnSpPr>
        <p:spPr bwMode="auto">
          <a:xfrm>
            <a:off x="7551315" y="2655606"/>
            <a:ext cx="159215" cy="17201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116"/>
          <p:cNvCxnSpPr/>
          <p:nvPr/>
        </p:nvCxnSpPr>
        <p:spPr bwMode="auto">
          <a:xfrm flipH="1">
            <a:off x="7551315" y="2644475"/>
            <a:ext cx="159215" cy="18314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>
            <a:stCxn id="34" idx="3"/>
            <a:endCxn id="37" idx="0"/>
          </p:cNvCxnSpPr>
          <p:nvPr/>
        </p:nvCxnSpPr>
        <p:spPr bwMode="auto">
          <a:xfrm>
            <a:off x="7157101" y="2420560"/>
            <a:ext cx="482856" cy="2180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pic>
        <p:nvPicPr>
          <p:cNvPr id="59" name="図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712" y="5733256"/>
            <a:ext cx="1575112" cy="567949"/>
          </a:xfrm>
          <a:prstGeom prst="rect">
            <a:avLst/>
          </a:prstGeom>
        </p:spPr>
      </p:pic>
      <p:cxnSp>
        <p:nvCxnSpPr>
          <p:cNvPr id="63" name="直線矢印コネクタ 62"/>
          <p:cNvCxnSpPr>
            <a:stCxn id="132" idx="2"/>
          </p:cNvCxnSpPr>
          <p:nvPr/>
        </p:nvCxnSpPr>
        <p:spPr bwMode="auto">
          <a:xfrm>
            <a:off x="1081310" y="5733256"/>
            <a:ext cx="331402" cy="1209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9" name="テキスト ボックス 128"/>
          <p:cNvSpPr txBox="1"/>
          <p:nvPr/>
        </p:nvSpPr>
        <p:spPr>
          <a:xfrm>
            <a:off x="5570751" y="5093132"/>
            <a:ext cx="453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94871"/>
            <a:ext cx="4733585" cy="727721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Case study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Collision free &amp; better spatial reuse </a:t>
            </a:r>
            <a:r>
              <a:rPr lang="en-US" altLang="ja-JP" dirty="0"/>
              <a:t>situation in OBSS </a:t>
            </a:r>
            <a:r>
              <a:rPr lang="en-US" altLang="ja-JP" dirty="0">
                <a:solidFill>
                  <a:schemeClr val="tx1"/>
                </a:solidFill>
              </a:rPr>
              <a:t>scenario with AP’s neighboring UL/DL check</a:t>
            </a:r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69" name="グループ化 168"/>
          <p:cNvGrpSpPr/>
          <p:nvPr/>
        </p:nvGrpSpPr>
        <p:grpSpPr>
          <a:xfrm>
            <a:off x="796671" y="3722602"/>
            <a:ext cx="6541236" cy="313139"/>
            <a:chOff x="3303589" y="2778888"/>
            <a:chExt cx="7072136" cy="338554"/>
          </a:xfrm>
        </p:grpSpPr>
        <p:grpSp>
          <p:nvGrpSpPr>
            <p:cNvPr id="62" name="组合 17"/>
            <p:cNvGrpSpPr/>
            <p:nvPr/>
          </p:nvGrpSpPr>
          <p:grpSpPr>
            <a:xfrm>
              <a:off x="3988671" y="2823414"/>
              <a:ext cx="6387054" cy="284406"/>
              <a:chOff x="851452" y="2971800"/>
              <a:chExt cx="9856174" cy="483998"/>
            </a:xfrm>
          </p:grpSpPr>
          <p:cxnSp>
            <p:nvCxnSpPr>
              <p:cNvPr id="72" name="直接连接符 7"/>
              <p:cNvCxnSpPr/>
              <p:nvPr/>
            </p:nvCxnSpPr>
            <p:spPr bwMode="auto">
              <a:xfrm flipV="1">
                <a:off x="851452" y="3435922"/>
                <a:ext cx="9856174" cy="19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70" name="TextBox 16"/>
              <p:cNvSpPr txBox="1"/>
              <p:nvPr/>
            </p:nvSpPr>
            <p:spPr>
              <a:xfrm>
                <a:off x="6772950" y="29718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</p:grpSp>
        <p:sp>
          <p:nvSpPr>
            <p:cNvPr id="131" name="テキスト ボックス 130"/>
            <p:cNvSpPr txBox="1"/>
            <p:nvPr/>
          </p:nvSpPr>
          <p:spPr>
            <a:xfrm>
              <a:off x="3303589" y="2778888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AP1</a:t>
              </a:r>
              <a:endParaRPr kumimoji="1" lang="ja-JP" altLang="en-US" sz="1600" dirty="0" err="1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827625" y="5420117"/>
            <a:ext cx="6543517" cy="313139"/>
            <a:chOff x="3447338" y="4742326"/>
            <a:chExt cx="7074602" cy="338554"/>
          </a:xfrm>
        </p:grpSpPr>
        <p:cxnSp>
          <p:nvCxnSpPr>
            <p:cNvPr id="126" name="直接连接符 7"/>
            <p:cNvCxnSpPr/>
            <p:nvPr/>
          </p:nvCxnSpPr>
          <p:spPr bwMode="auto">
            <a:xfrm flipV="1">
              <a:off x="4122563" y="5020490"/>
              <a:ext cx="6399377" cy="137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32" name="テキスト ボックス 131"/>
            <p:cNvSpPr txBox="1"/>
            <p:nvPr/>
          </p:nvSpPr>
          <p:spPr>
            <a:xfrm>
              <a:off x="3447338" y="4742326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AP2</a:t>
              </a:r>
              <a:endParaRPr kumimoji="1" lang="ja-JP" altLang="en-US" sz="1600" dirty="0" err="1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44" name="直接连接符 7"/>
          <p:cNvCxnSpPr/>
          <p:nvPr/>
        </p:nvCxnSpPr>
        <p:spPr bwMode="auto">
          <a:xfrm flipV="1">
            <a:off x="1452161" y="4899839"/>
            <a:ext cx="5907583" cy="3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5" name="TextBox 8"/>
          <p:cNvSpPr txBox="1"/>
          <p:nvPr/>
        </p:nvSpPr>
        <p:spPr>
          <a:xfrm>
            <a:off x="7037532" y="3943297"/>
            <a:ext cx="140470" cy="1672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i="1" dirty="0" smtClean="0">
                <a:solidFill>
                  <a:schemeClr val="tx1"/>
                </a:solidFill>
              </a:rPr>
              <a:t>t</a:t>
            </a:r>
            <a:endParaRPr lang="zh-CN" altLang="en-US" sz="1400" i="1" dirty="0">
              <a:solidFill>
                <a:schemeClr val="tx1"/>
              </a:solidFill>
            </a:endParaRPr>
          </a:p>
        </p:txBody>
      </p:sp>
      <p:cxnSp>
        <p:nvCxnSpPr>
          <p:cNvPr id="137" name="直接箭头连接符 23"/>
          <p:cNvCxnSpPr/>
          <p:nvPr/>
        </p:nvCxnSpPr>
        <p:spPr bwMode="auto">
          <a:xfrm flipV="1">
            <a:off x="1498391" y="4106854"/>
            <a:ext cx="5428618" cy="122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0" name="テキスト ボックス 149"/>
          <p:cNvSpPr txBox="1"/>
          <p:nvPr/>
        </p:nvSpPr>
        <p:spPr>
          <a:xfrm>
            <a:off x="754266" y="4687612"/>
            <a:ext cx="761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STA12</a:t>
            </a:r>
            <a:endParaRPr kumimoji="1" lang="ja-JP" altLang="en-US" sz="1600" dirty="0" err="1" smtClean="0">
              <a:solidFill>
                <a:schemeClr val="tx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876885" y="4359186"/>
            <a:ext cx="3102658" cy="540130"/>
            <a:chOff x="7139649" y="1808258"/>
            <a:chExt cx="3354477" cy="583968"/>
          </a:xfrm>
        </p:grpSpPr>
        <p:sp>
          <p:nvSpPr>
            <p:cNvPr id="99" name="矩形 9"/>
            <p:cNvSpPr/>
            <p:nvPr/>
          </p:nvSpPr>
          <p:spPr bwMode="auto">
            <a:xfrm>
              <a:off x="7139649" y="1808258"/>
              <a:ext cx="847225" cy="576979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>
                <a:buClrTx/>
                <a:buSzTx/>
              </a:pPr>
              <a:r>
                <a:rPr lang="en-US" altLang="zh-CN" sz="1000" dirty="0">
                  <a:solidFill>
                    <a:schemeClr val="tx1"/>
                  </a:solidFill>
                  <a:latin typeface="Times New Roman" pitchFamily="18" charset="0"/>
                </a:rPr>
                <a:t>PHY header </a:t>
              </a:r>
              <a:r>
                <a:rPr lang="en-US" altLang="zh-CN" sz="1000" dirty="0" smtClean="0">
                  <a:solidFill>
                    <a:schemeClr val="tx1"/>
                  </a:solidFill>
                  <a:latin typeface="Times New Roman" pitchFamily="18" charset="0"/>
                </a:rPr>
                <a:t>(UL </a:t>
              </a:r>
              <a:r>
                <a:rPr lang="en-US" altLang="zh-CN" sz="1000" dirty="0">
                  <a:solidFill>
                    <a:schemeClr val="tx1"/>
                  </a:solidFill>
                  <a:latin typeface="Times New Roman" pitchFamily="18" charset="0"/>
                </a:rPr>
                <a:t>indication and color bits )</a:t>
              </a:r>
            </a:p>
          </p:txBody>
        </p:sp>
        <p:sp>
          <p:nvSpPr>
            <p:cNvPr id="100" name="矩形 11"/>
            <p:cNvSpPr/>
            <p:nvPr/>
          </p:nvSpPr>
          <p:spPr bwMode="auto">
            <a:xfrm>
              <a:off x="7988611" y="1808258"/>
              <a:ext cx="2505515" cy="583968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MU PSDU</a:t>
              </a: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1438460" y="4377163"/>
            <a:ext cx="455476" cy="427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5270296" y="4400293"/>
            <a:ext cx="453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430324" y="3465295"/>
            <a:ext cx="455476" cy="427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910829" y="4052988"/>
            <a:ext cx="603742" cy="2846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TXOP</a:t>
            </a:r>
            <a:endParaRPr kumimoji="1" lang="ja-JP" altLang="en-US" sz="1400" dirty="0" err="1" smtClean="0">
              <a:solidFill>
                <a:schemeClr val="tx1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717203" y="5832132"/>
            <a:ext cx="6653897" cy="599333"/>
            <a:chOff x="717244" y="5170817"/>
            <a:chExt cx="6653897" cy="599333"/>
          </a:xfrm>
        </p:grpSpPr>
        <p:grpSp>
          <p:nvGrpSpPr>
            <p:cNvPr id="167" name="グループ化 166"/>
            <p:cNvGrpSpPr/>
            <p:nvPr/>
          </p:nvGrpSpPr>
          <p:grpSpPr>
            <a:xfrm>
              <a:off x="717244" y="5457011"/>
              <a:ext cx="6653897" cy="313139"/>
              <a:chOff x="2885458" y="5797070"/>
              <a:chExt cx="7193941" cy="338554"/>
            </a:xfrm>
          </p:grpSpPr>
          <p:grpSp>
            <p:nvGrpSpPr>
              <p:cNvPr id="152" name="组合 17"/>
              <p:cNvGrpSpPr/>
              <p:nvPr/>
            </p:nvGrpSpPr>
            <p:grpSpPr>
              <a:xfrm>
                <a:off x="3748537" y="5819698"/>
                <a:ext cx="6330862" cy="275264"/>
                <a:chOff x="498631" y="2971800"/>
                <a:chExt cx="9769460" cy="468440"/>
              </a:xfrm>
            </p:grpSpPr>
            <p:cxnSp>
              <p:nvCxnSpPr>
                <p:cNvPr id="161" name="直接连接符 7"/>
                <p:cNvCxnSpPr/>
                <p:nvPr/>
              </p:nvCxnSpPr>
              <p:spPr bwMode="auto">
                <a:xfrm>
                  <a:off x="498631" y="3427664"/>
                  <a:ext cx="9769460" cy="1257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159" name="TextBox 16"/>
                <p:cNvSpPr txBox="1"/>
                <p:nvPr/>
              </p:nvSpPr>
              <p:spPr>
                <a:xfrm>
                  <a:off x="6772950" y="2971800"/>
                  <a:ext cx="38985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600" dirty="0" smtClean="0"/>
                    <a:t>…</a:t>
                  </a:r>
                  <a:endParaRPr lang="zh-CN" altLang="en-US" sz="1600" dirty="0"/>
                </a:p>
              </p:txBody>
            </p:sp>
          </p:grpSp>
          <p:sp>
            <p:nvSpPr>
              <p:cNvPr id="165" name="テキスト ボックス 164"/>
              <p:cNvSpPr txBox="1"/>
              <p:nvPr/>
            </p:nvSpPr>
            <p:spPr>
              <a:xfrm>
                <a:off x="2885458" y="5797070"/>
                <a:ext cx="7597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STA22</a:t>
                </a:r>
                <a:endParaRPr kumimoji="1" lang="ja-JP" altLang="en-US" sz="1600" dirty="0" err="1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3" name="テキスト ボックス 182"/>
            <p:cNvSpPr txBox="1"/>
            <p:nvPr/>
          </p:nvSpPr>
          <p:spPr>
            <a:xfrm>
              <a:off x="4980661" y="5170817"/>
              <a:ext cx="455476" cy="427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dirty="0" err="1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87" name="矩形 9"/>
          <p:cNvSpPr/>
          <p:nvPr/>
        </p:nvSpPr>
        <p:spPr bwMode="auto">
          <a:xfrm>
            <a:off x="3005582" y="5136787"/>
            <a:ext cx="914021" cy="54488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altLang="zh-CN" sz="1000" dirty="0">
                <a:solidFill>
                  <a:schemeClr val="tx1"/>
                </a:solidFill>
                <a:latin typeface="Times New Roman" pitchFamily="18" charset="0"/>
              </a:rPr>
              <a:t>PHY </a:t>
            </a:r>
            <a:r>
              <a:rPr lang="en-US" altLang="zh-CN" sz="1000" dirty="0" smtClean="0">
                <a:solidFill>
                  <a:schemeClr val="tx1"/>
                </a:solidFill>
                <a:latin typeface="Times New Roman" pitchFamily="18" charset="0"/>
              </a:rPr>
              <a:t>header   </a:t>
            </a:r>
            <a:r>
              <a:rPr lang="en-US" altLang="zh-CN" sz="1000" dirty="0">
                <a:solidFill>
                  <a:schemeClr val="tx1"/>
                </a:solidFill>
                <a:latin typeface="Times New Roman" pitchFamily="18" charset="0"/>
              </a:rPr>
              <a:t>(DL indication and color bits )</a:t>
            </a:r>
          </a:p>
        </p:txBody>
      </p:sp>
      <p:sp>
        <p:nvSpPr>
          <p:cNvPr id="188" name="矩形 11"/>
          <p:cNvSpPr/>
          <p:nvPr/>
        </p:nvSpPr>
        <p:spPr bwMode="auto">
          <a:xfrm>
            <a:off x="3923494" y="5135722"/>
            <a:ext cx="2073591" cy="54547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MU PSDU</a:t>
            </a:r>
          </a:p>
        </p:txBody>
      </p:sp>
      <p:sp>
        <p:nvSpPr>
          <p:cNvPr id="81" name="Title 1"/>
          <p:cNvSpPr txBox="1">
            <a:spLocks/>
          </p:cNvSpPr>
          <p:nvPr/>
        </p:nvSpPr>
        <p:spPr bwMode="auto">
          <a:xfrm>
            <a:off x="539552" y="729658"/>
            <a:ext cx="842493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/>
              <a:t>Further consideration on receive behavior</a:t>
            </a:r>
            <a:r>
              <a:rPr lang="en-US" altLang="ja-JP" sz="2800" dirty="0">
                <a:solidFill>
                  <a:schemeClr val="tx1"/>
                </a:solidFill>
              </a:rPr>
              <a:t> based on</a:t>
            </a:r>
            <a:r>
              <a:rPr lang="en-US" altLang="ja-JP" sz="2800" dirty="0"/>
              <a:t> the cascading structure and the BSS color scheme</a:t>
            </a:r>
            <a:endParaRPr lang="en-US" altLang="ja-JP" sz="2800" kern="0" dirty="0"/>
          </a:p>
        </p:txBody>
      </p:sp>
      <p:sp>
        <p:nvSpPr>
          <p:cNvPr id="8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September, 2015</a:t>
            </a:r>
            <a:endParaRPr lang="en-GB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728552" y="3429000"/>
            <a:ext cx="455476" cy="427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2660510" y="4016038"/>
            <a:ext cx="0" cy="3216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矩形 9"/>
          <p:cNvSpPr/>
          <p:nvPr/>
        </p:nvSpPr>
        <p:spPr bwMode="auto">
          <a:xfrm>
            <a:off x="1886188" y="5141833"/>
            <a:ext cx="783624" cy="53366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altLang="zh-CN" sz="1000" dirty="0">
                <a:solidFill>
                  <a:schemeClr val="tx1"/>
                </a:solidFill>
                <a:latin typeface="Times New Roman" pitchFamily="18" charset="0"/>
              </a:rPr>
              <a:t>PHY header (DL indication and color bits )</a:t>
            </a:r>
          </a:p>
        </p:txBody>
      </p:sp>
      <p:cxnSp>
        <p:nvCxnSpPr>
          <p:cNvPr id="43" name="直線矢印コネクタ 42"/>
          <p:cNvCxnSpPr/>
          <p:nvPr/>
        </p:nvCxnSpPr>
        <p:spPr bwMode="auto">
          <a:xfrm>
            <a:off x="2771800" y="4899316"/>
            <a:ext cx="0" cy="545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/>
          <p:cNvCxnSpPr>
            <a:stCxn id="132" idx="2"/>
          </p:cNvCxnSpPr>
          <p:nvPr/>
        </p:nvCxnSpPr>
        <p:spPr bwMode="auto">
          <a:xfrm>
            <a:off x="1081310" y="5733256"/>
            <a:ext cx="331402" cy="1209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直線矢印コネクタ 83"/>
          <p:cNvCxnSpPr>
            <a:stCxn id="114" idx="0"/>
            <a:endCxn id="108" idx="1"/>
          </p:cNvCxnSpPr>
          <p:nvPr/>
        </p:nvCxnSpPr>
        <p:spPr bwMode="auto">
          <a:xfrm flipV="1">
            <a:off x="7004624" y="2489827"/>
            <a:ext cx="271007" cy="98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直線矢印コネクタ 84"/>
          <p:cNvCxnSpPr>
            <a:stCxn id="114" idx="0"/>
            <a:endCxn id="121" idx="0"/>
          </p:cNvCxnSpPr>
          <p:nvPr/>
        </p:nvCxnSpPr>
        <p:spPr bwMode="auto">
          <a:xfrm flipH="1">
            <a:off x="6483466" y="2587828"/>
            <a:ext cx="521158" cy="6924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直線矢印コネクタ 85"/>
          <p:cNvCxnSpPr>
            <a:stCxn id="114" idx="0"/>
          </p:cNvCxnSpPr>
          <p:nvPr/>
        </p:nvCxnSpPr>
        <p:spPr bwMode="auto">
          <a:xfrm flipH="1" flipV="1">
            <a:off x="6563827" y="2369728"/>
            <a:ext cx="440797" cy="218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87" name="グループ化 86"/>
          <p:cNvGrpSpPr/>
          <p:nvPr/>
        </p:nvGrpSpPr>
        <p:grpSpPr>
          <a:xfrm>
            <a:off x="4773382" y="1893517"/>
            <a:ext cx="3363950" cy="1804168"/>
            <a:chOff x="4662831" y="2131596"/>
            <a:chExt cx="3363950" cy="1804168"/>
          </a:xfrm>
        </p:grpSpPr>
        <p:grpSp>
          <p:nvGrpSpPr>
            <p:cNvPr id="90" name="グループ化 89"/>
            <p:cNvGrpSpPr/>
            <p:nvPr/>
          </p:nvGrpSpPr>
          <p:grpSpPr>
            <a:xfrm>
              <a:off x="4919609" y="2131596"/>
              <a:ext cx="2869123" cy="1804168"/>
              <a:chOff x="239128" y="2844475"/>
              <a:chExt cx="2986794" cy="1878162"/>
            </a:xfrm>
          </p:grpSpPr>
          <p:sp>
            <p:nvSpPr>
              <p:cNvPr id="101" name="円/楕円 100"/>
              <p:cNvSpPr/>
              <p:nvPr/>
            </p:nvSpPr>
            <p:spPr bwMode="auto">
              <a:xfrm>
                <a:off x="239128" y="2844475"/>
                <a:ext cx="1895413" cy="1869965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accent3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5" name="円/楕円 104"/>
              <p:cNvSpPr/>
              <p:nvPr/>
            </p:nvSpPr>
            <p:spPr bwMode="auto">
              <a:xfrm>
                <a:off x="1330509" y="2852672"/>
                <a:ext cx="1895413" cy="1869965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106" name="図 10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04233" y="3135037"/>
                <a:ext cx="167292" cy="161975"/>
              </a:xfrm>
              <a:prstGeom prst="rect">
                <a:avLst/>
              </a:prstGeom>
              <a:solidFill>
                <a:schemeClr val="accent3">
                  <a:lumMod val="65000"/>
                </a:schemeClr>
              </a:solidFill>
            </p:spPr>
          </p:pic>
          <p:pic>
            <p:nvPicPr>
              <p:cNvPr id="107" name="図 10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07334" y="3250862"/>
                <a:ext cx="184577" cy="178711"/>
              </a:xfrm>
              <a:prstGeom prst="rect">
                <a:avLst/>
              </a:prstGeom>
              <a:solidFill>
                <a:schemeClr val="accent3">
                  <a:lumMod val="65000"/>
                </a:schemeClr>
              </a:solidFill>
            </p:spPr>
          </p:pic>
          <p:pic>
            <p:nvPicPr>
              <p:cNvPr id="108" name="図 10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576692" y="3384243"/>
                <a:ext cx="167314" cy="161996"/>
              </a:xfrm>
              <a:prstGeom prst="rect">
                <a:avLst/>
              </a:prstGeom>
              <a:solidFill>
                <a:srgbClr val="00B050"/>
              </a:solidFill>
            </p:spPr>
          </p:pic>
          <p:pic>
            <p:nvPicPr>
              <p:cNvPr id="114" name="図 1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0265" y="3567262"/>
                <a:ext cx="148611" cy="381321"/>
              </a:xfrm>
              <a:prstGeom prst="rect">
                <a:avLst/>
              </a:prstGeom>
              <a:solidFill>
                <a:srgbClr val="00B050"/>
              </a:solidFill>
            </p:spPr>
          </p:pic>
          <p:sp>
            <p:nvSpPr>
              <p:cNvPr id="118" name="テキスト ボックス 117"/>
              <p:cNvSpPr txBox="1"/>
              <p:nvPr/>
            </p:nvSpPr>
            <p:spPr>
              <a:xfrm>
                <a:off x="2118260" y="3954656"/>
                <a:ext cx="350768" cy="212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AP2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19" name="図 11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7100" y="3557730"/>
                <a:ext cx="148611" cy="381321"/>
              </a:xfrm>
              <a:prstGeom prst="rect">
                <a:avLst/>
              </a:prstGeom>
              <a:solidFill>
                <a:schemeClr val="accent3">
                  <a:lumMod val="65000"/>
                </a:schemeClr>
              </a:solidFill>
              <a:ln>
                <a:noFill/>
              </a:ln>
            </p:spPr>
          </p:pic>
          <p:sp>
            <p:nvSpPr>
              <p:cNvPr id="120" name="テキスト ボックス 119"/>
              <p:cNvSpPr txBox="1"/>
              <p:nvPr/>
            </p:nvSpPr>
            <p:spPr>
              <a:xfrm>
                <a:off x="938112" y="3946182"/>
                <a:ext cx="350768" cy="212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AP1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21" name="図 1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68381" y="4288067"/>
                <a:ext cx="167314" cy="161996"/>
              </a:xfrm>
              <a:prstGeom prst="rect">
                <a:avLst/>
              </a:prstGeom>
              <a:solidFill>
                <a:srgbClr val="00B050"/>
              </a:solidFill>
            </p:spPr>
          </p:pic>
          <p:cxnSp>
            <p:nvCxnSpPr>
              <p:cNvPr id="122" name="直線矢印コネクタ 121"/>
              <p:cNvCxnSpPr>
                <a:stCxn id="106" idx="2"/>
                <a:endCxn id="119" idx="0"/>
              </p:cNvCxnSpPr>
              <p:nvPr/>
            </p:nvCxnSpPr>
            <p:spPr bwMode="auto">
              <a:xfrm>
                <a:off x="987879" y="3297012"/>
                <a:ext cx="183526" cy="26071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23" name="直線矢印コネクタ 122"/>
              <p:cNvCxnSpPr>
                <a:stCxn id="107" idx="1"/>
                <a:endCxn id="119" idx="0"/>
              </p:cNvCxnSpPr>
              <p:nvPr/>
            </p:nvCxnSpPr>
            <p:spPr bwMode="auto">
              <a:xfrm flipH="1">
                <a:off x="1171406" y="3340217"/>
                <a:ext cx="435929" cy="21751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24" name="テキスト ボックス 123"/>
              <p:cNvSpPr txBox="1"/>
              <p:nvPr/>
            </p:nvSpPr>
            <p:spPr>
              <a:xfrm>
                <a:off x="2362905" y="3499294"/>
                <a:ext cx="672906" cy="288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21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テキスト ボックス 124"/>
              <p:cNvSpPr txBox="1"/>
              <p:nvPr/>
            </p:nvSpPr>
            <p:spPr>
              <a:xfrm>
                <a:off x="475228" y="3268028"/>
                <a:ext cx="6406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11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テキスト ボックス 126"/>
              <p:cNvSpPr txBox="1"/>
              <p:nvPr/>
            </p:nvSpPr>
            <p:spPr>
              <a:xfrm>
                <a:off x="1370418" y="3403635"/>
                <a:ext cx="672906" cy="2883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12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テキスト ボックス 127"/>
              <p:cNvSpPr txBox="1"/>
              <p:nvPr/>
            </p:nvSpPr>
            <p:spPr>
              <a:xfrm>
                <a:off x="1580309" y="4386174"/>
                <a:ext cx="6406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STA 22</a:t>
                </a:r>
                <a:endParaRPr kumimoji="1" lang="ja-JP" altLang="en-US" sz="1200" dirty="0" err="1" smtClean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92" name="図 9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831" y="3446335"/>
              <a:ext cx="815425" cy="279687"/>
            </a:xfrm>
            <a:prstGeom prst="rect">
              <a:avLst/>
            </a:prstGeom>
          </p:spPr>
        </p:pic>
        <p:pic>
          <p:nvPicPr>
            <p:cNvPr id="94" name="図 9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5438" y="3453324"/>
              <a:ext cx="841343" cy="288576"/>
            </a:xfrm>
            <a:prstGeom prst="rect">
              <a:avLst/>
            </a:prstGeom>
          </p:spPr>
        </p:pic>
        <p:sp>
          <p:nvSpPr>
            <p:cNvPr id="96" name="円/楕円 95"/>
            <p:cNvSpPr/>
            <p:nvPr/>
          </p:nvSpPr>
          <p:spPr bwMode="auto">
            <a:xfrm>
              <a:off x="6197324" y="2409869"/>
              <a:ext cx="245325" cy="34990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9" name="正方形/長方形 128"/>
          <p:cNvSpPr/>
          <p:nvPr/>
        </p:nvSpPr>
        <p:spPr>
          <a:xfrm>
            <a:off x="7869244" y="1817529"/>
            <a:ext cx="15272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STA12 isn’t interfered by </a:t>
            </a:r>
            <a:r>
              <a:rPr lang="en-US" altLang="ja-JP" sz="1600" dirty="0" smtClean="0">
                <a:solidFill>
                  <a:srgbClr val="FF0000"/>
                </a:solidFill>
              </a:rPr>
              <a:t>signals </a:t>
            </a:r>
            <a:r>
              <a:rPr lang="en-US" altLang="ja-JP" sz="1600" dirty="0">
                <a:solidFill>
                  <a:srgbClr val="FF0000"/>
                </a:solidFill>
              </a:rPr>
              <a:t>of AP2 since it is transmitting </a:t>
            </a:r>
            <a:endParaRPr lang="ja-JP" altLang="en-US" sz="1600" dirty="0"/>
          </a:p>
        </p:txBody>
      </p:sp>
      <p:cxnSp>
        <p:nvCxnSpPr>
          <p:cNvPr id="130" name="直線矢印コネクタ 129"/>
          <p:cNvCxnSpPr>
            <a:stCxn id="96" idx="7"/>
          </p:cNvCxnSpPr>
          <p:nvPr/>
        </p:nvCxnSpPr>
        <p:spPr bwMode="auto">
          <a:xfrm flipV="1">
            <a:off x="6517273" y="1988840"/>
            <a:ext cx="1416981" cy="234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直線矢印コネクタ 5"/>
          <p:cNvCxnSpPr/>
          <p:nvPr/>
        </p:nvCxnSpPr>
        <p:spPr bwMode="auto">
          <a:xfrm>
            <a:off x="4191392" y="5690078"/>
            <a:ext cx="0" cy="5690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矢印コネクタ 14"/>
          <p:cNvCxnSpPr>
            <a:stCxn id="187" idx="0"/>
          </p:cNvCxnSpPr>
          <p:nvPr/>
        </p:nvCxnSpPr>
        <p:spPr bwMode="auto">
          <a:xfrm flipV="1">
            <a:off x="3462593" y="4892852"/>
            <a:ext cx="29287" cy="2439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triangle"/>
          </a:ln>
          <a:effectLst/>
        </p:spPr>
      </p:cxnSp>
      <p:pic>
        <p:nvPicPr>
          <p:cNvPr id="21" name="図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523" y="5741159"/>
            <a:ext cx="2260608" cy="419186"/>
          </a:xfrm>
          <a:prstGeom prst="rect">
            <a:avLst/>
          </a:prstGeom>
        </p:spPr>
      </p:pic>
      <p:sp>
        <p:nvSpPr>
          <p:cNvPr id="24" name="角丸四角形 23"/>
          <p:cNvSpPr/>
          <p:nvPr/>
        </p:nvSpPr>
        <p:spPr bwMode="auto">
          <a:xfrm>
            <a:off x="1412712" y="3722602"/>
            <a:ext cx="4724000" cy="1952897"/>
          </a:xfrm>
          <a:prstGeom prst="roundRect">
            <a:avLst/>
          </a:prstGeom>
          <a:noFill/>
          <a:ln w="19050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角丸四角形 133"/>
          <p:cNvSpPr/>
          <p:nvPr/>
        </p:nvSpPr>
        <p:spPr bwMode="auto">
          <a:xfrm>
            <a:off x="1438459" y="4320277"/>
            <a:ext cx="4678421" cy="2156989"/>
          </a:xfrm>
          <a:prstGeom prst="roundRect">
            <a:avLst/>
          </a:prstGeom>
          <a:noFill/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6136712" y="4554169"/>
            <a:ext cx="2683760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C</a:t>
            </a:r>
            <a:r>
              <a:rPr lang="en-US" altLang="ja-JP" sz="1600" dirty="0" smtClean="0">
                <a:solidFill>
                  <a:srgbClr val="FF0000"/>
                </a:solidFill>
              </a:rPr>
              <a:t>ommunications of these two neighboring BSSs could be conducted simultaneously without collisions  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2545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10946</TotalTime>
  <Words>963</Words>
  <Application>Microsoft Office PowerPoint</Application>
  <PresentationFormat>画面に合わせる (4:3)</PresentationFormat>
  <Paragraphs>167</Paragraphs>
  <Slides>11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Office テーマ</vt:lpstr>
      <vt:lpstr>Document</vt:lpstr>
      <vt:lpstr>Further consideration on receive behaviour based on the cascading structure and the BSS color scheme</vt:lpstr>
      <vt:lpstr>Abstract </vt:lpstr>
      <vt:lpstr>Background (1) </vt:lpstr>
      <vt:lpstr>Background (2)</vt:lpstr>
      <vt:lpstr>Further consideration on receive behavior based on the cascading structure and the BSS color scheme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Conclusions and future works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mama maggie</cp:lastModifiedBy>
  <cp:revision>321</cp:revision>
  <cp:lastPrinted>2015-09-10T07:58:54Z</cp:lastPrinted>
  <dcterms:created xsi:type="dcterms:W3CDTF">2015-06-05T08:56:36Z</dcterms:created>
  <dcterms:modified xsi:type="dcterms:W3CDTF">2015-09-13T11:31:45Z</dcterms:modified>
</cp:coreProperties>
</file>