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3"/>
  </p:notesMasterIdLst>
  <p:handoutMasterIdLst>
    <p:handoutMasterId r:id="rId24"/>
  </p:handoutMasterIdLst>
  <p:sldIdLst>
    <p:sldId id="548" r:id="rId2"/>
    <p:sldId id="549" r:id="rId3"/>
    <p:sldId id="473" r:id="rId4"/>
    <p:sldId id="474" r:id="rId5"/>
    <p:sldId id="270" r:id="rId6"/>
    <p:sldId id="478" r:id="rId7"/>
    <p:sldId id="475" r:id="rId8"/>
    <p:sldId id="579" r:id="rId9"/>
    <p:sldId id="550" r:id="rId10"/>
    <p:sldId id="551" r:id="rId11"/>
    <p:sldId id="552" r:id="rId12"/>
    <p:sldId id="554" r:id="rId13"/>
    <p:sldId id="555" r:id="rId14"/>
    <p:sldId id="556" r:id="rId15"/>
    <p:sldId id="557" r:id="rId16"/>
    <p:sldId id="558" r:id="rId17"/>
    <p:sldId id="564" r:id="rId18"/>
    <p:sldId id="565" r:id="rId19"/>
    <p:sldId id="569" r:id="rId20"/>
    <p:sldId id="571" r:id="rId21"/>
    <p:sldId id="577" r:id="rId2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2105" autoAdjust="0"/>
  </p:normalViewPr>
  <p:slideViewPr>
    <p:cSldViewPr>
      <p:cViewPr>
        <p:scale>
          <a:sx n="71" d="100"/>
          <a:sy n="71" d="100"/>
        </p:scale>
        <p:origin x="-1356" y="-144"/>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659435" y="6475413"/>
            <a:ext cx="1884490" cy="184666"/>
          </a:xfrm>
          <a:ln/>
        </p:spPr>
        <p:txBody>
          <a:bodyPr/>
          <a:lstStyle>
            <a:lvl1pPr>
              <a:defRPr/>
            </a:lvl1pPr>
          </a:lstStyle>
          <a:p>
            <a:pPr>
              <a:defRPr/>
            </a:pPr>
            <a:r>
              <a:rPr lang="nl-NL" altLang="ko-KR" dirty="0" smtClean="0"/>
              <a:t>James Wang,  Mediatek,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2015</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altLang="ko-KR" dirty="0" smtClean="0"/>
              <a:t>September, 2015</a:t>
            </a:r>
            <a:endParaRPr lang="en-US" altLang="ko-KR" dirty="0"/>
          </a:p>
        </p:txBody>
      </p:sp>
      <p:sp>
        <p:nvSpPr>
          <p:cNvPr id="5" name="Rectangle 5"/>
          <p:cNvSpPr>
            <a:spLocks noGrp="1" noChangeArrowheads="1"/>
          </p:cNvSpPr>
          <p:nvPr>
            <p:ph type="ftr" sz="quarter" idx="11"/>
          </p:nvPr>
        </p:nvSpPr>
        <p:spPr>
          <a:xfrm>
            <a:off x="6659435" y="6475413"/>
            <a:ext cx="1884490" cy="184666"/>
          </a:xfrm>
          <a:ln/>
        </p:spPr>
        <p:txBody>
          <a:bodyPr/>
          <a:lstStyle>
            <a:lvl1pPr>
              <a:defRPr/>
            </a:lvl1pPr>
          </a:lstStyle>
          <a:p>
            <a:pPr>
              <a:defRPr/>
            </a:pPr>
            <a:r>
              <a:rPr lang="nl-NL" altLang="ko-KR" dirty="0" smtClean="0"/>
              <a:t>James Wang,  Mediatek,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altLang="ko-KR" dirty="0" smtClean="0"/>
              <a:t>September, 2015</a:t>
            </a:r>
            <a:endParaRPr lang="en-US" altLang="ko-KR" dirty="0"/>
          </a:p>
        </p:txBody>
      </p:sp>
      <p:sp>
        <p:nvSpPr>
          <p:cNvPr id="5" name="Rectangle 5"/>
          <p:cNvSpPr>
            <a:spLocks noGrp="1" noChangeArrowheads="1"/>
          </p:cNvSpPr>
          <p:nvPr>
            <p:ph type="ftr" sz="quarter" idx="11"/>
          </p:nvPr>
        </p:nvSpPr>
        <p:spPr>
          <a:xfrm>
            <a:off x="6659435" y="6475413"/>
            <a:ext cx="1884490" cy="184666"/>
          </a:xfrm>
          <a:ln/>
        </p:spPr>
        <p:txBody>
          <a:bodyPr/>
          <a:lstStyle>
            <a:lvl1pPr>
              <a:defRPr/>
            </a:lvl1pPr>
          </a:lstStyle>
          <a:p>
            <a:pPr>
              <a:defRPr/>
            </a:pPr>
            <a:r>
              <a:rPr lang="nl-NL" altLang="ko-KR" dirty="0" smtClean="0"/>
              <a:t>James Wang,  Mediatek,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dirty="0" smtClean="0"/>
              <a:t>September, 2015</a:t>
            </a:r>
            <a:endParaRPr lang="en-US" dirty="0"/>
          </a:p>
        </p:txBody>
      </p:sp>
      <p:sp>
        <p:nvSpPr>
          <p:cNvPr id="5"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en-US" altLang="ko-KR" dirty="0" smtClean="0"/>
              <a:t>James Wang,  </a:t>
            </a:r>
            <a:r>
              <a:rPr lang="en-US" altLang="ko-KR" dirty="0" err="1" smtClean="0"/>
              <a:t>Mediatek</a:t>
            </a:r>
            <a:r>
              <a:rPr lang="en-US" altLang="ko-KR" dirty="0" smtClean="0"/>
              <a:t>,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dirty="0" smtClean="0"/>
              <a:t>September</a:t>
            </a:r>
            <a:r>
              <a:rPr lang="en-US" altLang="ko-KR" dirty="0" smtClean="0"/>
              <a:t>,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1620315" cy="276999"/>
          </a:xfrm>
          <a:ln/>
        </p:spPr>
        <p:txBody>
          <a:bodyPr/>
          <a:lstStyle>
            <a:lvl1pPr>
              <a:defRPr/>
            </a:lvl1pPr>
          </a:lstStyle>
          <a:p>
            <a:pPr>
              <a:defRPr/>
            </a:pPr>
            <a:r>
              <a:rPr lang="en-US" dirty="0" smtClean="0"/>
              <a:t>September</a:t>
            </a:r>
            <a:r>
              <a:rPr lang="en-US" altLang="ko-KR" dirty="0" smtClean="0"/>
              <a:t>,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dirty="0" smtClean="0"/>
              <a:t>September</a:t>
            </a:r>
            <a:r>
              <a:rPr lang="en-US" altLang="ko-KR" dirty="0" smtClean="0"/>
              <a:t>, 2015</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dirty="0" smtClean="0"/>
              <a:t>September</a:t>
            </a:r>
            <a:r>
              <a:rPr lang="en-US" altLang="ko-KR" dirty="0" smtClean="0"/>
              <a:t>, 2015</a:t>
            </a:r>
            <a:endParaRPr lang="en-US" altLang="ko-KR" dirty="0"/>
          </a:p>
        </p:txBody>
      </p:sp>
      <p:sp>
        <p:nvSpPr>
          <p:cNvPr id="4" name="Rectangle 5"/>
          <p:cNvSpPr>
            <a:spLocks noGrp="1" noChangeArrowheads="1"/>
          </p:cNvSpPr>
          <p:nvPr>
            <p:ph type="ftr" sz="quarter" idx="11"/>
          </p:nvPr>
        </p:nvSpPr>
        <p:spPr>
          <a:xfrm>
            <a:off x="6659435" y="6475413"/>
            <a:ext cx="1884490" cy="184666"/>
          </a:xfrm>
          <a:ln/>
        </p:spPr>
        <p:txBody>
          <a:bodyPr/>
          <a:lstStyle>
            <a:lvl1pPr>
              <a:defRPr/>
            </a:lvl1pPr>
          </a:lstStyle>
          <a:p>
            <a:pPr>
              <a:defRPr/>
            </a:pPr>
            <a:r>
              <a:rPr lang="nl-NL" altLang="ko-KR" dirty="0" smtClean="0"/>
              <a:t>James Wang,  Mediatek, et. al.</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dirty="0" smtClean="0"/>
              <a:t>September</a:t>
            </a:r>
            <a:r>
              <a:rPr lang="en-US" altLang="ko-KR" dirty="0" smtClean="0"/>
              <a:t>, 2015</a:t>
            </a:r>
            <a:endParaRPr lang="en-US" altLang="ko-KR" dirty="0"/>
          </a:p>
        </p:txBody>
      </p:sp>
      <p:sp>
        <p:nvSpPr>
          <p:cNvPr id="3" name="Rectangle 5"/>
          <p:cNvSpPr>
            <a:spLocks noGrp="1" noChangeArrowheads="1"/>
          </p:cNvSpPr>
          <p:nvPr>
            <p:ph type="ftr" sz="quarter" idx="11"/>
          </p:nvPr>
        </p:nvSpPr>
        <p:spPr>
          <a:xfrm>
            <a:off x="6659435" y="6475413"/>
            <a:ext cx="1884490" cy="184666"/>
          </a:xfrm>
          <a:ln/>
        </p:spPr>
        <p:txBody>
          <a:bodyPr/>
          <a:lstStyle>
            <a:lvl1pPr>
              <a:defRPr/>
            </a:lvl1pPr>
          </a:lstStyle>
          <a:p>
            <a:pPr>
              <a:defRPr/>
            </a:pPr>
            <a:r>
              <a:rPr lang="nl-NL" altLang="ko-KR" dirty="0" smtClean="0"/>
              <a:t>James Wang,  Mediatek,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dirty="0" smtClean="0"/>
              <a:t>September</a:t>
            </a:r>
            <a:r>
              <a:rPr lang="en-US" altLang="ko-KR" dirty="0" smtClean="0"/>
              <a:t>, 2015</a:t>
            </a:r>
            <a:endParaRPr lang="en-US" altLang="ko-KR" dirty="0"/>
          </a:p>
        </p:txBody>
      </p:sp>
      <p:sp>
        <p:nvSpPr>
          <p:cNvPr id="6" name="Rectangle 5"/>
          <p:cNvSpPr>
            <a:spLocks noGrp="1" noChangeArrowheads="1"/>
          </p:cNvSpPr>
          <p:nvPr>
            <p:ph type="ftr" sz="quarter" idx="11"/>
          </p:nvPr>
        </p:nvSpPr>
        <p:spPr>
          <a:xfrm>
            <a:off x="6659435" y="6475413"/>
            <a:ext cx="1884490" cy="184666"/>
          </a:xfrm>
          <a:ln/>
        </p:spPr>
        <p:txBody>
          <a:bodyPr/>
          <a:lstStyle>
            <a:lvl1pPr>
              <a:defRPr/>
            </a:lvl1pPr>
          </a:lstStyle>
          <a:p>
            <a:pPr>
              <a:defRPr/>
            </a:pPr>
            <a:r>
              <a:rPr lang="nl-NL" altLang="ko-KR" dirty="0" smtClean="0"/>
              <a:t>James Wang,  Mediatek,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altLang="ko-KR" dirty="0" smtClean="0"/>
              <a:t>September,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2015</a:t>
            </a:r>
            <a:endParaRPr lang="en-US" dirty="0"/>
          </a:p>
        </p:txBody>
      </p:sp>
      <p:sp>
        <p:nvSpPr>
          <p:cNvPr id="1029" name="Rectangle 5"/>
          <p:cNvSpPr>
            <a:spLocks noGrp="1" noChangeArrowheads="1"/>
          </p:cNvSpPr>
          <p:nvPr>
            <p:ph type="ftr" sz="quarter" idx="3"/>
          </p:nvPr>
        </p:nvSpPr>
        <p:spPr bwMode="auto">
          <a:xfrm>
            <a:off x="6659435" y="6475413"/>
            <a:ext cx="188449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nl-NL" altLang="ko-KR" dirty="0" smtClean="0"/>
              <a:t>James Wang,  Mediatek,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802.11-15/1069r3</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 Id="rId9" Type="http://schemas.openxmlformats.org/officeDocument/2006/relationships/hyperlink" Target="mailto:hy0117.choi@lge.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Takeshi.Itagaki@jp.sony.com" TargetMode="External"/><Relationship Id="rId2" Type="http://schemas.openxmlformats.org/officeDocument/2006/relationships/hyperlink" Target="mailto:Masahito.Mori@jp.sony.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Adaptive CCA and TPC</a:t>
            </a:r>
            <a:endParaRPr lang="en-US" dirty="0"/>
          </a:p>
        </p:txBody>
      </p:sp>
      <p:sp>
        <p:nvSpPr>
          <p:cNvPr id="4" name="Date Placeholder 3"/>
          <p:cNvSpPr>
            <a:spLocks noGrp="1"/>
          </p:cNvSpPr>
          <p:nvPr>
            <p:ph type="dt" sz="half" idx="10"/>
          </p:nvPr>
        </p:nvSpPr>
        <p:spPr>
          <a:xfrm>
            <a:off x="696913" y="332601"/>
            <a:ext cx="1620315" cy="276999"/>
          </a:xfrm>
        </p:spPr>
        <p:txBody>
          <a:bodyPr/>
          <a:lstStyle/>
          <a:p>
            <a:pPr>
              <a:defRPr/>
            </a:pPr>
            <a:r>
              <a:rPr lang="en-US" dirty="0" smtClean="0"/>
              <a:t>September,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2015-09-12</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graphicFrame>
        <p:nvGraphicFramePr>
          <p:cNvPr id="10" name="Table 9"/>
          <p:cNvGraphicFramePr>
            <a:graphicFrameLocks noGrp="1"/>
          </p:cNvGraphicFramePr>
          <p:nvPr/>
        </p:nvGraphicFramePr>
        <p:xfrm>
          <a:off x="685800" y="2209800"/>
          <a:ext cx="7239000" cy="337875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James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james.wang@mediatek.com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Jianhan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cstate="print"/>
          <a:srcRect/>
          <a:stretch>
            <a:fillRect/>
          </a:stretch>
        </p:blipFill>
        <p:spPr bwMode="auto">
          <a:xfrm>
            <a:off x="4577552" y="2260848"/>
            <a:ext cx="4263880" cy="288032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Interference Problem for Spatial Re-use</a:t>
            </a:r>
            <a:endParaRPr lang="en-US" dirty="0"/>
          </a:p>
        </p:txBody>
      </p:sp>
      <p:sp>
        <p:nvSpPr>
          <p:cNvPr id="24" name="Content Placeholder 2"/>
          <p:cNvSpPr txBox="1">
            <a:spLocks/>
          </p:cNvSpPr>
          <p:nvPr/>
        </p:nvSpPr>
        <p:spPr>
          <a:xfrm>
            <a:off x="381000" y="1828800"/>
            <a:ext cx="4464496" cy="3257858"/>
          </a:xfrm>
          <a:prstGeom prst="rect">
            <a:avLst/>
          </a:prstGeom>
        </p:spPr>
        <p:txBody>
          <a:bodyPr vert="horz" lIns="91440" tIns="45720" rIns="91440" bIns="45720" rtlCol="0">
            <a:noAutofit/>
          </a:bodyPr>
          <a:lstStyle/>
          <a:p>
            <a:pPr marL="285750" indent="-285750" defTabSz="457200" eaLnBrk="1" fontAlgn="auto" hangingPunct="1">
              <a:spcBef>
                <a:spcPct val="20000"/>
              </a:spcBef>
              <a:spcAft>
                <a:spcPts val="0"/>
              </a:spcAft>
              <a:buFont typeface="Arial" pitchFamily="34" charset="0"/>
              <a:buChar char="•"/>
              <a:defRPr/>
            </a:pPr>
            <a:r>
              <a:rPr lang="en-US" sz="1800" baseline="0" dirty="0" smtClean="0"/>
              <a:t>In Ref[11], a 4 BSSs/40STAs scenario is presented</a:t>
            </a:r>
            <a:endParaRPr lang="en-US" sz="1800" dirty="0" smtClean="0"/>
          </a:p>
          <a:p>
            <a:pPr marL="742950" lvl="1" indent="-285750" defTabSz="457200" eaLnBrk="1" fontAlgn="auto" hangingPunct="1">
              <a:spcBef>
                <a:spcPct val="20000"/>
              </a:spcBef>
              <a:spcAft>
                <a:spcPts val="0"/>
              </a:spcAft>
              <a:buFont typeface="Arial" pitchFamily="34" charset="0"/>
              <a:buChar char="•"/>
              <a:defRPr/>
            </a:pPr>
            <a:r>
              <a:rPr lang="en-US" sz="1600" dirty="0" smtClean="0"/>
              <a:t>CCA prevents high percentage of spatial re-use transmission (&gt;90% for CCA=-82dBm)</a:t>
            </a:r>
          </a:p>
          <a:p>
            <a:pPr marL="742950" lvl="1" indent="-285750" defTabSz="457200" eaLnBrk="1" fontAlgn="auto" hangingPunct="1">
              <a:spcBef>
                <a:spcPct val="20000"/>
              </a:spcBef>
              <a:spcAft>
                <a:spcPts val="0"/>
              </a:spcAft>
              <a:buFont typeface="Arial" pitchFamily="34" charset="0"/>
              <a:buChar char="•"/>
              <a:defRPr/>
            </a:pPr>
            <a:r>
              <a:rPr lang="en-US" sz="1600" dirty="0" smtClean="0"/>
              <a:t>Significant percentage of spatial re-use transmission (shaded area: &gt;30%) will affect the MCSs of the on-going frame exchange</a:t>
            </a:r>
            <a:endParaRPr kumimoji="0" lang="en-US" sz="1600" u="none" strike="noStrike" kern="1200" cap="none" spc="0" normalizeH="0" baseline="0" noProof="0" dirty="0" smtClean="0">
              <a:ln>
                <a:noFill/>
              </a:ln>
              <a:solidFill>
                <a:schemeClr val="tx1"/>
              </a:solidFill>
              <a:effectLst/>
              <a:uLnTx/>
              <a:uFillTx/>
              <a:latin typeface="+mn-lt"/>
              <a:ea typeface="+mn-ea"/>
              <a:cs typeface="+mn-cs"/>
            </a:endParaRPr>
          </a:p>
        </p:txBody>
      </p:sp>
      <p:sp>
        <p:nvSpPr>
          <p:cNvPr id="31" name="Slide Number Placeholder 3"/>
          <p:cNvSpPr>
            <a:spLocks noGrp="1"/>
          </p:cNvSpPr>
          <p:nvPr>
            <p:ph type="sldNum" sz="quarter" idx="11"/>
          </p:nvPr>
        </p:nvSpPr>
        <p:spPr>
          <a:xfrm>
            <a:off x="4344988" y="6475413"/>
            <a:ext cx="530225" cy="182562"/>
          </a:xfrm>
        </p:spPr>
        <p:txBody>
          <a:bodyPr/>
          <a:lstStyle/>
          <a:p>
            <a:pPr>
              <a:defRPr/>
            </a:pPr>
            <a:r>
              <a:rPr lang="en-US" dirty="0" smtClean="0"/>
              <a:t>Slide </a:t>
            </a:r>
            <a:fld id="{3099D1E7-2CFE-4362-BB72-AF97192842EA}" type="slidenum">
              <a:rPr lang="en-US" smtClean="0"/>
              <a:pPr>
                <a:defRPr/>
              </a:pPr>
              <a:t>10</a:t>
            </a:fld>
            <a:endParaRPr lang="en-US" dirty="0"/>
          </a:p>
        </p:txBody>
      </p:sp>
      <p:sp>
        <p:nvSpPr>
          <p:cNvPr id="27" name="Content Placeholder 27"/>
          <p:cNvSpPr txBox="1">
            <a:spLocks/>
          </p:cNvSpPr>
          <p:nvPr/>
        </p:nvSpPr>
        <p:spPr bwMode="auto">
          <a:xfrm>
            <a:off x="361122" y="4180318"/>
            <a:ext cx="4680520" cy="792088"/>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285750" indent="-285750" defTabSz="457200" eaLnBrk="1" fontAlgn="auto" hangingPunct="1">
              <a:spcBef>
                <a:spcPct val="20000"/>
              </a:spcBef>
              <a:spcAft>
                <a:spcPts val="0"/>
              </a:spcAft>
              <a:buFont typeface="Arial" pitchFamily="34" charset="0"/>
              <a:buChar char="•"/>
              <a:defRPr/>
            </a:pPr>
            <a:r>
              <a:rPr lang="en-US" sz="1800" dirty="0" smtClean="0"/>
              <a:t>Spatial re-use induced collision causes loss in throughput before link can adapt to lower MCSs.</a:t>
            </a:r>
          </a:p>
          <a:p>
            <a:pPr marL="285750" indent="-285750" defTabSz="457200" eaLnBrk="1" fontAlgn="auto" hangingPunct="1">
              <a:spcBef>
                <a:spcPct val="20000"/>
              </a:spcBef>
              <a:spcAft>
                <a:spcPts val="0"/>
              </a:spcAft>
              <a:buFont typeface="Arial" pitchFamily="34" charset="0"/>
              <a:buChar char="•"/>
              <a:defRPr/>
            </a:pPr>
            <a:r>
              <a:rPr lang="en-US" sz="1800" dirty="0" smtClean="0"/>
              <a:t>Interference mitigation (such as </a:t>
            </a:r>
            <a:endParaRPr lang="en-US" sz="1800" dirty="0"/>
          </a:p>
        </p:txBody>
      </p:sp>
      <p:sp>
        <p:nvSpPr>
          <p:cNvPr id="34" name="TextBox 33"/>
          <p:cNvSpPr txBox="1"/>
          <p:nvPr/>
        </p:nvSpPr>
        <p:spPr>
          <a:xfrm>
            <a:off x="4864968" y="5089039"/>
            <a:ext cx="4109395" cy="276999"/>
          </a:xfrm>
          <a:prstGeom prst="rect">
            <a:avLst/>
          </a:prstGeom>
          <a:noFill/>
        </p:spPr>
        <p:txBody>
          <a:bodyPr wrap="none" rtlCol="0">
            <a:spAutoFit/>
          </a:bodyPr>
          <a:lstStyle/>
          <a:p>
            <a:r>
              <a:rPr lang="en-US" sz="1200" dirty="0" smtClean="0">
                <a:latin typeface="Calibri" panose="020F0502020204030204" pitchFamily="34" charset="0"/>
              </a:rPr>
              <a:t>Normalized distance (by that of MCS0) between primary nodes</a:t>
            </a:r>
            <a:endParaRPr lang="en-US" sz="1200" dirty="0">
              <a:latin typeface="Calibri" panose="020F0502020204030204" pitchFamily="34" charset="0"/>
            </a:endParaRPr>
          </a:p>
        </p:txBody>
      </p:sp>
      <p:cxnSp>
        <p:nvCxnSpPr>
          <p:cNvPr id="39" name="Straight Connector 38"/>
          <p:cNvCxnSpPr/>
          <p:nvPr/>
        </p:nvCxnSpPr>
        <p:spPr bwMode="auto">
          <a:xfrm flipH="1">
            <a:off x="5421560" y="2548880"/>
            <a:ext cx="72008"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Straight Connector 39"/>
          <p:cNvCxnSpPr/>
          <p:nvPr/>
        </p:nvCxnSpPr>
        <p:spPr bwMode="auto">
          <a:xfrm flipH="1">
            <a:off x="5541127" y="2548880"/>
            <a:ext cx="181041" cy="41625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3" name="Straight Connector 42"/>
          <p:cNvCxnSpPr/>
          <p:nvPr/>
        </p:nvCxnSpPr>
        <p:spPr bwMode="auto">
          <a:xfrm flipH="1">
            <a:off x="5628117" y="2562178"/>
            <a:ext cx="322453" cy="74138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Straight Connector 45"/>
          <p:cNvCxnSpPr/>
          <p:nvPr/>
        </p:nvCxnSpPr>
        <p:spPr bwMode="auto">
          <a:xfrm flipH="1">
            <a:off x="5884381" y="2620888"/>
            <a:ext cx="313185" cy="72008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0" name="Straight Connector 59"/>
          <p:cNvCxnSpPr/>
          <p:nvPr/>
        </p:nvCxnSpPr>
        <p:spPr bwMode="auto">
          <a:xfrm flipH="1">
            <a:off x="5958747" y="2639670"/>
            <a:ext cx="449335" cy="103311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4" name="Straight Connector 63"/>
          <p:cNvCxnSpPr/>
          <p:nvPr/>
        </p:nvCxnSpPr>
        <p:spPr bwMode="auto">
          <a:xfrm flipH="1">
            <a:off x="6268713" y="2681016"/>
            <a:ext cx="340963" cy="76973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8" name="Straight Connector 67"/>
          <p:cNvCxnSpPr/>
          <p:nvPr/>
        </p:nvCxnSpPr>
        <p:spPr bwMode="auto">
          <a:xfrm flipH="1">
            <a:off x="6604508" y="2698621"/>
            <a:ext cx="232477" cy="51965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2" name="Straight Connector 71"/>
          <p:cNvCxnSpPr/>
          <p:nvPr/>
        </p:nvCxnSpPr>
        <p:spPr bwMode="auto">
          <a:xfrm flipH="1">
            <a:off x="6715580" y="2706829"/>
            <a:ext cx="347829" cy="77749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4" name="Straight Connector 73"/>
          <p:cNvCxnSpPr/>
          <p:nvPr/>
        </p:nvCxnSpPr>
        <p:spPr bwMode="auto">
          <a:xfrm flipH="1">
            <a:off x="6976470" y="2985799"/>
            <a:ext cx="232474" cy="51660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6" name="Straight Connector 75"/>
          <p:cNvCxnSpPr/>
          <p:nvPr/>
        </p:nvCxnSpPr>
        <p:spPr bwMode="auto">
          <a:xfrm flipH="1">
            <a:off x="7448780" y="2833399"/>
            <a:ext cx="124374" cy="27638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8" name="Straight Connector 77"/>
          <p:cNvCxnSpPr/>
          <p:nvPr/>
        </p:nvCxnSpPr>
        <p:spPr bwMode="auto">
          <a:xfrm flipH="1">
            <a:off x="7229608" y="2768822"/>
            <a:ext cx="72325" cy="16072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0" name="Straight Connector 79"/>
          <p:cNvCxnSpPr/>
          <p:nvPr/>
        </p:nvCxnSpPr>
        <p:spPr bwMode="auto">
          <a:xfrm flipH="1">
            <a:off x="6362960" y="3546707"/>
            <a:ext cx="102065" cy="23467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3" name="Straight Connector 82"/>
          <p:cNvCxnSpPr/>
          <p:nvPr/>
        </p:nvCxnSpPr>
        <p:spPr bwMode="auto">
          <a:xfrm flipH="1">
            <a:off x="6105982" y="3574734"/>
            <a:ext cx="108929" cy="25045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5" name="Straight Connector 84"/>
          <p:cNvCxnSpPr/>
          <p:nvPr/>
        </p:nvCxnSpPr>
        <p:spPr bwMode="auto">
          <a:xfrm flipH="1">
            <a:off x="6813738" y="3708237"/>
            <a:ext cx="80074" cy="18411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7" name="Straight Connector 86"/>
          <p:cNvCxnSpPr/>
          <p:nvPr/>
        </p:nvCxnSpPr>
        <p:spPr bwMode="auto">
          <a:xfrm flipH="1">
            <a:off x="7087542" y="3729433"/>
            <a:ext cx="95571" cy="21974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9" name="Straight Connector 88"/>
          <p:cNvCxnSpPr/>
          <p:nvPr/>
        </p:nvCxnSpPr>
        <p:spPr bwMode="auto">
          <a:xfrm flipH="1">
            <a:off x="7637730" y="2952219"/>
            <a:ext cx="188447" cy="43327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1" name="Straight Connector 90"/>
          <p:cNvCxnSpPr/>
          <p:nvPr/>
        </p:nvCxnSpPr>
        <p:spPr bwMode="auto">
          <a:xfrm flipH="1">
            <a:off x="8097513" y="2869561"/>
            <a:ext cx="69627" cy="16008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3" name="Straight Connector 92"/>
          <p:cNvCxnSpPr/>
          <p:nvPr/>
        </p:nvCxnSpPr>
        <p:spPr bwMode="auto">
          <a:xfrm flipH="1">
            <a:off x="7738470" y="3714422"/>
            <a:ext cx="59409" cy="13659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5" name="Straight Connector 94"/>
          <p:cNvCxnSpPr/>
          <p:nvPr/>
        </p:nvCxnSpPr>
        <p:spPr bwMode="auto">
          <a:xfrm flipH="1">
            <a:off x="8283493" y="3060707"/>
            <a:ext cx="116122" cy="26698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7" name="TextBox 96"/>
          <p:cNvSpPr txBox="1"/>
          <p:nvPr/>
        </p:nvSpPr>
        <p:spPr>
          <a:xfrm>
            <a:off x="5504385" y="2090734"/>
            <a:ext cx="2516586" cy="276999"/>
          </a:xfrm>
          <a:prstGeom prst="rect">
            <a:avLst/>
          </a:prstGeom>
          <a:noFill/>
        </p:spPr>
        <p:txBody>
          <a:bodyPr wrap="none" rtlCol="0">
            <a:spAutoFit/>
          </a:bodyPr>
          <a:lstStyle/>
          <a:p>
            <a:r>
              <a:rPr lang="en-US" sz="1200" dirty="0" smtClean="0">
                <a:latin typeface="Calibri" panose="020F0502020204030204" pitchFamily="34" charset="0"/>
              </a:rPr>
              <a:t>4BSSs/40STAs, all TX Power = 15 </a:t>
            </a:r>
            <a:r>
              <a:rPr lang="en-US" sz="1200" dirty="0" err="1" smtClean="0">
                <a:latin typeface="Calibri" panose="020F0502020204030204" pitchFamily="34" charset="0"/>
              </a:rPr>
              <a:t>dBm</a:t>
            </a:r>
            <a:endParaRPr lang="en-US" sz="1200" dirty="0">
              <a:latin typeface="Calibri" panose="020F0502020204030204" pitchFamily="34" charset="0"/>
            </a:endParaRPr>
          </a:p>
        </p:txBody>
      </p:sp>
      <p:sp>
        <p:nvSpPr>
          <p:cNvPr id="99" name="Content Placeholder 27"/>
          <p:cNvSpPr txBox="1">
            <a:spLocks/>
          </p:cNvSpPr>
          <p:nvPr/>
        </p:nvSpPr>
        <p:spPr bwMode="auto">
          <a:xfrm>
            <a:off x="361121" y="5328793"/>
            <a:ext cx="7675242" cy="65077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285750" indent="-285750" defTabSz="457200" eaLnBrk="1" fontAlgn="auto" hangingPunct="1">
              <a:spcBef>
                <a:spcPct val="20000"/>
              </a:spcBef>
              <a:spcAft>
                <a:spcPts val="0"/>
              </a:spcAft>
              <a:defRPr/>
            </a:pPr>
            <a:r>
              <a:rPr lang="en-US" sz="1800" dirty="0" smtClean="0"/>
              <a:t>     transmit power control) should be employed during SR transmission to avoid collision with on-going frame exchange in a dense environment</a:t>
            </a:r>
            <a:endParaRPr lang="en-US" sz="1800" dirty="0"/>
          </a:p>
        </p:txBody>
      </p:sp>
      <p:cxnSp>
        <p:nvCxnSpPr>
          <p:cNvPr id="33" name="Straight Arrow Connector 32"/>
          <p:cNvCxnSpPr/>
          <p:nvPr/>
        </p:nvCxnSpPr>
        <p:spPr bwMode="auto">
          <a:xfrm>
            <a:off x="6088294" y="2585595"/>
            <a:ext cx="0" cy="1202634"/>
          </a:xfrm>
          <a:prstGeom prst="straightConnector1">
            <a:avLst/>
          </a:prstGeom>
          <a:solidFill>
            <a:schemeClr val="accent1"/>
          </a:solidFill>
          <a:ln w="28575" cap="flat" cmpd="sng" algn="ctr">
            <a:solidFill>
              <a:schemeClr val="accent2">
                <a:lumMod val="75000"/>
              </a:schemeClr>
            </a:solidFill>
            <a:prstDash val="solid"/>
            <a:round/>
            <a:headEnd type="arrow"/>
            <a:tailEnd type="arrow"/>
          </a:ln>
          <a:effectLst/>
        </p:spPr>
      </p:cxnSp>
      <p:cxnSp>
        <p:nvCxnSpPr>
          <p:cNvPr id="36" name="Straight Connector 35"/>
          <p:cNvCxnSpPr/>
          <p:nvPr/>
        </p:nvCxnSpPr>
        <p:spPr bwMode="auto">
          <a:xfrm>
            <a:off x="5730484" y="3808107"/>
            <a:ext cx="2067339"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7" name="TextBox 36"/>
          <p:cNvSpPr txBox="1"/>
          <p:nvPr/>
        </p:nvSpPr>
        <p:spPr>
          <a:xfrm>
            <a:off x="6128049" y="2734681"/>
            <a:ext cx="1013791" cy="954107"/>
          </a:xfrm>
          <a:prstGeom prst="rect">
            <a:avLst/>
          </a:prstGeom>
          <a:noFill/>
        </p:spPr>
        <p:txBody>
          <a:bodyPr wrap="square" rtlCol="0">
            <a:spAutoFit/>
          </a:bodyPr>
          <a:lstStyle/>
          <a:p>
            <a:r>
              <a:rPr lang="en-US" sz="1400" b="1" dirty="0" smtClean="0">
                <a:solidFill>
                  <a:schemeClr val="accent2">
                    <a:lumMod val="75000"/>
                  </a:schemeClr>
                </a:solidFill>
              </a:rPr>
              <a:t>TPC needed to avoid collisions</a:t>
            </a:r>
            <a:endParaRPr lang="en-US" sz="1400" b="1" dirty="0">
              <a:solidFill>
                <a:schemeClr val="accent2">
                  <a:lumMod val="75000"/>
                </a:schemeClr>
              </a:solidFill>
            </a:endParaRPr>
          </a:p>
        </p:txBody>
      </p:sp>
      <p:cxnSp>
        <p:nvCxnSpPr>
          <p:cNvPr id="35" name="Straight Arrow Connector 34"/>
          <p:cNvCxnSpPr/>
          <p:nvPr/>
        </p:nvCxnSpPr>
        <p:spPr bwMode="auto">
          <a:xfrm>
            <a:off x="5634407" y="2549152"/>
            <a:ext cx="0" cy="2451651"/>
          </a:xfrm>
          <a:prstGeom prst="straightConnector1">
            <a:avLst/>
          </a:prstGeom>
          <a:solidFill>
            <a:schemeClr val="accent1"/>
          </a:solidFill>
          <a:ln w="28575" cap="flat" cmpd="sng" algn="ctr">
            <a:solidFill>
              <a:schemeClr val="accent2">
                <a:lumMod val="75000"/>
              </a:schemeClr>
            </a:solidFill>
            <a:prstDash val="solid"/>
            <a:round/>
            <a:headEnd type="arrow"/>
            <a:tailEnd type="arrow"/>
          </a:ln>
          <a:effectLst/>
        </p:spPr>
      </p:cxnSp>
      <p:sp>
        <p:nvSpPr>
          <p:cNvPr id="38" name="TextBox 37"/>
          <p:cNvSpPr txBox="1"/>
          <p:nvPr/>
        </p:nvSpPr>
        <p:spPr>
          <a:xfrm>
            <a:off x="5564832" y="3871056"/>
            <a:ext cx="1368287" cy="523220"/>
          </a:xfrm>
          <a:prstGeom prst="rect">
            <a:avLst/>
          </a:prstGeom>
          <a:noFill/>
        </p:spPr>
        <p:txBody>
          <a:bodyPr wrap="square" rtlCol="0">
            <a:spAutoFit/>
          </a:bodyPr>
          <a:lstStyle/>
          <a:p>
            <a:r>
              <a:rPr lang="en-US" sz="1400" b="1" dirty="0" smtClean="0">
                <a:solidFill>
                  <a:schemeClr val="accent2">
                    <a:lumMod val="75000"/>
                  </a:schemeClr>
                </a:solidFill>
              </a:rPr>
              <a:t>Spatial Re-use Possible</a:t>
            </a:r>
            <a:endParaRPr lang="en-US" sz="1400" b="1" dirty="0">
              <a:solidFill>
                <a:schemeClr val="accent2">
                  <a:lumMod val="75000"/>
                </a:schemeClr>
              </a:solidFill>
            </a:endParaRPr>
          </a:p>
        </p:txBody>
      </p:sp>
      <p:cxnSp>
        <p:nvCxnSpPr>
          <p:cNvPr id="42" name="Straight Arrow Connector 41"/>
          <p:cNvCxnSpPr/>
          <p:nvPr/>
        </p:nvCxnSpPr>
        <p:spPr bwMode="auto">
          <a:xfrm flipH="1">
            <a:off x="7519528" y="4633055"/>
            <a:ext cx="924339" cy="0"/>
          </a:xfrm>
          <a:prstGeom prst="straightConnector1">
            <a:avLst/>
          </a:prstGeom>
          <a:solidFill>
            <a:schemeClr val="accent1"/>
          </a:solidFill>
          <a:ln w="28575" cap="flat" cmpd="sng" algn="ctr">
            <a:solidFill>
              <a:srgbClr val="7030A0"/>
            </a:solidFill>
            <a:prstDash val="solid"/>
            <a:round/>
            <a:headEnd type="none" w="sm" len="sm"/>
            <a:tailEnd type="arrow"/>
          </a:ln>
          <a:effectLst/>
        </p:spPr>
      </p:cxnSp>
      <p:sp>
        <p:nvSpPr>
          <p:cNvPr id="44" name="TextBox 43"/>
          <p:cNvSpPr txBox="1"/>
          <p:nvPr/>
        </p:nvSpPr>
        <p:spPr>
          <a:xfrm>
            <a:off x="7473145" y="4331569"/>
            <a:ext cx="1368287" cy="307777"/>
          </a:xfrm>
          <a:prstGeom prst="rect">
            <a:avLst/>
          </a:prstGeom>
          <a:noFill/>
        </p:spPr>
        <p:txBody>
          <a:bodyPr wrap="square" rtlCol="0">
            <a:spAutoFit/>
          </a:bodyPr>
          <a:lstStyle/>
          <a:p>
            <a:r>
              <a:rPr lang="en-US" sz="1400" b="1" dirty="0" smtClean="0">
                <a:solidFill>
                  <a:srgbClr val="7030A0"/>
                </a:solidFill>
              </a:rPr>
              <a:t>Higher MCS</a:t>
            </a:r>
            <a:endParaRPr lang="en-US" sz="1400" b="1" dirty="0">
              <a:solidFill>
                <a:srgbClr val="7030A0"/>
              </a:solidFill>
            </a:endParaRPr>
          </a:p>
        </p:txBody>
      </p:sp>
      <p:sp>
        <p:nvSpPr>
          <p:cNvPr id="41" name="Footer Placeholder 3"/>
          <p:cNvSpPr txBox="1">
            <a:spLocks/>
          </p:cNvSpPr>
          <p:nvPr/>
        </p:nvSpPr>
        <p:spPr bwMode="auto">
          <a:xfrm>
            <a:off x="6477000" y="6475412"/>
            <a:ext cx="2066860" cy="23018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James Wang, Mediatek, et al</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Adaptive CCA/TPC Schemes</a:t>
            </a:r>
            <a:endParaRPr lang="en-US" dirty="0"/>
          </a:p>
        </p:txBody>
      </p:sp>
      <p:sp>
        <p:nvSpPr>
          <p:cNvPr id="3" name="Content Placeholder 2"/>
          <p:cNvSpPr>
            <a:spLocks noGrp="1"/>
          </p:cNvSpPr>
          <p:nvPr>
            <p:ph idx="1"/>
          </p:nvPr>
        </p:nvSpPr>
        <p:spPr>
          <a:xfrm>
            <a:off x="685800" y="1371600"/>
            <a:ext cx="7772400" cy="4114800"/>
          </a:xfrm>
        </p:spPr>
        <p:txBody>
          <a:bodyPr/>
          <a:lstStyle/>
          <a:p>
            <a:r>
              <a:rPr lang="en-US" sz="1900" dirty="0" smtClean="0"/>
              <a:t>To achieve higher spatial re-use in a dense environment, the following step are needed.</a:t>
            </a:r>
          </a:p>
          <a:p>
            <a:pPr lvl="1"/>
            <a:r>
              <a:rPr lang="en-US" sz="1600" dirty="0" smtClean="0"/>
              <a:t>Detect and identify whether a received PPDU is from inter-BSS or intra-BSS (e.g., via BSS Color)</a:t>
            </a:r>
          </a:p>
          <a:p>
            <a:pPr lvl="1"/>
            <a:r>
              <a:rPr lang="en-US" sz="1600" dirty="0" smtClean="0"/>
              <a:t>for OBSS PPDUs, employ an OBSS specific channel access procedure for spatial re-use (such as employing a OBSS_PD CCA threshold)</a:t>
            </a:r>
          </a:p>
          <a:p>
            <a:pPr lvl="1"/>
            <a:r>
              <a:rPr lang="en-US" sz="1600" dirty="0" smtClean="0"/>
              <a:t>initiate a spatial re-use transmission under specific conditions (such as employs transmit power adjustment) </a:t>
            </a:r>
          </a:p>
          <a:p>
            <a:r>
              <a:rPr lang="en-US" sz="1900" dirty="0" smtClean="0"/>
              <a:t>Higher OBSS CCA threshold increases spatial re-use. However, to </a:t>
            </a:r>
          </a:p>
          <a:p>
            <a:pPr lvl="1"/>
            <a:r>
              <a:rPr lang="en-US" sz="1600" dirty="0" smtClean="0"/>
              <a:t>avoid interference to OBSS transmission</a:t>
            </a:r>
          </a:p>
          <a:p>
            <a:pPr lvl="1"/>
            <a:r>
              <a:rPr lang="en-US" sz="1600" dirty="0" smtClean="0"/>
              <a:t>maintain fairness to legacy STAs</a:t>
            </a:r>
            <a:endParaRPr lang="en-US" sz="1700" dirty="0" smtClean="0"/>
          </a:p>
          <a:p>
            <a:pPr>
              <a:buNone/>
            </a:pPr>
            <a:r>
              <a:rPr lang="en-US" sz="2100" dirty="0" smtClean="0"/>
              <a:t>	</a:t>
            </a:r>
            <a:r>
              <a:rPr lang="en-US" sz="1900" dirty="0" smtClean="0"/>
              <a:t>the OBSS CCA threshold should be accompanied by a TXPWR value and a reduction in the TXPWR should be allowed to be accompanied by an increase in the OBSS CCA threshold value.</a:t>
            </a:r>
          </a:p>
          <a:p>
            <a:r>
              <a:rPr lang="en-US" sz="1900" dirty="0" smtClean="0"/>
              <a:t>There are many contributions (</a:t>
            </a:r>
            <a:r>
              <a:rPr lang="en-US" sz="1900" dirty="0" err="1" smtClean="0"/>
              <a:t>e.g</a:t>
            </a:r>
            <a:r>
              <a:rPr lang="en-US" sz="1900" dirty="0" smtClean="0"/>
              <a:t>, Ref 1~12) on this subject. Specific methods (Ref 1~12) of adaptive CCA and TPC implementations are still subject to further investigation and comparison. </a:t>
            </a:r>
          </a:p>
        </p:txBody>
      </p:sp>
      <p:sp>
        <p:nvSpPr>
          <p:cNvPr id="4" name="Slide Number Placeholder 3"/>
          <p:cNvSpPr>
            <a:spLocks noGrp="1"/>
          </p:cNvSpPr>
          <p:nvPr>
            <p:ph type="sldNum" sz="quarter" idx="11"/>
          </p:nvPr>
        </p:nvSpPr>
        <p:spPr>
          <a:xfrm>
            <a:off x="3810000" y="6477000"/>
            <a:ext cx="808165" cy="230187"/>
          </a:xfrm>
        </p:spPr>
        <p:txBody>
          <a:bodyPr/>
          <a:lstStyle/>
          <a:p>
            <a:pPr>
              <a:defRPr/>
            </a:pPr>
            <a:r>
              <a:rPr lang="en-US" dirty="0" smtClean="0"/>
              <a:t>Slide </a:t>
            </a:r>
            <a:fld id="{3099D1E7-2CFE-4362-BB72-AF97192842EA}" type="slidenum">
              <a:rPr lang="en-US" smtClean="0"/>
              <a:pPr>
                <a:defRPr/>
              </a:pPr>
              <a:t>11</a:t>
            </a:fld>
            <a:endParaRPr lang="en-US" dirty="0"/>
          </a:p>
        </p:txBody>
      </p:sp>
      <p:sp>
        <p:nvSpPr>
          <p:cNvPr id="6" name="Footer Placeholder 3"/>
          <p:cNvSpPr txBox="1">
            <a:spLocks/>
          </p:cNvSpPr>
          <p:nvPr/>
        </p:nvSpPr>
        <p:spPr bwMode="auto">
          <a:xfrm>
            <a:off x="6477000" y="6475412"/>
            <a:ext cx="2066860" cy="23018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James Wang, Mediatek, et al</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smtClean="0"/>
              <a:t>An Example of Adaptive CCA/PC Scheme </a:t>
            </a:r>
            <a:endParaRPr lang="en-US" sz="2200" dirty="0"/>
          </a:p>
        </p:txBody>
      </p:sp>
      <p:sp>
        <p:nvSpPr>
          <p:cNvPr id="3" name="Content Placeholder 2"/>
          <p:cNvSpPr>
            <a:spLocks noGrp="1"/>
          </p:cNvSpPr>
          <p:nvPr>
            <p:ph idx="1"/>
          </p:nvPr>
        </p:nvSpPr>
        <p:spPr>
          <a:xfrm>
            <a:off x="685800" y="1752600"/>
            <a:ext cx="5867400" cy="3624470"/>
          </a:xfrm>
        </p:spPr>
        <p:txBody>
          <a:bodyPr/>
          <a:lstStyle/>
          <a:p>
            <a:r>
              <a:rPr lang="en-US" sz="2000" dirty="0" smtClean="0"/>
              <a:t>STA’s OBSS_PD threshold and transmit power are based on received RSSI (</a:t>
            </a:r>
            <a:r>
              <a:rPr lang="en-US" sz="2000" dirty="0" err="1" smtClean="0"/>
              <a:t>e.g</a:t>
            </a:r>
            <a:r>
              <a:rPr lang="en-US" sz="2000" dirty="0" smtClean="0"/>
              <a:t>, received RCPI of the beacon or path loss) and constants determined by AP</a:t>
            </a:r>
          </a:p>
          <a:p>
            <a:pPr lvl="1"/>
            <a:r>
              <a:rPr lang="en-US" sz="1600" dirty="0" err="1" smtClean="0"/>
              <a:t>Adjusted_TX_Pwr</a:t>
            </a:r>
            <a:r>
              <a:rPr lang="en-US" sz="1600" dirty="0" smtClean="0"/>
              <a:t> = </a:t>
            </a:r>
            <a:r>
              <a:rPr lang="en-US" sz="1600" dirty="0" err="1" smtClean="0"/>
              <a:t>TX_Pwr</a:t>
            </a:r>
            <a:r>
              <a:rPr lang="en-US" sz="1600" baseline="-25000" dirty="0" err="1" smtClean="0"/>
              <a:t>nominal</a:t>
            </a:r>
            <a:r>
              <a:rPr lang="en-US" sz="1600" dirty="0" smtClean="0"/>
              <a:t> –RSSI</a:t>
            </a:r>
            <a:r>
              <a:rPr lang="en-US" sz="1600" baseline="-25000" dirty="0" smtClean="0"/>
              <a:t>AP</a:t>
            </a:r>
            <a:r>
              <a:rPr lang="en-US" sz="1600" dirty="0" smtClean="0"/>
              <a:t> +constant 1 </a:t>
            </a:r>
          </a:p>
          <a:p>
            <a:pPr lvl="1"/>
            <a:r>
              <a:rPr lang="en-US" sz="1600" dirty="0" err="1" smtClean="0"/>
              <a:t>Adjusted_OBSS_PD</a:t>
            </a:r>
            <a:r>
              <a:rPr lang="en-US" sz="1600" dirty="0" smtClean="0"/>
              <a:t> = </a:t>
            </a:r>
            <a:r>
              <a:rPr lang="en-US" sz="1600" dirty="0" err="1" smtClean="0"/>
              <a:t>OBSS_PD</a:t>
            </a:r>
            <a:r>
              <a:rPr lang="en-US" sz="1600" baseline="-25000" dirty="0" err="1" smtClean="0"/>
              <a:t>nominal</a:t>
            </a:r>
            <a:r>
              <a:rPr lang="en-US" sz="1600" dirty="0" smtClean="0"/>
              <a:t> +</a:t>
            </a:r>
            <a:r>
              <a:rPr lang="el-GR" sz="1600" dirty="0" smtClean="0"/>
              <a:t> </a:t>
            </a:r>
            <a:r>
              <a:rPr lang="en-US" sz="1600" dirty="0" smtClean="0"/>
              <a:t>RSSI</a:t>
            </a:r>
            <a:r>
              <a:rPr lang="en-US" sz="1600" baseline="-25000" dirty="0" smtClean="0"/>
              <a:t>AP</a:t>
            </a:r>
            <a:r>
              <a:rPr lang="en-US" sz="1600" dirty="0" smtClean="0"/>
              <a:t> + constant 2 </a:t>
            </a:r>
          </a:p>
          <a:p>
            <a:r>
              <a:rPr lang="en-US" sz="2000" dirty="0" smtClean="0"/>
              <a:t>Limits the OBSS_PD threshold to be</a:t>
            </a:r>
          </a:p>
          <a:p>
            <a:pPr lvl="1"/>
            <a:r>
              <a:rPr lang="en-US" sz="1600" dirty="0" smtClean="0"/>
              <a:t>-82dBm&lt;</a:t>
            </a:r>
            <a:r>
              <a:rPr lang="en-US" sz="1600" dirty="0" err="1" smtClean="0"/>
              <a:t>Adj_CCA</a:t>
            </a:r>
            <a:r>
              <a:rPr lang="en-US" sz="1600" dirty="0" smtClean="0"/>
              <a:t>&lt;-62 </a:t>
            </a:r>
            <a:r>
              <a:rPr lang="en-US" sz="1600" dirty="0" err="1" smtClean="0"/>
              <a:t>dBm</a:t>
            </a:r>
            <a:endParaRPr lang="en-US" sz="1600" dirty="0" smtClean="0"/>
          </a:p>
          <a:p>
            <a:r>
              <a:rPr lang="en-US" sz="2000" dirty="0" smtClean="0"/>
              <a:t>(Note: OBSS_PD for AP can be set to           the value based on the farthest  STA.)</a:t>
            </a:r>
          </a:p>
          <a:p>
            <a:pPr>
              <a:buNone/>
            </a:pPr>
            <a:endParaRPr lang="en-US" sz="2000" dirty="0" smtClean="0"/>
          </a:p>
          <a:p>
            <a:pPr>
              <a:buNone/>
            </a:pPr>
            <a:endParaRPr lang="en-US" dirty="0"/>
          </a:p>
        </p:txBody>
      </p:sp>
      <p:sp>
        <p:nvSpPr>
          <p:cNvPr id="4" name="Slide Number Placeholder 3"/>
          <p:cNvSpPr>
            <a:spLocks noGrp="1"/>
          </p:cNvSpPr>
          <p:nvPr>
            <p:ph type="sldNum" sz="quarter" idx="11"/>
          </p:nvPr>
        </p:nvSpPr>
        <p:spPr>
          <a:xfrm>
            <a:off x="2895600" y="6477000"/>
            <a:ext cx="1884490" cy="184666"/>
          </a:xfrm>
        </p:spPr>
        <p:txBody>
          <a:bodyPr/>
          <a:lstStyle/>
          <a:p>
            <a:pPr>
              <a:defRPr/>
            </a:pPr>
            <a:r>
              <a:rPr lang="en-US" dirty="0" smtClean="0"/>
              <a:t>Slide </a:t>
            </a:r>
            <a:fld id="{3099D1E7-2CFE-4362-BB72-AF97192842EA}" type="slidenum">
              <a:rPr lang="en-US" smtClean="0"/>
              <a:pPr>
                <a:defRPr/>
              </a:pPr>
              <a:t>12</a:t>
            </a:fld>
            <a:endParaRPr lang="en-US" dirty="0"/>
          </a:p>
        </p:txBody>
      </p:sp>
      <p:sp>
        <p:nvSpPr>
          <p:cNvPr id="6" name="Oval 5"/>
          <p:cNvSpPr/>
          <p:nvPr/>
        </p:nvSpPr>
        <p:spPr bwMode="auto">
          <a:xfrm>
            <a:off x="6619461" y="2057400"/>
            <a:ext cx="2372139" cy="200770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6400800" y="2590800"/>
            <a:ext cx="894522" cy="461665"/>
          </a:xfrm>
          <a:prstGeom prst="rect">
            <a:avLst/>
          </a:prstGeom>
          <a:noFill/>
        </p:spPr>
        <p:txBody>
          <a:bodyPr wrap="square" rtlCol="0">
            <a:spAutoFit/>
          </a:bodyPr>
          <a:lstStyle/>
          <a:p>
            <a:pPr algn="ctr"/>
            <a:r>
              <a:rPr lang="en-US" dirty="0" smtClean="0"/>
              <a:t>Less adjustment</a:t>
            </a:r>
            <a:endParaRPr lang="en-US" dirty="0"/>
          </a:p>
        </p:txBody>
      </p:sp>
      <p:sp>
        <p:nvSpPr>
          <p:cNvPr id="8" name="TextBox 7"/>
          <p:cNvSpPr txBox="1"/>
          <p:nvPr/>
        </p:nvSpPr>
        <p:spPr>
          <a:xfrm>
            <a:off x="7179364" y="3322984"/>
            <a:ext cx="894522" cy="461665"/>
          </a:xfrm>
          <a:prstGeom prst="rect">
            <a:avLst/>
          </a:prstGeom>
          <a:noFill/>
        </p:spPr>
        <p:txBody>
          <a:bodyPr wrap="square" rtlCol="0">
            <a:spAutoFit/>
          </a:bodyPr>
          <a:lstStyle/>
          <a:p>
            <a:pPr algn="ctr"/>
            <a:r>
              <a:rPr lang="en-US" dirty="0" smtClean="0"/>
              <a:t>More adjustment</a:t>
            </a:r>
            <a:endParaRPr lang="en-US" dirty="0"/>
          </a:p>
        </p:txBody>
      </p:sp>
      <p:sp>
        <p:nvSpPr>
          <p:cNvPr id="9" name="Isosceles Triangle 8"/>
          <p:cNvSpPr/>
          <p:nvPr/>
        </p:nvSpPr>
        <p:spPr bwMode="auto">
          <a:xfrm>
            <a:off x="7792278" y="2932045"/>
            <a:ext cx="178904" cy="218661"/>
          </a:xfrm>
          <a:prstGeom prst="triangle">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Oval 9"/>
          <p:cNvSpPr/>
          <p:nvPr/>
        </p:nvSpPr>
        <p:spPr bwMode="auto">
          <a:xfrm>
            <a:off x="6887818" y="2484785"/>
            <a:ext cx="69574" cy="85476"/>
          </a:xfrm>
          <a:prstGeom prst="ellipse">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Oval 10"/>
          <p:cNvSpPr/>
          <p:nvPr/>
        </p:nvSpPr>
        <p:spPr bwMode="auto">
          <a:xfrm>
            <a:off x="7745896" y="3332924"/>
            <a:ext cx="69574" cy="85476"/>
          </a:xfrm>
          <a:prstGeom prst="ellipse">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Content Placeholder 2"/>
          <p:cNvSpPr txBox="1">
            <a:spLocks/>
          </p:cNvSpPr>
          <p:nvPr/>
        </p:nvSpPr>
        <p:spPr bwMode="auto">
          <a:xfrm>
            <a:off x="675861" y="5025888"/>
            <a:ext cx="7629939" cy="136497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pic>
        <p:nvPicPr>
          <p:cNvPr id="13" name="Picture 2"/>
          <p:cNvPicPr>
            <a:picLocks noChangeAspect="1" noChangeArrowheads="1"/>
          </p:cNvPicPr>
          <p:nvPr/>
        </p:nvPicPr>
        <p:blipFill>
          <a:blip r:embed="rId2" cstate="print"/>
          <a:srcRect/>
          <a:stretch>
            <a:fillRect/>
          </a:stretch>
        </p:blipFill>
        <p:spPr bwMode="auto">
          <a:xfrm>
            <a:off x="5296365" y="4290353"/>
            <a:ext cx="3847635" cy="1931543"/>
          </a:xfrm>
          <a:prstGeom prst="rect">
            <a:avLst/>
          </a:prstGeom>
          <a:noFill/>
          <a:ln w="9525">
            <a:noFill/>
            <a:miter lim="800000"/>
            <a:headEnd/>
            <a:tailEnd/>
          </a:ln>
        </p:spPr>
      </p:pic>
      <p:sp>
        <p:nvSpPr>
          <p:cNvPr id="14" name="TextBox 13"/>
          <p:cNvSpPr txBox="1"/>
          <p:nvPr/>
        </p:nvSpPr>
        <p:spPr>
          <a:xfrm>
            <a:off x="5754756" y="4929809"/>
            <a:ext cx="1242391" cy="461665"/>
          </a:xfrm>
          <a:prstGeom prst="rect">
            <a:avLst/>
          </a:prstGeom>
          <a:noFill/>
        </p:spPr>
        <p:txBody>
          <a:bodyPr wrap="square" rtlCol="0">
            <a:spAutoFit/>
          </a:bodyPr>
          <a:lstStyle/>
          <a:p>
            <a:r>
              <a:rPr lang="en-US" dirty="0" smtClean="0">
                <a:solidFill>
                  <a:srgbClr val="7030A0"/>
                </a:solidFill>
              </a:rPr>
              <a:t>Higher SR,</a:t>
            </a:r>
          </a:p>
          <a:p>
            <a:r>
              <a:rPr lang="en-US" dirty="0" smtClean="0">
                <a:solidFill>
                  <a:srgbClr val="7030A0"/>
                </a:solidFill>
              </a:rPr>
              <a:t>Lower TX PWR</a:t>
            </a:r>
            <a:endParaRPr lang="en-US" dirty="0">
              <a:solidFill>
                <a:srgbClr val="7030A0"/>
              </a:solidFill>
            </a:endParaRPr>
          </a:p>
        </p:txBody>
      </p:sp>
      <p:sp>
        <p:nvSpPr>
          <p:cNvPr id="15" name="TextBox 14"/>
          <p:cNvSpPr txBox="1"/>
          <p:nvPr/>
        </p:nvSpPr>
        <p:spPr>
          <a:xfrm>
            <a:off x="7686260" y="4923182"/>
            <a:ext cx="1242391" cy="461665"/>
          </a:xfrm>
          <a:prstGeom prst="rect">
            <a:avLst/>
          </a:prstGeom>
          <a:noFill/>
        </p:spPr>
        <p:txBody>
          <a:bodyPr wrap="square" rtlCol="0">
            <a:spAutoFit/>
          </a:bodyPr>
          <a:lstStyle/>
          <a:p>
            <a:r>
              <a:rPr lang="en-US" dirty="0" smtClean="0">
                <a:solidFill>
                  <a:srgbClr val="7030A0"/>
                </a:solidFill>
              </a:rPr>
              <a:t>Lower SR,</a:t>
            </a:r>
          </a:p>
          <a:p>
            <a:r>
              <a:rPr lang="en-US" dirty="0" smtClean="0">
                <a:solidFill>
                  <a:srgbClr val="7030A0"/>
                </a:solidFill>
              </a:rPr>
              <a:t>Higher TX PWR</a:t>
            </a:r>
            <a:endParaRPr lang="en-US" dirty="0">
              <a:solidFill>
                <a:srgbClr val="7030A0"/>
              </a:solidFill>
            </a:endParaRPr>
          </a:p>
        </p:txBody>
      </p:sp>
      <p:sp>
        <p:nvSpPr>
          <p:cNvPr id="16" name="Footer Placeholder 3"/>
          <p:cNvSpPr txBox="1">
            <a:spLocks/>
          </p:cNvSpPr>
          <p:nvPr/>
        </p:nvSpPr>
        <p:spPr bwMode="auto">
          <a:xfrm>
            <a:off x="6477000" y="6475412"/>
            <a:ext cx="2066860" cy="23018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James Wang, Mediatek, et al</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srcRect/>
          <a:stretch>
            <a:fillRect/>
          </a:stretch>
        </p:blipFill>
        <p:spPr bwMode="auto">
          <a:xfrm>
            <a:off x="4880113" y="1500810"/>
            <a:ext cx="3395883" cy="2233989"/>
          </a:xfrm>
          <a:prstGeom prst="rect">
            <a:avLst/>
          </a:prstGeom>
          <a:noFill/>
          <a:ln w="9525">
            <a:noFill/>
            <a:miter lim="800000"/>
            <a:headEnd/>
            <a:tailEnd/>
          </a:ln>
        </p:spPr>
      </p:pic>
      <p:sp>
        <p:nvSpPr>
          <p:cNvPr id="2" name="Title 1"/>
          <p:cNvSpPr>
            <a:spLocks noGrp="1"/>
          </p:cNvSpPr>
          <p:nvPr>
            <p:ph type="title"/>
          </p:nvPr>
        </p:nvSpPr>
        <p:spPr/>
        <p:txBody>
          <a:bodyPr/>
          <a:lstStyle/>
          <a:p>
            <a:r>
              <a:rPr lang="en-US" sz="2000" dirty="0" smtClean="0"/>
              <a:t>Simulation Results for the Example Adaptive CCA/TPC Scheme </a:t>
            </a:r>
            <a:endParaRPr lang="en-US" sz="2000" dirty="0"/>
          </a:p>
        </p:txBody>
      </p:sp>
      <p:sp>
        <p:nvSpPr>
          <p:cNvPr id="3" name="Content Placeholder 2"/>
          <p:cNvSpPr>
            <a:spLocks noGrp="1"/>
          </p:cNvSpPr>
          <p:nvPr>
            <p:ph idx="1"/>
          </p:nvPr>
        </p:nvSpPr>
        <p:spPr>
          <a:xfrm>
            <a:off x="685800" y="1752600"/>
            <a:ext cx="4572000" cy="4114800"/>
          </a:xfrm>
        </p:spPr>
        <p:txBody>
          <a:bodyPr/>
          <a:lstStyle/>
          <a:p>
            <a:r>
              <a:rPr lang="en-US" sz="2000" dirty="0" smtClean="0"/>
              <a:t>Simulation Scenario 6, 11ax BSS</a:t>
            </a:r>
          </a:p>
          <a:p>
            <a:r>
              <a:rPr lang="en-US" sz="2000" dirty="0" smtClean="0"/>
              <a:t>BSS B (middle) achieves the highest throughput improvement.</a:t>
            </a:r>
          </a:p>
          <a:p>
            <a:r>
              <a:rPr lang="en-US" sz="2000" dirty="0" smtClean="0"/>
              <a:t>BSS A and BSS C (edge) also achieve significant throughput improvement. </a:t>
            </a:r>
          </a:p>
          <a:p>
            <a:pPr lvl="1">
              <a:buNone/>
            </a:pPr>
            <a:endParaRPr lang="en-US" dirty="0"/>
          </a:p>
        </p:txBody>
      </p:sp>
      <p:sp>
        <p:nvSpPr>
          <p:cNvPr id="4" name="Slide Number Placeholder 3"/>
          <p:cNvSpPr>
            <a:spLocks noGrp="1"/>
          </p:cNvSpPr>
          <p:nvPr>
            <p:ph type="sldNum" sz="quarter" idx="11"/>
          </p:nvPr>
        </p:nvSpPr>
        <p:spPr>
          <a:xfrm>
            <a:off x="2819400" y="6477000"/>
            <a:ext cx="1884490" cy="184666"/>
          </a:xfrm>
        </p:spPr>
        <p:txBody>
          <a:bodyPr/>
          <a:lstStyle/>
          <a:p>
            <a:pPr>
              <a:defRPr/>
            </a:pPr>
            <a:r>
              <a:rPr lang="en-US" dirty="0" smtClean="0"/>
              <a:t>Slide </a:t>
            </a:r>
            <a:fld id="{3099D1E7-2CFE-4362-BB72-AF97192842EA}" type="slidenum">
              <a:rPr lang="en-US" smtClean="0"/>
              <a:pPr>
                <a:defRPr/>
              </a:pPr>
              <a:t>13</a:t>
            </a:fld>
            <a:endParaRPr lang="en-US" dirty="0"/>
          </a:p>
        </p:txBody>
      </p:sp>
      <p:sp>
        <p:nvSpPr>
          <p:cNvPr id="8" name="TextBox 7"/>
          <p:cNvSpPr txBox="1"/>
          <p:nvPr/>
        </p:nvSpPr>
        <p:spPr>
          <a:xfrm>
            <a:off x="7007087" y="2544418"/>
            <a:ext cx="646044" cy="276999"/>
          </a:xfrm>
          <a:prstGeom prst="rect">
            <a:avLst/>
          </a:prstGeom>
          <a:noFill/>
        </p:spPr>
        <p:txBody>
          <a:bodyPr wrap="square" rtlCol="0">
            <a:spAutoFit/>
          </a:bodyPr>
          <a:lstStyle/>
          <a:p>
            <a:r>
              <a:rPr lang="en-US" dirty="0" smtClean="0"/>
              <a:t>BSS B</a:t>
            </a:r>
            <a:endParaRPr lang="en-US" dirty="0"/>
          </a:p>
        </p:txBody>
      </p:sp>
      <p:sp>
        <p:nvSpPr>
          <p:cNvPr id="9" name="TextBox 8"/>
          <p:cNvSpPr txBox="1"/>
          <p:nvPr/>
        </p:nvSpPr>
        <p:spPr>
          <a:xfrm>
            <a:off x="5986670" y="2935358"/>
            <a:ext cx="646044" cy="276999"/>
          </a:xfrm>
          <a:prstGeom prst="rect">
            <a:avLst/>
          </a:prstGeom>
          <a:noFill/>
        </p:spPr>
        <p:txBody>
          <a:bodyPr wrap="square" rtlCol="0">
            <a:spAutoFit/>
          </a:bodyPr>
          <a:lstStyle/>
          <a:p>
            <a:r>
              <a:rPr lang="en-US" dirty="0" smtClean="0"/>
              <a:t>BSS A</a:t>
            </a:r>
            <a:endParaRPr lang="en-US" dirty="0"/>
          </a:p>
        </p:txBody>
      </p:sp>
      <p:sp>
        <p:nvSpPr>
          <p:cNvPr id="10" name="TextBox 9"/>
          <p:cNvSpPr txBox="1"/>
          <p:nvPr/>
        </p:nvSpPr>
        <p:spPr>
          <a:xfrm>
            <a:off x="6934200" y="1855306"/>
            <a:ext cx="646044" cy="276999"/>
          </a:xfrm>
          <a:prstGeom prst="rect">
            <a:avLst/>
          </a:prstGeom>
          <a:noFill/>
        </p:spPr>
        <p:txBody>
          <a:bodyPr wrap="square" rtlCol="0">
            <a:spAutoFit/>
          </a:bodyPr>
          <a:lstStyle/>
          <a:p>
            <a:r>
              <a:rPr lang="en-US" dirty="0" smtClean="0"/>
              <a:t>BSS C</a:t>
            </a:r>
            <a:endParaRPr lang="en-US" dirty="0"/>
          </a:p>
        </p:txBody>
      </p:sp>
      <p:graphicFrame>
        <p:nvGraphicFramePr>
          <p:cNvPr id="13" name="Table 12"/>
          <p:cNvGraphicFramePr>
            <a:graphicFrameLocks noGrp="1"/>
          </p:cNvGraphicFramePr>
          <p:nvPr/>
        </p:nvGraphicFramePr>
        <p:xfrm>
          <a:off x="1221761" y="3711921"/>
          <a:ext cx="6443395" cy="2529400"/>
        </p:xfrm>
        <a:graphic>
          <a:graphicData uri="http://schemas.openxmlformats.org/drawingml/2006/table">
            <a:tbl>
              <a:tblPr firstRow="1" bandRow="1">
                <a:tableStyleId>{00A15C55-8517-42AA-B614-E9B94910E393}</a:tableStyleId>
              </a:tblPr>
              <a:tblGrid>
                <a:gridCol w="913467"/>
                <a:gridCol w="1768749"/>
                <a:gridCol w="1934548"/>
                <a:gridCol w="1826631"/>
              </a:tblGrid>
              <a:tr h="745842">
                <a:tc>
                  <a:txBody>
                    <a:bodyPr/>
                    <a:lstStyle/>
                    <a:p>
                      <a:pPr algn="ctr"/>
                      <a:r>
                        <a:rPr lang="en-US" sz="1400" b="1" dirty="0" smtClean="0"/>
                        <a:t>BSS</a:t>
                      </a:r>
                      <a:endParaRPr lang="en-US" sz="1400" b="1" dirty="0"/>
                    </a:p>
                  </a:txBody>
                  <a:tcPr/>
                </a:tc>
                <a:tc>
                  <a:txBody>
                    <a:bodyPr/>
                    <a:lstStyle/>
                    <a:p>
                      <a:pPr algn="ctr"/>
                      <a:r>
                        <a:rPr lang="en-US" sz="1400" b="1" dirty="0" smtClean="0"/>
                        <a:t>Adaptive</a:t>
                      </a:r>
                      <a:r>
                        <a:rPr lang="en-US" sz="1400" b="1" baseline="0" dirty="0" smtClean="0"/>
                        <a:t> </a:t>
                      </a:r>
                      <a:r>
                        <a:rPr lang="en-US" sz="1400" b="1" dirty="0" smtClean="0"/>
                        <a:t>CCA TPC </a:t>
                      </a:r>
                      <a:r>
                        <a:rPr lang="en-US" sz="1400" b="1" dirty="0" err="1" smtClean="0"/>
                        <a:t>Gput</a:t>
                      </a:r>
                      <a:r>
                        <a:rPr lang="en-US" sz="1400" b="1" dirty="0" smtClean="0"/>
                        <a:t> </a:t>
                      </a:r>
                    </a:p>
                    <a:p>
                      <a:pPr algn="ctr"/>
                      <a:r>
                        <a:rPr lang="en-US" sz="1400" b="1" dirty="0" smtClean="0"/>
                        <a:t>(Mbps)</a:t>
                      </a:r>
                      <a:endParaRPr lang="en-US" sz="14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Baseline</a:t>
                      </a:r>
                      <a:r>
                        <a:rPr lang="en-US" sz="1400" b="1" baseline="0" dirty="0" smtClean="0"/>
                        <a:t> </a:t>
                      </a:r>
                      <a:r>
                        <a:rPr lang="en-US" sz="1400" b="1" dirty="0" err="1" smtClean="0"/>
                        <a:t>Gput</a:t>
                      </a:r>
                      <a:endParaRPr lang="en-US" sz="1400" b="1" dirty="0" smtClean="0"/>
                    </a:p>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(Mbps)</a:t>
                      </a:r>
                    </a:p>
                  </a:txBody>
                  <a:tcPr/>
                </a:tc>
                <a:tc>
                  <a:txBody>
                    <a:bodyPr/>
                    <a:lstStyle/>
                    <a:p>
                      <a:pPr algn="ctr"/>
                      <a:r>
                        <a:rPr lang="en-US" sz="1400" b="1" dirty="0" err="1" smtClean="0"/>
                        <a:t>Gput</a:t>
                      </a:r>
                      <a:r>
                        <a:rPr lang="en-US" sz="1400" b="1" dirty="0" smtClean="0"/>
                        <a:t> Improvement</a:t>
                      </a:r>
                    </a:p>
                    <a:p>
                      <a:pPr algn="ctr"/>
                      <a:r>
                        <a:rPr lang="en-US" sz="1400" b="1" dirty="0" smtClean="0"/>
                        <a:t>(%)</a:t>
                      </a:r>
                      <a:endParaRPr lang="en-US" sz="1400" b="1" dirty="0"/>
                    </a:p>
                  </a:txBody>
                  <a:tcPr/>
                </a:tc>
              </a:tr>
              <a:tr h="419037">
                <a:tc>
                  <a:txBody>
                    <a:bodyPr/>
                    <a:lstStyle/>
                    <a:p>
                      <a:pPr algn="ctr"/>
                      <a:r>
                        <a:rPr lang="en-US" sz="1400" b="1" dirty="0" smtClean="0"/>
                        <a:t>A</a:t>
                      </a:r>
                      <a:endParaRPr lang="en-US" sz="1400" b="1" dirty="0"/>
                    </a:p>
                  </a:txBody>
                  <a:tcPr/>
                </a:tc>
                <a:tc>
                  <a:txBody>
                    <a:bodyPr/>
                    <a:lstStyle/>
                    <a:p>
                      <a:pPr algn="ctr"/>
                      <a:r>
                        <a:rPr lang="en-US" sz="1400" b="1" dirty="0" smtClean="0"/>
                        <a:t>175.168</a:t>
                      </a:r>
                      <a:endParaRPr lang="en-US" sz="1400" b="1" dirty="0"/>
                    </a:p>
                  </a:txBody>
                  <a:tcPr/>
                </a:tc>
                <a:tc>
                  <a:txBody>
                    <a:bodyPr/>
                    <a:lstStyle/>
                    <a:p>
                      <a:pPr algn="ctr"/>
                      <a:r>
                        <a:rPr lang="en-US" sz="1400" b="1" dirty="0" smtClean="0"/>
                        <a:t>132.377</a:t>
                      </a:r>
                      <a:endParaRPr lang="en-US" sz="1400" b="1" dirty="0"/>
                    </a:p>
                  </a:txBody>
                  <a:tcPr/>
                </a:tc>
                <a:tc>
                  <a:txBody>
                    <a:bodyPr/>
                    <a:lstStyle/>
                    <a:p>
                      <a:pPr algn="ctr"/>
                      <a:r>
                        <a:rPr lang="en-US" sz="1400" b="1" dirty="0" smtClean="0"/>
                        <a:t>32</a:t>
                      </a:r>
                      <a:endParaRPr lang="en-US" sz="1400" b="1" dirty="0"/>
                    </a:p>
                  </a:txBody>
                  <a:tcPr/>
                </a:tc>
              </a:tr>
              <a:tr h="416719">
                <a:tc>
                  <a:txBody>
                    <a:bodyPr/>
                    <a:lstStyle/>
                    <a:p>
                      <a:pPr algn="ctr"/>
                      <a:r>
                        <a:rPr lang="en-US" sz="1400" b="1" dirty="0" smtClean="0"/>
                        <a:t>B</a:t>
                      </a:r>
                      <a:endParaRPr lang="en-US" sz="1400" b="1" dirty="0"/>
                    </a:p>
                  </a:txBody>
                  <a:tcPr/>
                </a:tc>
                <a:tc>
                  <a:txBody>
                    <a:bodyPr/>
                    <a:lstStyle/>
                    <a:p>
                      <a:pPr algn="ctr"/>
                      <a:r>
                        <a:rPr lang="en-US" sz="1400" b="1" dirty="0" smtClean="0"/>
                        <a:t>160.268</a:t>
                      </a:r>
                    </a:p>
                  </a:txBody>
                  <a:tcPr/>
                </a:tc>
                <a:tc>
                  <a:txBody>
                    <a:bodyPr/>
                    <a:lstStyle/>
                    <a:p>
                      <a:pPr algn="ctr"/>
                      <a:r>
                        <a:rPr lang="en-US" sz="1400" b="1" dirty="0" smtClean="0"/>
                        <a:t>102.156</a:t>
                      </a:r>
                      <a:endParaRPr lang="en-US" sz="1400" b="1" dirty="0"/>
                    </a:p>
                  </a:txBody>
                  <a:tcPr/>
                </a:tc>
                <a:tc>
                  <a:txBody>
                    <a:bodyPr/>
                    <a:lstStyle/>
                    <a:p>
                      <a:pPr algn="ctr"/>
                      <a:r>
                        <a:rPr lang="en-US" sz="1400" b="1" dirty="0" smtClean="0"/>
                        <a:t>57</a:t>
                      </a:r>
                      <a:endParaRPr lang="en-US" sz="1400" b="1" dirty="0"/>
                    </a:p>
                  </a:txBody>
                  <a:tcPr/>
                </a:tc>
              </a:tr>
              <a:tr h="473901">
                <a:tc>
                  <a:txBody>
                    <a:bodyPr/>
                    <a:lstStyle/>
                    <a:p>
                      <a:pPr algn="ctr"/>
                      <a:r>
                        <a:rPr lang="en-US" sz="1400" b="1" dirty="0" smtClean="0"/>
                        <a:t>C</a:t>
                      </a:r>
                      <a:endParaRPr lang="en-US" sz="14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174.616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134.330</a:t>
                      </a:r>
                    </a:p>
                  </a:txBody>
                  <a:tcPr/>
                </a:tc>
                <a:tc>
                  <a:txBody>
                    <a:bodyPr/>
                    <a:lstStyle/>
                    <a:p>
                      <a:pPr algn="ctr"/>
                      <a:r>
                        <a:rPr lang="en-US" sz="1400" b="1" dirty="0" smtClean="0"/>
                        <a:t>30</a:t>
                      </a:r>
                      <a:endParaRPr lang="en-US" sz="1400" b="1" dirty="0"/>
                    </a:p>
                  </a:txBody>
                  <a:tcPr/>
                </a:tc>
              </a:tr>
              <a:tr h="473901">
                <a:tc>
                  <a:txBody>
                    <a:bodyPr/>
                    <a:lstStyle/>
                    <a:p>
                      <a:pPr algn="ctr"/>
                      <a:r>
                        <a:rPr lang="en-US" sz="1400" b="1" dirty="0" smtClean="0"/>
                        <a:t>Total</a:t>
                      </a:r>
                      <a:endParaRPr lang="en-US" sz="14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510.052</a:t>
                      </a:r>
                    </a:p>
                  </a:txBody>
                  <a:tcPr/>
                </a:tc>
                <a:tc>
                  <a:txBody>
                    <a:bodyPr/>
                    <a:lstStyle/>
                    <a:p>
                      <a:pPr algn="ctr"/>
                      <a:r>
                        <a:rPr lang="en-US" sz="1400" b="1" dirty="0" smtClean="0"/>
                        <a:t>368.863</a:t>
                      </a:r>
                      <a:endParaRPr lang="en-US" sz="1400" b="1" dirty="0"/>
                    </a:p>
                  </a:txBody>
                  <a:tcPr/>
                </a:tc>
                <a:tc>
                  <a:txBody>
                    <a:bodyPr/>
                    <a:lstStyle/>
                    <a:p>
                      <a:pPr algn="ctr"/>
                      <a:r>
                        <a:rPr lang="en-US" sz="1400" b="1" dirty="0" smtClean="0">
                          <a:solidFill>
                            <a:schemeClr val="tx1"/>
                          </a:solidFill>
                        </a:rPr>
                        <a:t>38</a:t>
                      </a:r>
                    </a:p>
                  </a:txBody>
                  <a:tcPr/>
                </a:tc>
              </a:tr>
            </a:tbl>
          </a:graphicData>
        </a:graphic>
      </p:graphicFrame>
      <p:sp>
        <p:nvSpPr>
          <p:cNvPr id="11" name="Footer Placeholder 3"/>
          <p:cNvSpPr txBox="1">
            <a:spLocks/>
          </p:cNvSpPr>
          <p:nvPr/>
        </p:nvSpPr>
        <p:spPr bwMode="auto">
          <a:xfrm>
            <a:off x="6477000" y="6475412"/>
            <a:ext cx="2066860" cy="23018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James Wang, Mediatek, et al</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Simulation Results for the Example Adaptive CCA/TPC Scheme </a:t>
            </a:r>
            <a:endParaRPr lang="en-US" sz="2000" dirty="0"/>
          </a:p>
        </p:txBody>
      </p:sp>
      <p:sp>
        <p:nvSpPr>
          <p:cNvPr id="3" name="Content Placeholder 2"/>
          <p:cNvSpPr>
            <a:spLocks noGrp="1"/>
          </p:cNvSpPr>
          <p:nvPr>
            <p:ph idx="1"/>
          </p:nvPr>
        </p:nvSpPr>
        <p:spPr>
          <a:xfrm>
            <a:off x="685800" y="1524000"/>
            <a:ext cx="7772400" cy="1337733"/>
          </a:xfrm>
        </p:spPr>
        <p:txBody>
          <a:bodyPr/>
          <a:lstStyle/>
          <a:p>
            <a:r>
              <a:rPr lang="en-US" sz="2200" dirty="0" smtClean="0"/>
              <a:t>Simulation results of a mixed 11ax BSS and legacy BSS (BSS B is legacy BSS)</a:t>
            </a:r>
          </a:p>
          <a:p>
            <a:r>
              <a:rPr lang="en-US" sz="2200" dirty="0" smtClean="0"/>
              <a:t>Note that legacy BSS performance is not degraded</a:t>
            </a:r>
            <a:endParaRPr lang="en-US" sz="2200" dirty="0"/>
          </a:p>
        </p:txBody>
      </p:sp>
      <p:sp>
        <p:nvSpPr>
          <p:cNvPr id="4" name="Slide Number Placeholder 3"/>
          <p:cNvSpPr>
            <a:spLocks noGrp="1"/>
          </p:cNvSpPr>
          <p:nvPr>
            <p:ph type="sldNum" sz="quarter" idx="11"/>
          </p:nvPr>
        </p:nvSpPr>
        <p:spPr>
          <a:xfrm>
            <a:off x="2819400" y="6477000"/>
            <a:ext cx="1884490" cy="184666"/>
          </a:xfrm>
        </p:spPr>
        <p:txBody>
          <a:bodyPr/>
          <a:lstStyle/>
          <a:p>
            <a:pPr>
              <a:defRPr/>
            </a:pPr>
            <a:r>
              <a:rPr lang="en-US" dirty="0" smtClean="0"/>
              <a:t>Slide </a:t>
            </a:r>
            <a:fld id="{3099D1E7-2CFE-4362-BB72-AF97192842EA}" type="slidenum">
              <a:rPr lang="en-US" smtClean="0"/>
              <a:pPr>
                <a:defRPr/>
              </a:pPr>
              <a:t>14</a:t>
            </a:fld>
            <a:endParaRPr lang="en-US" dirty="0"/>
          </a:p>
        </p:txBody>
      </p:sp>
      <p:graphicFrame>
        <p:nvGraphicFramePr>
          <p:cNvPr id="6" name="Table 5"/>
          <p:cNvGraphicFramePr>
            <a:graphicFrameLocks noGrp="1"/>
          </p:cNvGraphicFramePr>
          <p:nvPr/>
        </p:nvGraphicFramePr>
        <p:xfrm>
          <a:off x="914400" y="2971800"/>
          <a:ext cx="7389521" cy="2820473"/>
        </p:xfrm>
        <a:graphic>
          <a:graphicData uri="http://schemas.openxmlformats.org/drawingml/2006/table">
            <a:tbl>
              <a:tblPr firstRow="1" bandRow="1">
                <a:tableStyleId>{00A15C55-8517-42AA-B614-E9B94910E393}</a:tableStyleId>
              </a:tblPr>
              <a:tblGrid>
                <a:gridCol w="940901"/>
                <a:gridCol w="2183299"/>
                <a:gridCol w="2170473"/>
                <a:gridCol w="2094848"/>
              </a:tblGrid>
              <a:tr h="620699">
                <a:tc>
                  <a:txBody>
                    <a:bodyPr/>
                    <a:lstStyle/>
                    <a:p>
                      <a:pPr algn="ctr"/>
                      <a:r>
                        <a:rPr lang="en-US" sz="1600" b="1" dirty="0" smtClean="0"/>
                        <a:t>BSS</a:t>
                      </a:r>
                      <a:endParaRPr lang="en-US" sz="1600" b="1" dirty="0"/>
                    </a:p>
                  </a:txBody>
                  <a:tcPr/>
                </a:tc>
                <a:tc>
                  <a:txBody>
                    <a:bodyPr/>
                    <a:lstStyle/>
                    <a:p>
                      <a:pPr algn="ctr"/>
                      <a:r>
                        <a:rPr lang="en-US" sz="1600" b="1" dirty="0" smtClean="0"/>
                        <a:t>Adaptive</a:t>
                      </a:r>
                      <a:r>
                        <a:rPr lang="en-US" sz="1600" b="1" baseline="0" dirty="0" smtClean="0"/>
                        <a:t> </a:t>
                      </a:r>
                      <a:r>
                        <a:rPr lang="en-US" sz="1600" b="1" dirty="0" smtClean="0"/>
                        <a:t>CCA TPC </a:t>
                      </a:r>
                      <a:r>
                        <a:rPr lang="en-US" sz="1600" b="1" dirty="0" err="1" smtClean="0"/>
                        <a:t>Gput</a:t>
                      </a:r>
                      <a:r>
                        <a:rPr lang="en-US" sz="1600" b="1" dirty="0" smtClean="0"/>
                        <a:t>  (Mbps)</a:t>
                      </a:r>
                      <a:endParaRPr lang="en-US" sz="16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t>Baseline</a:t>
                      </a:r>
                      <a:r>
                        <a:rPr lang="en-US" sz="1600" b="1" baseline="0" dirty="0" smtClean="0"/>
                        <a:t> </a:t>
                      </a:r>
                      <a:r>
                        <a:rPr lang="en-US" sz="1600" b="1" dirty="0" err="1" smtClean="0"/>
                        <a:t>Gput</a:t>
                      </a:r>
                      <a:endParaRPr lang="en-US" sz="16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t>(Mbps)</a:t>
                      </a:r>
                    </a:p>
                  </a:txBody>
                  <a:tcPr/>
                </a:tc>
                <a:tc>
                  <a:txBody>
                    <a:bodyPr/>
                    <a:lstStyle/>
                    <a:p>
                      <a:pPr algn="ctr"/>
                      <a:r>
                        <a:rPr lang="en-US" sz="1600" b="1" dirty="0" err="1" smtClean="0"/>
                        <a:t>Gput</a:t>
                      </a:r>
                      <a:r>
                        <a:rPr lang="en-US" sz="1600" b="1" dirty="0" smtClean="0"/>
                        <a:t> Improvement</a:t>
                      </a:r>
                    </a:p>
                    <a:p>
                      <a:pPr algn="ctr"/>
                      <a:r>
                        <a:rPr lang="en-US" sz="1600" b="1" dirty="0" smtClean="0"/>
                        <a:t>(%)</a:t>
                      </a:r>
                      <a:endParaRPr lang="en-US" sz="1600" b="1" dirty="0"/>
                    </a:p>
                  </a:txBody>
                  <a:tcPr/>
                </a:tc>
              </a:tr>
              <a:tr h="520027">
                <a:tc>
                  <a:txBody>
                    <a:bodyPr/>
                    <a:lstStyle/>
                    <a:p>
                      <a:pPr algn="ctr"/>
                      <a:r>
                        <a:rPr lang="en-US" sz="1600" b="1" dirty="0" smtClean="0"/>
                        <a:t>A</a:t>
                      </a:r>
                      <a:endParaRPr lang="en-US" sz="1600" b="1" dirty="0"/>
                    </a:p>
                  </a:txBody>
                  <a:tcPr/>
                </a:tc>
                <a:tc>
                  <a:txBody>
                    <a:bodyPr/>
                    <a:lstStyle/>
                    <a:p>
                      <a:pPr algn="ctr"/>
                      <a:r>
                        <a:rPr lang="en-US" sz="1600" b="1" dirty="0" smtClean="0"/>
                        <a:t>171.128</a:t>
                      </a:r>
                      <a:endParaRPr lang="en-US" sz="1600" b="1" dirty="0"/>
                    </a:p>
                  </a:txBody>
                  <a:tcPr/>
                </a:tc>
                <a:tc>
                  <a:txBody>
                    <a:bodyPr/>
                    <a:lstStyle/>
                    <a:p>
                      <a:pPr algn="ctr"/>
                      <a:r>
                        <a:rPr lang="en-US" sz="1600" b="1" dirty="0" smtClean="0"/>
                        <a:t>132.377</a:t>
                      </a:r>
                      <a:endParaRPr lang="en-US" sz="1600" b="1" dirty="0"/>
                    </a:p>
                  </a:txBody>
                  <a:tcPr/>
                </a:tc>
                <a:tc>
                  <a:txBody>
                    <a:bodyPr/>
                    <a:lstStyle/>
                    <a:p>
                      <a:pPr algn="ctr"/>
                      <a:r>
                        <a:rPr lang="en-US" sz="1600" b="1" dirty="0" smtClean="0"/>
                        <a:t>29</a:t>
                      </a:r>
                      <a:endParaRPr lang="en-US" sz="1600" b="1" dirty="0"/>
                    </a:p>
                  </a:txBody>
                  <a:tcPr/>
                </a:tc>
              </a:tr>
              <a:tr h="509474">
                <a:tc>
                  <a:txBody>
                    <a:bodyPr/>
                    <a:lstStyle/>
                    <a:p>
                      <a:pPr algn="ctr"/>
                      <a:r>
                        <a:rPr lang="en-US" sz="1600" b="1" dirty="0" smtClean="0"/>
                        <a:t>B</a:t>
                      </a:r>
                      <a:endParaRPr lang="en-US" sz="1600" b="1" dirty="0"/>
                    </a:p>
                  </a:txBody>
                  <a:tcPr/>
                </a:tc>
                <a:tc>
                  <a:txBody>
                    <a:bodyPr/>
                    <a:lstStyle/>
                    <a:p>
                      <a:pPr algn="ctr"/>
                      <a:r>
                        <a:rPr lang="en-US" sz="1600" b="1" dirty="0" smtClean="0"/>
                        <a:t>112.639</a:t>
                      </a:r>
                    </a:p>
                  </a:txBody>
                  <a:tcPr/>
                </a:tc>
                <a:tc>
                  <a:txBody>
                    <a:bodyPr/>
                    <a:lstStyle/>
                    <a:p>
                      <a:pPr algn="ctr"/>
                      <a:r>
                        <a:rPr lang="en-US" sz="1600" b="1" dirty="0" smtClean="0"/>
                        <a:t>102.156</a:t>
                      </a:r>
                      <a:endParaRPr lang="en-US" sz="1600" b="1" dirty="0"/>
                    </a:p>
                  </a:txBody>
                  <a:tcPr/>
                </a:tc>
                <a:tc>
                  <a:txBody>
                    <a:bodyPr/>
                    <a:lstStyle/>
                    <a:p>
                      <a:pPr algn="ctr"/>
                      <a:r>
                        <a:rPr lang="en-US" sz="1600" b="1" dirty="0" smtClean="0"/>
                        <a:t>10</a:t>
                      </a:r>
                      <a:endParaRPr lang="en-US" sz="1600" b="1" dirty="0"/>
                    </a:p>
                  </a:txBody>
                  <a:tcPr/>
                </a:tc>
              </a:tr>
              <a:tr h="553143">
                <a:tc>
                  <a:txBody>
                    <a:bodyPr/>
                    <a:lstStyle/>
                    <a:p>
                      <a:pPr algn="ctr"/>
                      <a:r>
                        <a:rPr lang="en-US" sz="1600" b="1" dirty="0" smtClean="0"/>
                        <a:t>C</a:t>
                      </a:r>
                      <a:endParaRPr lang="en-US" sz="16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t>172.721</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t>134.330</a:t>
                      </a:r>
                    </a:p>
                    <a:p>
                      <a:pPr algn="ctr"/>
                      <a:endParaRPr lang="en-US" sz="1600" b="1" dirty="0"/>
                    </a:p>
                  </a:txBody>
                  <a:tcPr/>
                </a:tc>
                <a:tc>
                  <a:txBody>
                    <a:bodyPr/>
                    <a:lstStyle/>
                    <a:p>
                      <a:pPr algn="ctr"/>
                      <a:r>
                        <a:rPr lang="en-US" sz="1600" b="1" dirty="0" smtClean="0"/>
                        <a:t>28</a:t>
                      </a:r>
                      <a:endParaRPr lang="en-US" sz="1600" b="1" dirty="0"/>
                    </a:p>
                  </a:txBody>
                  <a:tcPr/>
                </a:tc>
              </a:tr>
              <a:tr h="591153">
                <a:tc>
                  <a:txBody>
                    <a:bodyPr/>
                    <a:lstStyle/>
                    <a:p>
                      <a:pPr algn="ctr"/>
                      <a:r>
                        <a:rPr lang="en-US" sz="1600" b="1" dirty="0" smtClean="0"/>
                        <a:t>Total</a:t>
                      </a:r>
                      <a:endParaRPr lang="en-US" sz="16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t>456.488</a:t>
                      </a:r>
                    </a:p>
                    <a:p>
                      <a:pPr algn="ctr"/>
                      <a:endParaRPr lang="en-US" sz="1600" b="1" dirty="0"/>
                    </a:p>
                  </a:txBody>
                  <a:tcPr/>
                </a:tc>
                <a:tc>
                  <a:txBody>
                    <a:bodyPr/>
                    <a:lstStyle/>
                    <a:p>
                      <a:pPr algn="ctr"/>
                      <a:r>
                        <a:rPr lang="en-US" sz="1600" b="1" dirty="0" smtClean="0"/>
                        <a:t>368.863</a:t>
                      </a:r>
                      <a:endParaRPr lang="en-US" sz="1600" b="1" dirty="0"/>
                    </a:p>
                  </a:txBody>
                  <a:tcPr/>
                </a:tc>
                <a:tc>
                  <a:txBody>
                    <a:bodyPr/>
                    <a:lstStyle/>
                    <a:p>
                      <a:pPr algn="ctr"/>
                      <a:r>
                        <a:rPr lang="en-US" sz="1600" b="1" dirty="0" smtClean="0">
                          <a:solidFill>
                            <a:schemeClr val="tx1"/>
                          </a:solidFill>
                        </a:rPr>
                        <a:t>23</a:t>
                      </a:r>
                    </a:p>
                  </a:txBody>
                  <a:tcPr/>
                </a:tc>
              </a:tr>
            </a:tbl>
          </a:graphicData>
        </a:graphic>
      </p:graphicFrame>
      <p:sp>
        <p:nvSpPr>
          <p:cNvPr id="7" name="Footer Placeholder 3"/>
          <p:cNvSpPr txBox="1">
            <a:spLocks/>
          </p:cNvSpPr>
          <p:nvPr/>
        </p:nvSpPr>
        <p:spPr bwMode="auto">
          <a:xfrm>
            <a:off x="6477000" y="6475412"/>
            <a:ext cx="2066860" cy="23018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James Wang, Mediatek, et al</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09600" y="1828800"/>
            <a:ext cx="7924800" cy="4219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p:txBody>
          <a:bodyPr/>
          <a:lstStyle/>
          <a:p>
            <a:r>
              <a:rPr kumimoji="1" lang="en-US" altLang="ja-JP" dirty="0" smtClean="0"/>
              <a:t>Simulation </a:t>
            </a:r>
            <a:r>
              <a:rPr kumimoji="1" lang="en-US" altLang="ja-JP" dirty="0" smtClean="0"/>
              <a:t>Results – SS1</a:t>
            </a:r>
            <a:br>
              <a:rPr kumimoji="1" lang="en-US" altLang="ja-JP" dirty="0" smtClean="0"/>
            </a:br>
            <a:r>
              <a:rPr kumimoji="1" lang="en-US" altLang="ja-JP" dirty="0" smtClean="0"/>
              <a:t>(All of STAs are Ax-STA)</a:t>
            </a:r>
            <a:endParaRPr kumimoji="1" lang="ja-JP" altLang="en-US" dirty="0"/>
          </a:p>
        </p:txBody>
      </p:sp>
      <p:sp>
        <p:nvSpPr>
          <p:cNvPr id="5" name="スライド番号プレースホルダー 4"/>
          <p:cNvSpPr>
            <a:spLocks noGrp="1"/>
          </p:cNvSpPr>
          <p:nvPr>
            <p:ph type="sldNum" sz="quarter" idx="4294967295"/>
          </p:nvPr>
        </p:nvSpPr>
        <p:spPr>
          <a:xfrm>
            <a:off x="4344988" y="6475413"/>
            <a:ext cx="530225" cy="182562"/>
          </a:xfrm>
          <a:prstGeom prst="rect">
            <a:avLst/>
          </a:prstGeom>
        </p:spPr>
        <p:txBody>
          <a:bodyPr/>
          <a:lstStyle/>
          <a:p>
            <a:r>
              <a:rPr lang="en-US" smtClean="0"/>
              <a:t>Slide </a:t>
            </a:r>
            <a:fld id="{07349522-3CCF-4D3D-9CA8-1D6EF64D9202}" type="slidenum">
              <a:rPr lang="en-US" smtClean="0"/>
              <a:pPr/>
              <a:t>15</a:t>
            </a:fld>
            <a:endParaRPr lang="en-US"/>
          </a:p>
        </p:txBody>
      </p:sp>
      <p:sp>
        <p:nvSpPr>
          <p:cNvPr id="6" name="日付プレースホルダー 5"/>
          <p:cNvSpPr>
            <a:spLocks noGrp="1"/>
          </p:cNvSpPr>
          <p:nvPr>
            <p:ph type="dt" sz="half" idx="4294967295"/>
          </p:nvPr>
        </p:nvSpPr>
        <p:spPr>
          <a:xfrm>
            <a:off x="696913" y="332601"/>
            <a:ext cx="942566" cy="276999"/>
          </a:xfrm>
          <a:prstGeom prst="rect">
            <a:avLst/>
          </a:prstGeom>
        </p:spPr>
        <p:txBody>
          <a:bodyPr/>
          <a:lstStyle/>
          <a:p>
            <a:r>
              <a:rPr lang="en-US" altLang="ja-JP" smtClean="0"/>
              <a:t>September 2015</a:t>
            </a:r>
            <a:endParaRPr lang="en-US" dirty="0"/>
          </a:p>
        </p:txBody>
      </p:sp>
      <p:sp>
        <p:nvSpPr>
          <p:cNvPr id="8" name="テキスト ボックス 7"/>
          <p:cNvSpPr txBox="1"/>
          <p:nvPr/>
        </p:nvSpPr>
        <p:spPr>
          <a:xfrm>
            <a:off x="7164012" y="1667961"/>
            <a:ext cx="2008563" cy="169277"/>
          </a:xfrm>
          <a:prstGeom prst="rect">
            <a:avLst/>
          </a:prstGeom>
          <a:solidFill>
            <a:schemeClr val="bg1"/>
          </a:solidFill>
          <a:ln>
            <a:noFill/>
          </a:ln>
        </p:spPr>
        <p:txBody>
          <a:bodyPr wrap="none" lIns="0" tIns="0" rIns="0" bIns="0" rtlCol="0" anchor="t" anchorCtr="0">
            <a:spAutoFit/>
          </a:bodyPr>
          <a:lstStyle/>
          <a:p>
            <a:r>
              <a:rPr kumimoji="1" lang="en-US" altLang="ja-JP" sz="1100" b="1" dirty="0" smtClean="0">
                <a:solidFill>
                  <a:srgbClr val="0000FF"/>
                </a:solidFill>
                <a:latin typeface="Meiryo UI" panose="020B0604030504040204" pitchFamily="50" charset="-128"/>
                <a:ea typeface="Meiryo UI" panose="020B0604030504040204" pitchFamily="50" charset="-128"/>
                <a:cs typeface="Meiryo UI" panose="020B0604030504040204" pitchFamily="50" charset="-128"/>
              </a:rPr>
              <a:t>(Offered DL load=60Mbps)</a:t>
            </a:r>
            <a:endParaRPr kumimoji="1" lang="ja-JP" altLang="en-US" sz="1100" b="1" dirty="0" smtClean="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矢印コネクタ 11"/>
          <p:cNvCxnSpPr/>
          <p:nvPr/>
        </p:nvCxnSpPr>
        <p:spPr>
          <a:xfrm flipH="1">
            <a:off x="3124200" y="1752599"/>
            <a:ext cx="3997424" cy="0"/>
          </a:xfrm>
          <a:prstGeom prst="straightConnector1">
            <a:avLst/>
          </a:prstGeom>
          <a:ln w="19050">
            <a:solidFill>
              <a:srgbClr val="0000FF"/>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8534400" y="4514850"/>
            <a:ext cx="605935" cy="338554"/>
          </a:xfrm>
          <a:prstGeom prst="rect">
            <a:avLst/>
          </a:prstGeom>
          <a:solidFill>
            <a:schemeClr val="bg1"/>
          </a:solidFill>
          <a:ln>
            <a:noFill/>
          </a:ln>
        </p:spPr>
        <p:txBody>
          <a:bodyPr wrap="none" lIns="0" tIns="0" rIns="0" bIns="0" rtlCol="0" anchor="t" anchorCtr="0">
            <a:spAutoFit/>
          </a:bodyPr>
          <a:lstStyle/>
          <a:p>
            <a:r>
              <a:rPr kumimoji="1" lang="en-US" altLang="ja-JP" sz="1100" b="1" dirty="0" smtClean="0">
                <a:solidFill>
                  <a:srgbClr val="0000FF"/>
                </a:solidFill>
                <a:latin typeface="Meiryo UI" panose="020B0604030504040204" pitchFamily="50" charset="-128"/>
                <a:ea typeface="Meiryo UI" panose="020B0604030504040204" pitchFamily="50" charset="-128"/>
                <a:cs typeface="Meiryo UI" panose="020B0604030504040204" pitchFamily="50" charset="-128"/>
              </a:rPr>
              <a:t>Offered </a:t>
            </a:r>
          </a:p>
          <a:p>
            <a:r>
              <a:rPr kumimoji="1" lang="en-US" altLang="ja-JP" sz="1100" b="1" dirty="0" smtClean="0">
                <a:solidFill>
                  <a:srgbClr val="0000FF"/>
                </a:solidFill>
                <a:latin typeface="Meiryo UI" panose="020B0604030504040204" pitchFamily="50" charset="-128"/>
                <a:ea typeface="Meiryo UI" panose="020B0604030504040204" pitchFamily="50" charset="-128"/>
                <a:cs typeface="Meiryo UI" panose="020B0604030504040204" pitchFamily="50" charset="-128"/>
              </a:rPr>
              <a:t>UL load</a:t>
            </a:r>
            <a:endParaRPr kumimoji="1" lang="ja-JP" altLang="en-US" sz="1100" b="1" dirty="0" smtClean="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5" name="直線矢印コネクタ 14"/>
          <p:cNvCxnSpPr/>
          <p:nvPr/>
        </p:nvCxnSpPr>
        <p:spPr>
          <a:xfrm flipH="1">
            <a:off x="1828800" y="4610100"/>
            <a:ext cx="6629400" cy="0"/>
          </a:xfrm>
          <a:prstGeom prst="straightConnector1">
            <a:avLst/>
          </a:prstGeom>
          <a:ln w="19050">
            <a:solidFill>
              <a:srgbClr val="0000FF"/>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角丸四角形 19"/>
          <p:cNvSpPr/>
          <p:nvPr/>
        </p:nvSpPr>
        <p:spPr bwMode="auto">
          <a:xfrm>
            <a:off x="78032" y="6078907"/>
            <a:ext cx="8987935" cy="352425"/>
          </a:xfrm>
          <a:prstGeom prst="roundRect">
            <a:avLst/>
          </a:prstGeom>
          <a:ln>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36000" tIns="45720" rIns="36000" bIns="45720" numCol="1" rtlCol="0" anchor="ctr" anchorCtr="0" compatLnSpc="1">
            <a:prstTxWarp prst="textNoShape">
              <a:avLst/>
            </a:prstTxWarp>
          </a:bodyPr>
          <a:lstStyle/>
          <a:p>
            <a:pPr algn="ct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When TPC and DCCA(DSC/DOCCA) are used together, larger gain </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can be </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obtained than </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when TPC/DCCA </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is used </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alone.</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TextBox 13"/>
          <p:cNvSpPr txBox="1"/>
          <p:nvPr/>
        </p:nvSpPr>
        <p:spPr>
          <a:xfrm>
            <a:off x="6841066" y="1952978"/>
            <a:ext cx="1540933" cy="492443"/>
          </a:xfrm>
          <a:prstGeom prst="rect">
            <a:avLst/>
          </a:prstGeom>
          <a:noFill/>
        </p:spPr>
        <p:txBody>
          <a:bodyPr wrap="square" rtlCol="0">
            <a:spAutoFit/>
          </a:bodyPr>
          <a:lstStyle/>
          <a:p>
            <a:r>
              <a:rPr lang="en-US" sz="1400" b="1" dirty="0" smtClean="0"/>
              <a:t>From Ref 12 </a:t>
            </a:r>
            <a:endParaRPr lang="en-US" sz="1400" b="1" dirty="0" smtClean="0">
              <a:solidFill>
                <a:srgbClr val="000000"/>
              </a:solidFill>
            </a:endParaRPr>
          </a:p>
          <a:p>
            <a:endParaRPr lang="en-US" dirty="0"/>
          </a:p>
        </p:txBody>
      </p:sp>
      <p:sp>
        <p:nvSpPr>
          <p:cNvPr id="16" name="Footer Placeholder 3"/>
          <p:cNvSpPr>
            <a:spLocks noGrp="1"/>
          </p:cNvSpPr>
          <p:nvPr>
            <p:ph type="ftr" sz="quarter" idx="4294967295"/>
          </p:nvPr>
        </p:nvSpPr>
        <p:spPr>
          <a:xfrm>
            <a:off x="6477000" y="6475412"/>
            <a:ext cx="2066860" cy="230188"/>
          </a:xfrm>
          <a:prstGeom prst="rect">
            <a:avLst/>
          </a:prstGeom>
          <a:noFill/>
        </p:spPr>
        <p:txBody>
          <a:bodyPr/>
          <a:lstStyle/>
          <a:p>
            <a:r>
              <a:rPr lang="en-US" dirty="0" smtClean="0"/>
              <a:t>James Wang, </a:t>
            </a:r>
            <a:r>
              <a:rPr lang="en-US" dirty="0" err="1" smtClean="0"/>
              <a:t>Mediatek</a:t>
            </a:r>
            <a:r>
              <a:rPr lang="en-US" dirty="0" smtClean="0"/>
              <a:t>, et al</a:t>
            </a:r>
            <a:endParaRPr lang="en-US" dirty="0"/>
          </a:p>
        </p:txBody>
      </p:sp>
    </p:spTree>
    <p:extLst>
      <p:ext uri="{BB962C8B-B14F-4D97-AF65-F5344CB8AC3E}">
        <p14:creationId xmlns="" xmlns:p14="http://schemas.microsoft.com/office/powerpoint/2010/main" val="18030549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55437" y="2281934"/>
            <a:ext cx="4394378" cy="359939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4"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608574" y="2281934"/>
            <a:ext cx="4394378" cy="360426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p:txBody>
          <a:bodyPr/>
          <a:lstStyle/>
          <a:p>
            <a:r>
              <a:rPr kumimoji="1" lang="en-US" altLang="ja-JP" dirty="0" smtClean="0"/>
              <a:t>Simulation </a:t>
            </a:r>
            <a:r>
              <a:rPr kumimoji="1" lang="en-US" altLang="ja-JP" dirty="0" smtClean="0"/>
              <a:t>Results for SS1</a:t>
            </a:r>
            <a:br>
              <a:rPr kumimoji="1" lang="en-US" altLang="ja-JP" dirty="0" smtClean="0"/>
            </a:br>
            <a:r>
              <a:rPr kumimoji="1" lang="en-US" altLang="ja-JP" dirty="0"/>
              <a:t>(All </a:t>
            </a:r>
            <a:r>
              <a:rPr kumimoji="1" lang="en-US" altLang="ja-JP" dirty="0" smtClean="0"/>
              <a:t>of STAs </a:t>
            </a:r>
            <a:r>
              <a:rPr kumimoji="1" lang="en-US" altLang="ja-JP" dirty="0"/>
              <a:t>are Ax-STA)</a:t>
            </a:r>
            <a:endParaRPr kumimoji="1" lang="ja-JP" altLang="en-US" dirty="0"/>
          </a:p>
        </p:txBody>
      </p:sp>
      <p:sp>
        <p:nvSpPr>
          <p:cNvPr id="5" name="スライド番号プレースホルダー 4"/>
          <p:cNvSpPr>
            <a:spLocks noGrp="1"/>
          </p:cNvSpPr>
          <p:nvPr>
            <p:ph type="sldNum" sz="quarter" idx="4294967295"/>
          </p:nvPr>
        </p:nvSpPr>
        <p:spPr>
          <a:xfrm>
            <a:off x="4435299" y="6494816"/>
            <a:ext cx="768878" cy="182562"/>
          </a:xfrm>
          <a:prstGeom prst="rect">
            <a:avLst/>
          </a:prstGeom>
        </p:spPr>
        <p:txBody>
          <a:bodyPr/>
          <a:lstStyle/>
          <a:p>
            <a:r>
              <a:rPr lang="en-US" dirty="0" smtClean="0"/>
              <a:t>Slide </a:t>
            </a:r>
            <a:fld id="{07349522-3CCF-4D3D-9CA8-1D6EF64D9202}" type="slidenum">
              <a:rPr lang="en-US" smtClean="0"/>
              <a:pPr/>
              <a:t>16</a:t>
            </a:fld>
            <a:endParaRPr lang="en-US" dirty="0"/>
          </a:p>
        </p:txBody>
      </p:sp>
      <p:sp>
        <p:nvSpPr>
          <p:cNvPr id="6" name="日付プレースホルダー 5"/>
          <p:cNvSpPr>
            <a:spLocks noGrp="1"/>
          </p:cNvSpPr>
          <p:nvPr>
            <p:ph type="dt" sz="half" idx="4294967295"/>
          </p:nvPr>
        </p:nvSpPr>
        <p:spPr>
          <a:xfrm>
            <a:off x="696913" y="332601"/>
            <a:ext cx="942566" cy="276999"/>
          </a:xfrm>
          <a:prstGeom prst="rect">
            <a:avLst/>
          </a:prstGeom>
        </p:spPr>
        <p:txBody>
          <a:bodyPr/>
          <a:lstStyle/>
          <a:p>
            <a:r>
              <a:rPr lang="en-US" altLang="ja-JP" smtClean="0"/>
              <a:t>September 2015</a:t>
            </a:r>
            <a:endParaRPr lang="en-US" dirty="0"/>
          </a:p>
        </p:txBody>
      </p:sp>
      <p:sp>
        <p:nvSpPr>
          <p:cNvPr id="10" name="角丸四角形 9"/>
          <p:cNvSpPr/>
          <p:nvPr/>
        </p:nvSpPr>
        <p:spPr>
          <a:xfrm>
            <a:off x="1981199" y="1969010"/>
            <a:ext cx="1079364" cy="312925"/>
          </a:xfrm>
          <a:prstGeom prst="roundRect">
            <a:avLst/>
          </a:prstGeom>
        </p:spPr>
        <p:style>
          <a:lnRef idx="1">
            <a:schemeClr val="dk1"/>
          </a:lnRef>
          <a:fillRef idx="2">
            <a:schemeClr val="dk1"/>
          </a:fillRef>
          <a:effectRef idx="1">
            <a:schemeClr val="dk1"/>
          </a:effectRef>
          <a:fontRef idx="minor">
            <a:schemeClr val="dk1"/>
          </a:fontRef>
        </p:style>
        <p:txBody>
          <a:bodyPr lIns="36000" rIns="36000" rtlCol="0" anchor="ctr"/>
          <a:lstStyle/>
          <a:p>
            <a:pPr algn="ct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Uplink</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6476999" y="1969011"/>
            <a:ext cx="1079364" cy="312925"/>
          </a:xfrm>
          <a:prstGeom prst="roundRect">
            <a:avLst/>
          </a:prstGeom>
        </p:spPr>
        <p:style>
          <a:lnRef idx="1">
            <a:schemeClr val="dk1"/>
          </a:lnRef>
          <a:fillRef idx="2">
            <a:schemeClr val="dk1"/>
          </a:fillRef>
          <a:effectRef idx="1">
            <a:schemeClr val="dk1"/>
          </a:effectRef>
          <a:fontRef idx="minor">
            <a:schemeClr val="dk1"/>
          </a:fontRef>
        </p:style>
        <p:txBody>
          <a:bodyPr lIns="36000" rIns="36000" rtlCol="0" anchor="ctr"/>
          <a:lstStyle/>
          <a:p>
            <a:pPr algn="ct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Downlink</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右矢印 2"/>
          <p:cNvSpPr/>
          <p:nvPr/>
        </p:nvSpPr>
        <p:spPr bwMode="auto">
          <a:xfrm>
            <a:off x="6572251" y="4210050"/>
            <a:ext cx="381000" cy="152400"/>
          </a:xfrm>
          <a:prstGeom prst="rightArrow">
            <a:avLst/>
          </a:prstGeom>
          <a:solidFill>
            <a:srgbClr val="FF0000"/>
          </a:solidFill>
          <a:ln w="9525">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5" name="角丸四角形 14"/>
          <p:cNvSpPr/>
          <p:nvPr/>
        </p:nvSpPr>
        <p:spPr bwMode="auto">
          <a:xfrm>
            <a:off x="152401" y="6078908"/>
            <a:ext cx="8850552" cy="352425"/>
          </a:xfrm>
          <a:prstGeom prst="roundRect">
            <a:avLst/>
          </a:prstGeom>
          <a:ln>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36000" tIns="45720" rIns="36000" bIns="45720" numCol="1" rtlCol="0" anchor="ctr" anchorCtr="0" compatLnSpc="1">
            <a:prstTxWarp prst="textNoShape">
              <a:avLst/>
            </a:prstTxWarp>
          </a:bodyPr>
          <a:lstStyle/>
          <a:p>
            <a:pPr algn="ct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DCCA(DSC/DOCCA) can deteriorate the 5%tile </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throughput </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when used alone.</a:t>
            </a:r>
          </a:p>
          <a:p>
            <a:pPr algn="ct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On the other hand, when TPC is used with DCCA, </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5%tile </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throughput can be improved.</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TextBox 11"/>
          <p:cNvSpPr txBox="1"/>
          <p:nvPr/>
        </p:nvSpPr>
        <p:spPr>
          <a:xfrm>
            <a:off x="4233332" y="1749778"/>
            <a:ext cx="1329267" cy="492443"/>
          </a:xfrm>
          <a:prstGeom prst="rect">
            <a:avLst/>
          </a:prstGeom>
          <a:noFill/>
        </p:spPr>
        <p:txBody>
          <a:bodyPr wrap="square" rtlCol="0">
            <a:spAutoFit/>
          </a:bodyPr>
          <a:lstStyle/>
          <a:p>
            <a:r>
              <a:rPr lang="en-US" sz="1400" b="1" dirty="0" smtClean="0"/>
              <a:t>From Ref 12 </a:t>
            </a:r>
            <a:endParaRPr lang="en-US" sz="1400" b="1" dirty="0" smtClean="0">
              <a:solidFill>
                <a:srgbClr val="000000"/>
              </a:solidFill>
            </a:endParaRPr>
          </a:p>
          <a:p>
            <a:endParaRPr lang="en-US" dirty="0"/>
          </a:p>
        </p:txBody>
      </p:sp>
      <p:sp>
        <p:nvSpPr>
          <p:cNvPr id="16" name="Footer Placeholder 3"/>
          <p:cNvSpPr>
            <a:spLocks noGrp="1"/>
          </p:cNvSpPr>
          <p:nvPr>
            <p:ph type="ftr" sz="quarter" idx="4294967295"/>
          </p:nvPr>
        </p:nvSpPr>
        <p:spPr>
          <a:xfrm>
            <a:off x="6477000" y="6475412"/>
            <a:ext cx="2066860" cy="230188"/>
          </a:xfrm>
          <a:prstGeom prst="rect">
            <a:avLst/>
          </a:prstGeom>
          <a:noFill/>
        </p:spPr>
        <p:txBody>
          <a:bodyPr/>
          <a:lstStyle/>
          <a:p>
            <a:r>
              <a:rPr lang="en-US" dirty="0" smtClean="0"/>
              <a:t>James Wang, </a:t>
            </a:r>
            <a:r>
              <a:rPr lang="en-US" dirty="0" err="1" smtClean="0"/>
              <a:t>Mediatek</a:t>
            </a:r>
            <a:r>
              <a:rPr lang="en-US" dirty="0" smtClean="0"/>
              <a:t>, et al</a:t>
            </a:r>
            <a:endParaRPr lang="en-US" dirty="0"/>
          </a:p>
        </p:txBody>
      </p:sp>
    </p:spTree>
    <p:extLst>
      <p:ext uri="{BB962C8B-B14F-4D97-AF65-F5344CB8AC3E}">
        <p14:creationId xmlns="" xmlns:p14="http://schemas.microsoft.com/office/powerpoint/2010/main" val="1823253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74643"/>
          </a:xfrm>
        </p:spPr>
        <p:txBody>
          <a:bodyPr/>
          <a:lstStyle/>
          <a:p>
            <a:r>
              <a:rPr lang="en-US" dirty="0" smtClean="0"/>
              <a:t>Conclusions</a:t>
            </a:r>
            <a:endParaRPr lang="en-US" dirty="0"/>
          </a:p>
        </p:txBody>
      </p:sp>
      <p:sp>
        <p:nvSpPr>
          <p:cNvPr id="3" name="Content Placeholder 2"/>
          <p:cNvSpPr>
            <a:spLocks noGrp="1"/>
          </p:cNvSpPr>
          <p:nvPr>
            <p:ph idx="1"/>
          </p:nvPr>
        </p:nvSpPr>
        <p:spPr>
          <a:xfrm>
            <a:off x="685800" y="1676400"/>
            <a:ext cx="7772400" cy="4114800"/>
          </a:xfrm>
        </p:spPr>
        <p:txBody>
          <a:bodyPr/>
          <a:lstStyle/>
          <a:p>
            <a:r>
              <a:rPr lang="en-US" sz="2400" dirty="0" smtClean="0"/>
              <a:t>In this contribution, simulation results for adaptive CCA/TPC show that higher network throughput can be achieved while maintaining fairness to legacy STA and 5 percentile performance.</a:t>
            </a:r>
          </a:p>
          <a:p>
            <a:r>
              <a:rPr lang="en-US" sz="2400" dirty="0" smtClean="0"/>
              <a:t>Propose that for adaptive CCA/TPC scheme, the OBSS CCA threshold in the adaptive CCA/TPC scheme should be accompanied by a TXPWR value and a reduction in the TXPWR should be accompanied by an increase in the OBSS CCA threshold value</a:t>
            </a:r>
          </a:p>
        </p:txBody>
      </p:sp>
      <p:sp>
        <p:nvSpPr>
          <p:cNvPr id="7" name="Slide Number Placeholder 4"/>
          <p:cNvSpPr>
            <a:spLocks noGrp="1"/>
          </p:cNvSpPr>
          <p:nvPr>
            <p:ph type="sldNum" sz="quarter" idx="11"/>
          </p:nvPr>
        </p:nvSpPr>
        <p:spPr>
          <a:xfrm>
            <a:off x="4191000" y="6477000"/>
            <a:ext cx="530225" cy="182562"/>
          </a:xfrm>
          <a:noFill/>
        </p:spPr>
        <p:txBody>
          <a:bodyPr/>
          <a:lstStyle/>
          <a:p>
            <a:r>
              <a:rPr lang="en-US" dirty="0"/>
              <a:t>Slide </a:t>
            </a:r>
            <a:fld id="{8ECFE58B-6F90-4BB0-B09C-F6AB727C71EB}" type="slidenum">
              <a:rPr lang="en-US"/>
              <a:pPr/>
              <a:t>17</a:t>
            </a:fld>
            <a:endParaRPr lang="en-US" dirty="0"/>
          </a:p>
        </p:txBody>
      </p:sp>
      <p:sp>
        <p:nvSpPr>
          <p:cNvPr id="6" name="Footer Placeholder 3"/>
          <p:cNvSpPr txBox="1">
            <a:spLocks/>
          </p:cNvSpPr>
          <p:nvPr/>
        </p:nvSpPr>
        <p:spPr bwMode="auto">
          <a:xfrm>
            <a:off x="6477000" y="6475412"/>
            <a:ext cx="2066860" cy="23018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James Wang, Mediatek, et al</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a:xfrm>
            <a:off x="685800" y="1371600"/>
            <a:ext cx="7772400" cy="4114800"/>
          </a:xfrm>
        </p:spPr>
        <p:txBody>
          <a:bodyPr/>
          <a:lstStyle/>
          <a:p>
            <a:pPr lvl="0"/>
            <a:endParaRPr lang="en-US" sz="1800" dirty="0" smtClean="0"/>
          </a:p>
          <a:p>
            <a:pPr lvl="0"/>
            <a:r>
              <a:rPr lang="en-US" sz="1800" dirty="0" smtClean="0"/>
              <a:t>An 11ax STA regards a valid OBSS PPDU </a:t>
            </a:r>
            <a:r>
              <a:rPr lang="en-US" sz="1800" i="1" dirty="0" smtClean="0"/>
              <a:t>as not having been received at all (e.g., should not update its NAV), except that the medium condition shall indicate BUSY during the period of time that is taken by the receiving STA to validate that the PPDU is from an Inter-BSS, but not longer than the time indicated as the length of the PPDU payload  </a:t>
            </a:r>
            <a:r>
              <a:rPr lang="en-US" sz="1800" dirty="0" smtClean="0"/>
              <a:t>if the RXPWR of the received PPDU is below the OBSS_PD threshold and TBD conditions are met, noting that the OBSS_PD threshold is accompanied by a TXPWR value and a reduction in the TXPWR may be accompanied by an TBD increase in the OBSS_PD threshold value.   </a:t>
            </a:r>
            <a:endParaRPr lang="en-US" sz="1800" b="0" dirty="0" smtClean="0"/>
          </a:p>
          <a:p>
            <a:pPr lvl="1"/>
            <a:r>
              <a:rPr lang="en-US" sz="1400" dirty="0" smtClean="0"/>
              <a:t>Yes: </a:t>
            </a:r>
          </a:p>
          <a:p>
            <a:pPr lvl="1"/>
            <a:r>
              <a:rPr lang="en-US" sz="1400" dirty="0" smtClean="0"/>
              <a:t>No: </a:t>
            </a:r>
          </a:p>
          <a:p>
            <a:pPr lvl="1"/>
            <a:r>
              <a:rPr lang="en-US" sz="1400" dirty="0" smtClean="0"/>
              <a:t>Abstain:  </a:t>
            </a:r>
          </a:p>
          <a:p>
            <a:pPr lvl="1">
              <a:buNone/>
            </a:pPr>
            <a:r>
              <a:rPr lang="en-US" sz="1400" dirty="0" smtClean="0">
                <a:solidFill>
                  <a:schemeClr val="tx1">
                    <a:lumMod val="85000"/>
                    <a:lumOff val="15000"/>
                  </a:schemeClr>
                </a:solidFill>
              </a:rPr>
              <a:t>(Note: “discard PPDU is changed to “PPDU </a:t>
            </a:r>
            <a:r>
              <a:rPr lang="en-US" sz="1400" i="1" dirty="0" smtClean="0">
                <a:solidFill>
                  <a:schemeClr val="tx1">
                    <a:lumMod val="85000"/>
                    <a:lumOff val="15000"/>
                  </a:schemeClr>
                </a:solidFill>
              </a:rPr>
              <a:t>as not having been received at all (e.g., should not update its NAV), except that the medium condition shall indicate BUSY during the period of time that is taken by the receiving STA to validate that the PPDU is from an Inter-BSS, but not longer than the time indicated as the length of the PPDU payload,”)</a:t>
            </a:r>
            <a:endParaRPr lang="en-US" sz="1400" dirty="0" smtClean="0">
              <a:solidFill>
                <a:schemeClr val="tx1">
                  <a:lumMod val="85000"/>
                  <a:lumOff val="15000"/>
                </a:schemeClr>
              </a:solidFill>
            </a:endParaRPr>
          </a:p>
        </p:txBody>
      </p:sp>
      <p:sp>
        <p:nvSpPr>
          <p:cNvPr id="4" name="Slide Number Placeholder 3"/>
          <p:cNvSpPr>
            <a:spLocks noGrp="1"/>
          </p:cNvSpPr>
          <p:nvPr>
            <p:ph type="sldNum" sz="quarter" idx="11"/>
          </p:nvPr>
        </p:nvSpPr>
        <p:spPr>
          <a:xfrm>
            <a:off x="2971800" y="6477000"/>
            <a:ext cx="1884490" cy="184666"/>
          </a:xfrm>
        </p:spPr>
        <p:txBody>
          <a:bodyPr/>
          <a:lstStyle/>
          <a:p>
            <a:pPr>
              <a:defRPr/>
            </a:pPr>
            <a:r>
              <a:rPr lang="en-US" dirty="0" smtClean="0"/>
              <a:t>Slide </a:t>
            </a:r>
            <a:fld id="{3099D1E7-2CFE-4362-BB72-AF97192842EA}" type="slidenum">
              <a:rPr lang="en-US" smtClean="0"/>
              <a:pPr>
                <a:defRPr/>
              </a:pPr>
              <a:t>18</a:t>
            </a:fld>
            <a:endParaRPr lang="en-US" dirty="0"/>
          </a:p>
        </p:txBody>
      </p:sp>
      <p:sp>
        <p:nvSpPr>
          <p:cNvPr id="6" name="Footer Placeholder 3"/>
          <p:cNvSpPr txBox="1">
            <a:spLocks/>
          </p:cNvSpPr>
          <p:nvPr/>
        </p:nvSpPr>
        <p:spPr bwMode="auto">
          <a:xfrm>
            <a:off x="6477000" y="6475412"/>
            <a:ext cx="2066860" cy="23018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James Wang, Mediatek, et al</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924944"/>
            <a:ext cx="7772400" cy="1066800"/>
          </a:xfrm>
        </p:spPr>
        <p:txBody>
          <a:bodyPr/>
          <a:lstStyle/>
          <a:p>
            <a:r>
              <a:rPr lang="en-US" dirty="0" smtClean="0"/>
              <a:t>Backup Charts</a:t>
            </a:r>
            <a:endParaRPr lang="en-US" dirty="0"/>
          </a:p>
        </p:txBody>
      </p:sp>
      <p:sp>
        <p:nvSpPr>
          <p:cNvPr id="4" name="Slide Number Placeholder 3"/>
          <p:cNvSpPr>
            <a:spLocks noGrp="1"/>
          </p:cNvSpPr>
          <p:nvPr>
            <p:ph type="sldNum" sz="quarter" idx="11"/>
          </p:nvPr>
        </p:nvSpPr>
        <p:spPr>
          <a:xfrm>
            <a:off x="3048000" y="6477000"/>
            <a:ext cx="1884490" cy="184666"/>
          </a:xfrm>
        </p:spPr>
        <p:txBody>
          <a:bodyPr/>
          <a:lstStyle/>
          <a:p>
            <a:pPr>
              <a:defRPr/>
            </a:pPr>
            <a:r>
              <a:rPr lang="en-US" dirty="0" smtClean="0"/>
              <a:t>Slide </a:t>
            </a:r>
            <a:fld id="{3099D1E7-2CFE-4362-BB72-AF97192842EA}" type="slidenum">
              <a:rPr lang="en-US" smtClean="0"/>
              <a:pPr>
                <a:defRPr/>
              </a:pPr>
              <a:t>19</a:t>
            </a:fld>
            <a:endParaRPr lang="en-US" dirty="0"/>
          </a:p>
        </p:txBody>
      </p:sp>
      <p:sp>
        <p:nvSpPr>
          <p:cNvPr id="5" name="Footer Placeholder 4"/>
          <p:cNvSpPr>
            <a:spLocks noGrp="1"/>
          </p:cNvSpPr>
          <p:nvPr>
            <p:ph type="ftr" sz="quarter" idx="4294967295"/>
          </p:nvPr>
        </p:nvSpPr>
        <p:spPr>
          <a:xfrm flipH="1">
            <a:off x="5791200" y="6477000"/>
            <a:ext cx="2752661" cy="184666"/>
          </a:xfrm>
          <a:prstGeom prst="rect">
            <a:avLst/>
          </a:prstGeom>
        </p:spPr>
        <p:txBody>
          <a:bodyPr/>
          <a:lstStyle/>
          <a:p>
            <a:pPr>
              <a:defRPr/>
            </a:pPr>
            <a:r>
              <a:rPr lang="en-US" dirty="0" err="1" smtClean="0"/>
              <a:t>Mediatek</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620315" cy="276999"/>
          </a:xfrm>
        </p:spPr>
        <p:txBody>
          <a:bodyPr/>
          <a:lstStyle/>
          <a:p>
            <a:pPr>
              <a:defRPr/>
            </a:pPr>
            <a:r>
              <a:rPr lang="en-US" dirty="0" smtClean="0"/>
              <a:t>September,</a:t>
            </a:r>
            <a:r>
              <a:rPr lang="en-US" altLang="zh-CN" dirty="0" smtClean="0"/>
              <a:t> 2015</a:t>
            </a:r>
            <a:endParaRPr lang="en-US" dirty="0"/>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graphicFrame>
        <p:nvGraphicFramePr>
          <p:cNvPr id="13" name="Table 12"/>
          <p:cNvGraphicFramePr>
            <a:graphicFrameLocks noGrp="1"/>
          </p:cNvGraphicFramePr>
          <p:nvPr/>
        </p:nvGraphicFramePr>
        <p:xfrm>
          <a:off x="762000" y="914400"/>
          <a:ext cx="7772400" cy="51714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a:t>
                      </a:r>
                      <a:r>
                        <a:rPr lang="en-US" sz="1200" dirty="0" err="1">
                          <a:solidFill>
                            <a:srgbClr val="000000"/>
                          </a:solidFill>
                          <a:latin typeface="Times New Roman"/>
                          <a:ea typeface="Times New Roman"/>
                          <a:cs typeface="Arial"/>
                        </a:rPr>
                        <a:t>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Straatweg 66-S Breukelen, 3621 BR Netherlands</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5775 Morehouse Dr. San Diego, CA,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Menzo Wentink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Richard Van Nee</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Rolf De Vegt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Simone Merlin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Tevfik</a:t>
                      </a:r>
                      <a:r>
                        <a:rPr lang="en-US" sz="1200" dirty="0">
                          <a:solidFill>
                            <a:srgbClr val="000000"/>
                          </a:solidFill>
                          <a:latin typeface="Times New Roman"/>
                          <a:ea typeface="Times New Roman"/>
                          <a:cs typeface="Arial"/>
                        </a:rPr>
                        <a:t> </a:t>
                      </a:r>
                      <a:r>
                        <a:rPr lang="en-US" sz="1200" dirty="0" err="1">
                          <a:solidFill>
                            <a:srgbClr val="000000"/>
                          </a:solidFill>
                          <a:latin typeface="Times New Roman"/>
                          <a:ea typeface="Times New Roman"/>
                          <a:cs typeface="Arial"/>
                        </a:rPr>
                        <a:t>Yucek</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ChangeAspect="1" noChangeArrowheads="1"/>
          </p:cNvPicPr>
          <p:nvPr/>
        </p:nvPicPr>
        <p:blipFill>
          <a:blip r:embed="rId2" cstate="print"/>
          <a:srcRect/>
          <a:stretch>
            <a:fillRect/>
          </a:stretch>
        </p:blipFill>
        <p:spPr bwMode="auto">
          <a:xfrm>
            <a:off x="6781800" y="838200"/>
            <a:ext cx="2189184" cy="1440160"/>
          </a:xfrm>
          <a:prstGeom prst="rect">
            <a:avLst/>
          </a:prstGeom>
          <a:noFill/>
          <a:ln w="9525">
            <a:noFill/>
            <a:miter lim="800000"/>
            <a:headEnd/>
            <a:tailEnd/>
          </a:ln>
        </p:spPr>
      </p:pic>
      <p:sp>
        <p:nvSpPr>
          <p:cNvPr id="2" name="Title 1"/>
          <p:cNvSpPr>
            <a:spLocks noGrp="1"/>
          </p:cNvSpPr>
          <p:nvPr>
            <p:ph type="title"/>
          </p:nvPr>
        </p:nvSpPr>
        <p:spPr>
          <a:xfrm>
            <a:off x="685800" y="685800"/>
            <a:ext cx="6858000" cy="609600"/>
          </a:xfrm>
        </p:spPr>
        <p:txBody>
          <a:bodyPr/>
          <a:lstStyle/>
          <a:p>
            <a:r>
              <a:rPr lang="en-US" sz="2400" dirty="0" smtClean="0"/>
              <a:t>Scenario Description (slides 12 and 13)             </a:t>
            </a:r>
            <a:endParaRPr lang="en-US" sz="2400" dirty="0"/>
          </a:p>
        </p:txBody>
      </p:sp>
      <p:sp>
        <p:nvSpPr>
          <p:cNvPr id="4" name="Content Placeholder 3"/>
          <p:cNvSpPr>
            <a:spLocks noGrp="1"/>
          </p:cNvSpPr>
          <p:nvPr>
            <p:ph idx="1"/>
          </p:nvPr>
        </p:nvSpPr>
        <p:spPr>
          <a:xfrm>
            <a:off x="609600" y="1676400"/>
            <a:ext cx="7772400" cy="4495800"/>
          </a:xfrm>
        </p:spPr>
        <p:txBody>
          <a:bodyPr/>
          <a:lstStyle/>
          <a:p>
            <a:r>
              <a:rPr lang="en-US" sz="2000" dirty="0" smtClean="0"/>
              <a:t>802.11ac Enterprise Network with OBSS, Scenario 6. </a:t>
            </a:r>
          </a:p>
          <a:p>
            <a:r>
              <a:rPr lang="en-US" sz="2000" dirty="0" smtClean="0"/>
              <a:t>DCN: 11-09-0451-16-00ac-tgac-functional-requirements-and-evaluation-methodology</a:t>
            </a:r>
          </a:p>
          <a:p>
            <a:r>
              <a:rPr lang="en-US" sz="2000" dirty="0" smtClean="0"/>
              <a:t>Parameters:</a:t>
            </a:r>
          </a:p>
          <a:p>
            <a:pPr lvl="1"/>
            <a:r>
              <a:rPr lang="en-US" sz="1600" dirty="0" smtClean="0"/>
              <a:t>3 802.11ac 20MHz overlapped BSS</a:t>
            </a:r>
          </a:p>
          <a:p>
            <a:pPr lvl="2"/>
            <a:r>
              <a:rPr lang="en-US" sz="1400" dirty="0" smtClean="0"/>
              <a:t>BSS A: 5 STAs</a:t>
            </a:r>
          </a:p>
          <a:p>
            <a:pPr lvl="2"/>
            <a:r>
              <a:rPr lang="en-US" sz="1400" dirty="0" smtClean="0"/>
              <a:t>BSS B: 20 STAs</a:t>
            </a:r>
          </a:p>
          <a:p>
            <a:pPr lvl="2"/>
            <a:r>
              <a:rPr lang="en-US" sz="1400" dirty="0" smtClean="0"/>
              <a:t>BSS C: 5 STAs</a:t>
            </a:r>
          </a:p>
          <a:p>
            <a:pPr lvl="1"/>
            <a:r>
              <a:rPr lang="en-US" sz="1600" dirty="0" smtClean="0"/>
              <a:t>AP </a:t>
            </a:r>
            <a:r>
              <a:rPr lang="en-US" sz="1600" dirty="0" err="1" smtClean="0"/>
              <a:t>Tx</a:t>
            </a:r>
            <a:r>
              <a:rPr lang="en-US" sz="1600" dirty="0" smtClean="0"/>
              <a:t> power: 20 </a:t>
            </a:r>
            <a:r>
              <a:rPr lang="en-US" sz="1600" dirty="0" err="1" smtClean="0"/>
              <a:t>dBm</a:t>
            </a:r>
            <a:endParaRPr lang="en-US" sz="1600" dirty="0" smtClean="0"/>
          </a:p>
          <a:p>
            <a:pPr lvl="1"/>
            <a:r>
              <a:rPr lang="en-US" sz="1600" dirty="0" smtClean="0"/>
              <a:t>STA </a:t>
            </a:r>
            <a:r>
              <a:rPr lang="en-US" sz="1600" dirty="0" err="1" smtClean="0"/>
              <a:t>Tx</a:t>
            </a:r>
            <a:r>
              <a:rPr lang="en-US" sz="1600" dirty="0" smtClean="0"/>
              <a:t> power: 15 </a:t>
            </a:r>
            <a:r>
              <a:rPr lang="en-US" sz="1600" dirty="0" err="1" smtClean="0"/>
              <a:t>dBm</a:t>
            </a:r>
            <a:endParaRPr lang="en-US" sz="1600" dirty="0" smtClean="0"/>
          </a:p>
          <a:p>
            <a:pPr lvl="1"/>
            <a:r>
              <a:rPr lang="en-US" sz="1600" dirty="0" smtClean="0"/>
              <a:t>ED CCA threshold: -62 </a:t>
            </a:r>
            <a:r>
              <a:rPr lang="en-US" sz="1600" dirty="0" err="1" smtClean="0"/>
              <a:t>dBm</a:t>
            </a:r>
            <a:endParaRPr lang="en-US" sz="1600" dirty="0" smtClean="0"/>
          </a:p>
          <a:p>
            <a:pPr lvl="1"/>
            <a:r>
              <a:rPr lang="en-US" sz="1600" dirty="0" smtClean="0"/>
              <a:t>Fixed Rate: MCS5 </a:t>
            </a:r>
          </a:p>
          <a:p>
            <a:pPr lvl="1"/>
            <a:r>
              <a:rPr lang="en-US" sz="1600" dirty="0" smtClean="0"/>
              <a:t>EDCA, </a:t>
            </a:r>
            <a:r>
              <a:rPr lang="en-US" altLang="zh-CN" sz="1600" dirty="0" smtClean="0">
                <a:latin typeface="Times New Roman" panose="02020603050405020304" pitchFamily="18" charset="0"/>
                <a:ea typeface="Times New Roman" panose="02020603050405020304" pitchFamily="18" charset="0"/>
              </a:rPr>
              <a:t>AC_BE,</a:t>
            </a:r>
            <a:r>
              <a:rPr lang="en-US" sz="1600" dirty="0" smtClean="0"/>
              <a:t> [</a:t>
            </a:r>
            <a:r>
              <a:rPr lang="en-US" sz="1600" dirty="0" err="1" smtClean="0"/>
              <a:t>CWmin</a:t>
            </a:r>
            <a:r>
              <a:rPr lang="en-US" sz="1600" dirty="0" smtClean="0"/>
              <a:t>  = 15, </a:t>
            </a:r>
            <a:r>
              <a:rPr lang="en-US" sz="1600" dirty="0" err="1" smtClean="0"/>
              <a:t>CWmax</a:t>
            </a:r>
            <a:r>
              <a:rPr lang="en-US" sz="1600" dirty="0" smtClean="0"/>
              <a:t> = 1023],</a:t>
            </a:r>
            <a:r>
              <a:rPr lang="en-US" altLang="ko-KR" sz="1600" dirty="0" smtClean="0">
                <a:latin typeface="Times New Roman" pitchFamily="18" charset="0"/>
                <a:ea typeface="굴림" charset="-127"/>
                <a:cs typeface="Times New Roman" pitchFamily="18" charset="0"/>
              </a:rPr>
              <a:t> </a:t>
            </a:r>
            <a:r>
              <a:rPr lang="en-US" altLang="ko-KR" sz="1600" dirty="0" err="1" smtClean="0">
                <a:latin typeface="Times New Roman" pitchFamily="18" charset="0"/>
                <a:ea typeface="굴림" charset="-127"/>
                <a:cs typeface="Times New Roman" pitchFamily="18" charset="0"/>
              </a:rPr>
              <a:t>AIFSn</a:t>
            </a:r>
            <a:r>
              <a:rPr lang="en-US" altLang="ko-KR" sz="1600" dirty="0" smtClean="0">
                <a:latin typeface="Times New Roman" pitchFamily="18" charset="0"/>
                <a:ea typeface="굴림" charset="-127"/>
                <a:cs typeface="Times New Roman" pitchFamily="18" charset="0"/>
              </a:rPr>
              <a:t> = 3</a:t>
            </a:r>
          </a:p>
          <a:p>
            <a:pPr lvl="1"/>
            <a:r>
              <a:rPr lang="en-GB" sz="1600" dirty="0" smtClean="0"/>
              <a:t>MSDU Packet size: 1500 bytes</a:t>
            </a:r>
          </a:p>
          <a:p>
            <a:pPr lvl="1"/>
            <a:r>
              <a:rPr lang="en-GB" sz="1600" dirty="0" smtClean="0">
                <a:latin typeface="Times New Roman" panose="02020603050405020304" pitchFamily="18" charset="0"/>
                <a:ea typeface="Times New Roman" panose="02020603050405020304" pitchFamily="18" charset="0"/>
              </a:rPr>
              <a:t>full buffer</a:t>
            </a:r>
          </a:p>
          <a:p>
            <a:pPr lvl="1"/>
            <a:endParaRPr lang="en-US" sz="1600" dirty="0" smtClean="0">
              <a:latin typeface="Times New Roman" panose="02020603050405020304" pitchFamily="18" charset="0"/>
              <a:ea typeface="Times New Roman" panose="02020603050405020304" pitchFamily="18" charset="0"/>
            </a:endParaRPr>
          </a:p>
          <a:p>
            <a:pPr lvl="1"/>
            <a:endParaRPr lang="en-US" sz="1600" dirty="0" smtClean="0"/>
          </a:p>
        </p:txBody>
      </p:sp>
      <p:graphicFrame>
        <p:nvGraphicFramePr>
          <p:cNvPr id="6" name="Table 5"/>
          <p:cNvGraphicFramePr>
            <a:graphicFrameLocks noGrp="1"/>
          </p:cNvGraphicFramePr>
          <p:nvPr/>
        </p:nvGraphicFramePr>
        <p:xfrm>
          <a:off x="6228184" y="2708920"/>
          <a:ext cx="1263666" cy="1173480"/>
        </p:xfrm>
        <a:graphic>
          <a:graphicData uri="http://schemas.openxmlformats.org/drawingml/2006/table">
            <a:tbl>
              <a:tblPr firstRow="1" bandRow="1">
                <a:tableStyleId>{073A0DAA-6AF3-43AB-8588-CEC1D06C72B9}</a:tableStyleId>
              </a:tblPr>
              <a:tblGrid>
                <a:gridCol w="631833"/>
                <a:gridCol w="631833"/>
              </a:tblGrid>
              <a:tr h="155396">
                <a:tc>
                  <a:txBody>
                    <a:bodyPr/>
                    <a:lstStyle/>
                    <a:p>
                      <a:pPr algn="ctr"/>
                      <a:endParaRPr lang="zh-CN" altLang="en-US" sz="1100" dirty="0"/>
                    </a:p>
                  </a:txBody>
                  <a:tcPr marL="0" marR="0" marT="0" marB="0" anchor="ctr"/>
                </a:tc>
                <a:tc>
                  <a:txBody>
                    <a:bodyPr/>
                    <a:lstStyle/>
                    <a:p>
                      <a:pPr algn="ctr"/>
                      <a:r>
                        <a:rPr lang="en-US" altLang="zh-CN" sz="1100" dirty="0" smtClean="0"/>
                        <a:t>BSS A</a:t>
                      </a:r>
                      <a:endParaRPr lang="zh-CN" altLang="en-US" sz="1100" dirty="0"/>
                    </a:p>
                  </a:txBody>
                  <a:tcPr marL="0" marR="0" marT="0" marB="0" anchor="ctr"/>
                </a:tc>
              </a:tr>
              <a:tr h="155396">
                <a:tc>
                  <a:txBody>
                    <a:bodyPr/>
                    <a:lstStyle/>
                    <a:p>
                      <a:pPr algn="ctr"/>
                      <a:r>
                        <a:rPr lang="en-US" altLang="zh-CN" sz="1100" dirty="0" smtClean="0"/>
                        <a:t>Station</a:t>
                      </a:r>
                      <a:endParaRPr lang="zh-CN" altLang="en-US" sz="1100" dirty="0"/>
                    </a:p>
                  </a:txBody>
                  <a:tcPr marL="0" marR="0" marT="0" marB="0" anchor="ctr"/>
                </a:tc>
                <a:tc>
                  <a:txBody>
                    <a:bodyPr/>
                    <a:lstStyle/>
                    <a:p>
                      <a:pPr algn="ctr"/>
                      <a:r>
                        <a:rPr lang="en-US" altLang="zh-CN" sz="1100" dirty="0" smtClean="0"/>
                        <a:t>UL</a:t>
                      </a:r>
                      <a:endParaRPr lang="zh-CN" altLang="en-US" sz="1100" dirty="0"/>
                    </a:p>
                  </a:txBody>
                  <a:tcPr marL="0" marR="0" marT="0" marB="0" anchor="ctr"/>
                </a:tc>
              </a:tr>
              <a:tr h="155396">
                <a:tc>
                  <a:txBody>
                    <a:bodyPr/>
                    <a:lstStyle/>
                    <a:p>
                      <a:pPr algn="ctr" fontAlgn="b"/>
                      <a:r>
                        <a:rPr lang="en-US" sz="1100" u="none" strike="noStrike" dirty="0"/>
                        <a:t>STA3</a:t>
                      </a:r>
                      <a:endParaRPr lang="en-US" sz="1100" b="0" i="0" u="none" strike="noStrike" dirty="0">
                        <a:solidFill>
                          <a:srgbClr val="000000"/>
                        </a:solidFill>
                        <a:latin typeface="Times New Roman"/>
                      </a:endParaRPr>
                    </a:p>
                  </a:txBody>
                  <a:tcPr marL="0" marR="0" marT="0" marB="0" anchor="ctr"/>
                </a:tc>
                <a:tc>
                  <a:txBody>
                    <a:bodyPr/>
                    <a:lstStyle/>
                    <a:p>
                      <a:pPr algn="ctr"/>
                      <a:r>
                        <a:rPr lang="en-US" altLang="zh-CN" sz="1100" dirty="0" smtClean="0">
                          <a:solidFill>
                            <a:schemeClr val="dk1"/>
                          </a:solidFill>
                        </a:rPr>
                        <a:t>Y</a:t>
                      </a:r>
                      <a:endParaRPr lang="zh-CN" altLang="en-US" sz="1100" dirty="0">
                        <a:solidFill>
                          <a:schemeClr val="tx1"/>
                        </a:solidFill>
                      </a:endParaRPr>
                    </a:p>
                  </a:txBody>
                  <a:tcPr marL="0" marR="0" marT="0" marB="0" anchor="ctr"/>
                </a:tc>
              </a:tr>
              <a:tr h="155396">
                <a:tc>
                  <a:txBody>
                    <a:bodyPr/>
                    <a:lstStyle/>
                    <a:p>
                      <a:pPr algn="ctr" fontAlgn="b"/>
                      <a:r>
                        <a:rPr lang="en-US" sz="1100" u="none" strike="noStrike" dirty="0"/>
                        <a:t>STA9</a:t>
                      </a:r>
                      <a:endParaRPr lang="en-US" sz="1100" b="0" i="0" u="none" strike="noStrike" dirty="0">
                        <a:solidFill>
                          <a:srgbClr val="000000"/>
                        </a:solidFill>
                        <a:latin typeface="Times New Roman"/>
                      </a:endParaRPr>
                    </a:p>
                  </a:txBody>
                  <a:tcPr marL="0" marR="0" marT="0" marB="0" anchor="ctr"/>
                </a:tc>
                <a:tc>
                  <a:txBody>
                    <a:bodyPr/>
                    <a:lstStyle/>
                    <a:p>
                      <a:pPr algn="ctr"/>
                      <a:r>
                        <a:rPr lang="en-US" altLang="zh-CN" sz="1100" dirty="0" smtClean="0">
                          <a:solidFill>
                            <a:schemeClr val="dk1"/>
                          </a:solidFill>
                        </a:rPr>
                        <a:t>Y</a:t>
                      </a:r>
                      <a:endParaRPr lang="zh-CN" altLang="en-US" sz="1100" dirty="0">
                        <a:solidFill>
                          <a:srgbClr val="FF0000"/>
                        </a:solidFill>
                      </a:endParaRPr>
                    </a:p>
                  </a:txBody>
                  <a:tcPr marL="0" marR="0" marT="0" marB="0" anchor="ctr"/>
                </a:tc>
              </a:tr>
              <a:tr h="155396">
                <a:tc>
                  <a:txBody>
                    <a:bodyPr/>
                    <a:lstStyle/>
                    <a:p>
                      <a:pPr algn="ctr" fontAlgn="b"/>
                      <a:r>
                        <a:rPr lang="en-US" sz="1100" u="none" strike="noStrike" dirty="0"/>
                        <a:t>STA15</a:t>
                      </a:r>
                      <a:endParaRPr lang="en-US" sz="1100" b="0" i="0" u="none" strike="noStrike" dirty="0">
                        <a:solidFill>
                          <a:srgbClr val="000000"/>
                        </a:solidFill>
                        <a:latin typeface="Times New Roman"/>
                      </a:endParaRPr>
                    </a:p>
                  </a:txBody>
                  <a:tcPr marL="0" marR="0" marT="0" marB="0" anchor="ctr"/>
                </a:tc>
                <a:tc>
                  <a:txBody>
                    <a:bodyPr/>
                    <a:lstStyle/>
                    <a:p>
                      <a:pPr algn="ctr"/>
                      <a:r>
                        <a:rPr lang="en-US" altLang="zh-CN" sz="1100" dirty="0" smtClean="0">
                          <a:solidFill>
                            <a:schemeClr val="dk1"/>
                          </a:solidFill>
                        </a:rPr>
                        <a:t>Y</a:t>
                      </a:r>
                      <a:endParaRPr lang="zh-CN" altLang="en-US" sz="1100" dirty="0">
                        <a:solidFill>
                          <a:srgbClr val="FF0000"/>
                        </a:solidFill>
                      </a:endParaRPr>
                    </a:p>
                  </a:txBody>
                  <a:tcPr marL="0" marR="0" marT="0" marB="0" anchor="ctr"/>
                </a:tc>
              </a:tr>
              <a:tr h="155396">
                <a:tc>
                  <a:txBody>
                    <a:bodyPr/>
                    <a:lstStyle/>
                    <a:p>
                      <a:pPr algn="ctr" fontAlgn="b"/>
                      <a:r>
                        <a:rPr lang="en-US" sz="1100" u="none" strike="noStrike" dirty="0"/>
                        <a:t>STA21</a:t>
                      </a:r>
                      <a:endParaRPr lang="en-US" sz="1100" b="0" i="0" u="none" strike="noStrike" dirty="0">
                        <a:solidFill>
                          <a:srgbClr val="00000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55396">
                <a:tc>
                  <a:txBody>
                    <a:bodyPr/>
                    <a:lstStyle/>
                    <a:p>
                      <a:pPr algn="ctr" fontAlgn="b"/>
                      <a:r>
                        <a:rPr lang="en-US" sz="1100" u="none" strike="noStrike" dirty="0"/>
                        <a:t>STA27</a:t>
                      </a:r>
                      <a:endParaRPr lang="en-US" sz="1100" b="0" i="0" u="none" strike="noStrike" dirty="0">
                        <a:solidFill>
                          <a:srgbClr val="00000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bl>
          </a:graphicData>
        </a:graphic>
      </p:graphicFrame>
      <p:graphicFrame>
        <p:nvGraphicFramePr>
          <p:cNvPr id="7" name="Table 6"/>
          <p:cNvGraphicFramePr>
            <a:graphicFrameLocks noGrp="1"/>
          </p:cNvGraphicFramePr>
          <p:nvPr/>
        </p:nvGraphicFramePr>
        <p:xfrm>
          <a:off x="6228184" y="4077072"/>
          <a:ext cx="1263666" cy="1173480"/>
        </p:xfrm>
        <a:graphic>
          <a:graphicData uri="http://schemas.openxmlformats.org/drawingml/2006/table">
            <a:tbl>
              <a:tblPr firstRow="1" bandRow="1">
                <a:tableStyleId>{073A0DAA-6AF3-43AB-8588-CEC1D06C72B9}</a:tableStyleId>
              </a:tblPr>
              <a:tblGrid>
                <a:gridCol w="631833"/>
                <a:gridCol w="631833"/>
              </a:tblGrid>
              <a:tr h="155396">
                <a:tc>
                  <a:txBody>
                    <a:bodyPr/>
                    <a:lstStyle/>
                    <a:p>
                      <a:pPr algn="ctr"/>
                      <a:endParaRPr lang="zh-CN" altLang="en-US" sz="1100" dirty="0"/>
                    </a:p>
                  </a:txBody>
                  <a:tcPr marL="0" marR="0" marT="0" marB="0" anchor="ctr"/>
                </a:tc>
                <a:tc>
                  <a:txBody>
                    <a:bodyPr/>
                    <a:lstStyle/>
                    <a:p>
                      <a:pPr algn="ctr"/>
                      <a:r>
                        <a:rPr lang="en-US" altLang="zh-CN" sz="1100" dirty="0" smtClean="0"/>
                        <a:t>BSS C</a:t>
                      </a:r>
                      <a:endParaRPr lang="zh-CN" altLang="en-US" sz="1100" dirty="0"/>
                    </a:p>
                  </a:txBody>
                  <a:tcPr marL="0" marR="0" marT="0" marB="0" anchor="ctr"/>
                </a:tc>
              </a:tr>
              <a:tr h="155396">
                <a:tc>
                  <a:txBody>
                    <a:bodyPr/>
                    <a:lstStyle/>
                    <a:p>
                      <a:pPr algn="ctr"/>
                      <a:r>
                        <a:rPr lang="en-US" altLang="zh-CN" sz="1100" dirty="0" smtClean="0"/>
                        <a:t>Station</a:t>
                      </a:r>
                      <a:endParaRPr lang="zh-CN" altLang="en-US" sz="1100" dirty="0"/>
                    </a:p>
                  </a:txBody>
                  <a:tcPr marL="0" marR="0" marT="0" marB="0" anchor="ctr"/>
                </a:tc>
                <a:tc>
                  <a:txBody>
                    <a:bodyPr/>
                    <a:lstStyle/>
                    <a:p>
                      <a:pPr algn="ctr"/>
                      <a:r>
                        <a:rPr lang="en-US" altLang="zh-CN" sz="1100" dirty="0" smtClean="0"/>
                        <a:t>UL</a:t>
                      </a:r>
                      <a:endParaRPr lang="zh-CN" altLang="en-US" sz="1100" dirty="0"/>
                    </a:p>
                  </a:txBody>
                  <a:tcPr marL="0" marR="0" marT="0" marB="0" anchor="ctr"/>
                </a:tc>
              </a:tr>
              <a:tr h="155396">
                <a:tc>
                  <a:txBody>
                    <a:bodyPr/>
                    <a:lstStyle/>
                    <a:p>
                      <a:pPr algn="ctr" fontAlgn="b"/>
                      <a:r>
                        <a:rPr lang="en-US" sz="1100" u="none" strike="noStrike" dirty="0"/>
                        <a:t>STA6</a:t>
                      </a:r>
                      <a:endParaRPr lang="en-US" sz="1100" b="0" i="0" u="none" strike="noStrike" dirty="0">
                        <a:solidFill>
                          <a:srgbClr val="C0000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55396">
                <a:tc>
                  <a:txBody>
                    <a:bodyPr/>
                    <a:lstStyle/>
                    <a:p>
                      <a:pPr algn="ctr" fontAlgn="b"/>
                      <a:r>
                        <a:rPr lang="en-US" sz="1100" u="none" strike="noStrike" dirty="0"/>
                        <a:t>STA12</a:t>
                      </a:r>
                      <a:endParaRPr lang="en-US" sz="1100" b="0" i="0" u="none" strike="noStrike" dirty="0">
                        <a:solidFill>
                          <a:srgbClr val="C00000"/>
                        </a:solidFill>
                        <a:latin typeface="Times New Roman"/>
                      </a:endParaRPr>
                    </a:p>
                  </a:txBody>
                  <a:tcPr marL="0" marR="0" marT="0" marB="0" anchor="ctr"/>
                </a:tc>
                <a:tc>
                  <a:txBody>
                    <a:bodyPr/>
                    <a:lstStyle/>
                    <a:p>
                      <a:pPr algn="ctr"/>
                      <a:r>
                        <a:rPr lang="en-US" altLang="zh-CN" sz="1100" dirty="0" smtClean="0">
                          <a:solidFill>
                            <a:schemeClr val="dk1"/>
                          </a:solidFill>
                        </a:rPr>
                        <a:t>Y</a:t>
                      </a:r>
                      <a:endParaRPr lang="zh-CN" altLang="en-US" sz="1100" dirty="0">
                        <a:solidFill>
                          <a:srgbClr val="FF0000"/>
                        </a:solidFill>
                      </a:endParaRPr>
                    </a:p>
                  </a:txBody>
                  <a:tcPr marL="0" marR="0" marT="0" marB="0" anchor="ctr"/>
                </a:tc>
              </a:tr>
              <a:tr h="155396">
                <a:tc>
                  <a:txBody>
                    <a:bodyPr/>
                    <a:lstStyle/>
                    <a:p>
                      <a:pPr algn="ctr" fontAlgn="b"/>
                      <a:r>
                        <a:rPr lang="en-US" sz="1100" u="none" strike="noStrike" dirty="0"/>
                        <a:t>STA18</a:t>
                      </a:r>
                      <a:endParaRPr lang="en-US" sz="1100" b="0" i="0" u="none" strike="noStrike" dirty="0">
                        <a:solidFill>
                          <a:srgbClr val="C00000"/>
                        </a:solidFill>
                        <a:latin typeface="Times New Roman"/>
                      </a:endParaRPr>
                    </a:p>
                  </a:txBody>
                  <a:tcPr marL="0" marR="0" marT="0" marB="0" anchor="ctr"/>
                </a:tc>
                <a:tc>
                  <a:txBody>
                    <a:bodyPr/>
                    <a:lstStyle/>
                    <a:p>
                      <a:pPr algn="ctr"/>
                      <a:r>
                        <a:rPr lang="en-US" altLang="zh-CN" sz="1100" dirty="0" smtClean="0">
                          <a:solidFill>
                            <a:schemeClr val="dk1"/>
                          </a:solidFill>
                        </a:rPr>
                        <a:t>Y</a:t>
                      </a:r>
                      <a:endParaRPr lang="zh-CN" altLang="en-US" sz="1100" dirty="0">
                        <a:solidFill>
                          <a:srgbClr val="FF0000"/>
                        </a:solidFill>
                      </a:endParaRPr>
                    </a:p>
                  </a:txBody>
                  <a:tcPr marL="0" marR="0" marT="0" marB="0" anchor="ctr"/>
                </a:tc>
              </a:tr>
              <a:tr h="155396">
                <a:tc>
                  <a:txBody>
                    <a:bodyPr/>
                    <a:lstStyle/>
                    <a:p>
                      <a:pPr algn="ctr" fontAlgn="b"/>
                      <a:r>
                        <a:rPr lang="en-US" sz="1100" u="none" strike="noStrike" dirty="0"/>
                        <a:t>STA24</a:t>
                      </a:r>
                      <a:endParaRPr lang="en-US" sz="1100" b="0" i="0" u="none" strike="noStrike" dirty="0">
                        <a:solidFill>
                          <a:srgbClr val="C0000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55396">
                <a:tc>
                  <a:txBody>
                    <a:bodyPr/>
                    <a:lstStyle/>
                    <a:p>
                      <a:pPr algn="ctr" fontAlgn="b"/>
                      <a:r>
                        <a:rPr lang="en-US" sz="1100" u="none" strike="noStrike" dirty="0"/>
                        <a:t>STA30</a:t>
                      </a:r>
                      <a:endParaRPr lang="en-US" sz="1100" b="0" i="0" u="none" strike="noStrike" dirty="0">
                        <a:solidFill>
                          <a:srgbClr val="C0000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bl>
          </a:graphicData>
        </a:graphic>
      </p:graphicFrame>
      <p:graphicFrame>
        <p:nvGraphicFramePr>
          <p:cNvPr id="8" name="Content Placeholder 6"/>
          <p:cNvGraphicFramePr>
            <a:graphicFrameLocks/>
          </p:cNvGraphicFramePr>
          <p:nvPr/>
        </p:nvGraphicFramePr>
        <p:xfrm>
          <a:off x="7668344" y="2725002"/>
          <a:ext cx="1344150" cy="3728334"/>
        </p:xfrm>
        <a:graphic>
          <a:graphicData uri="http://schemas.openxmlformats.org/drawingml/2006/table">
            <a:tbl>
              <a:tblPr firstRow="1" bandRow="1">
                <a:tableStyleId>{073A0DAA-6AF3-43AB-8588-CEC1D06C72B9}</a:tableStyleId>
              </a:tblPr>
              <a:tblGrid>
                <a:gridCol w="672075"/>
                <a:gridCol w="672075"/>
              </a:tblGrid>
              <a:tr h="187767">
                <a:tc>
                  <a:txBody>
                    <a:bodyPr/>
                    <a:lstStyle/>
                    <a:p>
                      <a:pPr algn="ctr"/>
                      <a:endParaRPr lang="zh-CN" altLang="en-US" sz="1100" dirty="0"/>
                    </a:p>
                  </a:txBody>
                  <a:tcPr marL="0" marR="0" marT="0" marB="0" anchor="ctr"/>
                </a:tc>
                <a:tc>
                  <a:txBody>
                    <a:bodyPr/>
                    <a:lstStyle/>
                    <a:p>
                      <a:pPr algn="ctr"/>
                      <a:r>
                        <a:rPr lang="en-US" altLang="zh-CN" sz="1100" dirty="0" smtClean="0"/>
                        <a:t>BSS B</a:t>
                      </a:r>
                      <a:endParaRPr lang="zh-CN" altLang="en-US" sz="1100" dirty="0"/>
                    </a:p>
                  </a:txBody>
                  <a:tcPr marL="0" marR="0" marT="0" marB="0" anchor="ctr"/>
                </a:tc>
              </a:tr>
              <a:tr h="187767">
                <a:tc>
                  <a:txBody>
                    <a:bodyPr/>
                    <a:lstStyle/>
                    <a:p>
                      <a:pPr algn="ctr"/>
                      <a:r>
                        <a:rPr lang="en-US" altLang="zh-CN" sz="1100" dirty="0" smtClean="0"/>
                        <a:t>Station</a:t>
                      </a:r>
                      <a:endParaRPr lang="zh-CN" altLang="en-US" sz="1100" dirty="0"/>
                    </a:p>
                  </a:txBody>
                  <a:tcPr marL="0" marR="0" marT="0" marB="0" anchor="ctr"/>
                </a:tc>
                <a:tc>
                  <a:txBody>
                    <a:bodyPr/>
                    <a:lstStyle/>
                    <a:p>
                      <a:pPr algn="ctr"/>
                      <a:r>
                        <a:rPr lang="en-US" altLang="zh-CN" sz="1100" dirty="0" smtClean="0"/>
                        <a:t>UL</a:t>
                      </a:r>
                      <a:endParaRPr lang="zh-CN" altLang="en-US" sz="1100" dirty="0"/>
                    </a:p>
                  </a:txBody>
                  <a:tcPr marL="0" marR="0" marT="0" marB="0" anchor="ctr"/>
                </a:tc>
              </a:tr>
              <a:tr h="148867">
                <a:tc>
                  <a:txBody>
                    <a:bodyPr/>
                    <a:lstStyle/>
                    <a:p>
                      <a:pPr algn="ctr" fontAlgn="b"/>
                      <a:r>
                        <a:rPr lang="en-US" sz="1100" u="none" strike="noStrike" dirty="0"/>
                        <a:t>STA1</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48867">
                <a:tc>
                  <a:txBody>
                    <a:bodyPr/>
                    <a:lstStyle/>
                    <a:p>
                      <a:pPr algn="ctr" fontAlgn="b"/>
                      <a:r>
                        <a:rPr lang="en-US" sz="1100" u="none" strike="noStrike" dirty="0"/>
                        <a:t>STA2</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48867">
                <a:tc>
                  <a:txBody>
                    <a:bodyPr/>
                    <a:lstStyle/>
                    <a:p>
                      <a:pPr algn="ctr" fontAlgn="b"/>
                      <a:r>
                        <a:rPr lang="en-US" sz="1100" u="none" strike="noStrike" dirty="0"/>
                        <a:t>STA4</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48867">
                <a:tc>
                  <a:txBody>
                    <a:bodyPr/>
                    <a:lstStyle/>
                    <a:p>
                      <a:pPr algn="ctr" fontAlgn="b"/>
                      <a:r>
                        <a:rPr lang="en-US" sz="1100" u="none" strike="noStrike" dirty="0"/>
                        <a:t>STA5</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48867">
                <a:tc>
                  <a:txBody>
                    <a:bodyPr/>
                    <a:lstStyle/>
                    <a:p>
                      <a:pPr algn="ctr" fontAlgn="b"/>
                      <a:r>
                        <a:rPr lang="en-US" sz="1100" u="none" strike="noStrike" dirty="0"/>
                        <a:t>STA7</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48867">
                <a:tc>
                  <a:txBody>
                    <a:bodyPr/>
                    <a:lstStyle/>
                    <a:p>
                      <a:pPr algn="ctr" fontAlgn="b"/>
                      <a:r>
                        <a:rPr lang="en-US" sz="1100" u="none" strike="noStrike" dirty="0"/>
                        <a:t>STA8</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48867">
                <a:tc>
                  <a:txBody>
                    <a:bodyPr/>
                    <a:lstStyle/>
                    <a:p>
                      <a:pPr algn="ctr" fontAlgn="b"/>
                      <a:r>
                        <a:rPr lang="en-US" sz="1100" u="none" strike="noStrike" dirty="0"/>
                        <a:t>STA10</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N</a:t>
                      </a:r>
                      <a:endParaRPr lang="zh-CN" altLang="en-US" sz="1100" dirty="0">
                        <a:solidFill>
                          <a:srgbClr val="FF0000"/>
                        </a:solidFill>
                      </a:endParaRPr>
                    </a:p>
                  </a:txBody>
                  <a:tcPr marL="0" marR="0" marT="0" marB="0" anchor="ctr"/>
                </a:tc>
              </a:tr>
              <a:tr h="148867">
                <a:tc>
                  <a:txBody>
                    <a:bodyPr/>
                    <a:lstStyle/>
                    <a:p>
                      <a:pPr algn="ctr" fontAlgn="b"/>
                      <a:r>
                        <a:rPr lang="en-US" sz="1100" u="none" strike="noStrike" dirty="0"/>
                        <a:t>STA11</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N</a:t>
                      </a:r>
                      <a:endParaRPr lang="zh-CN" altLang="en-US" sz="1100" dirty="0">
                        <a:solidFill>
                          <a:srgbClr val="FF0000"/>
                        </a:solidFill>
                      </a:endParaRPr>
                    </a:p>
                  </a:txBody>
                  <a:tcPr marL="0" marR="0" marT="0" marB="0" anchor="ctr"/>
                </a:tc>
              </a:tr>
              <a:tr h="148867">
                <a:tc>
                  <a:txBody>
                    <a:bodyPr/>
                    <a:lstStyle/>
                    <a:p>
                      <a:pPr algn="ctr" fontAlgn="b"/>
                      <a:r>
                        <a:rPr lang="en-US" sz="1100" u="none" strike="noStrike" dirty="0"/>
                        <a:t>STA13</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N</a:t>
                      </a:r>
                      <a:endParaRPr lang="zh-CN" altLang="en-US" sz="1100" dirty="0">
                        <a:solidFill>
                          <a:srgbClr val="FF0000"/>
                        </a:solidFill>
                      </a:endParaRPr>
                    </a:p>
                  </a:txBody>
                  <a:tcPr marL="0" marR="0" marT="0" marB="0" anchor="ctr"/>
                </a:tc>
              </a:tr>
              <a:tr h="148867">
                <a:tc>
                  <a:txBody>
                    <a:bodyPr/>
                    <a:lstStyle/>
                    <a:p>
                      <a:pPr algn="ctr" fontAlgn="b"/>
                      <a:r>
                        <a:rPr lang="en-US" sz="1100" u="none" strike="noStrike" dirty="0"/>
                        <a:t>STA14</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N</a:t>
                      </a:r>
                      <a:endParaRPr lang="zh-CN" altLang="en-US" sz="1100" dirty="0">
                        <a:solidFill>
                          <a:srgbClr val="FF0000"/>
                        </a:solidFill>
                      </a:endParaRPr>
                    </a:p>
                  </a:txBody>
                  <a:tcPr marL="0" marR="0" marT="0" marB="0" anchor="ctr"/>
                </a:tc>
              </a:tr>
              <a:tr h="148867">
                <a:tc>
                  <a:txBody>
                    <a:bodyPr/>
                    <a:lstStyle/>
                    <a:p>
                      <a:pPr algn="ctr" fontAlgn="b"/>
                      <a:r>
                        <a:rPr lang="en-US" sz="1100" u="none" strike="noStrike" dirty="0"/>
                        <a:t>STA16</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N</a:t>
                      </a:r>
                      <a:endParaRPr lang="zh-CN" altLang="en-US" sz="1100" dirty="0">
                        <a:solidFill>
                          <a:srgbClr val="FF0000"/>
                        </a:solidFill>
                      </a:endParaRPr>
                    </a:p>
                  </a:txBody>
                  <a:tcPr marL="0" marR="0" marT="0" marB="0" anchor="ctr"/>
                </a:tc>
              </a:tr>
              <a:tr h="148867">
                <a:tc>
                  <a:txBody>
                    <a:bodyPr/>
                    <a:lstStyle/>
                    <a:p>
                      <a:pPr algn="ctr" fontAlgn="b"/>
                      <a:r>
                        <a:rPr lang="en-US" sz="1100" u="none" strike="noStrike" dirty="0"/>
                        <a:t>STA17</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N</a:t>
                      </a:r>
                      <a:endParaRPr lang="zh-CN" altLang="en-US" sz="1100" dirty="0">
                        <a:solidFill>
                          <a:srgbClr val="FF0000"/>
                        </a:solidFill>
                      </a:endParaRPr>
                    </a:p>
                  </a:txBody>
                  <a:tcPr marL="0" marR="0" marT="0" marB="0" anchor="ctr"/>
                </a:tc>
              </a:tr>
              <a:tr h="148867">
                <a:tc>
                  <a:txBody>
                    <a:bodyPr/>
                    <a:lstStyle/>
                    <a:p>
                      <a:pPr algn="ctr" fontAlgn="b"/>
                      <a:r>
                        <a:rPr lang="en-US" sz="1100" u="none" strike="noStrike" dirty="0"/>
                        <a:t>STA19</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N</a:t>
                      </a:r>
                      <a:endParaRPr lang="zh-CN" altLang="en-US" sz="1100" dirty="0">
                        <a:solidFill>
                          <a:srgbClr val="FF0000"/>
                        </a:solidFill>
                      </a:endParaRPr>
                    </a:p>
                  </a:txBody>
                  <a:tcPr marL="0" marR="0" marT="0" marB="0" anchor="ctr"/>
                </a:tc>
              </a:tr>
              <a:tr h="148867">
                <a:tc>
                  <a:txBody>
                    <a:bodyPr/>
                    <a:lstStyle/>
                    <a:p>
                      <a:pPr algn="ctr" fontAlgn="b"/>
                      <a:r>
                        <a:rPr lang="en-US" sz="1100" u="none" strike="noStrike" dirty="0"/>
                        <a:t>STA20</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N</a:t>
                      </a:r>
                      <a:endParaRPr lang="zh-CN" altLang="en-US" sz="1100" dirty="0">
                        <a:solidFill>
                          <a:srgbClr val="FF0000"/>
                        </a:solidFill>
                      </a:endParaRPr>
                    </a:p>
                  </a:txBody>
                  <a:tcPr marL="0" marR="0" marT="0" marB="0" anchor="ctr"/>
                </a:tc>
              </a:tr>
              <a:tr h="148867">
                <a:tc>
                  <a:txBody>
                    <a:bodyPr/>
                    <a:lstStyle/>
                    <a:p>
                      <a:pPr algn="ctr" fontAlgn="b"/>
                      <a:r>
                        <a:rPr lang="en-US" sz="1100" u="none" strike="noStrike" dirty="0"/>
                        <a:t>STA22</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48867">
                <a:tc>
                  <a:txBody>
                    <a:bodyPr/>
                    <a:lstStyle/>
                    <a:p>
                      <a:pPr algn="ctr" fontAlgn="b"/>
                      <a:r>
                        <a:rPr lang="en-US" sz="1100" u="none" strike="noStrike" dirty="0" smtClean="0"/>
                        <a:t>STA23</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48867">
                <a:tc>
                  <a:txBody>
                    <a:bodyPr/>
                    <a:lstStyle/>
                    <a:p>
                      <a:pPr algn="ctr" fontAlgn="b"/>
                      <a:r>
                        <a:rPr lang="en-US" sz="1100" u="none" strike="noStrike" dirty="0" smtClean="0"/>
                        <a:t>STA25</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48867">
                <a:tc>
                  <a:txBody>
                    <a:bodyPr/>
                    <a:lstStyle/>
                    <a:p>
                      <a:pPr algn="ctr" fontAlgn="b"/>
                      <a:r>
                        <a:rPr lang="en-US" sz="1100" u="none" strike="noStrike" dirty="0" smtClean="0"/>
                        <a:t>STA26</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48867">
                <a:tc>
                  <a:txBody>
                    <a:bodyPr/>
                    <a:lstStyle/>
                    <a:p>
                      <a:pPr algn="ctr" fontAlgn="b"/>
                      <a:r>
                        <a:rPr lang="en-US" sz="1100" u="none" strike="noStrike" dirty="0" smtClean="0"/>
                        <a:t>STA28</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r h="148867">
                <a:tc>
                  <a:txBody>
                    <a:bodyPr/>
                    <a:lstStyle/>
                    <a:p>
                      <a:pPr algn="ctr" fontAlgn="b"/>
                      <a:r>
                        <a:rPr lang="en-US" sz="1100" u="none" strike="noStrike" dirty="0" smtClean="0"/>
                        <a:t>STA29</a:t>
                      </a:r>
                      <a:endParaRPr lang="en-US" sz="1100" b="0" i="0" u="none" strike="noStrike" dirty="0">
                        <a:solidFill>
                          <a:srgbClr val="0070C0"/>
                        </a:solidFill>
                        <a:latin typeface="Times New Roman"/>
                      </a:endParaRPr>
                    </a:p>
                  </a:txBody>
                  <a:tcPr marL="0" marR="0" marT="0" marB="0" anchor="ctr"/>
                </a:tc>
                <a:tc>
                  <a:txBody>
                    <a:bodyPr/>
                    <a:lstStyle/>
                    <a:p>
                      <a:pPr algn="ctr"/>
                      <a:r>
                        <a:rPr lang="en-US" altLang="zh-CN" sz="1100" dirty="0" smtClean="0"/>
                        <a:t>Y</a:t>
                      </a:r>
                      <a:endParaRPr lang="zh-CN" altLang="en-US" sz="1100" dirty="0"/>
                    </a:p>
                  </a:txBody>
                  <a:tcPr marL="0" marR="0" marT="0" marB="0" anchor="ctr"/>
                </a:tc>
              </a:tr>
            </a:tbl>
          </a:graphicData>
        </a:graphic>
      </p:graphicFrame>
      <p:sp>
        <p:nvSpPr>
          <p:cNvPr id="9"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20</a:t>
            </a:fld>
            <a:endParaRPr lang="en-US" dirty="0"/>
          </a:p>
        </p:txBody>
      </p:sp>
      <p:sp>
        <p:nvSpPr>
          <p:cNvPr id="10" name="Footer Placeholder 3"/>
          <p:cNvSpPr txBox="1">
            <a:spLocks/>
          </p:cNvSpPr>
          <p:nvPr/>
        </p:nvSpPr>
        <p:spPr bwMode="auto">
          <a:xfrm>
            <a:off x="6813258" y="6475413"/>
            <a:ext cx="1730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James Wang,Mediate,k et al</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[1] DCN 14-1187r1 “The Effect of Preamble Error Model on MAC Simulator”, Po-Kai Huang, Intel</a:t>
            </a:r>
          </a:p>
          <a:p>
            <a:pPr>
              <a:buNone/>
            </a:pPr>
            <a:r>
              <a:rPr lang="en-US" dirty="0" smtClean="0"/>
              <a:t>[2] DCN 15-367r0 “OBSS preamble detection”, Gwen Barriac , Qualcomm</a:t>
            </a:r>
          </a:p>
          <a:p>
            <a:pPr>
              <a:buNone/>
            </a:pPr>
            <a:r>
              <a:rPr lang="en-US" dirty="0" smtClean="0"/>
              <a:t>[3] DCN 14-637 “Spatial Reuse and Coexistence with Legacy Devices” James Wang, </a:t>
            </a:r>
            <a:r>
              <a:rPr lang="en-US" dirty="0" err="1" smtClean="0"/>
              <a:t>Mediatek</a:t>
            </a:r>
            <a:endParaRPr lang="en-US" dirty="0" smtClean="0"/>
          </a:p>
          <a:p>
            <a:pPr>
              <a:buNone/>
            </a:pPr>
            <a:r>
              <a:rPr lang="en-US" dirty="0" smtClean="0"/>
              <a:t>[4] DCN 14-0082r1 “Improved Spatial Reuse Feasibility – Part I” Ron Porat, Broadcom </a:t>
            </a:r>
          </a:p>
          <a:p>
            <a:pPr>
              <a:buNone/>
            </a:pPr>
            <a:r>
              <a:rPr lang="en-US" dirty="0" smtClean="0"/>
              <a:t>[5] DCN 14-1224 “Link Aware CCA” Brian Hart, Cisco</a:t>
            </a:r>
          </a:p>
          <a:p>
            <a:pPr>
              <a:buNone/>
            </a:pPr>
            <a:r>
              <a:rPr lang="en-US" dirty="0" smtClean="0"/>
              <a:t>[6]DCN 14-637 “Spatial Reuse and Coexistence with Legacy Devices” James Wang, </a:t>
            </a:r>
            <a:r>
              <a:rPr lang="en-US" dirty="0" err="1" smtClean="0"/>
              <a:t>Mediatek</a:t>
            </a:r>
            <a:endParaRPr lang="en-US" dirty="0" smtClean="0"/>
          </a:p>
          <a:p>
            <a:pPr>
              <a:buNone/>
            </a:pPr>
            <a:r>
              <a:rPr lang="en-US" dirty="0" smtClean="0"/>
              <a:t>[7] DCN 14-1207r1 “OBSS reuse mechanism which preserves fairness” </a:t>
            </a:r>
            <a:r>
              <a:rPr lang="en-US" dirty="0" err="1" smtClean="0"/>
              <a:t>Imad</a:t>
            </a:r>
            <a:r>
              <a:rPr lang="en-US" dirty="0" smtClean="0"/>
              <a:t> </a:t>
            </a:r>
            <a:r>
              <a:rPr lang="en-US" dirty="0" err="1" smtClean="0"/>
              <a:t>Jamil</a:t>
            </a:r>
            <a:r>
              <a:rPr lang="en-US" dirty="0" smtClean="0"/>
              <a:t>, Orange</a:t>
            </a:r>
          </a:p>
          <a:p>
            <a:pPr>
              <a:buNone/>
            </a:pPr>
            <a:r>
              <a:rPr lang="en-US" dirty="0" smtClean="0"/>
              <a:t>[8] DCN 14-1199r1 “CCA Study in Residential Scenario - Part 2” Gwen Barriac, Qualcomm</a:t>
            </a:r>
          </a:p>
          <a:p>
            <a:pPr>
              <a:buNone/>
            </a:pPr>
            <a:r>
              <a:rPr lang="en-US" dirty="0" smtClean="0"/>
              <a:t>[9] DCN 14-846r0 “CCA Study in Residential Scenario”, Gwen Barriac, Qualcomm</a:t>
            </a:r>
          </a:p>
          <a:p>
            <a:pPr>
              <a:buNone/>
            </a:pPr>
            <a:r>
              <a:rPr lang="en-US" dirty="0" smtClean="0"/>
              <a:t>[10] DCN 14-1448r2 “Considerations for Adaptive CCA” Reza Hedayat, </a:t>
            </a:r>
            <a:r>
              <a:rPr lang="en-US" dirty="0" err="1" smtClean="0"/>
              <a:t>Newracom</a:t>
            </a:r>
            <a:r>
              <a:rPr lang="en-US" dirty="0" smtClean="0"/>
              <a:t> </a:t>
            </a:r>
          </a:p>
          <a:p>
            <a:pPr>
              <a:buNone/>
            </a:pPr>
            <a:r>
              <a:rPr lang="en-US" dirty="0" smtClean="0"/>
              <a:t>[11] DCN 15-588r0 “CCA Revisited” Amin </a:t>
            </a:r>
            <a:r>
              <a:rPr lang="en-US" dirty="0" err="1" smtClean="0"/>
              <a:t>Jafarian</a:t>
            </a:r>
            <a:r>
              <a:rPr lang="en-US" dirty="0" smtClean="0"/>
              <a:t>, </a:t>
            </a:r>
            <a:r>
              <a:rPr lang="en-US" dirty="0" err="1" smtClean="0"/>
              <a:t>Newracom</a:t>
            </a:r>
            <a:endParaRPr lang="en-US" dirty="0" smtClean="0"/>
          </a:p>
          <a:p>
            <a:pPr>
              <a:buNone/>
            </a:pPr>
            <a:r>
              <a:rPr lang="en-US" dirty="0" smtClean="0"/>
              <a:t>[12[ DCN 15-1045r0 Sony Dynamic CCA control and TPC Simulation Results</a:t>
            </a:r>
          </a:p>
          <a:p>
            <a:pPr>
              <a:buNone/>
            </a:pPr>
            <a:endParaRPr lang="en-US" dirty="0" smtClean="0"/>
          </a:p>
          <a:p>
            <a:pPr>
              <a:buNone/>
            </a:pPr>
            <a:r>
              <a:rPr lang="en-US" dirty="0" smtClean="0"/>
              <a:t> </a:t>
            </a:r>
          </a:p>
          <a:p>
            <a:pPr>
              <a:buNone/>
            </a:pPr>
            <a:endParaRPr lang="en-US" dirty="0"/>
          </a:p>
        </p:txBody>
      </p:sp>
      <p:sp>
        <p:nvSpPr>
          <p:cNvPr id="7"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21</a:t>
            </a:fld>
            <a:endParaRPr lang="en-US" dirty="0"/>
          </a:p>
        </p:txBody>
      </p:sp>
      <p:sp>
        <p:nvSpPr>
          <p:cNvPr id="8" name="Footer Placeholder 3"/>
          <p:cNvSpPr>
            <a:spLocks noGrp="1"/>
          </p:cNvSpPr>
          <p:nvPr>
            <p:ph type="ftr" sz="quarter" idx="4294967295"/>
          </p:nvPr>
        </p:nvSpPr>
        <p:spPr>
          <a:xfrm>
            <a:off x="6813258" y="6475413"/>
            <a:ext cx="1730602" cy="184666"/>
          </a:xfrm>
          <a:prstGeom prst="rect">
            <a:avLst/>
          </a:prstGeom>
          <a:noFill/>
        </p:spPr>
        <p:txBody>
          <a:bodyPr/>
          <a:lstStyle/>
          <a:p>
            <a:r>
              <a:rPr lang="en-US" dirty="0" smtClean="0"/>
              <a:t>James </a:t>
            </a:r>
            <a:r>
              <a:rPr lang="en-US" dirty="0" err="1" smtClean="0"/>
              <a:t>Wang,Mediate,k</a:t>
            </a:r>
            <a:r>
              <a:rPr lang="en-US" dirty="0" smtClean="0"/>
              <a:t> et al</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620315" cy="276999"/>
          </a:xfrm>
        </p:spPr>
        <p:txBody>
          <a:bodyPr/>
          <a:lstStyle/>
          <a:p>
            <a:pPr>
              <a:defRPr/>
            </a:pPr>
            <a:r>
              <a:rPr lang="en-US" dirty="0" smtClean="0"/>
              <a:t>September,</a:t>
            </a:r>
            <a:r>
              <a:rPr lang="en-US" altLang="zh-CN" dirty="0" smtClean="0"/>
              <a:t> 2015</a:t>
            </a:r>
            <a:endParaRPr lang="en-US" dirty="0"/>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graphicFrame>
        <p:nvGraphicFramePr>
          <p:cNvPr id="13" name="Table 12"/>
          <p:cNvGraphicFramePr>
            <a:graphicFrameLocks noGrp="1"/>
          </p:cNvGraphicFramePr>
          <p:nvPr/>
        </p:nvGraphicFramePr>
        <p:xfrm>
          <a:off x="762000" y="1143000"/>
          <a:ext cx="7239000" cy="274320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Intel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2111 NE 25th Ave, Hillsboro OR 97124, USA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+1-503-724-893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Times New Roman"/>
                          <a:ea typeface="Times New Roman"/>
                          <a:cs typeface="Arial"/>
                        </a:rPr>
                        <a:t>robert.stacey@intel.com</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Eldad Perahia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eldad.perahia@intel.com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a:t>
                      </a:r>
                      <a:r>
                        <a:rPr lang="en-US" sz="1200" dirty="0" err="1" smtClean="0">
                          <a:solidFill>
                            <a:srgbClr val="000000"/>
                          </a:solidFill>
                          <a:latin typeface="+mn-lt"/>
                          <a:ea typeface="Times New Roman"/>
                          <a:cs typeface="Arial"/>
                        </a:rPr>
                        <a:t>cariou</a:t>
                      </a:r>
                      <a:r>
                        <a:rPr lang="en-US" sz="1200" dirty="0" smtClean="0">
                          <a:solidFill>
                            <a:srgbClr val="000000"/>
                          </a:solidFill>
                          <a:latin typeface="+mn-lt"/>
                          <a:ea typeface="Times New Roman"/>
                          <a:cs typeface="Arial"/>
                        </a:rPr>
                        <a:t>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Rongzhen</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rongzhen.yang@intel.com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762000" y="3886200"/>
          <a:ext cx="7239000" cy="2018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b="0" dirty="0">
                          <a:solidFill>
                            <a:srgbClr val="000000"/>
                          </a:solidFill>
                          <a:latin typeface="Times New Roman"/>
                          <a:ea typeface="Times New Roman"/>
                          <a:cs typeface="Arial"/>
                        </a:rPr>
                        <a:t>Broadcom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Matthew Fischer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Sriram Venkateswaran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Andrew Blanksby </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400" kern="1200" dirty="0" smtClean="0">
                          <a:solidFill>
                            <a:schemeClr val="dk1"/>
                          </a:solidFill>
                          <a:latin typeface="+mn-lt"/>
                          <a:ea typeface="+mn-ea"/>
                          <a:cs typeface="+mn-cs"/>
                        </a:rPr>
                        <a:t>Matthias Korb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Tu</a:t>
                      </a:r>
                      <a:r>
                        <a:rPr lang="en-US" sz="1200" dirty="0">
                          <a:solidFill>
                            <a:srgbClr val="000000"/>
                          </a:solidFill>
                          <a:latin typeface="Times New Roman"/>
                          <a:ea typeface="Times New Roman"/>
                          <a:cs typeface="Arial"/>
                        </a:rPr>
                        <a:t> Nguyen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620315" cy="276999"/>
          </a:xfrm>
        </p:spPr>
        <p:txBody>
          <a:bodyPr/>
          <a:lstStyle/>
          <a:p>
            <a:pPr>
              <a:defRPr/>
            </a:pPr>
            <a:r>
              <a:rPr lang="en-US" dirty="0" smtClean="0"/>
              <a:t>September,</a:t>
            </a:r>
            <a:r>
              <a:rPr lang="en-US" altLang="zh-CN" dirty="0" smtClean="0"/>
              <a:t> 2015</a:t>
            </a:r>
            <a:endParaRPr lang="en-US" dirty="0"/>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801536"/>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graphicFrame>
        <p:nvGraphicFramePr>
          <p:cNvPr id="13" name="Table 12"/>
          <p:cNvGraphicFramePr>
            <a:graphicFrameLocks noGrp="1"/>
          </p:cNvGraphicFramePr>
          <p:nvPr/>
        </p:nvGraphicFramePr>
        <p:xfrm>
          <a:off x="762000" y="1106336"/>
          <a:ext cx="7467600" cy="4837264"/>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Phillip Barber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The Lone Star State, TX</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pbarber@broadbandmobiletech.com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Jun (Rossi) </a:t>
                      </a:r>
                      <a:r>
                        <a:rPr lang="en-US" sz="1200" dirty="0">
                          <a:solidFill>
                            <a:srgbClr val="000000"/>
                          </a:solidFill>
                          <a:latin typeface="Times New Roman"/>
                          <a:ea typeface="Times New Roman"/>
                          <a:cs typeface="Arial"/>
                        </a:rPr>
                        <a:t>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Zhou </a:t>
                      </a:r>
                      <a:r>
                        <a:rPr lang="en-US" sz="1200" dirty="0" err="1">
                          <a:solidFill>
                            <a:srgbClr val="000000"/>
                          </a:solidFill>
                          <a:latin typeface="Times New Roman"/>
                          <a:ea typeface="Times New Roman"/>
                          <a:cs typeface="Arial"/>
                        </a:rPr>
                        <a:t>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+86-18565826350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Lanzhou1@huawei.com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620315" cy="276999"/>
          </a:xfrm>
        </p:spPr>
        <p:txBody>
          <a:bodyPr/>
          <a:lstStyle/>
          <a:p>
            <a:pPr>
              <a:defRPr/>
            </a:pPr>
            <a:r>
              <a:rPr lang="en-US" dirty="0" smtClean="0"/>
              <a:t>September,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8" name="Rectangle 12"/>
          <p:cNvSpPr>
            <a:spLocks noChangeArrowheads="1"/>
          </p:cNvSpPr>
          <p:nvPr/>
        </p:nvSpPr>
        <p:spPr bwMode="auto">
          <a:xfrm>
            <a:off x="990600" y="762000"/>
            <a:ext cx="31242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14" name="Table 13"/>
          <p:cNvGraphicFramePr>
            <a:graphicFrameLocks noGrp="1"/>
          </p:cNvGraphicFramePr>
          <p:nvPr/>
        </p:nvGraphicFramePr>
        <p:xfrm>
          <a:off x="914400" y="1219200"/>
          <a:ext cx="7239000" cy="384500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dirty="0" smtClean="0">
                          <a:solidFill>
                            <a:schemeClr val="tx1"/>
                          </a:solidFill>
                        </a:rPr>
                        <a:t>    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jiehuang@marvell.com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Edward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edwardau@marvell.com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graphicFrame>
        <p:nvGraphicFramePr>
          <p:cNvPr id="11" name="Table 10"/>
          <p:cNvGraphicFramePr>
            <a:graphicFrameLocks noGrp="1"/>
          </p:cNvGraphicFramePr>
          <p:nvPr/>
        </p:nvGraphicFramePr>
        <p:xfrm>
          <a:off x="914400" y="5029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10891486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620315" cy="276999"/>
          </a:xfrm>
        </p:spPr>
        <p:txBody>
          <a:bodyPr/>
          <a:lstStyle/>
          <a:p>
            <a:pPr>
              <a:defRPr/>
            </a:pPr>
            <a:r>
              <a:rPr lang="en-US" altLang="zh-CN" dirty="0" smtClean="0"/>
              <a:t>September, 2015</a:t>
            </a:r>
            <a:endParaRPr lang="en-US" dirty="0"/>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graphicFrame>
        <p:nvGraphicFramePr>
          <p:cNvPr id="7" name="Table 6"/>
          <p:cNvGraphicFramePr>
            <a:graphicFrameLocks noGrp="1"/>
          </p:cNvGraphicFramePr>
          <p:nvPr/>
        </p:nvGraphicFramePr>
        <p:xfrm>
          <a:off x="762000" y="4343399"/>
          <a:ext cx="7620000" cy="1524002"/>
        </p:xfrm>
        <a:graphic>
          <a:graphicData uri="http://schemas.openxmlformats.org/drawingml/2006/table">
            <a:tbl>
              <a:tblPr/>
              <a:tblGrid>
                <a:gridCol w="1523999"/>
                <a:gridCol w="1219201"/>
                <a:gridCol w="1676399"/>
                <a:gridCol w="1371600"/>
                <a:gridCol w="1828801"/>
              </a:tblGrid>
              <a:tr h="351692">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762000" y="1078644"/>
          <a:ext cx="7620000" cy="3294104"/>
        </p:xfrm>
        <a:graphic>
          <a:graphicData uri="http://schemas.openxmlformats.org/drawingml/2006/table">
            <a:tbl>
              <a:tblPr firstRow="1" bandRow="1">
                <a:tableStyleId>{F5AB1C69-6EDB-4FF4-983F-18BD219EF322}</a:tableStyleId>
              </a:tblPr>
              <a:tblGrid>
                <a:gridCol w="1524000"/>
                <a:gridCol w="1219200"/>
                <a:gridCol w="1676400"/>
                <a:gridCol w="1371600"/>
                <a:gridCol w="18288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err="1" smtClean="0">
                          <a:solidFill>
                            <a:schemeClr val="dk1"/>
                          </a:solidFill>
                          <a:latin typeface="+mn-lt"/>
                          <a:ea typeface="+mn-ea"/>
                          <a:cs typeface="+mn-cs"/>
                        </a:rPr>
                        <a:t>Hyeyoung</a:t>
                      </a:r>
                      <a:r>
                        <a:rPr lang="en-US" sz="1200" kern="1200" dirty="0" smtClean="0">
                          <a:solidFill>
                            <a:schemeClr val="dk1"/>
                          </a:solidFill>
                          <a:latin typeface="+mn-lt"/>
                          <a:ea typeface="+mn-ea"/>
                          <a:cs typeface="+mn-cs"/>
                        </a:rPr>
                        <a:t> Choi </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9"/>
                        </a:rPr>
                        <a:t>hy0117.choi@lge.com</a:t>
                      </a:r>
                      <a:r>
                        <a:rPr lang="en-US" sz="1200" kern="1200" dirty="0" smtClean="0">
                          <a:solidFill>
                            <a:schemeClr val="dk1"/>
                          </a:solidFill>
                          <a:latin typeface="+mn-lt"/>
                          <a:ea typeface="+mn-ea"/>
                          <a:cs typeface="+mn-cs"/>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Giwon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giwon.park@lge.com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620315" cy="276999"/>
          </a:xfrm>
        </p:spPr>
        <p:txBody>
          <a:bodyPr/>
          <a:lstStyle/>
          <a:p>
            <a:pPr>
              <a:defRPr/>
            </a:pPr>
            <a:r>
              <a:rPr lang="en-US" dirty="0" smtClean="0"/>
              <a:t>September,</a:t>
            </a:r>
            <a:r>
              <a:rPr lang="en-US" altLang="zh-CN" dirty="0" smtClean="0"/>
              <a:t> 2015</a:t>
            </a:r>
            <a:endParaRPr lang="en-US" dirty="0"/>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73152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graphicFrame>
        <p:nvGraphicFramePr>
          <p:cNvPr id="13" name="Table 12"/>
          <p:cNvGraphicFramePr>
            <a:graphicFrameLocks noGrp="1"/>
          </p:cNvGraphicFramePr>
          <p:nvPr/>
        </p:nvGraphicFramePr>
        <p:xfrm>
          <a:off x="381000" y="1315168"/>
          <a:ext cx="8153400" cy="4476032"/>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Innovation Park, </a:t>
                      </a:r>
                      <a:br>
                        <a:rPr lang="en-US" sz="1000" dirty="0">
                          <a:solidFill>
                            <a:srgbClr val="000000"/>
                          </a:solidFill>
                          <a:latin typeface="Times New Roman"/>
                          <a:ea typeface="Times New Roman"/>
                          <a:cs typeface="Arial"/>
                        </a:rPr>
                      </a:br>
                      <a:r>
                        <a:rPr lang="en-US" sz="1000" dirty="0">
                          <a:solidFill>
                            <a:srgbClr val="000000"/>
                          </a:solidFill>
                          <a:latin typeface="Times New Roman"/>
                          <a:ea typeface="Times New Roman"/>
                          <a:cs typeface="Arial"/>
                        </a:rPr>
                        <a:t>Cambridge CB4 0DS   (U.K.)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+82-31-279-9028</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(972) 761 7437</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Yusuke </a:t>
                      </a:r>
                      <a:r>
                        <a:rPr lang="en-US" sz="1200" dirty="0" err="1">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a:t>
                      </a:r>
                      <a:r>
                        <a:rPr lang="en-US" sz="1200" dirty="0" err="1">
                          <a:solidFill>
                            <a:srgbClr val="000000"/>
                          </a:solidFill>
                          <a:latin typeface="Times New Roman"/>
                          <a:ea typeface="Times New Roman"/>
                          <a:cs typeface="Arial"/>
                        </a:rPr>
                        <a:t>Kishida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kishida.akira@lab.ntt.co.jp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620315" cy="276999"/>
          </a:xfrm>
        </p:spPr>
        <p:txBody>
          <a:bodyPr/>
          <a:lstStyle/>
          <a:p>
            <a:pPr>
              <a:defRPr/>
            </a:pPr>
            <a:r>
              <a:rPr lang="en-US" dirty="0" smtClean="0"/>
              <a:t>September,</a:t>
            </a:r>
            <a:r>
              <a:rPr lang="en-US" altLang="zh-CN" dirty="0" smtClean="0"/>
              <a:t> 2015</a:t>
            </a:r>
            <a:endParaRPr lang="en-US" dirty="0"/>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73152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graphicFrame>
        <p:nvGraphicFramePr>
          <p:cNvPr id="13" name="Table 12"/>
          <p:cNvGraphicFramePr>
            <a:graphicFrameLocks noGrp="1"/>
          </p:cNvGraphicFramePr>
          <p:nvPr/>
        </p:nvGraphicFramePr>
        <p:xfrm>
          <a:off x="381000" y="1315168"/>
          <a:ext cx="8153400" cy="815036"/>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spcBef>
                          <a:spcPts val="0"/>
                        </a:spcBef>
                        <a:spcAft>
                          <a:spcPts val="0"/>
                        </a:spcAft>
                      </a:pPr>
                      <a:r>
                        <a:rPr lang="en-US" sz="1200">
                          <a:solidFill>
                            <a:srgbClr val="000000"/>
                          </a:solidFill>
                          <a:latin typeface="Calibri"/>
                          <a:ea typeface="PMingLiU"/>
                          <a:cs typeface="Times New Roman"/>
                        </a:rPr>
                        <a:t>Masahito Mori</a:t>
                      </a:r>
                      <a:endParaRPr lang="en-US" sz="1100">
                        <a:latin typeface="Calibri"/>
                        <a:ea typeface="PMingLiU"/>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spcBef>
                          <a:spcPts val="0"/>
                        </a:spcBef>
                        <a:spcAft>
                          <a:spcPts val="0"/>
                        </a:spcAft>
                      </a:pPr>
                      <a:r>
                        <a:rPr lang="en-US" sz="1200" dirty="0">
                          <a:solidFill>
                            <a:srgbClr val="000000"/>
                          </a:solidFill>
                          <a:latin typeface="Calibri"/>
                          <a:ea typeface="PMingLiU"/>
                          <a:cs typeface="Times New Roman"/>
                        </a:rPr>
                        <a:t>Sony Corporation</a:t>
                      </a:r>
                      <a:endParaRPr lang="en-US" sz="1100" dirty="0">
                        <a:latin typeface="Calibri"/>
                        <a:ea typeface="PMingLiU"/>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spcBef>
                          <a:spcPts val="0"/>
                        </a:spcBef>
                        <a:spcAft>
                          <a:spcPts val="0"/>
                        </a:spcAft>
                      </a:pPr>
                      <a:r>
                        <a:rPr lang="fi-FI" sz="1200">
                          <a:solidFill>
                            <a:srgbClr val="000000"/>
                          </a:solidFill>
                          <a:latin typeface="Calibri"/>
                          <a:ea typeface="PMingLiU"/>
                          <a:cs typeface="Times New Roman"/>
                        </a:rPr>
                        <a:t>1-7-1 Konan Minato-ku, Tokyo 108-0075, Japan </a:t>
                      </a:r>
                      <a:endParaRPr lang="en-US" sz="1100">
                        <a:latin typeface="Calibri"/>
                        <a:ea typeface="PMingLiU"/>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Calibri"/>
                          <a:ea typeface="PMingLiU"/>
                          <a:cs typeface="Times New Roman"/>
                        </a:rPr>
                        <a:t> </a:t>
                      </a:r>
                      <a:endParaRPr lang="en-US" sz="1100">
                        <a:latin typeface="Calibri"/>
                        <a:ea typeface="PMingLiU"/>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u="sng">
                          <a:solidFill>
                            <a:srgbClr val="000000"/>
                          </a:solidFill>
                          <a:latin typeface="Calibri"/>
                          <a:ea typeface="PMingLiU"/>
                          <a:cs typeface="Times New Roman"/>
                          <a:hlinkClick r:id="rId2"/>
                        </a:rPr>
                        <a:t>Masahito.Mori@jp.sony.com</a:t>
                      </a:r>
                      <a:endParaRPr lang="en-US" sz="1100">
                        <a:latin typeface="Calibri"/>
                        <a:ea typeface="PMingLiU"/>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spcBef>
                          <a:spcPts val="0"/>
                        </a:spcBef>
                        <a:spcAft>
                          <a:spcPts val="0"/>
                        </a:spcAft>
                      </a:pPr>
                      <a:r>
                        <a:rPr lang="en-US" sz="1200">
                          <a:solidFill>
                            <a:srgbClr val="000000"/>
                          </a:solidFill>
                          <a:latin typeface="Calibri"/>
                          <a:ea typeface="PMingLiU"/>
                          <a:cs typeface="Times New Roman"/>
                        </a:rPr>
                        <a:t>Takeshi Itagaki</a:t>
                      </a:r>
                      <a:endParaRPr lang="en-US" sz="1100">
                        <a:latin typeface="Calibri"/>
                        <a:ea typeface="PMingLiU"/>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Calibri"/>
                        <a:ea typeface="PMingLiU"/>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u="sng" dirty="0">
                          <a:solidFill>
                            <a:srgbClr val="000000"/>
                          </a:solidFill>
                          <a:latin typeface="Calibri"/>
                          <a:ea typeface="PMingLiU"/>
                          <a:cs typeface="Times New Roman"/>
                          <a:hlinkClick r:id="rId3"/>
                        </a:rPr>
                        <a:t>Takeshi.Itagaki@jp.sony.com</a:t>
                      </a:r>
                      <a:endParaRPr lang="en-US" sz="1100" dirty="0">
                        <a:latin typeface="Calibri"/>
                        <a:ea typeface="PMingLiU"/>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t>Interference problems for spatial reuse transmission</a:t>
            </a:r>
          </a:p>
          <a:p>
            <a:r>
              <a:rPr lang="en-US" dirty="0" smtClean="0"/>
              <a:t>Adaptive CCA and TPC schemes</a:t>
            </a:r>
          </a:p>
          <a:p>
            <a:r>
              <a:rPr lang="en-US" dirty="0" smtClean="0"/>
              <a:t>Conclusions</a:t>
            </a:r>
            <a:endParaRPr lang="en-US" dirty="0"/>
          </a:p>
        </p:txBody>
      </p:sp>
      <p:sp>
        <p:nvSpPr>
          <p:cNvPr id="7"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9</a:t>
            </a:fld>
            <a:endParaRPr lang="en-US" dirty="0"/>
          </a:p>
        </p:txBody>
      </p:sp>
      <p:sp>
        <p:nvSpPr>
          <p:cNvPr id="8" name="Footer Placeholder 3"/>
          <p:cNvSpPr>
            <a:spLocks noGrp="1"/>
          </p:cNvSpPr>
          <p:nvPr>
            <p:ph type="ftr" sz="quarter" idx="4294967295"/>
          </p:nvPr>
        </p:nvSpPr>
        <p:spPr>
          <a:xfrm>
            <a:off x="6477000" y="6475412"/>
            <a:ext cx="2066860" cy="230188"/>
          </a:xfrm>
          <a:prstGeom prst="rect">
            <a:avLst/>
          </a:prstGeom>
          <a:noFill/>
        </p:spPr>
        <p:txBody>
          <a:bodyPr/>
          <a:lstStyle/>
          <a:p>
            <a:r>
              <a:rPr lang="en-US" dirty="0" smtClean="0"/>
              <a:t>James Wang, </a:t>
            </a:r>
            <a:r>
              <a:rPr lang="en-US" dirty="0" err="1" smtClean="0"/>
              <a:t>Mediatek</a:t>
            </a:r>
            <a:r>
              <a:rPr lang="en-US" dirty="0" smtClean="0"/>
              <a:t>, et al</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108861</TotalTime>
  <Words>2242</Words>
  <Application>Microsoft Office PowerPoint</Application>
  <PresentationFormat>On-screen Show (4:3)</PresentationFormat>
  <Paragraphs>687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Adaptive CCA and TPC</vt:lpstr>
      <vt:lpstr>Authors (continued)</vt:lpstr>
      <vt:lpstr>Authors (continued)</vt:lpstr>
      <vt:lpstr>Authors (continued)</vt:lpstr>
      <vt:lpstr>Slide 5</vt:lpstr>
      <vt:lpstr>Authors (continued)</vt:lpstr>
      <vt:lpstr>Authors (continued)</vt:lpstr>
      <vt:lpstr>Authors (continued)</vt:lpstr>
      <vt:lpstr>Outline</vt:lpstr>
      <vt:lpstr>Interference Problem for Spatial Re-use</vt:lpstr>
      <vt:lpstr>Adaptive CCA/TPC Schemes</vt:lpstr>
      <vt:lpstr>An Example of Adaptive CCA/PC Scheme </vt:lpstr>
      <vt:lpstr>Simulation Results for the Example Adaptive CCA/TPC Scheme </vt:lpstr>
      <vt:lpstr>Simulation Results for the Example Adaptive CCA/TPC Scheme </vt:lpstr>
      <vt:lpstr>Simulation Results – SS1 (All of STAs are Ax-STA)</vt:lpstr>
      <vt:lpstr>Simulation Results for SS1 (All of STAs are Ax-STA)</vt:lpstr>
      <vt:lpstr>Conclusions</vt:lpstr>
      <vt:lpstr>Straw Poll</vt:lpstr>
      <vt:lpstr>Backup Charts</vt:lpstr>
      <vt:lpstr>Scenario Description (slides 12 and 13)             </vt:lpstr>
      <vt:lpstr>Reference</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Mediatek</cp:lastModifiedBy>
  <cp:revision>1817</cp:revision>
  <cp:lastPrinted>1998-02-10T13:28:06Z</cp:lastPrinted>
  <dcterms:created xsi:type="dcterms:W3CDTF">2007-05-21T21:00:37Z</dcterms:created>
  <dcterms:modified xsi:type="dcterms:W3CDTF">2015-09-16T06:27:01Z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