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3"/>
  </p:notesMasterIdLst>
  <p:handoutMasterIdLst>
    <p:handoutMasterId r:id="rId24"/>
  </p:handoutMasterIdLst>
  <p:sldIdLst>
    <p:sldId id="548" r:id="rId2"/>
    <p:sldId id="549" r:id="rId3"/>
    <p:sldId id="473" r:id="rId4"/>
    <p:sldId id="474" r:id="rId5"/>
    <p:sldId id="270" r:id="rId6"/>
    <p:sldId id="478" r:id="rId7"/>
    <p:sldId id="475" r:id="rId8"/>
    <p:sldId id="579" r:id="rId9"/>
    <p:sldId id="550" r:id="rId10"/>
    <p:sldId id="551" r:id="rId11"/>
    <p:sldId id="552" r:id="rId12"/>
    <p:sldId id="554" r:id="rId13"/>
    <p:sldId id="555" r:id="rId14"/>
    <p:sldId id="556" r:id="rId15"/>
    <p:sldId id="557" r:id="rId16"/>
    <p:sldId id="558" r:id="rId17"/>
    <p:sldId id="564" r:id="rId18"/>
    <p:sldId id="565" r:id="rId19"/>
    <p:sldId id="569" r:id="rId20"/>
    <p:sldId id="571" r:id="rId21"/>
    <p:sldId id="577"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p:scale>
          <a:sx n="71" d="100"/>
          <a:sy n="71" d="100"/>
        </p:scale>
        <p:origin x="-1356" y="-144"/>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altLang="ko-KR" dirty="0" smtClean="0"/>
              <a:t>September, 2015</a:t>
            </a:r>
            <a:endParaRPr lang="en-US" altLang="ko-KR"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altLang="ko-KR" dirty="0" smtClean="0"/>
              <a:t>September, 2015</a:t>
            </a:r>
            <a:endParaRPr lang="en-US" altLang="ko-KR"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en-US" altLang="ko-KR" dirty="0" smtClean="0"/>
              <a:t>James Wang,  </a:t>
            </a:r>
            <a:r>
              <a:rPr lang="en-US" altLang="ko-KR" dirty="0" err="1" smtClean="0"/>
              <a:t>Mediatek</a:t>
            </a:r>
            <a:r>
              <a:rPr lang="en-US" altLang="ko-KR" dirty="0" smtClean="0"/>
              <a:t>,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3"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altLang="ko-KR" dirty="0" smtClean="0"/>
              <a:t>September,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6659435" y="6475413"/>
            <a:ext cx="188449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James Wang,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802.11-15/1069r2</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 Id="rId9" Type="http://schemas.openxmlformats.org/officeDocument/2006/relationships/hyperlink" Target="mailto:hy0117.choi@lge.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Takeshi.Itagaki@jp.sony.com" TargetMode="External"/><Relationship Id="rId2" Type="http://schemas.openxmlformats.org/officeDocument/2006/relationships/hyperlink" Target="mailto:Masahito.Mori@jp.sony.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Adaptive CCA and TPC</a:t>
            </a:r>
            <a:endParaRPr lang="en-US"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dirty="0" smtClean="0"/>
              <a:t>September,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2015-09-12</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10" name="Table 9"/>
          <p:cNvGraphicFramePr>
            <a:graphicFrameLocks noGrp="1"/>
          </p:cNvGraphicFramePr>
          <p:nvPr/>
        </p:nvGraphicFramePr>
        <p:xfrm>
          <a:off x="685800" y="2209800"/>
          <a:ext cx="7239000" cy="337875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James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james.wang@mediatek.com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Jianhan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cstate="print"/>
          <a:srcRect/>
          <a:stretch>
            <a:fillRect/>
          </a:stretch>
        </p:blipFill>
        <p:spPr bwMode="auto">
          <a:xfrm>
            <a:off x="4577552" y="2260848"/>
            <a:ext cx="4263880" cy="288032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Interference Problem for Spatial Re-use</a:t>
            </a:r>
            <a:endParaRPr lang="en-US" dirty="0"/>
          </a:p>
        </p:txBody>
      </p:sp>
      <p:sp>
        <p:nvSpPr>
          <p:cNvPr id="24" name="Content Placeholder 2"/>
          <p:cNvSpPr txBox="1">
            <a:spLocks/>
          </p:cNvSpPr>
          <p:nvPr/>
        </p:nvSpPr>
        <p:spPr>
          <a:xfrm>
            <a:off x="381000" y="1828800"/>
            <a:ext cx="4464496" cy="3257858"/>
          </a:xfrm>
          <a:prstGeom prst="rect">
            <a:avLst/>
          </a:prstGeom>
        </p:spPr>
        <p:txBody>
          <a:bodyPr vert="horz" lIns="91440" tIns="45720" rIns="91440" bIns="45720" rtlCol="0">
            <a:noAutofit/>
          </a:bodyPr>
          <a:lstStyle/>
          <a:p>
            <a:pPr marL="285750" indent="-285750" defTabSz="457200" eaLnBrk="1" fontAlgn="auto" hangingPunct="1">
              <a:spcBef>
                <a:spcPct val="20000"/>
              </a:spcBef>
              <a:spcAft>
                <a:spcPts val="0"/>
              </a:spcAft>
              <a:buFont typeface="Arial" pitchFamily="34" charset="0"/>
              <a:buChar char="•"/>
              <a:defRPr/>
            </a:pPr>
            <a:r>
              <a:rPr lang="en-US" sz="1800" baseline="0" dirty="0" smtClean="0"/>
              <a:t>In Ref[11], a 4 BSSs/40STAs scenario is presented</a:t>
            </a:r>
            <a:endParaRPr lang="en-US" sz="1800" dirty="0" smtClean="0"/>
          </a:p>
          <a:p>
            <a:pPr marL="742950" lvl="1" indent="-285750" defTabSz="457200" eaLnBrk="1" fontAlgn="auto" hangingPunct="1">
              <a:spcBef>
                <a:spcPct val="20000"/>
              </a:spcBef>
              <a:spcAft>
                <a:spcPts val="0"/>
              </a:spcAft>
              <a:buFont typeface="Arial" pitchFamily="34" charset="0"/>
              <a:buChar char="•"/>
              <a:defRPr/>
            </a:pPr>
            <a:r>
              <a:rPr lang="en-US" sz="1600" dirty="0" smtClean="0"/>
              <a:t>CCA prevents high percentage of spatial re-use transmission (&gt;90% for CCA=-82dBm)</a:t>
            </a:r>
          </a:p>
          <a:p>
            <a:pPr marL="742950" lvl="1" indent="-285750" defTabSz="457200" eaLnBrk="1" fontAlgn="auto" hangingPunct="1">
              <a:spcBef>
                <a:spcPct val="20000"/>
              </a:spcBef>
              <a:spcAft>
                <a:spcPts val="0"/>
              </a:spcAft>
              <a:buFont typeface="Arial" pitchFamily="34" charset="0"/>
              <a:buChar char="•"/>
              <a:defRPr/>
            </a:pPr>
            <a:r>
              <a:rPr lang="en-US" sz="1600" dirty="0" smtClean="0"/>
              <a:t>Significant percentage of spatial re-use transmission (shaded area: &gt;30%) will affect the MCSs of the on-going frame exchange</a:t>
            </a:r>
            <a:endParaRPr kumimoji="0" lang="en-US" sz="1600" u="none" strike="noStrike" kern="1200" cap="none" spc="0" normalizeH="0" baseline="0" noProof="0" dirty="0" smtClean="0">
              <a:ln>
                <a:noFill/>
              </a:ln>
              <a:solidFill>
                <a:schemeClr val="tx1"/>
              </a:solidFill>
              <a:effectLst/>
              <a:uLnTx/>
              <a:uFillTx/>
              <a:latin typeface="+mn-lt"/>
              <a:ea typeface="+mn-ea"/>
              <a:cs typeface="+mn-cs"/>
            </a:endParaRPr>
          </a:p>
        </p:txBody>
      </p:sp>
      <p:sp>
        <p:nvSpPr>
          <p:cNvPr id="31" name="Slide Number Placeholder 3"/>
          <p:cNvSpPr>
            <a:spLocks noGrp="1"/>
          </p:cNvSpPr>
          <p:nvPr>
            <p:ph type="sldNum" sz="quarter" idx="11"/>
          </p:nvPr>
        </p:nvSpPr>
        <p:spPr>
          <a:xfrm>
            <a:off x="4344988" y="6475413"/>
            <a:ext cx="530225" cy="182562"/>
          </a:xfrm>
        </p:spPr>
        <p:txBody>
          <a:bodyPr/>
          <a:lstStyle/>
          <a:p>
            <a:pPr>
              <a:defRPr/>
            </a:pPr>
            <a:r>
              <a:rPr lang="en-US" dirty="0" smtClean="0"/>
              <a:t>Slide </a:t>
            </a:r>
            <a:fld id="{3099D1E7-2CFE-4362-BB72-AF97192842EA}" type="slidenum">
              <a:rPr lang="en-US" smtClean="0"/>
              <a:pPr>
                <a:defRPr/>
              </a:pPr>
              <a:t>10</a:t>
            </a:fld>
            <a:endParaRPr lang="en-US" dirty="0"/>
          </a:p>
        </p:txBody>
      </p:sp>
      <p:sp>
        <p:nvSpPr>
          <p:cNvPr id="27" name="Content Placeholder 27"/>
          <p:cNvSpPr txBox="1">
            <a:spLocks/>
          </p:cNvSpPr>
          <p:nvPr/>
        </p:nvSpPr>
        <p:spPr bwMode="auto">
          <a:xfrm>
            <a:off x="361122" y="4180318"/>
            <a:ext cx="4680520" cy="7920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285750" indent="-285750" defTabSz="457200" eaLnBrk="1" fontAlgn="auto" hangingPunct="1">
              <a:spcBef>
                <a:spcPct val="20000"/>
              </a:spcBef>
              <a:spcAft>
                <a:spcPts val="0"/>
              </a:spcAft>
              <a:buFont typeface="Arial" pitchFamily="34" charset="0"/>
              <a:buChar char="•"/>
              <a:defRPr/>
            </a:pPr>
            <a:r>
              <a:rPr lang="en-US" sz="1800" dirty="0" smtClean="0"/>
              <a:t>Spatial re-use induced collision causes loss in throughput before link can adapt to lower MCSs.</a:t>
            </a:r>
          </a:p>
          <a:p>
            <a:pPr marL="285750" indent="-285750" defTabSz="457200" eaLnBrk="1" fontAlgn="auto" hangingPunct="1">
              <a:spcBef>
                <a:spcPct val="20000"/>
              </a:spcBef>
              <a:spcAft>
                <a:spcPts val="0"/>
              </a:spcAft>
              <a:buFont typeface="Arial" pitchFamily="34" charset="0"/>
              <a:buChar char="•"/>
              <a:defRPr/>
            </a:pPr>
            <a:r>
              <a:rPr lang="en-US" sz="1800" dirty="0" smtClean="0"/>
              <a:t>Interference mitigation (such as </a:t>
            </a:r>
            <a:endParaRPr lang="en-US" sz="1800" dirty="0"/>
          </a:p>
        </p:txBody>
      </p:sp>
      <p:sp>
        <p:nvSpPr>
          <p:cNvPr id="34" name="TextBox 33"/>
          <p:cNvSpPr txBox="1"/>
          <p:nvPr/>
        </p:nvSpPr>
        <p:spPr>
          <a:xfrm>
            <a:off x="4864968" y="5089039"/>
            <a:ext cx="4109395" cy="276999"/>
          </a:xfrm>
          <a:prstGeom prst="rect">
            <a:avLst/>
          </a:prstGeom>
          <a:noFill/>
        </p:spPr>
        <p:txBody>
          <a:bodyPr wrap="none" rtlCol="0">
            <a:spAutoFit/>
          </a:bodyPr>
          <a:lstStyle/>
          <a:p>
            <a:r>
              <a:rPr lang="en-US" sz="1200" dirty="0" smtClean="0">
                <a:latin typeface="Calibri" panose="020F0502020204030204" pitchFamily="34" charset="0"/>
              </a:rPr>
              <a:t>Normalized distance (by that of MCS0) between primary nodes</a:t>
            </a:r>
            <a:endParaRPr lang="en-US" sz="1200" dirty="0">
              <a:latin typeface="Calibri" panose="020F0502020204030204" pitchFamily="34" charset="0"/>
            </a:endParaRPr>
          </a:p>
        </p:txBody>
      </p:sp>
      <p:cxnSp>
        <p:nvCxnSpPr>
          <p:cNvPr id="39" name="Straight Connector 38"/>
          <p:cNvCxnSpPr/>
          <p:nvPr/>
        </p:nvCxnSpPr>
        <p:spPr bwMode="auto">
          <a:xfrm flipH="1">
            <a:off x="5421560" y="2548880"/>
            <a:ext cx="72008"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p:nvPr/>
        </p:nvCxnSpPr>
        <p:spPr bwMode="auto">
          <a:xfrm flipH="1">
            <a:off x="5541127" y="2548880"/>
            <a:ext cx="181041" cy="41625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flipH="1">
            <a:off x="5628117" y="2562178"/>
            <a:ext cx="322453" cy="74138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p:nvPr/>
        </p:nvCxnSpPr>
        <p:spPr bwMode="auto">
          <a:xfrm flipH="1">
            <a:off x="5884381" y="2620888"/>
            <a:ext cx="313185" cy="7200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p:cNvCxnSpPr/>
          <p:nvPr/>
        </p:nvCxnSpPr>
        <p:spPr bwMode="auto">
          <a:xfrm flipH="1">
            <a:off x="5958747" y="2639670"/>
            <a:ext cx="449335" cy="10331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4" name="Straight Connector 63"/>
          <p:cNvCxnSpPr/>
          <p:nvPr/>
        </p:nvCxnSpPr>
        <p:spPr bwMode="auto">
          <a:xfrm flipH="1">
            <a:off x="6268713" y="2681016"/>
            <a:ext cx="340963" cy="76973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8" name="Straight Connector 67"/>
          <p:cNvCxnSpPr/>
          <p:nvPr/>
        </p:nvCxnSpPr>
        <p:spPr bwMode="auto">
          <a:xfrm flipH="1">
            <a:off x="6604508" y="2698621"/>
            <a:ext cx="232477" cy="51965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2" name="Straight Connector 71"/>
          <p:cNvCxnSpPr/>
          <p:nvPr/>
        </p:nvCxnSpPr>
        <p:spPr bwMode="auto">
          <a:xfrm flipH="1">
            <a:off x="6715580" y="2706829"/>
            <a:ext cx="347829" cy="77749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4" name="Straight Connector 73"/>
          <p:cNvCxnSpPr/>
          <p:nvPr/>
        </p:nvCxnSpPr>
        <p:spPr bwMode="auto">
          <a:xfrm flipH="1">
            <a:off x="6976470" y="2985799"/>
            <a:ext cx="232474" cy="51660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6" name="Straight Connector 75"/>
          <p:cNvCxnSpPr/>
          <p:nvPr/>
        </p:nvCxnSpPr>
        <p:spPr bwMode="auto">
          <a:xfrm flipH="1">
            <a:off x="7448780" y="2833399"/>
            <a:ext cx="124374" cy="27638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p:cNvCxnSpPr/>
          <p:nvPr/>
        </p:nvCxnSpPr>
        <p:spPr bwMode="auto">
          <a:xfrm flipH="1">
            <a:off x="7229608" y="2768822"/>
            <a:ext cx="72325" cy="16072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0" name="Straight Connector 79"/>
          <p:cNvCxnSpPr/>
          <p:nvPr/>
        </p:nvCxnSpPr>
        <p:spPr bwMode="auto">
          <a:xfrm flipH="1">
            <a:off x="6362960" y="3546707"/>
            <a:ext cx="102065" cy="23467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3" name="Straight Connector 82"/>
          <p:cNvCxnSpPr/>
          <p:nvPr/>
        </p:nvCxnSpPr>
        <p:spPr bwMode="auto">
          <a:xfrm flipH="1">
            <a:off x="6105982" y="3574734"/>
            <a:ext cx="108929" cy="25045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5" name="Straight Connector 84"/>
          <p:cNvCxnSpPr/>
          <p:nvPr/>
        </p:nvCxnSpPr>
        <p:spPr bwMode="auto">
          <a:xfrm flipH="1">
            <a:off x="6813738" y="3708237"/>
            <a:ext cx="80074" cy="18411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7" name="Straight Connector 86"/>
          <p:cNvCxnSpPr/>
          <p:nvPr/>
        </p:nvCxnSpPr>
        <p:spPr bwMode="auto">
          <a:xfrm flipH="1">
            <a:off x="7087542" y="3729433"/>
            <a:ext cx="95571" cy="21974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9" name="Straight Connector 88"/>
          <p:cNvCxnSpPr/>
          <p:nvPr/>
        </p:nvCxnSpPr>
        <p:spPr bwMode="auto">
          <a:xfrm flipH="1">
            <a:off x="7637730" y="2952219"/>
            <a:ext cx="188447" cy="43327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1" name="Straight Connector 90"/>
          <p:cNvCxnSpPr/>
          <p:nvPr/>
        </p:nvCxnSpPr>
        <p:spPr bwMode="auto">
          <a:xfrm flipH="1">
            <a:off x="8097513" y="2869561"/>
            <a:ext cx="69627" cy="16008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3" name="Straight Connector 92"/>
          <p:cNvCxnSpPr/>
          <p:nvPr/>
        </p:nvCxnSpPr>
        <p:spPr bwMode="auto">
          <a:xfrm flipH="1">
            <a:off x="7738470" y="3714422"/>
            <a:ext cx="59409" cy="13659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5" name="Straight Connector 94"/>
          <p:cNvCxnSpPr/>
          <p:nvPr/>
        </p:nvCxnSpPr>
        <p:spPr bwMode="auto">
          <a:xfrm flipH="1">
            <a:off x="8283493" y="3060707"/>
            <a:ext cx="116122" cy="2669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7" name="TextBox 96"/>
          <p:cNvSpPr txBox="1"/>
          <p:nvPr/>
        </p:nvSpPr>
        <p:spPr>
          <a:xfrm>
            <a:off x="5504385" y="2090734"/>
            <a:ext cx="2516586" cy="276999"/>
          </a:xfrm>
          <a:prstGeom prst="rect">
            <a:avLst/>
          </a:prstGeom>
          <a:noFill/>
        </p:spPr>
        <p:txBody>
          <a:bodyPr wrap="none" rtlCol="0">
            <a:spAutoFit/>
          </a:bodyPr>
          <a:lstStyle/>
          <a:p>
            <a:r>
              <a:rPr lang="en-US" sz="1200" dirty="0" smtClean="0">
                <a:latin typeface="Calibri" panose="020F0502020204030204" pitchFamily="34" charset="0"/>
              </a:rPr>
              <a:t>4BSSs/40STAs, all TX Power = 15 </a:t>
            </a:r>
            <a:r>
              <a:rPr lang="en-US" sz="1200" dirty="0" err="1" smtClean="0">
                <a:latin typeface="Calibri" panose="020F0502020204030204" pitchFamily="34" charset="0"/>
              </a:rPr>
              <a:t>dBm</a:t>
            </a:r>
            <a:endParaRPr lang="en-US" sz="1200" dirty="0">
              <a:latin typeface="Calibri" panose="020F0502020204030204" pitchFamily="34" charset="0"/>
            </a:endParaRPr>
          </a:p>
        </p:txBody>
      </p:sp>
      <p:sp>
        <p:nvSpPr>
          <p:cNvPr id="99" name="Content Placeholder 27"/>
          <p:cNvSpPr txBox="1">
            <a:spLocks/>
          </p:cNvSpPr>
          <p:nvPr/>
        </p:nvSpPr>
        <p:spPr bwMode="auto">
          <a:xfrm>
            <a:off x="361121" y="5328793"/>
            <a:ext cx="7675242" cy="65077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285750" indent="-285750" defTabSz="457200" eaLnBrk="1" fontAlgn="auto" hangingPunct="1">
              <a:spcBef>
                <a:spcPct val="20000"/>
              </a:spcBef>
              <a:spcAft>
                <a:spcPts val="0"/>
              </a:spcAft>
              <a:defRPr/>
            </a:pPr>
            <a:r>
              <a:rPr lang="en-US" sz="1800" dirty="0" smtClean="0"/>
              <a:t>     transmit power control) should be employed during SR transmission to avoid collision with on-going frame exchange in a dense environment</a:t>
            </a:r>
            <a:endParaRPr lang="en-US" sz="1800" dirty="0"/>
          </a:p>
        </p:txBody>
      </p:sp>
      <p:cxnSp>
        <p:nvCxnSpPr>
          <p:cNvPr id="33" name="Straight Arrow Connector 32"/>
          <p:cNvCxnSpPr/>
          <p:nvPr/>
        </p:nvCxnSpPr>
        <p:spPr bwMode="auto">
          <a:xfrm>
            <a:off x="6088294" y="2585595"/>
            <a:ext cx="0" cy="1202634"/>
          </a:xfrm>
          <a:prstGeom prst="straightConnector1">
            <a:avLst/>
          </a:prstGeom>
          <a:solidFill>
            <a:schemeClr val="accent1"/>
          </a:solidFill>
          <a:ln w="28575" cap="flat" cmpd="sng" algn="ctr">
            <a:solidFill>
              <a:schemeClr val="accent2">
                <a:lumMod val="75000"/>
              </a:schemeClr>
            </a:solidFill>
            <a:prstDash val="solid"/>
            <a:round/>
            <a:headEnd type="arrow"/>
            <a:tailEnd type="arrow"/>
          </a:ln>
          <a:effectLst/>
        </p:spPr>
      </p:cxnSp>
      <p:cxnSp>
        <p:nvCxnSpPr>
          <p:cNvPr id="36" name="Straight Connector 35"/>
          <p:cNvCxnSpPr/>
          <p:nvPr/>
        </p:nvCxnSpPr>
        <p:spPr bwMode="auto">
          <a:xfrm>
            <a:off x="5730484" y="3808107"/>
            <a:ext cx="2067339"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7" name="TextBox 36"/>
          <p:cNvSpPr txBox="1"/>
          <p:nvPr/>
        </p:nvSpPr>
        <p:spPr>
          <a:xfrm>
            <a:off x="6128049" y="2734681"/>
            <a:ext cx="1013791" cy="954107"/>
          </a:xfrm>
          <a:prstGeom prst="rect">
            <a:avLst/>
          </a:prstGeom>
          <a:noFill/>
        </p:spPr>
        <p:txBody>
          <a:bodyPr wrap="square" rtlCol="0">
            <a:spAutoFit/>
          </a:bodyPr>
          <a:lstStyle/>
          <a:p>
            <a:r>
              <a:rPr lang="en-US" sz="1400" b="1" dirty="0" smtClean="0">
                <a:solidFill>
                  <a:schemeClr val="accent2">
                    <a:lumMod val="75000"/>
                  </a:schemeClr>
                </a:solidFill>
              </a:rPr>
              <a:t>TPC needed to avoid collisions</a:t>
            </a:r>
            <a:endParaRPr lang="en-US" sz="1400" b="1" dirty="0">
              <a:solidFill>
                <a:schemeClr val="accent2">
                  <a:lumMod val="75000"/>
                </a:schemeClr>
              </a:solidFill>
            </a:endParaRPr>
          </a:p>
        </p:txBody>
      </p:sp>
      <p:cxnSp>
        <p:nvCxnSpPr>
          <p:cNvPr id="35" name="Straight Arrow Connector 34"/>
          <p:cNvCxnSpPr/>
          <p:nvPr/>
        </p:nvCxnSpPr>
        <p:spPr bwMode="auto">
          <a:xfrm>
            <a:off x="5634407" y="2549152"/>
            <a:ext cx="0" cy="2451651"/>
          </a:xfrm>
          <a:prstGeom prst="straightConnector1">
            <a:avLst/>
          </a:prstGeom>
          <a:solidFill>
            <a:schemeClr val="accent1"/>
          </a:solidFill>
          <a:ln w="28575" cap="flat" cmpd="sng" algn="ctr">
            <a:solidFill>
              <a:schemeClr val="accent2">
                <a:lumMod val="75000"/>
              </a:schemeClr>
            </a:solidFill>
            <a:prstDash val="solid"/>
            <a:round/>
            <a:headEnd type="arrow"/>
            <a:tailEnd type="arrow"/>
          </a:ln>
          <a:effectLst/>
        </p:spPr>
      </p:cxnSp>
      <p:sp>
        <p:nvSpPr>
          <p:cNvPr id="38" name="TextBox 37"/>
          <p:cNvSpPr txBox="1"/>
          <p:nvPr/>
        </p:nvSpPr>
        <p:spPr>
          <a:xfrm>
            <a:off x="5564832" y="3871056"/>
            <a:ext cx="1368287" cy="523220"/>
          </a:xfrm>
          <a:prstGeom prst="rect">
            <a:avLst/>
          </a:prstGeom>
          <a:noFill/>
        </p:spPr>
        <p:txBody>
          <a:bodyPr wrap="square" rtlCol="0">
            <a:spAutoFit/>
          </a:bodyPr>
          <a:lstStyle/>
          <a:p>
            <a:r>
              <a:rPr lang="en-US" sz="1400" b="1" dirty="0" smtClean="0">
                <a:solidFill>
                  <a:schemeClr val="accent2">
                    <a:lumMod val="75000"/>
                  </a:schemeClr>
                </a:solidFill>
              </a:rPr>
              <a:t>Spatial Re-use Possible</a:t>
            </a:r>
            <a:endParaRPr lang="en-US" sz="1400" b="1" dirty="0">
              <a:solidFill>
                <a:schemeClr val="accent2">
                  <a:lumMod val="75000"/>
                </a:schemeClr>
              </a:solidFill>
            </a:endParaRPr>
          </a:p>
        </p:txBody>
      </p:sp>
      <p:cxnSp>
        <p:nvCxnSpPr>
          <p:cNvPr id="42" name="Straight Arrow Connector 41"/>
          <p:cNvCxnSpPr/>
          <p:nvPr/>
        </p:nvCxnSpPr>
        <p:spPr bwMode="auto">
          <a:xfrm flipH="1">
            <a:off x="7519528" y="4633055"/>
            <a:ext cx="924339" cy="0"/>
          </a:xfrm>
          <a:prstGeom prst="straightConnector1">
            <a:avLst/>
          </a:prstGeom>
          <a:solidFill>
            <a:schemeClr val="accent1"/>
          </a:solidFill>
          <a:ln w="28575" cap="flat" cmpd="sng" algn="ctr">
            <a:solidFill>
              <a:srgbClr val="7030A0"/>
            </a:solidFill>
            <a:prstDash val="solid"/>
            <a:round/>
            <a:headEnd type="none" w="sm" len="sm"/>
            <a:tailEnd type="arrow"/>
          </a:ln>
          <a:effectLst/>
        </p:spPr>
      </p:cxnSp>
      <p:sp>
        <p:nvSpPr>
          <p:cNvPr id="44" name="TextBox 43"/>
          <p:cNvSpPr txBox="1"/>
          <p:nvPr/>
        </p:nvSpPr>
        <p:spPr>
          <a:xfrm>
            <a:off x="7473145" y="4331569"/>
            <a:ext cx="1368287" cy="307777"/>
          </a:xfrm>
          <a:prstGeom prst="rect">
            <a:avLst/>
          </a:prstGeom>
          <a:noFill/>
        </p:spPr>
        <p:txBody>
          <a:bodyPr wrap="square" rtlCol="0">
            <a:spAutoFit/>
          </a:bodyPr>
          <a:lstStyle/>
          <a:p>
            <a:r>
              <a:rPr lang="en-US" sz="1400" b="1" dirty="0" smtClean="0">
                <a:solidFill>
                  <a:srgbClr val="7030A0"/>
                </a:solidFill>
              </a:rPr>
              <a:t>Higher MCS</a:t>
            </a:r>
            <a:endParaRPr lang="en-US" sz="1400" b="1" dirty="0">
              <a:solidFill>
                <a:srgbClr val="7030A0"/>
              </a:solidFill>
            </a:endParaRPr>
          </a:p>
        </p:txBody>
      </p:sp>
      <p:sp>
        <p:nvSpPr>
          <p:cNvPr id="41" name="Footer Placeholder 3"/>
          <p:cNvSpPr txBox="1">
            <a:spLocks/>
          </p:cNvSpPr>
          <p:nvPr/>
        </p:nvSpPr>
        <p:spPr bwMode="auto">
          <a:xfrm>
            <a:off x="6477000" y="6475412"/>
            <a:ext cx="2066860" cy="23018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CCA/TPC Schemes</a:t>
            </a:r>
            <a:endParaRPr lang="en-US" dirty="0"/>
          </a:p>
        </p:txBody>
      </p:sp>
      <p:sp>
        <p:nvSpPr>
          <p:cNvPr id="3" name="Content Placeholder 2"/>
          <p:cNvSpPr>
            <a:spLocks noGrp="1"/>
          </p:cNvSpPr>
          <p:nvPr>
            <p:ph idx="1"/>
          </p:nvPr>
        </p:nvSpPr>
        <p:spPr>
          <a:xfrm>
            <a:off x="685800" y="1371600"/>
            <a:ext cx="7772400" cy="4114800"/>
          </a:xfrm>
        </p:spPr>
        <p:txBody>
          <a:bodyPr/>
          <a:lstStyle/>
          <a:p>
            <a:r>
              <a:rPr lang="en-US" sz="1900" dirty="0" smtClean="0"/>
              <a:t>To achieve higher spatial re-use in a dense environment, the following step are needed.</a:t>
            </a:r>
          </a:p>
          <a:p>
            <a:pPr lvl="1"/>
            <a:r>
              <a:rPr lang="en-US" sz="1600" dirty="0" smtClean="0"/>
              <a:t>Detect and identify whether a received PPDU is from inter-BSS or intra-BSS (e.g., via BSS Color)</a:t>
            </a:r>
          </a:p>
          <a:p>
            <a:pPr lvl="1"/>
            <a:r>
              <a:rPr lang="en-US" sz="1600" dirty="0" smtClean="0"/>
              <a:t>for OBSS PPDUs, employ an OBSS specific channel access procedure for spatial re-use (such as employing a OBSS_PD CCA threshold)</a:t>
            </a:r>
          </a:p>
          <a:p>
            <a:pPr lvl="1"/>
            <a:r>
              <a:rPr lang="en-US" sz="1600" dirty="0" smtClean="0"/>
              <a:t>initiate a spatial re-use transmission under specific conditions (such as employs transmit power adjustment) </a:t>
            </a:r>
          </a:p>
          <a:p>
            <a:r>
              <a:rPr lang="en-US" sz="1900" dirty="0" smtClean="0"/>
              <a:t>Higher OBSS CCA threshold increases spatial re-use. However, to </a:t>
            </a:r>
          </a:p>
          <a:p>
            <a:pPr lvl="1"/>
            <a:r>
              <a:rPr lang="en-US" sz="1600" dirty="0" smtClean="0"/>
              <a:t>avoid interference to OBSS transmission</a:t>
            </a:r>
          </a:p>
          <a:p>
            <a:pPr lvl="1"/>
            <a:r>
              <a:rPr lang="en-US" sz="1600" dirty="0" smtClean="0"/>
              <a:t>maintain fairness to legacy STAs</a:t>
            </a:r>
            <a:endParaRPr lang="en-US" sz="1700" dirty="0" smtClean="0"/>
          </a:p>
          <a:p>
            <a:pPr>
              <a:buNone/>
            </a:pPr>
            <a:r>
              <a:rPr lang="en-US" sz="2100" dirty="0" smtClean="0"/>
              <a:t>	</a:t>
            </a:r>
            <a:r>
              <a:rPr lang="en-US" sz="1900" dirty="0" smtClean="0"/>
              <a:t>the OBSS CCA threshold should be accompanied by a TXPWR value and a reduction in the TXPWR should be allowed to be accompanied by an increase in the OBSS CCA threshold value.</a:t>
            </a:r>
          </a:p>
          <a:p>
            <a:r>
              <a:rPr lang="en-US" sz="1900" dirty="0" smtClean="0"/>
              <a:t>There are many contributions (</a:t>
            </a:r>
            <a:r>
              <a:rPr lang="en-US" sz="1900" dirty="0" err="1" smtClean="0"/>
              <a:t>e.g</a:t>
            </a:r>
            <a:r>
              <a:rPr lang="en-US" sz="1900" dirty="0" smtClean="0"/>
              <a:t>, Ref 1~12) on this subject. Specific methods (Ref 1~12) of adaptive CCA and TPC implementations are still subject to further investigation and comparison. </a:t>
            </a:r>
          </a:p>
        </p:txBody>
      </p:sp>
      <p:sp>
        <p:nvSpPr>
          <p:cNvPr id="4" name="Slide Number Placeholder 3"/>
          <p:cNvSpPr>
            <a:spLocks noGrp="1"/>
          </p:cNvSpPr>
          <p:nvPr>
            <p:ph type="sldNum" sz="quarter" idx="11"/>
          </p:nvPr>
        </p:nvSpPr>
        <p:spPr>
          <a:xfrm>
            <a:off x="3810000" y="6477000"/>
            <a:ext cx="808165" cy="230187"/>
          </a:xfrm>
        </p:spPr>
        <p:txBody>
          <a:bodyPr/>
          <a:lstStyle/>
          <a:p>
            <a:pPr>
              <a:defRPr/>
            </a:pPr>
            <a:r>
              <a:rPr lang="en-US" dirty="0" smtClean="0"/>
              <a:t>Slide </a:t>
            </a:r>
            <a:fld id="{3099D1E7-2CFE-4362-BB72-AF97192842EA}" type="slidenum">
              <a:rPr lang="en-US" smtClean="0"/>
              <a:pPr>
                <a:defRPr/>
              </a:pPr>
              <a:t>11</a:t>
            </a:fld>
            <a:endParaRPr lang="en-US" dirty="0"/>
          </a:p>
        </p:txBody>
      </p:sp>
      <p:sp>
        <p:nvSpPr>
          <p:cNvPr id="6" name="Footer Placeholder 3"/>
          <p:cNvSpPr txBox="1">
            <a:spLocks/>
          </p:cNvSpPr>
          <p:nvPr/>
        </p:nvSpPr>
        <p:spPr bwMode="auto">
          <a:xfrm>
            <a:off x="6477000" y="6475412"/>
            <a:ext cx="2066860" cy="23018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smtClean="0"/>
              <a:t>An Example of Adaptive CCA/PC Scheme </a:t>
            </a:r>
            <a:endParaRPr lang="en-US" sz="2200" dirty="0"/>
          </a:p>
        </p:txBody>
      </p:sp>
      <p:sp>
        <p:nvSpPr>
          <p:cNvPr id="3" name="Content Placeholder 2"/>
          <p:cNvSpPr>
            <a:spLocks noGrp="1"/>
          </p:cNvSpPr>
          <p:nvPr>
            <p:ph idx="1"/>
          </p:nvPr>
        </p:nvSpPr>
        <p:spPr>
          <a:xfrm>
            <a:off x="685800" y="1752600"/>
            <a:ext cx="5867400" cy="3624470"/>
          </a:xfrm>
        </p:spPr>
        <p:txBody>
          <a:bodyPr/>
          <a:lstStyle/>
          <a:p>
            <a:r>
              <a:rPr lang="en-US" sz="2000" dirty="0" smtClean="0"/>
              <a:t>STA’s OBSS_PD threshold and transmit power are based on received RSSI (</a:t>
            </a:r>
            <a:r>
              <a:rPr lang="en-US" sz="2000" dirty="0" err="1" smtClean="0"/>
              <a:t>e.g</a:t>
            </a:r>
            <a:r>
              <a:rPr lang="en-US" sz="2000" dirty="0" smtClean="0"/>
              <a:t>, received RCPI of the beacon or path loss) and constants determined by AP</a:t>
            </a:r>
          </a:p>
          <a:p>
            <a:pPr lvl="1"/>
            <a:r>
              <a:rPr lang="en-US" sz="1600" dirty="0" err="1" smtClean="0"/>
              <a:t>Adjusted_TX_Pwr</a:t>
            </a:r>
            <a:r>
              <a:rPr lang="en-US" sz="1600" dirty="0" smtClean="0"/>
              <a:t> = </a:t>
            </a:r>
            <a:r>
              <a:rPr lang="en-US" sz="1600" dirty="0" err="1" smtClean="0"/>
              <a:t>TX_Pwr</a:t>
            </a:r>
            <a:r>
              <a:rPr lang="en-US" sz="1600" baseline="-25000" dirty="0" err="1" smtClean="0"/>
              <a:t>nominal</a:t>
            </a:r>
            <a:r>
              <a:rPr lang="en-US" sz="1600" dirty="0" smtClean="0"/>
              <a:t> –RSSI</a:t>
            </a:r>
            <a:r>
              <a:rPr lang="en-US" sz="1600" baseline="-25000" dirty="0" smtClean="0"/>
              <a:t>AP</a:t>
            </a:r>
            <a:r>
              <a:rPr lang="en-US" sz="1600" dirty="0" smtClean="0"/>
              <a:t> +constant 1 </a:t>
            </a:r>
          </a:p>
          <a:p>
            <a:pPr lvl="1"/>
            <a:r>
              <a:rPr lang="en-US" sz="1600" dirty="0" err="1" smtClean="0"/>
              <a:t>Adjusted_OBSS_PD</a:t>
            </a:r>
            <a:r>
              <a:rPr lang="en-US" sz="1600" dirty="0" smtClean="0"/>
              <a:t> = </a:t>
            </a:r>
            <a:r>
              <a:rPr lang="en-US" sz="1600" dirty="0" err="1" smtClean="0"/>
              <a:t>OBSS_PD</a:t>
            </a:r>
            <a:r>
              <a:rPr lang="en-US" sz="1600" baseline="-25000" dirty="0" err="1" smtClean="0"/>
              <a:t>nominal</a:t>
            </a:r>
            <a:r>
              <a:rPr lang="en-US" sz="1600" dirty="0" smtClean="0"/>
              <a:t> +</a:t>
            </a:r>
            <a:r>
              <a:rPr lang="el-GR" sz="1600" dirty="0" smtClean="0"/>
              <a:t> </a:t>
            </a:r>
            <a:r>
              <a:rPr lang="en-US" sz="1600" dirty="0" smtClean="0"/>
              <a:t>RSSI</a:t>
            </a:r>
            <a:r>
              <a:rPr lang="en-US" sz="1600" baseline="-25000" dirty="0" smtClean="0"/>
              <a:t>AP</a:t>
            </a:r>
            <a:r>
              <a:rPr lang="en-US" sz="1600" dirty="0" smtClean="0"/>
              <a:t> + constant 2 </a:t>
            </a:r>
          </a:p>
          <a:p>
            <a:r>
              <a:rPr lang="en-US" sz="2000" dirty="0" smtClean="0"/>
              <a:t>Limits the OBSS_PD threshold to be</a:t>
            </a:r>
          </a:p>
          <a:p>
            <a:pPr lvl="1"/>
            <a:r>
              <a:rPr lang="en-US" sz="1600" dirty="0" smtClean="0"/>
              <a:t>-82dBm&lt;</a:t>
            </a:r>
            <a:r>
              <a:rPr lang="en-US" sz="1600" dirty="0" err="1" smtClean="0"/>
              <a:t>Adj_CCA</a:t>
            </a:r>
            <a:r>
              <a:rPr lang="en-US" sz="1600" dirty="0" smtClean="0"/>
              <a:t>&lt;-62 </a:t>
            </a:r>
            <a:r>
              <a:rPr lang="en-US" sz="1600" dirty="0" err="1" smtClean="0"/>
              <a:t>dBm</a:t>
            </a:r>
            <a:endParaRPr lang="en-US" sz="1600" dirty="0" smtClean="0"/>
          </a:p>
          <a:p>
            <a:r>
              <a:rPr lang="en-US" sz="2000" dirty="0" smtClean="0"/>
              <a:t>(Note: OBSS_PD for AP can be set to           the value based on the farthest  STA.)</a:t>
            </a:r>
          </a:p>
          <a:p>
            <a:pPr>
              <a:buNone/>
            </a:pPr>
            <a:endParaRPr lang="en-US" sz="2000" dirty="0" smtClean="0"/>
          </a:p>
          <a:p>
            <a:pPr>
              <a:buNone/>
            </a:pPr>
            <a:endParaRPr lang="en-US" dirty="0"/>
          </a:p>
        </p:txBody>
      </p:sp>
      <p:sp>
        <p:nvSpPr>
          <p:cNvPr id="4" name="Slide Number Placeholder 3"/>
          <p:cNvSpPr>
            <a:spLocks noGrp="1"/>
          </p:cNvSpPr>
          <p:nvPr>
            <p:ph type="sldNum" sz="quarter" idx="11"/>
          </p:nvPr>
        </p:nvSpPr>
        <p:spPr>
          <a:xfrm>
            <a:off x="2895600" y="6477000"/>
            <a:ext cx="1884490" cy="184666"/>
          </a:xfrm>
        </p:spPr>
        <p:txBody>
          <a:bodyPr/>
          <a:lstStyle/>
          <a:p>
            <a:pPr>
              <a:defRPr/>
            </a:pPr>
            <a:r>
              <a:rPr lang="en-US" dirty="0" smtClean="0"/>
              <a:t>Slide </a:t>
            </a:r>
            <a:fld id="{3099D1E7-2CFE-4362-BB72-AF97192842EA}" type="slidenum">
              <a:rPr lang="en-US" smtClean="0"/>
              <a:pPr>
                <a:defRPr/>
              </a:pPr>
              <a:t>12</a:t>
            </a:fld>
            <a:endParaRPr lang="en-US" dirty="0"/>
          </a:p>
        </p:txBody>
      </p:sp>
      <p:sp>
        <p:nvSpPr>
          <p:cNvPr id="6" name="Oval 5"/>
          <p:cNvSpPr/>
          <p:nvPr/>
        </p:nvSpPr>
        <p:spPr bwMode="auto">
          <a:xfrm>
            <a:off x="6619461" y="2057400"/>
            <a:ext cx="2372139" cy="200770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6400800" y="2590800"/>
            <a:ext cx="894522" cy="461665"/>
          </a:xfrm>
          <a:prstGeom prst="rect">
            <a:avLst/>
          </a:prstGeom>
          <a:noFill/>
        </p:spPr>
        <p:txBody>
          <a:bodyPr wrap="square" rtlCol="0">
            <a:spAutoFit/>
          </a:bodyPr>
          <a:lstStyle/>
          <a:p>
            <a:pPr algn="ctr"/>
            <a:r>
              <a:rPr lang="en-US" dirty="0" smtClean="0"/>
              <a:t>Less adjustment</a:t>
            </a:r>
            <a:endParaRPr lang="en-US" dirty="0"/>
          </a:p>
        </p:txBody>
      </p:sp>
      <p:sp>
        <p:nvSpPr>
          <p:cNvPr id="8" name="TextBox 7"/>
          <p:cNvSpPr txBox="1"/>
          <p:nvPr/>
        </p:nvSpPr>
        <p:spPr>
          <a:xfrm>
            <a:off x="7179364" y="3322984"/>
            <a:ext cx="894522" cy="461665"/>
          </a:xfrm>
          <a:prstGeom prst="rect">
            <a:avLst/>
          </a:prstGeom>
          <a:noFill/>
        </p:spPr>
        <p:txBody>
          <a:bodyPr wrap="square" rtlCol="0">
            <a:spAutoFit/>
          </a:bodyPr>
          <a:lstStyle/>
          <a:p>
            <a:pPr algn="ctr"/>
            <a:r>
              <a:rPr lang="en-US" dirty="0" smtClean="0"/>
              <a:t>More adjustment</a:t>
            </a:r>
            <a:endParaRPr lang="en-US" dirty="0"/>
          </a:p>
        </p:txBody>
      </p:sp>
      <p:sp>
        <p:nvSpPr>
          <p:cNvPr id="9" name="Isosceles Triangle 8"/>
          <p:cNvSpPr/>
          <p:nvPr/>
        </p:nvSpPr>
        <p:spPr bwMode="auto">
          <a:xfrm>
            <a:off x="7792278" y="2932045"/>
            <a:ext cx="178904" cy="218661"/>
          </a:xfrm>
          <a:prstGeom prst="triangle">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6887818" y="2484785"/>
            <a:ext cx="69574" cy="85476"/>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7745896" y="3332924"/>
            <a:ext cx="69574" cy="85476"/>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Content Placeholder 2"/>
          <p:cNvSpPr txBox="1">
            <a:spLocks/>
          </p:cNvSpPr>
          <p:nvPr/>
        </p:nvSpPr>
        <p:spPr bwMode="auto">
          <a:xfrm>
            <a:off x="675861" y="5025888"/>
            <a:ext cx="7629939" cy="136497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pic>
        <p:nvPicPr>
          <p:cNvPr id="13" name="Picture 2"/>
          <p:cNvPicPr>
            <a:picLocks noChangeAspect="1" noChangeArrowheads="1"/>
          </p:cNvPicPr>
          <p:nvPr/>
        </p:nvPicPr>
        <p:blipFill>
          <a:blip r:embed="rId2" cstate="print"/>
          <a:srcRect/>
          <a:stretch>
            <a:fillRect/>
          </a:stretch>
        </p:blipFill>
        <p:spPr bwMode="auto">
          <a:xfrm>
            <a:off x="5296365" y="4290353"/>
            <a:ext cx="3847635" cy="1931543"/>
          </a:xfrm>
          <a:prstGeom prst="rect">
            <a:avLst/>
          </a:prstGeom>
          <a:noFill/>
          <a:ln w="9525">
            <a:noFill/>
            <a:miter lim="800000"/>
            <a:headEnd/>
            <a:tailEnd/>
          </a:ln>
        </p:spPr>
      </p:pic>
      <p:sp>
        <p:nvSpPr>
          <p:cNvPr id="14" name="TextBox 13"/>
          <p:cNvSpPr txBox="1"/>
          <p:nvPr/>
        </p:nvSpPr>
        <p:spPr>
          <a:xfrm>
            <a:off x="5754756" y="4929809"/>
            <a:ext cx="1242391" cy="461665"/>
          </a:xfrm>
          <a:prstGeom prst="rect">
            <a:avLst/>
          </a:prstGeom>
          <a:noFill/>
        </p:spPr>
        <p:txBody>
          <a:bodyPr wrap="square" rtlCol="0">
            <a:spAutoFit/>
          </a:bodyPr>
          <a:lstStyle/>
          <a:p>
            <a:r>
              <a:rPr lang="en-US" dirty="0" smtClean="0">
                <a:solidFill>
                  <a:srgbClr val="7030A0"/>
                </a:solidFill>
              </a:rPr>
              <a:t>Higher SR,</a:t>
            </a:r>
          </a:p>
          <a:p>
            <a:r>
              <a:rPr lang="en-US" dirty="0" smtClean="0">
                <a:solidFill>
                  <a:srgbClr val="7030A0"/>
                </a:solidFill>
              </a:rPr>
              <a:t>Lower TX PWR</a:t>
            </a:r>
            <a:endParaRPr lang="en-US" dirty="0">
              <a:solidFill>
                <a:srgbClr val="7030A0"/>
              </a:solidFill>
            </a:endParaRPr>
          </a:p>
        </p:txBody>
      </p:sp>
      <p:sp>
        <p:nvSpPr>
          <p:cNvPr id="15" name="TextBox 14"/>
          <p:cNvSpPr txBox="1"/>
          <p:nvPr/>
        </p:nvSpPr>
        <p:spPr>
          <a:xfrm>
            <a:off x="7686260" y="4923182"/>
            <a:ext cx="1242391" cy="461665"/>
          </a:xfrm>
          <a:prstGeom prst="rect">
            <a:avLst/>
          </a:prstGeom>
          <a:noFill/>
        </p:spPr>
        <p:txBody>
          <a:bodyPr wrap="square" rtlCol="0">
            <a:spAutoFit/>
          </a:bodyPr>
          <a:lstStyle/>
          <a:p>
            <a:r>
              <a:rPr lang="en-US" dirty="0" smtClean="0">
                <a:solidFill>
                  <a:srgbClr val="7030A0"/>
                </a:solidFill>
              </a:rPr>
              <a:t>Lower SR,</a:t>
            </a:r>
          </a:p>
          <a:p>
            <a:r>
              <a:rPr lang="en-US" dirty="0" smtClean="0">
                <a:solidFill>
                  <a:srgbClr val="7030A0"/>
                </a:solidFill>
              </a:rPr>
              <a:t>Higher TX PWR</a:t>
            </a:r>
            <a:endParaRPr lang="en-US" dirty="0">
              <a:solidFill>
                <a:srgbClr val="7030A0"/>
              </a:solidFill>
            </a:endParaRPr>
          </a:p>
        </p:txBody>
      </p:sp>
      <p:sp>
        <p:nvSpPr>
          <p:cNvPr id="16" name="Footer Placeholder 3"/>
          <p:cNvSpPr txBox="1">
            <a:spLocks/>
          </p:cNvSpPr>
          <p:nvPr/>
        </p:nvSpPr>
        <p:spPr bwMode="auto">
          <a:xfrm>
            <a:off x="6477000" y="6475412"/>
            <a:ext cx="2066860" cy="23018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srcRect/>
          <a:stretch>
            <a:fillRect/>
          </a:stretch>
        </p:blipFill>
        <p:spPr bwMode="auto">
          <a:xfrm>
            <a:off x="4880113" y="1500810"/>
            <a:ext cx="3395883" cy="2233989"/>
          </a:xfrm>
          <a:prstGeom prst="rect">
            <a:avLst/>
          </a:prstGeom>
          <a:noFill/>
          <a:ln w="9525">
            <a:noFill/>
            <a:miter lim="800000"/>
            <a:headEnd/>
            <a:tailEnd/>
          </a:ln>
        </p:spPr>
      </p:pic>
      <p:sp>
        <p:nvSpPr>
          <p:cNvPr id="2" name="Title 1"/>
          <p:cNvSpPr>
            <a:spLocks noGrp="1"/>
          </p:cNvSpPr>
          <p:nvPr>
            <p:ph type="title"/>
          </p:nvPr>
        </p:nvSpPr>
        <p:spPr/>
        <p:txBody>
          <a:bodyPr/>
          <a:lstStyle/>
          <a:p>
            <a:r>
              <a:rPr lang="en-US" sz="2000" dirty="0" smtClean="0"/>
              <a:t>Simulation Results for the Example Adaptive CCA/TPC Scheme </a:t>
            </a:r>
            <a:endParaRPr lang="en-US" sz="2000" dirty="0"/>
          </a:p>
        </p:txBody>
      </p:sp>
      <p:sp>
        <p:nvSpPr>
          <p:cNvPr id="3" name="Content Placeholder 2"/>
          <p:cNvSpPr>
            <a:spLocks noGrp="1"/>
          </p:cNvSpPr>
          <p:nvPr>
            <p:ph idx="1"/>
          </p:nvPr>
        </p:nvSpPr>
        <p:spPr>
          <a:xfrm>
            <a:off x="685800" y="1752600"/>
            <a:ext cx="4572000" cy="4114800"/>
          </a:xfrm>
        </p:spPr>
        <p:txBody>
          <a:bodyPr/>
          <a:lstStyle/>
          <a:p>
            <a:r>
              <a:rPr lang="en-US" sz="2000" dirty="0" smtClean="0"/>
              <a:t>Simulation Scenario 6, 11ax BSS</a:t>
            </a:r>
          </a:p>
          <a:p>
            <a:r>
              <a:rPr lang="en-US" sz="2000" dirty="0" smtClean="0"/>
              <a:t>BSS B (middle) achieves the highest throughput improvement.</a:t>
            </a:r>
          </a:p>
          <a:p>
            <a:r>
              <a:rPr lang="en-US" sz="2000" dirty="0" smtClean="0"/>
              <a:t>BSS A and BSS C (edge) also achieve significant throughput improvement. </a:t>
            </a:r>
          </a:p>
          <a:p>
            <a:pPr lvl="1">
              <a:buNone/>
            </a:pPr>
            <a:endParaRPr lang="en-US" dirty="0"/>
          </a:p>
        </p:txBody>
      </p:sp>
      <p:sp>
        <p:nvSpPr>
          <p:cNvPr id="4" name="Slide Number Placeholder 3"/>
          <p:cNvSpPr>
            <a:spLocks noGrp="1"/>
          </p:cNvSpPr>
          <p:nvPr>
            <p:ph type="sldNum" sz="quarter" idx="11"/>
          </p:nvPr>
        </p:nvSpPr>
        <p:spPr>
          <a:xfrm>
            <a:off x="2819400" y="6477000"/>
            <a:ext cx="1884490" cy="184666"/>
          </a:xfrm>
        </p:spPr>
        <p:txBody>
          <a:bodyPr/>
          <a:lstStyle/>
          <a:p>
            <a:pPr>
              <a:defRPr/>
            </a:pPr>
            <a:r>
              <a:rPr lang="en-US" dirty="0" smtClean="0"/>
              <a:t>Slide </a:t>
            </a:r>
            <a:fld id="{3099D1E7-2CFE-4362-BB72-AF97192842EA}" type="slidenum">
              <a:rPr lang="en-US" smtClean="0"/>
              <a:pPr>
                <a:defRPr/>
              </a:pPr>
              <a:t>13</a:t>
            </a:fld>
            <a:endParaRPr lang="en-US" dirty="0"/>
          </a:p>
        </p:txBody>
      </p:sp>
      <p:sp>
        <p:nvSpPr>
          <p:cNvPr id="8" name="TextBox 7"/>
          <p:cNvSpPr txBox="1"/>
          <p:nvPr/>
        </p:nvSpPr>
        <p:spPr>
          <a:xfrm>
            <a:off x="7007087" y="2544418"/>
            <a:ext cx="646044" cy="276999"/>
          </a:xfrm>
          <a:prstGeom prst="rect">
            <a:avLst/>
          </a:prstGeom>
          <a:noFill/>
        </p:spPr>
        <p:txBody>
          <a:bodyPr wrap="square" rtlCol="0">
            <a:spAutoFit/>
          </a:bodyPr>
          <a:lstStyle/>
          <a:p>
            <a:r>
              <a:rPr lang="en-US" dirty="0" smtClean="0"/>
              <a:t>BSS B</a:t>
            </a:r>
            <a:endParaRPr lang="en-US" dirty="0"/>
          </a:p>
        </p:txBody>
      </p:sp>
      <p:sp>
        <p:nvSpPr>
          <p:cNvPr id="9" name="TextBox 8"/>
          <p:cNvSpPr txBox="1"/>
          <p:nvPr/>
        </p:nvSpPr>
        <p:spPr>
          <a:xfrm>
            <a:off x="5986670" y="2935358"/>
            <a:ext cx="646044" cy="276999"/>
          </a:xfrm>
          <a:prstGeom prst="rect">
            <a:avLst/>
          </a:prstGeom>
          <a:noFill/>
        </p:spPr>
        <p:txBody>
          <a:bodyPr wrap="square" rtlCol="0">
            <a:spAutoFit/>
          </a:bodyPr>
          <a:lstStyle/>
          <a:p>
            <a:r>
              <a:rPr lang="en-US" dirty="0" smtClean="0"/>
              <a:t>BSS A</a:t>
            </a:r>
            <a:endParaRPr lang="en-US" dirty="0"/>
          </a:p>
        </p:txBody>
      </p:sp>
      <p:sp>
        <p:nvSpPr>
          <p:cNvPr id="10" name="TextBox 9"/>
          <p:cNvSpPr txBox="1"/>
          <p:nvPr/>
        </p:nvSpPr>
        <p:spPr>
          <a:xfrm>
            <a:off x="6934200" y="1855306"/>
            <a:ext cx="646044" cy="276999"/>
          </a:xfrm>
          <a:prstGeom prst="rect">
            <a:avLst/>
          </a:prstGeom>
          <a:noFill/>
        </p:spPr>
        <p:txBody>
          <a:bodyPr wrap="square" rtlCol="0">
            <a:spAutoFit/>
          </a:bodyPr>
          <a:lstStyle/>
          <a:p>
            <a:r>
              <a:rPr lang="en-US" dirty="0" smtClean="0"/>
              <a:t>BSS C</a:t>
            </a:r>
            <a:endParaRPr lang="en-US" dirty="0"/>
          </a:p>
        </p:txBody>
      </p:sp>
      <p:graphicFrame>
        <p:nvGraphicFramePr>
          <p:cNvPr id="13" name="Table 12"/>
          <p:cNvGraphicFramePr>
            <a:graphicFrameLocks noGrp="1"/>
          </p:cNvGraphicFramePr>
          <p:nvPr/>
        </p:nvGraphicFramePr>
        <p:xfrm>
          <a:off x="1221761" y="3711921"/>
          <a:ext cx="6443395" cy="2529400"/>
        </p:xfrm>
        <a:graphic>
          <a:graphicData uri="http://schemas.openxmlformats.org/drawingml/2006/table">
            <a:tbl>
              <a:tblPr firstRow="1" bandRow="1">
                <a:tableStyleId>{00A15C55-8517-42AA-B614-E9B94910E393}</a:tableStyleId>
              </a:tblPr>
              <a:tblGrid>
                <a:gridCol w="913467"/>
                <a:gridCol w="1768749"/>
                <a:gridCol w="1934548"/>
                <a:gridCol w="1826631"/>
              </a:tblGrid>
              <a:tr h="745842">
                <a:tc>
                  <a:txBody>
                    <a:bodyPr/>
                    <a:lstStyle/>
                    <a:p>
                      <a:pPr algn="ctr"/>
                      <a:r>
                        <a:rPr lang="en-US" sz="1400" b="1" dirty="0" smtClean="0"/>
                        <a:t>BSS</a:t>
                      </a:r>
                      <a:endParaRPr lang="en-US" sz="1400" b="1" dirty="0"/>
                    </a:p>
                  </a:txBody>
                  <a:tcPr/>
                </a:tc>
                <a:tc>
                  <a:txBody>
                    <a:bodyPr/>
                    <a:lstStyle/>
                    <a:p>
                      <a:pPr algn="ctr"/>
                      <a:r>
                        <a:rPr lang="en-US" sz="1400" b="1" dirty="0" smtClean="0"/>
                        <a:t>Adaptive</a:t>
                      </a:r>
                      <a:r>
                        <a:rPr lang="en-US" sz="1400" b="1" baseline="0" dirty="0" smtClean="0"/>
                        <a:t> </a:t>
                      </a:r>
                      <a:r>
                        <a:rPr lang="en-US" sz="1400" b="1" dirty="0" smtClean="0"/>
                        <a:t>CCA TPC </a:t>
                      </a:r>
                      <a:r>
                        <a:rPr lang="en-US" sz="1400" b="1" dirty="0" err="1" smtClean="0"/>
                        <a:t>Gput</a:t>
                      </a:r>
                      <a:r>
                        <a:rPr lang="en-US" sz="1400" b="1" dirty="0" smtClean="0"/>
                        <a:t> </a:t>
                      </a:r>
                    </a:p>
                    <a:p>
                      <a:pPr algn="ctr"/>
                      <a:r>
                        <a:rPr lang="en-US" sz="1400" b="1" dirty="0" smtClean="0"/>
                        <a:t>(Mbps)</a:t>
                      </a:r>
                      <a:endParaRPr lang="en-US" sz="1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Baseline</a:t>
                      </a:r>
                      <a:r>
                        <a:rPr lang="en-US" sz="1400" b="1" baseline="0" dirty="0" smtClean="0"/>
                        <a:t> </a:t>
                      </a:r>
                      <a:r>
                        <a:rPr lang="en-US" sz="1400" b="1" dirty="0" err="1" smtClean="0"/>
                        <a:t>Gput</a:t>
                      </a:r>
                      <a:endParaRPr lang="en-US" sz="1400" b="1"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(Mbps)</a:t>
                      </a:r>
                    </a:p>
                  </a:txBody>
                  <a:tcPr/>
                </a:tc>
                <a:tc>
                  <a:txBody>
                    <a:bodyPr/>
                    <a:lstStyle/>
                    <a:p>
                      <a:pPr algn="ctr"/>
                      <a:r>
                        <a:rPr lang="en-US" sz="1400" b="1" dirty="0" err="1" smtClean="0"/>
                        <a:t>Gput</a:t>
                      </a:r>
                      <a:r>
                        <a:rPr lang="en-US" sz="1400" b="1" dirty="0" smtClean="0"/>
                        <a:t> Improvement</a:t>
                      </a:r>
                    </a:p>
                    <a:p>
                      <a:pPr algn="ctr"/>
                      <a:r>
                        <a:rPr lang="en-US" sz="1400" b="1" dirty="0" smtClean="0"/>
                        <a:t>(%)</a:t>
                      </a:r>
                      <a:endParaRPr lang="en-US" sz="1400" b="1" dirty="0"/>
                    </a:p>
                  </a:txBody>
                  <a:tcPr/>
                </a:tc>
              </a:tr>
              <a:tr h="419037">
                <a:tc>
                  <a:txBody>
                    <a:bodyPr/>
                    <a:lstStyle/>
                    <a:p>
                      <a:pPr algn="ctr"/>
                      <a:r>
                        <a:rPr lang="en-US" sz="1400" b="1" dirty="0" smtClean="0"/>
                        <a:t>A</a:t>
                      </a:r>
                      <a:endParaRPr lang="en-US" sz="1400" b="1" dirty="0"/>
                    </a:p>
                  </a:txBody>
                  <a:tcPr/>
                </a:tc>
                <a:tc>
                  <a:txBody>
                    <a:bodyPr/>
                    <a:lstStyle/>
                    <a:p>
                      <a:pPr algn="ctr"/>
                      <a:r>
                        <a:rPr lang="en-US" sz="1400" b="1" dirty="0" smtClean="0"/>
                        <a:t>175.168</a:t>
                      </a:r>
                      <a:endParaRPr lang="en-US" sz="1400" b="1" dirty="0"/>
                    </a:p>
                  </a:txBody>
                  <a:tcPr/>
                </a:tc>
                <a:tc>
                  <a:txBody>
                    <a:bodyPr/>
                    <a:lstStyle/>
                    <a:p>
                      <a:pPr algn="ctr"/>
                      <a:r>
                        <a:rPr lang="en-US" sz="1400" b="1" dirty="0" smtClean="0"/>
                        <a:t>132.377</a:t>
                      </a:r>
                      <a:endParaRPr lang="en-US" sz="1400" b="1" dirty="0"/>
                    </a:p>
                  </a:txBody>
                  <a:tcPr/>
                </a:tc>
                <a:tc>
                  <a:txBody>
                    <a:bodyPr/>
                    <a:lstStyle/>
                    <a:p>
                      <a:pPr algn="ctr"/>
                      <a:r>
                        <a:rPr lang="en-US" sz="1400" b="1" dirty="0" smtClean="0"/>
                        <a:t>32</a:t>
                      </a:r>
                      <a:endParaRPr lang="en-US" sz="1400" b="1" dirty="0"/>
                    </a:p>
                  </a:txBody>
                  <a:tcPr/>
                </a:tc>
              </a:tr>
              <a:tr h="416719">
                <a:tc>
                  <a:txBody>
                    <a:bodyPr/>
                    <a:lstStyle/>
                    <a:p>
                      <a:pPr algn="ctr"/>
                      <a:r>
                        <a:rPr lang="en-US" sz="1400" b="1" dirty="0" smtClean="0"/>
                        <a:t>B</a:t>
                      </a:r>
                      <a:endParaRPr lang="en-US" sz="1400" b="1" dirty="0"/>
                    </a:p>
                  </a:txBody>
                  <a:tcPr/>
                </a:tc>
                <a:tc>
                  <a:txBody>
                    <a:bodyPr/>
                    <a:lstStyle/>
                    <a:p>
                      <a:pPr algn="ctr"/>
                      <a:r>
                        <a:rPr lang="en-US" sz="1400" b="1" dirty="0" smtClean="0"/>
                        <a:t>160.268</a:t>
                      </a:r>
                    </a:p>
                  </a:txBody>
                  <a:tcPr/>
                </a:tc>
                <a:tc>
                  <a:txBody>
                    <a:bodyPr/>
                    <a:lstStyle/>
                    <a:p>
                      <a:pPr algn="ctr"/>
                      <a:r>
                        <a:rPr lang="en-US" sz="1400" b="1" dirty="0" smtClean="0"/>
                        <a:t>102.156</a:t>
                      </a:r>
                      <a:endParaRPr lang="en-US" sz="1400" b="1" dirty="0"/>
                    </a:p>
                  </a:txBody>
                  <a:tcPr/>
                </a:tc>
                <a:tc>
                  <a:txBody>
                    <a:bodyPr/>
                    <a:lstStyle/>
                    <a:p>
                      <a:pPr algn="ctr"/>
                      <a:r>
                        <a:rPr lang="en-US" sz="1400" b="1" dirty="0" smtClean="0"/>
                        <a:t>57</a:t>
                      </a:r>
                      <a:endParaRPr lang="en-US" sz="1400" b="1" dirty="0"/>
                    </a:p>
                  </a:txBody>
                  <a:tcPr/>
                </a:tc>
              </a:tr>
              <a:tr h="473901">
                <a:tc>
                  <a:txBody>
                    <a:bodyPr/>
                    <a:lstStyle/>
                    <a:p>
                      <a:pPr algn="ctr"/>
                      <a:r>
                        <a:rPr lang="en-US" sz="1400" b="1" dirty="0" smtClean="0"/>
                        <a:t>C</a:t>
                      </a:r>
                      <a:endParaRPr lang="en-US" sz="1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174.616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134.330</a:t>
                      </a:r>
                    </a:p>
                  </a:txBody>
                  <a:tcPr/>
                </a:tc>
                <a:tc>
                  <a:txBody>
                    <a:bodyPr/>
                    <a:lstStyle/>
                    <a:p>
                      <a:pPr algn="ctr"/>
                      <a:r>
                        <a:rPr lang="en-US" sz="1400" b="1" dirty="0" smtClean="0"/>
                        <a:t>30</a:t>
                      </a:r>
                      <a:endParaRPr lang="en-US" sz="1400" b="1" dirty="0"/>
                    </a:p>
                  </a:txBody>
                  <a:tcPr/>
                </a:tc>
              </a:tr>
              <a:tr h="473901">
                <a:tc>
                  <a:txBody>
                    <a:bodyPr/>
                    <a:lstStyle/>
                    <a:p>
                      <a:pPr algn="ctr"/>
                      <a:r>
                        <a:rPr lang="en-US" sz="1400" b="1" dirty="0" smtClean="0"/>
                        <a:t>Total</a:t>
                      </a:r>
                      <a:endParaRPr lang="en-US" sz="1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510.052</a:t>
                      </a:r>
                    </a:p>
                  </a:txBody>
                  <a:tcPr/>
                </a:tc>
                <a:tc>
                  <a:txBody>
                    <a:bodyPr/>
                    <a:lstStyle/>
                    <a:p>
                      <a:pPr algn="ctr"/>
                      <a:r>
                        <a:rPr lang="en-US" sz="1400" b="1" dirty="0" smtClean="0"/>
                        <a:t>368.863</a:t>
                      </a:r>
                      <a:endParaRPr lang="en-US" sz="1400" b="1" dirty="0"/>
                    </a:p>
                  </a:txBody>
                  <a:tcPr/>
                </a:tc>
                <a:tc>
                  <a:txBody>
                    <a:bodyPr/>
                    <a:lstStyle/>
                    <a:p>
                      <a:pPr algn="ctr"/>
                      <a:r>
                        <a:rPr lang="en-US" sz="1400" b="1" dirty="0" smtClean="0">
                          <a:solidFill>
                            <a:schemeClr val="tx1"/>
                          </a:solidFill>
                        </a:rPr>
                        <a:t>38</a:t>
                      </a:r>
                    </a:p>
                  </a:txBody>
                  <a:tcPr/>
                </a:tc>
              </a:tr>
            </a:tbl>
          </a:graphicData>
        </a:graphic>
      </p:graphicFrame>
      <p:sp>
        <p:nvSpPr>
          <p:cNvPr id="11" name="Footer Placeholder 3"/>
          <p:cNvSpPr txBox="1">
            <a:spLocks/>
          </p:cNvSpPr>
          <p:nvPr/>
        </p:nvSpPr>
        <p:spPr bwMode="auto">
          <a:xfrm>
            <a:off x="6477000" y="6475412"/>
            <a:ext cx="2066860" cy="23018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Simulation Results for the Example Adaptive CCA/TPC Scheme </a:t>
            </a:r>
            <a:endParaRPr lang="en-US" sz="2000" dirty="0"/>
          </a:p>
        </p:txBody>
      </p:sp>
      <p:sp>
        <p:nvSpPr>
          <p:cNvPr id="3" name="Content Placeholder 2"/>
          <p:cNvSpPr>
            <a:spLocks noGrp="1"/>
          </p:cNvSpPr>
          <p:nvPr>
            <p:ph idx="1"/>
          </p:nvPr>
        </p:nvSpPr>
        <p:spPr>
          <a:xfrm>
            <a:off x="685800" y="1524000"/>
            <a:ext cx="7772400" cy="1337733"/>
          </a:xfrm>
        </p:spPr>
        <p:txBody>
          <a:bodyPr/>
          <a:lstStyle/>
          <a:p>
            <a:r>
              <a:rPr lang="en-US" sz="2200" dirty="0" smtClean="0"/>
              <a:t>Simulation results of a mixed 11ax BSS and legacy BSS (BSS B is legacy BSS)</a:t>
            </a:r>
          </a:p>
          <a:p>
            <a:r>
              <a:rPr lang="en-US" sz="2200" dirty="0" smtClean="0"/>
              <a:t>Note that legacy BSS performance is not degraded</a:t>
            </a:r>
            <a:endParaRPr lang="en-US" sz="2200" dirty="0"/>
          </a:p>
        </p:txBody>
      </p:sp>
      <p:sp>
        <p:nvSpPr>
          <p:cNvPr id="4" name="Slide Number Placeholder 3"/>
          <p:cNvSpPr>
            <a:spLocks noGrp="1"/>
          </p:cNvSpPr>
          <p:nvPr>
            <p:ph type="sldNum" sz="quarter" idx="11"/>
          </p:nvPr>
        </p:nvSpPr>
        <p:spPr>
          <a:xfrm>
            <a:off x="2819400" y="6477000"/>
            <a:ext cx="1884490" cy="184666"/>
          </a:xfrm>
        </p:spPr>
        <p:txBody>
          <a:bodyPr/>
          <a:lstStyle/>
          <a:p>
            <a:pPr>
              <a:defRPr/>
            </a:pPr>
            <a:r>
              <a:rPr lang="en-US" dirty="0" smtClean="0"/>
              <a:t>Slide </a:t>
            </a:r>
            <a:fld id="{3099D1E7-2CFE-4362-BB72-AF97192842EA}" type="slidenum">
              <a:rPr lang="en-US" smtClean="0"/>
              <a:pPr>
                <a:defRPr/>
              </a:pPr>
              <a:t>14</a:t>
            </a:fld>
            <a:endParaRPr lang="en-US" dirty="0"/>
          </a:p>
        </p:txBody>
      </p:sp>
      <p:graphicFrame>
        <p:nvGraphicFramePr>
          <p:cNvPr id="6" name="Table 5"/>
          <p:cNvGraphicFramePr>
            <a:graphicFrameLocks noGrp="1"/>
          </p:cNvGraphicFramePr>
          <p:nvPr/>
        </p:nvGraphicFramePr>
        <p:xfrm>
          <a:off x="914400" y="2971800"/>
          <a:ext cx="7389521" cy="2820473"/>
        </p:xfrm>
        <a:graphic>
          <a:graphicData uri="http://schemas.openxmlformats.org/drawingml/2006/table">
            <a:tbl>
              <a:tblPr firstRow="1" bandRow="1">
                <a:tableStyleId>{00A15C55-8517-42AA-B614-E9B94910E393}</a:tableStyleId>
              </a:tblPr>
              <a:tblGrid>
                <a:gridCol w="940901"/>
                <a:gridCol w="2183299"/>
                <a:gridCol w="2170473"/>
                <a:gridCol w="2094848"/>
              </a:tblGrid>
              <a:tr h="620699">
                <a:tc>
                  <a:txBody>
                    <a:bodyPr/>
                    <a:lstStyle/>
                    <a:p>
                      <a:pPr algn="ctr"/>
                      <a:r>
                        <a:rPr lang="en-US" sz="1600" b="1" dirty="0" smtClean="0"/>
                        <a:t>BSS</a:t>
                      </a:r>
                      <a:endParaRPr lang="en-US" sz="1600" b="1" dirty="0"/>
                    </a:p>
                  </a:txBody>
                  <a:tcPr/>
                </a:tc>
                <a:tc>
                  <a:txBody>
                    <a:bodyPr/>
                    <a:lstStyle/>
                    <a:p>
                      <a:pPr algn="ctr"/>
                      <a:r>
                        <a:rPr lang="en-US" sz="1600" b="1" dirty="0" smtClean="0"/>
                        <a:t>Adaptive</a:t>
                      </a:r>
                      <a:r>
                        <a:rPr lang="en-US" sz="1600" b="1" baseline="0" dirty="0" smtClean="0"/>
                        <a:t> </a:t>
                      </a:r>
                      <a:r>
                        <a:rPr lang="en-US" sz="1600" b="1" dirty="0" smtClean="0"/>
                        <a:t>CCA TPC </a:t>
                      </a:r>
                      <a:r>
                        <a:rPr lang="en-US" sz="1600" b="1" dirty="0" err="1" smtClean="0"/>
                        <a:t>Gput</a:t>
                      </a:r>
                      <a:r>
                        <a:rPr lang="en-US" sz="1600" b="1" dirty="0" smtClean="0"/>
                        <a:t>  (Mbps)</a:t>
                      </a:r>
                      <a:endParaRPr lang="en-US" sz="16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Baseline</a:t>
                      </a:r>
                      <a:r>
                        <a:rPr lang="en-US" sz="1600" b="1" baseline="0" dirty="0" smtClean="0"/>
                        <a:t> </a:t>
                      </a:r>
                      <a:r>
                        <a:rPr lang="en-US" sz="1600" b="1" dirty="0" err="1" smtClean="0"/>
                        <a:t>Gput</a:t>
                      </a:r>
                      <a:endParaRPr lang="en-US" sz="16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(Mbps)</a:t>
                      </a:r>
                    </a:p>
                  </a:txBody>
                  <a:tcPr/>
                </a:tc>
                <a:tc>
                  <a:txBody>
                    <a:bodyPr/>
                    <a:lstStyle/>
                    <a:p>
                      <a:pPr algn="ctr"/>
                      <a:r>
                        <a:rPr lang="en-US" sz="1600" b="1" dirty="0" err="1" smtClean="0"/>
                        <a:t>Gput</a:t>
                      </a:r>
                      <a:r>
                        <a:rPr lang="en-US" sz="1600" b="1" dirty="0" smtClean="0"/>
                        <a:t> Improvement</a:t>
                      </a:r>
                    </a:p>
                    <a:p>
                      <a:pPr algn="ctr"/>
                      <a:r>
                        <a:rPr lang="en-US" sz="1600" b="1" dirty="0" smtClean="0"/>
                        <a:t>(%)</a:t>
                      </a:r>
                      <a:endParaRPr lang="en-US" sz="1600" b="1" dirty="0"/>
                    </a:p>
                  </a:txBody>
                  <a:tcPr/>
                </a:tc>
              </a:tr>
              <a:tr h="520027">
                <a:tc>
                  <a:txBody>
                    <a:bodyPr/>
                    <a:lstStyle/>
                    <a:p>
                      <a:pPr algn="ctr"/>
                      <a:r>
                        <a:rPr lang="en-US" sz="1600" b="1" dirty="0" smtClean="0"/>
                        <a:t>A</a:t>
                      </a:r>
                      <a:endParaRPr lang="en-US" sz="1600" b="1" dirty="0"/>
                    </a:p>
                  </a:txBody>
                  <a:tcPr/>
                </a:tc>
                <a:tc>
                  <a:txBody>
                    <a:bodyPr/>
                    <a:lstStyle/>
                    <a:p>
                      <a:pPr algn="ctr"/>
                      <a:r>
                        <a:rPr lang="en-US" sz="1600" b="1" dirty="0" smtClean="0"/>
                        <a:t>171.128</a:t>
                      </a:r>
                      <a:endParaRPr lang="en-US" sz="1600" b="1" dirty="0"/>
                    </a:p>
                  </a:txBody>
                  <a:tcPr/>
                </a:tc>
                <a:tc>
                  <a:txBody>
                    <a:bodyPr/>
                    <a:lstStyle/>
                    <a:p>
                      <a:pPr algn="ctr"/>
                      <a:r>
                        <a:rPr lang="en-US" sz="1600" b="1" dirty="0" smtClean="0"/>
                        <a:t>132.377</a:t>
                      </a:r>
                      <a:endParaRPr lang="en-US" sz="1600" b="1" dirty="0"/>
                    </a:p>
                  </a:txBody>
                  <a:tcPr/>
                </a:tc>
                <a:tc>
                  <a:txBody>
                    <a:bodyPr/>
                    <a:lstStyle/>
                    <a:p>
                      <a:pPr algn="ctr"/>
                      <a:r>
                        <a:rPr lang="en-US" sz="1600" b="1" dirty="0" smtClean="0"/>
                        <a:t>29</a:t>
                      </a:r>
                      <a:endParaRPr lang="en-US" sz="1600" b="1" dirty="0"/>
                    </a:p>
                  </a:txBody>
                  <a:tcPr/>
                </a:tc>
              </a:tr>
              <a:tr h="509474">
                <a:tc>
                  <a:txBody>
                    <a:bodyPr/>
                    <a:lstStyle/>
                    <a:p>
                      <a:pPr algn="ctr"/>
                      <a:r>
                        <a:rPr lang="en-US" sz="1600" b="1" dirty="0" smtClean="0"/>
                        <a:t>B</a:t>
                      </a:r>
                      <a:endParaRPr lang="en-US" sz="1600" b="1" dirty="0"/>
                    </a:p>
                  </a:txBody>
                  <a:tcPr/>
                </a:tc>
                <a:tc>
                  <a:txBody>
                    <a:bodyPr/>
                    <a:lstStyle/>
                    <a:p>
                      <a:pPr algn="ctr"/>
                      <a:r>
                        <a:rPr lang="en-US" sz="1600" b="1" dirty="0" smtClean="0"/>
                        <a:t>112.639</a:t>
                      </a:r>
                    </a:p>
                  </a:txBody>
                  <a:tcPr/>
                </a:tc>
                <a:tc>
                  <a:txBody>
                    <a:bodyPr/>
                    <a:lstStyle/>
                    <a:p>
                      <a:pPr algn="ctr"/>
                      <a:r>
                        <a:rPr lang="en-US" sz="1600" b="1" dirty="0" smtClean="0"/>
                        <a:t>102.156</a:t>
                      </a:r>
                      <a:endParaRPr lang="en-US" sz="1600" b="1" dirty="0"/>
                    </a:p>
                  </a:txBody>
                  <a:tcPr/>
                </a:tc>
                <a:tc>
                  <a:txBody>
                    <a:bodyPr/>
                    <a:lstStyle/>
                    <a:p>
                      <a:pPr algn="ctr"/>
                      <a:r>
                        <a:rPr lang="en-US" sz="1600" b="1" dirty="0" smtClean="0"/>
                        <a:t>10</a:t>
                      </a:r>
                      <a:endParaRPr lang="en-US" sz="1600" b="1" dirty="0"/>
                    </a:p>
                  </a:txBody>
                  <a:tcPr/>
                </a:tc>
              </a:tr>
              <a:tr h="553143">
                <a:tc>
                  <a:txBody>
                    <a:bodyPr/>
                    <a:lstStyle/>
                    <a:p>
                      <a:pPr algn="ctr"/>
                      <a:r>
                        <a:rPr lang="en-US" sz="1600" b="1" dirty="0" smtClean="0"/>
                        <a:t>C</a:t>
                      </a:r>
                      <a:endParaRPr lang="en-US" sz="16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172.721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134.330</a:t>
                      </a:r>
                    </a:p>
                    <a:p>
                      <a:pPr algn="ctr"/>
                      <a:endParaRPr lang="en-US" sz="1600" b="1" dirty="0"/>
                    </a:p>
                  </a:txBody>
                  <a:tcPr/>
                </a:tc>
                <a:tc>
                  <a:txBody>
                    <a:bodyPr/>
                    <a:lstStyle/>
                    <a:p>
                      <a:pPr algn="ctr"/>
                      <a:r>
                        <a:rPr lang="en-US" sz="1600" b="1" dirty="0" smtClean="0"/>
                        <a:t>28</a:t>
                      </a:r>
                      <a:endParaRPr lang="en-US" sz="1600" b="1" dirty="0"/>
                    </a:p>
                  </a:txBody>
                  <a:tcPr/>
                </a:tc>
              </a:tr>
              <a:tr h="591153">
                <a:tc>
                  <a:txBody>
                    <a:bodyPr/>
                    <a:lstStyle/>
                    <a:p>
                      <a:pPr algn="ctr"/>
                      <a:r>
                        <a:rPr lang="en-US" sz="1600" b="1" dirty="0" smtClean="0"/>
                        <a:t>Total</a:t>
                      </a:r>
                      <a:endParaRPr lang="en-US" sz="16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456.488</a:t>
                      </a:r>
                    </a:p>
                    <a:p>
                      <a:pPr algn="ctr"/>
                      <a:endParaRPr lang="en-US" sz="1600" b="1" dirty="0"/>
                    </a:p>
                  </a:txBody>
                  <a:tcPr/>
                </a:tc>
                <a:tc>
                  <a:txBody>
                    <a:bodyPr/>
                    <a:lstStyle/>
                    <a:p>
                      <a:pPr algn="ctr"/>
                      <a:r>
                        <a:rPr lang="en-US" sz="1600" b="1" dirty="0" smtClean="0"/>
                        <a:t>368.863</a:t>
                      </a:r>
                      <a:endParaRPr lang="en-US" sz="1600" b="1" dirty="0"/>
                    </a:p>
                  </a:txBody>
                  <a:tcPr/>
                </a:tc>
                <a:tc>
                  <a:txBody>
                    <a:bodyPr/>
                    <a:lstStyle/>
                    <a:p>
                      <a:pPr algn="ctr"/>
                      <a:r>
                        <a:rPr lang="en-US" sz="1600" b="1" dirty="0" smtClean="0">
                          <a:solidFill>
                            <a:schemeClr val="tx1"/>
                          </a:solidFill>
                        </a:rPr>
                        <a:t>23</a:t>
                      </a:r>
                    </a:p>
                  </a:txBody>
                  <a:tcPr/>
                </a:tc>
              </a:tr>
            </a:tbl>
          </a:graphicData>
        </a:graphic>
      </p:graphicFrame>
      <p:sp>
        <p:nvSpPr>
          <p:cNvPr id="7" name="Footer Placeholder 3"/>
          <p:cNvSpPr txBox="1">
            <a:spLocks/>
          </p:cNvSpPr>
          <p:nvPr/>
        </p:nvSpPr>
        <p:spPr bwMode="auto">
          <a:xfrm>
            <a:off x="6477000" y="6475412"/>
            <a:ext cx="2066860" cy="23018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1828800"/>
            <a:ext cx="7924800" cy="421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kumimoji="1" lang="en-US" altLang="ja-JP" dirty="0" smtClean="0"/>
              <a:t>Sony’s Simulation Results – SS1</a:t>
            </a:r>
            <a:br>
              <a:rPr kumimoji="1" lang="en-US" altLang="ja-JP" dirty="0" smtClean="0"/>
            </a:br>
            <a:r>
              <a:rPr kumimoji="1" lang="en-US" altLang="ja-JP" dirty="0" smtClean="0"/>
              <a:t>(All of STAs are Ax-STA)</a:t>
            </a:r>
            <a:endParaRPr kumimoji="1" lang="ja-JP" altLang="en-US" dirty="0"/>
          </a:p>
        </p:txBody>
      </p:sp>
      <p:sp>
        <p:nvSpPr>
          <p:cNvPr id="5" name="スライド番号プレースホルダー 4"/>
          <p:cNvSpPr>
            <a:spLocks noGrp="1"/>
          </p:cNvSpPr>
          <p:nvPr>
            <p:ph type="sldNum" sz="quarter" idx="4294967295"/>
          </p:nvPr>
        </p:nvSpPr>
        <p:spPr>
          <a:xfrm>
            <a:off x="4344988" y="6475413"/>
            <a:ext cx="530225" cy="182562"/>
          </a:xfrm>
          <a:prstGeom prst="rect">
            <a:avLst/>
          </a:prstGeom>
        </p:spPr>
        <p:txBody>
          <a:bodyPr/>
          <a:lstStyle/>
          <a:p>
            <a:r>
              <a:rPr lang="en-US" smtClean="0"/>
              <a:t>Slide </a:t>
            </a:r>
            <a:fld id="{07349522-3CCF-4D3D-9CA8-1D6EF64D9202}" type="slidenum">
              <a:rPr lang="en-US" smtClean="0"/>
              <a:pPr/>
              <a:t>15</a:t>
            </a:fld>
            <a:endParaRPr lang="en-US"/>
          </a:p>
        </p:txBody>
      </p:sp>
      <p:sp>
        <p:nvSpPr>
          <p:cNvPr id="6" name="日付プレースホルダー 5"/>
          <p:cNvSpPr>
            <a:spLocks noGrp="1"/>
          </p:cNvSpPr>
          <p:nvPr>
            <p:ph type="dt" sz="half" idx="4294967295"/>
          </p:nvPr>
        </p:nvSpPr>
        <p:spPr>
          <a:xfrm>
            <a:off x="696913" y="332601"/>
            <a:ext cx="942566" cy="276999"/>
          </a:xfrm>
          <a:prstGeom prst="rect">
            <a:avLst/>
          </a:prstGeom>
        </p:spPr>
        <p:txBody>
          <a:bodyPr/>
          <a:lstStyle/>
          <a:p>
            <a:r>
              <a:rPr lang="en-US" altLang="ja-JP" smtClean="0"/>
              <a:t>September 2015</a:t>
            </a:r>
            <a:endParaRPr lang="en-US" dirty="0"/>
          </a:p>
        </p:txBody>
      </p:sp>
      <p:sp>
        <p:nvSpPr>
          <p:cNvPr id="8" name="テキスト ボックス 7"/>
          <p:cNvSpPr txBox="1"/>
          <p:nvPr/>
        </p:nvSpPr>
        <p:spPr>
          <a:xfrm>
            <a:off x="7164012" y="1667961"/>
            <a:ext cx="2008563" cy="169277"/>
          </a:xfrm>
          <a:prstGeom prst="rect">
            <a:avLst/>
          </a:prstGeom>
          <a:solidFill>
            <a:schemeClr val="bg1"/>
          </a:solidFill>
          <a:ln>
            <a:noFill/>
          </a:ln>
        </p:spPr>
        <p:txBody>
          <a:bodyPr wrap="none" lIns="0" tIns="0" rIns="0" bIns="0" rtlCol="0" anchor="t" anchorCtr="0">
            <a:spAutoFit/>
          </a:bodyPr>
          <a:lstStyle/>
          <a:p>
            <a:r>
              <a:rPr kumimoji="1" lang="en-US" altLang="ja-JP" sz="1100" b="1" dirty="0" smtClean="0">
                <a:solidFill>
                  <a:srgbClr val="0000FF"/>
                </a:solidFill>
                <a:latin typeface="Meiryo UI" panose="020B0604030504040204" pitchFamily="50" charset="-128"/>
                <a:ea typeface="Meiryo UI" panose="020B0604030504040204" pitchFamily="50" charset="-128"/>
                <a:cs typeface="Meiryo UI" panose="020B0604030504040204" pitchFamily="50" charset="-128"/>
              </a:rPr>
              <a:t>(Offered DL load=60Mbps)</a:t>
            </a:r>
            <a:endParaRPr kumimoji="1" lang="ja-JP" altLang="en-US" sz="1100" b="1" dirty="0" smtClean="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矢印コネクタ 11"/>
          <p:cNvCxnSpPr/>
          <p:nvPr/>
        </p:nvCxnSpPr>
        <p:spPr>
          <a:xfrm flipH="1">
            <a:off x="3124200" y="1752599"/>
            <a:ext cx="3997424" cy="0"/>
          </a:xfrm>
          <a:prstGeom prst="straightConnector1">
            <a:avLst/>
          </a:prstGeom>
          <a:ln w="19050">
            <a:solidFill>
              <a:srgbClr val="0000FF"/>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8534400" y="4514850"/>
            <a:ext cx="605935" cy="338554"/>
          </a:xfrm>
          <a:prstGeom prst="rect">
            <a:avLst/>
          </a:prstGeom>
          <a:solidFill>
            <a:schemeClr val="bg1"/>
          </a:solidFill>
          <a:ln>
            <a:noFill/>
          </a:ln>
        </p:spPr>
        <p:txBody>
          <a:bodyPr wrap="none" lIns="0" tIns="0" rIns="0" bIns="0" rtlCol="0" anchor="t" anchorCtr="0">
            <a:spAutoFit/>
          </a:bodyPr>
          <a:lstStyle/>
          <a:p>
            <a:r>
              <a:rPr kumimoji="1" lang="en-US" altLang="ja-JP" sz="1100" b="1" dirty="0" smtClean="0">
                <a:solidFill>
                  <a:srgbClr val="0000FF"/>
                </a:solidFill>
                <a:latin typeface="Meiryo UI" panose="020B0604030504040204" pitchFamily="50" charset="-128"/>
                <a:ea typeface="Meiryo UI" panose="020B0604030504040204" pitchFamily="50" charset="-128"/>
                <a:cs typeface="Meiryo UI" panose="020B0604030504040204" pitchFamily="50" charset="-128"/>
              </a:rPr>
              <a:t>Offered </a:t>
            </a:r>
          </a:p>
          <a:p>
            <a:r>
              <a:rPr kumimoji="1" lang="en-US" altLang="ja-JP" sz="1100" b="1" dirty="0" smtClean="0">
                <a:solidFill>
                  <a:srgbClr val="0000FF"/>
                </a:solidFill>
                <a:latin typeface="Meiryo UI" panose="020B0604030504040204" pitchFamily="50" charset="-128"/>
                <a:ea typeface="Meiryo UI" panose="020B0604030504040204" pitchFamily="50" charset="-128"/>
                <a:cs typeface="Meiryo UI" panose="020B0604030504040204" pitchFamily="50" charset="-128"/>
              </a:rPr>
              <a:t>UL load</a:t>
            </a:r>
            <a:endParaRPr kumimoji="1" lang="ja-JP" altLang="en-US" sz="1100" b="1" dirty="0" smtClean="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5" name="直線矢印コネクタ 14"/>
          <p:cNvCxnSpPr/>
          <p:nvPr/>
        </p:nvCxnSpPr>
        <p:spPr>
          <a:xfrm flipH="1">
            <a:off x="1828800" y="4610100"/>
            <a:ext cx="6629400" cy="0"/>
          </a:xfrm>
          <a:prstGeom prst="straightConnector1">
            <a:avLst/>
          </a:prstGeom>
          <a:ln w="19050">
            <a:solidFill>
              <a:srgbClr val="0000FF"/>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角丸四角形 19"/>
          <p:cNvSpPr/>
          <p:nvPr/>
        </p:nvSpPr>
        <p:spPr bwMode="auto">
          <a:xfrm>
            <a:off x="78032" y="6078907"/>
            <a:ext cx="8987935" cy="352425"/>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36000" tIns="45720" rIns="36000" bIns="45720" numCol="1" rtlCol="0" anchor="ctr" anchorCtr="0" compatLnSpc="1">
            <a:prstTxWarp prst="textNoShape">
              <a:avLst/>
            </a:prstTxWarp>
          </a:bodyPr>
          <a:lstStyle/>
          <a:p>
            <a:pPr algn="ct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When TPC and DCCA(DSC/DOCCA) are used together, larger gain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can be </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obtained than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when TPC/DCCA </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is used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alone.</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TextBox 13"/>
          <p:cNvSpPr txBox="1"/>
          <p:nvPr/>
        </p:nvSpPr>
        <p:spPr>
          <a:xfrm>
            <a:off x="6841066" y="1952978"/>
            <a:ext cx="1540933" cy="492443"/>
          </a:xfrm>
          <a:prstGeom prst="rect">
            <a:avLst/>
          </a:prstGeom>
          <a:noFill/>
        </p:spPr>
        <p:txBody>
          <a:bodyPr wrap="square" rtlCol="0">
            <a:spAutoFit/>
          </a:bodyPr>
          <a:lstStyle/>
          <a:p>
            <a:r>
              <a:rPr lang="en-US" sz="1400" b="1" dirty="0" smtClean="0"/>
              <a:t>From Ref 12 </a:t>
            </a:r>
            <a:endParaRPr lang="en-US" sz="1400" b="1" dirty="0" smtClean="0">
              <a:solidFill>
                <a:srgbClr val="000000"/>
              </a:solidFill>
            </a:endParaRPr>
          </a:p>
          <a:p>
            <a:endParaRPr lang="en-US" dirty="0"/>
          </a:p>
        </p:txBody>
      </p:sp>
      <p:sp>
        <p:nvSpPr>
          <p:cNvPr id="16" name="Footer Placeholder 3"/>
          <p:cNvSpPr>
            <a:spLocks noGrp="1"/>
          </p:cNvSpPr>
          <p:nvPr>
            <p:ph type="ftr" sz="quarter" idx="4294967295"/>
          </p:nvPr>
        </p:nvSpPr>
        <p:spPr>
          <a:xfrm>
            <a:off x="6477000" y="6475412"/>
            <a:ext cx="2066860" cy="230188"/>
          </a:xfrm>
          <a:prstGeom prst="rect">
            <a:avLst/>
          </a:prstGeom>
          <a:noFill/>
        </p:spPr>
        <p:txBody>
          <a:bodyPr/>
          <a:lstStyle/>
          <a:p>
            <a:r>
              <a:rPr lang="en-US" dirty="0" smtClean="0"/>
              <a:t>James Wang, </a:t>
            </a:r>
            <a:r>
              <a:rPr lang="en-US" dirty="0" err="1" smtClean="0"/>
              <a:t>Mediatek</a:t>
            </a:r>
            <a:r>
              <a:rPr lang="en-US" dirty="0" smtClean="0"/>
              <a:t>, et al</a:t>
            </a:r>
            <a:endParaRPr lang="en-US" dirty="0"/>
          </a:p>
        </p:txBody>
      </p:sp>
    </p:spTree>
    <p:extLst>
      <p:ext uri="{BB962C8B-B14F-4D97-AF65-F5344CB8AC3E}">
        <p14:creationId xmlns:p14="http://schemas.microsoft.com/office/powerpoint/2010/main" xmlns="" val="1803054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5437" y="2281934"/>
            <a:ext cx="4394378" cy="35993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4"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608574" y="2281934"/>
            <a:ext cx="4394378" cy="36042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kumimoji="1" lang="en-US" altLang="ja-JP" dirty="0" smtClean="0"/>
              <a:t>Sony’s Simulation Results for SS1</a:t>
            </a:r>
            <a:br>
              <a:rPr kumimoji="1" lang="en-US" altLang="ja-JP" dirty="0" smtClean="0"/>
            </a:br>
            <a:r>
              <a:rPr kumimoji="1" lang="en-US" altLang="ja-JP" dirty="0"/>
              <a:t>(All </a:t>
            </a:r>
            <a:r>
              <a:rPr kumimoji="1" lang="en-US" altLang="ja-JP" dirty="0" smtClean="0"/>
              <a:t>of STAs </a:t>
            </a:r>
            <a:r>
              <a:rPr kumimoji="1" lang="en-US" altLang="ja-JP" dirty="0"/>
              <a:t>are Ax-STA)</a:t>
            </a:r>
            <a:endParaRPr kumimoji="1" lang="ja-JP" altLang="en-US" dirty="0"/>
          </a:p>
        </p:txBody>
      </p:sp>
      <p:sp>
        <p:nvSpPr>
          <p:cNvPr id="5" name="スライド番号プレースホルダー 4"/>
          <p:cNvSpPr>
            <a:spLocks noGrp="1"/>
          </p:cNvSpPr>
          <p:nvPr>
            <p:ph type="sldNum" sz="quarter" idx="4294967295"/>
          </p:nvPr>
        </p:nvSpPr>
        <p:spPr>
          <a:xfrm>
            <a:off x="4435299" y="6494816"/>
            <a:ext cx="768878" cy="182562"/>
          </a:xfrm>
          <a:prstGeom prst="rect">
            <a:avLst/>
          </a:prstGeom>
        </p:spPr>
        <p:txBody>
          <a:bodyPr/>
          <a:lstStyle/>
          <a:p>
            <a:r>
              <a:rPr lang="en-US" dirty="0" smtClean="0"/>
              <a:t>Slide </a:t>
            </a:r>
            <a:fld id="{07349522-3CCF-4D3D-9CA8-1D6EF64D9202}" type="slidenum">
              <a:rPr lang="en-US" smtClean="0"/>
              <a:pPr/>
              <a:t>16</a:t>
            </a:fld>
            <a:endParaRPr lang="en-US" dirty="0"/>
          </a:p>
        </p:txBody>
      </p:sp>
      <p:sp>
        <p:nvSpPr>
          <p:cNvPr id="6" name="日付プレースホルダー 5"/>
          <p:cNvSpPr>
            <a:spLocks noGrp="1"/>
          </p:cNvSpPr>
          <p:nvPr>
            <p:ph type="dt" sz="half" idx="4294967295"/>
          </p:nvPr>
        </p:nvSpPr>
        <p:spPr>
          <a:xfrm>
            <a:off x="696913" y="332601"/>
            <a:ext cx="942566" cy="276999"/>
          </a:xfrm>
          <a:prstGeom prst="rect">
            <a:avLst/>
          </a:prstGeom>
        </p:spPr>
        <p:txBody>
          <a:bodyPr/>
          <a:lstStyle/>
          <a:p>
            <a:r>
              <a:rPr lang="en-US" altLang="ja-JP" smtClean="0"/>
              <a:t>September 2015</a:t>
            </a:r>
            <a:endParaRPr lang="en-US" dirty="0"/>
          </a:p>
        </p:txBody>
      </p:sp>
      <p:sp>
        <p:nvSpPr>
          <p:cNvPr id="10" name="角丸四角形 9"/>
          <p:cNvSpPr/>
          <p:nvPr/>
        </p:nvSpPr>
        <p:spPr>
          <a:xfrm>
            <a:off x="1981199" y="1969010"/>
            <a:ext cx="1079364" cy="312925"/>
          </a:xfrm>
          <a:prstGeom prst="roundRect">
            <a:avLst/>
          </a:prstGeom>
        </p:spPr>
        <p:style>
          <a:lnRef idx="1">
            <a:schemeClr val="dk1"/>
          </a:lnRef>
          <a:fillRef idx="2">
            <a:schemeClr val="dk1"/>
          </a:fillRef>
          <a:effectRef idx="1">
            <a:schemeClr val="dk1"/>
          </a:effectRef>
          <a:fontRef idx="minor">
            <a:schemeClr val="dk1"/>
          </a:fontRef>
        </p:style>
        <p:txBody>
          <a:bodyPr lIns="36000" rIns="36000" rtlCol="0" anchor="ctr"/>
          <a:lstStyle/>
          <a:p>
            <a:pPr algn="ct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Uplink</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6476999" y="1969011"/>
            <a:ext cx="1079364" cy="312925"/>
          </a:xfrm>
          <a:prstGeom prst="roundRect">
            <a:avLst/>
          </a:prstGeom>
        </p:spPr>
        <p:style>
          <a:lnRef idx="1">
            <a:schemeClr val="dk1"/>
          </a:lnRef>
          <a:fillRef idx="2">
            <a:schemeClr val="dk1"/>
          </a:fillRef>
          <a:effectRef idx="1">
            <a:schemeClr val="dk1"/>
          </a:effectRef>
          <a:fontRef idx="minor">
            <a:schemeClr val="dk1"/>
          </a:fontRef>
        </p:style>
        <p:txBody>
          <a:bodyPr lIns="36000" rIns="36000" rtlCol="0" anchor="ctr"/>
          <a:lstStyle/>
          <a:p>
            <a:pPr algn="ct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Downlink</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右矢印 2"/>
          <p:cNvSpPr/>
          <p:nvPr/>
        </p:nvSpPr>
        <p:spPr bwMode="auto">
          <a:xfrm>
            <a:off x="6572251" y="4210050"/>
            <a:ext cx="381000" cy="152400"/>
          </a:xfrm>
          <a:prstGeom prst="rightArrow">
            <a:avLst/>
          </a:prstGeom>
          <a:solidFill>
            <a:srgbClr val="FF0000"/>
          </a:solidFill>
          <a:ln w="9525">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 name="角丸四角形 14"/>
          <p:cNvSpPr/>
          <p:nvPr/>
        </p:nvSpPr>
        <p:spPr bwMode="auto">
          <a:xfrm>
            <a:off x="152401" y="6078908"/>
            <a:ext cx="8850552" cy="352425"/>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36000" tIns="45720" rIns="36000" bIns="45720" numCol="1" rtlCol="0" anchor="ctr" anchorCtr="0" compatLnSpc="1">
            <a:prstTxWarp prst="textNoShape">
              <a:avLst/>
            </a:prstTxWarp>
          </a:bodyPr>
          <a:lstStyle/>
          <a:p>
            <a:pPr algn="ct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DCCA(DSC/DOCCA) can deteriorate the 5%tile </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throughput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when used alone.</a:t>
            </a:r>
          </a:p>
          <a:p>
            <a:pPr algn="ct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On the other hand, when TPC is used with DCCA, </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5%tile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throughput can be improved.</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TextBox 11"/>
          <p:cNvSpPr txBox="1"/>
          <p:nvPr/>
        </p:nvSpPr>
        <p:spPr>
          <a:xfrm>
            <a:off x="4233332" y="1749778"/>
            <a:ext cx="1329267" cy="492443"/>
          </a:xfrm>
          <a:prstGeom prst="rect">
            <a:avLst/>
          </a:prstGeom>
          <a:noFill/>
        </p:spPr>
        <p:txBody>
          <a:bodyPr wrap="square" rtlCol="0">
            <a:spAutoFit/>
          </a:bodyPr>
          <a:lstStyle/>
          <a:p>
            <a:r>
              <a:rPr lang="en-US" sz="1400" b="1" dirty="0" smtClean="0"/>
              <a:t>From Ref 12 </a:t>
            </a:r>
            <a:endParaRPr lang="en-US" sz="1400" b="1" dirty="0" smtClean="0">
              <a:solidFill>
                <a:srgbClr val="000000"/>
              </a:solidFill>
            </a:endParaRPr>
          </a:p>
          <a:p>
            <a:endParaRPr lang="en-US" dirty="0"/>
          </a:p>
        </p:txBody>
      </p:sp>
      <p:sp>
        <p:nvSpPr>
          <p:cNvPr id="16" name="Footer Placeholder 3"/>
          <p:cNvSpPr>
            <a:spLocks noGrp="1"/>
          </p:cNvSpPr>
          <p:nvPr>
            <p:ph type="ftr" sz="quarter" idx="4294967295"/>
          </p:nvPr>
        </p:nvSpPr>
        <p:spPr>
          <a:xfrm>
            <a:off x="6477000" y="6475412"/>
            <a:ext cx="2066860" cy="230188"/>
          </a:xfrm>
          <a:prstGeom prst="rect">
            <a:avLst/>
          </a:prstGeom>
          <a:noFill/>
        </p:spPr>
        <p:txBody>
          <a:bodyPr/>
          <a:lstStyle/>
          <a:p>
            <a:r>
              <a:rPr lang="en-US" dirty="0" smtClean="0"/>
              <a:t>James Wang, </a:t>
            </a:r>
            <a:r>
              <a:rPr lang="en-US" dirty="0" err="1" smtClean="0"/>
              <a:t>Mediatek</a:t>
            </a:r>
            <a:r>
              <a:rPr lang="en-US" dirty="0" smtClean="0"/>
              <a:t>, et al</a:t>
            </a:r>
            <a:endParaRPr lang="en-US" dirty="0"/>
          </a:p>
        </p:txBody>
      </p:sp>
    </p:spTree>
    <p:extLst>
      <p:ext uri="{BB962C8B-B14F-4D97-AF65-F5344CB8AC3E}">
        <p14:creationId xmlns:p14="http://schemas.microsoft.com/office/powerpoint/2010/main" xmlns="" val="182325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74643"/>
          </a:xfrm>
        </p:spPr>
        <p:txBody>
          <a:bodyPr/>
          <a:lstStyle/>
          <a:p>
            <a:r>
              <a:rPr lang="en-US" dirty="0" smtClean="0"/>
              <a:t>Conclusions</a:t>
            </a:r>
            <a:endParaRPr lang="en-US" dirty="0"/>
          </a:p>
        </p:txBody>
      </p:sp>
      <p:sp>
        <p:nvSpPr>
          <p:cNvPr id="3" name="Content Placeholder 2"/>
          <p:cNvSpPr>
            <a:spLocks noGrp="1"/>
          </p:cNvSpPr>
          <p:nvPr>
            <p:ph idx="1"/>
          </p:nvPr>
        </p:nvSpPr>
        <p:spPr>
          <a:xfrm>
            <a:off x="685800" y="1676400"/>
            <a:ext cx="7772400" cy="4114800"/>
          </a:xfrm>
        </p:spPr>
        <p:txBody>
          <a:bodyPr/>
          <a:lstStyle/>
          <a:p>
            <a:r>
              <a:rPr lang="en-US" sz="2400" dirty="0" smtClean="0"/>
              <a:t>In this contribution, simulation results for adaptive CCA/TPC show that higher network throughput can be achieved while maintaining fairness to legacy STA and 5 percentile performance.</a:t>
            </a:r>
          </a:p>
          <a:p>
            <a:r>
              <a:rPr lang="en-US" sz="2400" dirty="0" smtClean="0"/>
              <a:t>Propose that for adaptive CCA/TPC scheme, the OBSS CCA threshold in the adaptive CCA/TPC scheme should be accompanied by a TXPWR value and a reduction in the TXPWR should be accompanied by an increase in the OBSS CCA threshold value</a:t>
            </a:r>
          </a:p>
        </p:txBody>
      </p:sp>
      <p:sp>
        <p:nvSpPr>
          <p:cNvPr id="7" name="Slide Number Placeholder 4"/>
          <p:cNvSpPr>
            <a:spLocks noGrp="1"/>
          </p:cNvSpPr>
          <p:nvPr>
            <p:ph type="sldNum" sz="quarter" idx="11"/>
          </p:nvPr>
        </p:nvSpPr>
        <p:spPr>
          <a:xfrm>
            <a:off x="4191000" y="6477000"/>
            <a:ext cx="530225" cy="182562"/>
          </a:xfrm>
          <a:noFill/>
        </p:spPr>
        <p:txBody>
          <a:bodyPr/>
          <a:lstStyle/>
          <a:p>
            <a:r>
              <a:rPr lang="en-US" dirty="0"/>
              <a:t>Slide </a:t>
            </a:r>
            <a:fld id="{8ECFE58B-6F90-4BB0-B09C-F6AB727C71EB}" type="slidenum">
              <a:rPr lang="en-US"/>
              <a:pPr/>
              <a:t>17</a:t>
            </a:fld>
            <a:endParaRPr lang="en-US" dirty="0"/>
          </a:p>
        </p:txBody>
      </p:sp>
      <p:sp>
        <p:nvSpPr>
          <p:cNvPr id="6" name="Footer Placeholder 3"/>
          <p:cNvSpPr txBox="1">
            <a:spLocks/>
          </p:cNvSpPr>
          <p:nvPr/>
        </p:nvSpPr>
        <p:spPr bwMode="auto">
          <a:xfrm>
            <a:off x="6477000" y="6475412"/>
            <a:ext cx="2066860" cy="23018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a:xfrm>
            <a:off x="685800" y="1371600"/>
            <a:ext cx="7772400" cy="4114800"/>
          </a:xfrm>
        </p:spPr>
        <p:txBody>
          <a:bodyPr/>
          <a:lstStyle/>
          <a:p>
            <a:pPr lvl="0"/>
            <a:endParaRPr lang="en-US" sz="1800" dirty="0" smtClean="0"/>
          </a:p>
          <a:p>
            <a:pPr lvl="0"/>
            <a:r>
              <a:rPr lang="en-US" sz="1800" dirty="0" smtClean="0"/>
              <a:t>When an 11ax STA </a:t>
            </a:r>
            <a:r>
              <a:rPr lang="en-US" sz="1800" dirty="0" smtClean="0"/>
              <a:t>regards </a:t>
            </a:r>
            <a:r>
              <a:rPr lang="en-US" sz="1800" dirty="0" smtClean="0"/>
              <a:t>a valid OBSS </a:t>
            </a:r>
            <a:r>
              <a:rPr lang="en-US" sz="1800" dirty="0" smtClean="0"/>
              <a:t>PPDU </a:t>
            </a:r>
            <a:r>
              <a:rPr lang="en-US" sz="1800" i="1" dirty="0" smtClean="0"/>
              <a:t>as not having been received at all (e.g., should not update its </a:t>
            </a:r>
            <a:r>
              <a:rPr lang="en-US" sz="1800" i="1" dirty="0" smtClean="0"/>
              <a:t>NAV), except that the medium condition shall indicate BUSY during the period of time that is taken by the receiving STA to validate that the PPDU is from an Inter-BSS, but not longer than the time indicated as the length of the PPDU payload  </a:t>
            </a:r>
            <a:r>
              <a:rPr lang="en-US" sz="1800" dirty="0" smtClean="0"/>
              <a:t>if </a:t>
            </a:r>
            <a:r>
              <a:rPr lang="en-US" sz="1800" dirty="0" smtClean="0"/>
              <a:t>the RXPWR of the received PPDU is below the OBSS_PD threshold and TBD conditions are met, noting that the OBSS_PD threshold is accompanied by a TXPWR value and a reduction in the TXPWR may be accompanied by an TBD increase in the OBSS_PD threshold value.   </a:t>
            </a:r>
            <a:endParaRPr lang="en-US" sz="1800" b="0" dirty="0" smtClean="0"/>
          </a:p>
          <a:p>
            <a:pPr lvl="1"/>
            <a:r>
              <a:rPr lang="en-US" sz="1400" dirty="0" smtClean="0"/>
              <a:t>Yes: </a:t>
            </a:r>
          </a:p>
          <a:p>
            <a:pPr lvl="1"/>
            <a:r>
              <a:rPr lang="en-US" sz="1400" dirty="0" smtClean="0"/>
              <a:t>No: </a:t>
            </a:r>
          </a:p>
          <a:p>
            <a:pPr lvl="1"/>
            <a:r>
              <a:rPr lang="en-US" sz="1400" dirty="0" smtClean="0"/>
              <a:t>Abstain:  </a:t>
            </a:r>
          </a:p>
          <a:p>
            <a:pPr lvl="1">
              <a:buNone/>
            </a:pPr>
            <a:r>
              <a:rPr lang="en-US" sz="1400" dirty="0" smtClean="0">
                <a:solidFill>
                  <a:schemeClr val="tx1">
                    <a:lumMod val="85000"/>
                    <a:lumOff val="15000"/>
                  </a:schemeClr>
                </a:solidFill>
              </a:rPr>
              <a:t>(Note: “discard PPDU is changed to “PPDU </a:t>
            </a:r>
            <a:r>
              <a:rPr lang="en-US" sz="1400" i="1" dirty="0" smtClean="0">
                <a:solidFill>
                  <a:schemeClr val="tx1">
                    <a:lumMod val="85000"/>
                    <a:lumOff val="15000"/>
                  </a:schemeClr>
                </a:solidFill>
              </a:rPr>
              <a:t>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a:t>
            </a:r>
            <a:endParaRPr lang="en-US" sz="1400" dirty="0" smtClean="0">
              <a:solidFill>
                <a:schemeClr val="tx1">
                  <a:lumMod val="85000"/>
                  <a:lumOff val="15000"/>
                </a:schemeClr>
              </a:solidFill>
            </a:endParaRPr>
          </a:p>
        </p:txBody>
      </p:sp>
      <p:sp>
        <p:nvSpPr>
          <p:cNvPr id="4" name="Slide Number Placeholder 3"/>
          <p:cNvSpPr>
            <a:spLocks noGrp="1"/>
          </p:cNvSpPr>
          <p:nvPr>
            <p:ph type="sldNum" sz="quarter" idx="11"/>
          </p:nvPr>
        </p:nvSpPr>
        <p:spPr>
          <a:xfrm>
            <a:off x="2971800" y="6477000"/>
            <a:ext cx="1884490" cy="184666"/>
          </a:xfrm>
        </p:spPr>
        <p:txBody>
          <a:bodyPr/>
          <a:lstStyle/>
          <a:p>
            <a:pPr>
              <a:defRPr/>
            </a:pPr>
            <a:r>
              <a:rPr lang="en-US" dirty="0" smtClean="0"/>
              <a:t>Slide </a:t>
            </a:r>
            <a:fld id="{3099D1E7-2CFE-4362-BB72-AF97192842EA}" type="slidenum">
              <a:rPr lang="en-US" smtClean="0"/>
              <a:pPr>
                <a:defRPr/>
              </a:pPr>
              <a:t>18</a:t>
            </a:fld>
            <a:endParaRPr lang="en-US" dirty="0"/>
          </a:p>
        </p:txBody>
      </p:sp>
      <p:sp>
        <p:nvSpPr>
          <p:cNvPr id="6" name="Footer Placeholder 3"/>
          <p:cNvSpPr txBox="1">
            <a:spLocks/>
          </p:cNvSpPr>
          <p:nvPr/>
        </p:nvSpPr>
        <p:spPr bwMode="auto">
          <a:xfrm>
            <a:off x="6477000" y="6475412"/>
            <a:ext cx="2066860" cy="23018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924944"/>
            <a:ext cx="7772400" cy="1066800"/>
          </a:xfrm>
        </p:spPr>
        <p:txBody>
          <a:bodyPr/>
          <a:lstStyle/>
          <a:p>
            <a:r>
              <a:rPr lang="en-US" dirty="0" smtClean="0"/>
              <a:t>Backup Charts</a:t>
            </a:r>
            <a:endParaRPr lang="en-US" dirty="0"/>
          </a:p>
        </p:txBody>
      </p:sp>
      <p:sp>
        <p:nvSpPr>
          <p:cNvPr id="4" name="Slide Number Placeholder 3"/>
          <p:cNvSpPr>
            <a:spLocks noGrp="1"/>
          </p:cNvSpPr>
          <p:nvPr>
            <p:ph type="sldNum" sz="quarter" idx="11"/>
          </p:nvPr>
        </p:nvSpPr>
        <p:spPr>
          <a:xfrm>
            <a:off x="3048000" y="6477000"/>
            <a:ext cx="1884490" cy="184666"/>
          </a:xfrm>
        </p:spPr>
        <p:txBody>
          <a:bodyPr/>
          <a:lstStyle/>
          <a:p>
            <a:pPr>
              <a:defRPr/>
            </a:pPr>
            <a:r>
              <a:rPr lang="en-US" dirty="0" smtClean="0"/>
              <a:t>Slide </a:t>
            </a:r>
            <a:fld id="{3099D1E7-2CFE-4362-BB72-AF97192842EA}" type="slidenum">
              <a:rPr lang="en-US" smtClean="0"/>
              <a:pPr>
                <a:defRPr/>
              </a:pPr>
              <a:t>19</a:t>
            </a:fld>
            <a:endParaRPr lang="en-US" dirty="0"/>
          </a:p>
        </p:txBody>
      </p:sp>
      <p:sp>
        <p:nvSpPr>
          <p:cNvPr id="5" name="Footer Placeholder 4"/>
          <p:cNvSpPr>
            <a:spLocks noGrp="1"/>
          </p:cNvSpPr>
          <p:nvPr>
            <p:ph type="ftr" sz="quarter" idx="4294967295"/>
          </p:nvPr>
        </p:nvSpPr>
        <p:spPr>
          <a:xfrm flipH="1">
            <a:off x="5791200" y="6477000"/>
            <a:ext cx="2752661" cy="184666"/>
          </a:xfrm>
          <a:prstGeom prst="rect">
            <a:avLst/>
          </a:prstGeom>
        </p:spPr>
        <p:txBody>
          <a:bodyPr/>
          <a:lstStyle/>
          <a:p>
            <a:pPr>
              <a:defRPr/>
            </a:pPr>
            <a:r>
              <a:rPr lang="en-US" dirty="0" err="1" smtClean="0"/>
              <a:t>Mediatek</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620315" cy="276999"/>
          </a:xfrm>
        </p:spPr>
        <p:txBody>
          <a:bodyPr/>
          <a:lstStyle/>
          <a:p>
            <a:pPr>
              <a:defRPr/>
            </a:pPr>
            <a:r>
              <a:rPr lang="en-US" dirty="0" smtClean="0"/>
              <a:t>September,</a:t>
            </a:r>
            <a:r>
              <a:rPr lang="en-US" altLang="zh-CN" dirty="0" smtClean="0"/>
              <a:t> 2015</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13" name="Table 12"/>
          <p:cNvGraphicFramePr>
            <a:graphicFrameLocks noGrp="1"/>
          </p:cNvGraphicFramePr>
          <p:nvPr/>
        </p:nvGraphicFramePr>
        <p:xfrm>
          <a:off x="762000" y="914400"/>
          <a:ext cx="7772400" cy="51714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a:t>
                      </a:r>
                      <a:r>
                        <a:rPr lang="en-US" sz="1200" dirty="0" err="1">
                          <a:solidFill>
                            <a:srgbClr val="000000"/>
                          </a:solidFill>
                          <a:latin typeface="Times New Roman"/>
                          <a:ea typeface="Times New Roman"/>
                          <a:cs typeface="Arial"/>
                        </a:rPr>
                        <a:t>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Straatweg 66-S Breukelen, 3621 BR Netherlands</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Menzo Wentink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Richard Van Nee</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Rolf De Vegt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Simone Merlin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cstate="print"/>
          <a:srcRect/>
          <a:stretch>
            <a:fillRect/>
          </a:stretch>
        </p:blipFill>
        <p:spPr bwMode="auto">
          <a:xfrm>
            <a:off x="6781800" y="838200"/>
            <a:ext cx="2189184" cy="1440160"/>
          </a:xfrm>
          <a:prstGeom prst="rect">
            <a:avLst/>
          </a:prstGeom>
          <a:noFill/>
          <a:ln w="9525">
            <a:noFill/>
            <a:miter lim="800000"/>
            <a:headEnd/>
            <a:tailEnd/>
          </a:ln>
        </p:spPr>
      </p:pic>
      <p:sp>
        <p:nvSpPr>
          <p:cNvPr id="2" name="Title 1"/>
          <p:cNvSpPr>
            <a:spLocks noGrp="1"/>
          </p:cNvSpPr>
          <p:nvPr>
            <p:ph type="title"/>
          </p:nvPr>
        </p:nvSpPr>
        <p:spPr>
          <a:xfrm>
            <a:off x="685800" y="685800"/>
            <a:ext cx="6858000" cy="609600"/>
          </a:xfrm>
        </p:spPr>
        <p:txBody>
          <a:bodyPr/>
          <a:lstStyle/>
          <a:p>
            <a:r>
              <a:rPr lang="en-US" sz="2400" dirty="0" smtClean="0"/>
              <a:t>Scenario Description (slides 12 and 13)             </a:t>
            </a:r>
            <a:endParaRPr lang="en-US" sz="2400" dirty="0"/>
          </a:p>
        </p:txBody>
      </p:sp>
      <p:sp>
        <p:nvSpPr>
          <p:cNvPr id="4" name="Content Placeholder 3"/>
          <p:cNvSpPr>
            <a:spLocks noGrp="1"/>
          </p:cNvSpPr>
          <p:nvPr>
            <p:ph idx="1"/>
          </p:nvPr>
        </p:nvSpPr>
        <p:spPr>
          <a:xfrm>
            <a:off x="609600" y="1676400"/>
            <a:ext cx="7772400" cy="4495800"/>
          </a:xfrm>
        </p:spPr>
        <p:txBody>
          <a:bodyPr/>
          <a:lstStyle/>
          <a:p>
            <a:r>
              <a:rPr lang="en-US" sz="2000" dirty="0" smtClean="0"/>
              <a:t>802.11ac Enterprise Network with OBSS, Scenario 6. </a:t>
            </a:r>
          </a:p>
          <a:p>
            <a:r>
              <a:rPr lang="en-US" sz="2000" dirty="0" smtClean="0"/>
              <a:t>DCN: 11-09-0451-16-00ac-tgac-functional-requirements-and-evaluation-methodology</a:t>
            </a:r>
          </a:p>
          <a:p>
            <a:r>
              <a:rPr lang="en-US" sz="2000" dirty="0" smtClean="0"/>
              <a:t>Parameters:</a:t>
            </a:r>
          </a:p>
          <a:p>
            <a:pPr lvl="1"/>
            <a:r>
              <a:rPr lang="en-US" sz="1600" dirty="0" smtClean="0"/>
              <a:t>3 802.11ac 20MHz overlapped BSS</a:t>
            </a:r>
          </a:p>
          <a:p>
            <a:pPr lvl="2"/>
            <a:r>
              <a:rPr lang="en-US" sz="1400" dirty="0" smtClean="0"/>
              <a:t>BSS A: 5 STAs</a:t>
            </a:r>
          </a:p>
          <a:p>
            <a:pPr lvl="2"/>
            <a:r>
              <a:rPr lang="en-US" sz="1400" dirty="0" smtClean="0"/>
              <a:t>BSS B: 20 STAs</a:t>
            </a:r>
          </a:p>
          <a:p>
            <a:pPr lvl="2"/>
            <a:r>
              <a:rPr lang="en-US" sz="1400" dirty="0" smtClean="0"/>
              <a:t>BSS C: 5 STAs</a:t>
            </a:r>
          </a:p>
          <a:p>
            <a:pPr lvl="1"/>
            <a:r>
              <a:rPr lang="en-US" sz="1600" dirty="0" smtClean="0"/>
              <a:t>AP </a:t>
            </a:r>
            <a:r>
              <a:rPr lang="en-US" sz="1600" dirty="0" err="1" smtClean="0"/>
              <a:t>Tx</a:t>
            </a:r>
            <a:r>
              <a:rPr lang="en-US" sz="1600" dirty="0" smtClean="0"/>
              <a:t> power: 20 </a:t>
            </a:r>
            <a:r>
              <a:rPr lang="en-US" sz="1600" dirty="0" err="1" smtClean="0"/>
              <a:t>dBm</a:t>
            </a:r>
            <a:endParaRPr lang="en-US" sz="1600" dirty="0" smtClean="0"/>
          </a:p>
          <a:p>
            <a:pPr lvl="1"/>
            <a:r>
              <a:rPr lang="en-US" sz="1600" dirty="0" smtClean="0"/>
              <a:t>STA </a:t>
            </a:r>
            <a:r>
              <a:rPr lang="en-US" sz="1600" dirty="0" err="1" smtClean="0"/>
              <a:t>Tx</a:t>
            </a:r>
            <a:r>
              <a:rPr lang="en-US" sz="1600" dirty="0" smtClean="0"/>
              <a:t> power: 15 </a:t>
            </a:r>
            <a:r>
              <a:rPr lang="en-US" sz="1600" dirty="0" err="1" smtClean="0"/>
              <a:t>dBm</a:t>
            </a:r>
            <a:endParaRPr lang="en-US" sz="1600" dirty="0" smtClean="0"/>
          </a:p>
          <a:p>
            <a:pPr lvl="1"/>
            <a:r>
              <a:rPr lang="en-US" sz="1600" dirty="0" smtClean="0"/>
              <a:t>ED CCA threshold: -62 </a:t>
            </a:r>
            <a:r>
              <a:rPr lang="en-US" sz="1600" dirty="0" err="1" smtClean="0"/>
              <a:t>dBm</a:t>
            </a:r>
            <a:endParaRPr lang="en-US" sz="1600" dirty="0" smtClean="0"/>
          </a:p>
          <a:p>
            <a:pPr lvl="1"/>
            <a:r>
              <a:rPr lang="en-US" sz="1600" dirty="0" smtClean="0"/>
              <a:t>Fixed Rate: MCS5 </a:t>
            </a:r>
          </a:p>
          <a:p>
            <a:pPr lvl="1"/>
            <a:r>
              <a:rPr lang="en-US" sz="1600" dirty="0" smtClean="0"/>
              <a:t>EDCA, </a:t>
            </a:r>
            <a:r>
              <a:rPr lang="en-US" altLang="zh-CN" sz="1600" dirty="0" smtClean="0">
                <a:latin typeface="Times New Roman" panose="02020603050405020304" pitchFamily="18" charset="0"/>
                <a:ea typeface="Times New Roman" panose="02020603050405020304" pitchFamily="18" charset="0"/>
              </a:rPr>
              <a:t>AC_BE,</a:t>
            </a:r>
            <a:r>
              <a:rPr lang="en-US" sz="1600" dirty="0" smtClean="0"/>
              <a:t> [</a:t>
            </a:r>
            <a:r>
              <a:rPr lang="en-US" sz="1600" dirty="0" err="1" smtClean="0"/>
              <a:t>CWmin</a:t>
            </a:r>
            <a:r>
              <a:rPr lang="en-US" sz="1600" dirty="0" smtClean="0"/>
              <a:t>  = 15, </a:t>
            </a:r>
            <a:r>
              <a:rPr lang="en-US" sz="1600" dirty="0" err="1" smtClean="0"/>
              <a:t>CWmax</a:t>
            </a:r>
            <a:r>
              <a:rPr lang="en-US" sz="1600" dirty="0" smtClean="0"/>
              <a:t> = 1023],</a:t>
            </a:r>
            <a:r>
              <a:rPr lang="en-US" altLang="ko-KR" sz="1600" dirty="0" smtClean="0">
                <a:latin typeface="Times New Roman" pitchFamily="18" charset="0"/>
                <a:ea typeface="굴림" charset="-127"/>
                <a:cs typeface="Times New Roman" pitchFamily="18" charset="0"/>
              </a:rPr>
              <a:t> </a:t>
            </a:r>
            <a:r>
              <a:rPr lang="en-US" altLang="ko-KR" sz="1600" dirty="0" err="1" smtClean="0">
                <a:latin typeface="Times New Roman" pitchFamily="18" charset="0"/>
                <a:ea typeface="굴림" charset="-127"/>
                <a:cs typeface="Times New Roman" pitchFamily="18" charset="0"/>
              </a:rPr>
              <a:t>AIFSn</a:t>
            </a:r>
            <a:r>
              <a:rPr lang="en-US" altLang="ko-KR" sz="1600" dirty="0" smtClean="0">
                <a:latin typeface="Times New Roman" pitchFamily="18" charset="0"/>
                <a:ea typeface="굴림" charset="-127"/>
                <a:cs typeface="Times New Roman" pitchFamily="18" charset="0"/>
              </a:rPr>
              <a:t> = 3</a:t>
            </a:r>
          </a:p>
          <a:p>
            <a:pPr lvl="1"/>
            <a:r>
              <a:rPr lang="en-GB" sz="1600" dirty="0" smtClean="0"/>
              <a:t>MSDU Packet size: 1500 bytes</a:t>
            </a:r>
          </a:p>
          <a:p>
            <a:pPr lvl="1"/>
            <a:r>
              <a:rPr lang="en-GB" sz="1600" dirty="0" smtClean="0">
                <a:latin typeface="Times New Roman" panose="02020603050405020304" pitchFamily="18" charset="0"/>
                <a:ea typeface="Times New Roman" panose="02020603050405020304" pitchFamily="18" charset="0"/>
              </a:rPr>
              <a:t>full buffer</a:t>
            </a:r>
          </a:p>
          <a:p>
            <a:pPr lvl="1"/>
            <a:endParaRPr lang="en-US" sz="1600" dirty="0" smtClean="0">
              <a:latin typeface="Times New Roman" panose="02020603050405020304" pitchFamily="18" charset="0"/>
              <a:ea typeface="Times New Roman" panose="02020603050405020304" pitchFamily="18" charset="0"/>
            </a:endParaRPr>
          </a:p>
          <a:p>
            <a:pPr lvl="1"/>
            <a:endParaRPr lang="en-US" sz="1600" dirty="0" smtClean="0"/>
          </a:p>
        </p:txBody>
      </p:sp>
      <p:graphicFrame>
        <p:nvGraphicFramePr>
          <p:cNvPr id="6" name="Table 5"/>
          <p:cNvGraphicFramePr>
            <a:graphicFrameLocks noGrp="1"/>
          </p:cNvGraphicFramePr>
          <p:nvPr/>
        </p:nvGraphicFramePr>
        <p:xfrm>
          <a:off x="6228184" y="2708920"/>
          <a:ext cx="1263666" cy="1173480"/>
        </p:xfrm>
        <a:graphic>
          <a:graphicData uri="http://schemas.openxmlformats.org/drawingml/2006/table">
            <a:tbl>
              <a:tblPr firstRow="1" bandRow="1">
                <a:tableStyleId>{073A0DAA-6AF3-43AB-8588-CEC1D06C72B9}</a:tableStyleId>
              </a:tblPr>
              <a:tblGrid>
                <a:gridCol w="631833"/>
                <a:gridCol w="631833"/>
              </a:tblGrid>
              <a:tr h="155396">
                <a:tc>
                  <a:txBody>
                    <a:bodyPr/>
                    <a:lstStyle/>
                    <a:p>
                      <a:pPr algn="ctr"/>
                      <a:endParaRPr lang="zh-CN" altLang="en-US" sz="1100" dirty="0"/>
                    </a:p>
                  </a:txBody>
                  <a:tcPr marL="0" marR="0" marT="0" marB="0" anchor="ctr"/>
                </a:tc>
                <a:tc>
                  <a:txBody>
                    <a:bodyPr/>
                    <a:lstStyle/>
                    <a:p>
                      <a:pPr algn="ctr"/>
                      <a:r>
                        <a:rPr lang="en-US" altLang="zh-CN" sz="1100" dirty="0" smtClean="0"/>
                        <a:t>BSS A</a:t>
                      </a:r>
                      <a:endParaRPr lang="zh-CN" altLang="en-US" sz="1100" dirty="0"/>
                    </a:p>
                  </a:txBody>
                  <a:tcPr marL="0" marR="0" marT="0" marB="0" anchor="ctr"/>
                </a:tc>
              </a:tr>
              <a:tr h="155396">
                <a:tc>
                  <a:txBody>
                    <a:bodyPr/>
                    <a:lstStyle/>
                    <a:p>
                      <a:pPr algn="ctr"/>
                      <a:r>
                        <a:rPr lang="en-US" altLang="zh-CN" sz="1100" dirty="0" smtClean="0"/>
                        <a:t>Station</a:t>
                      </a:r>
                      <a:endParaRPr lang="zh-CN" altLang="en-US" sz="1100" dirty="0"/>
                    </a:p>
                  </a:txBody>
                  <a:tcPr marL="0" marR="0" marT="0" marB="0" anchor="ctr"/>
                </a:tc>
                <a:tc>
                  <a:txBody>
                    <a:bodyPr/>
                    <a:lstStyle/>
                    <a:p>
                      <a:pPr algn="ctr"/>
                      <a:r>
                        <a:rPr lang="en-US" altLang="zh-CN" sz="1100" dirty="0" smtClean="0"/>
                        <a:t>UL</a:t>
                      </a:r>
                      <a:endParaRPr lang="zh-CN" altLang="en-US" sz="1100" dirty="0"/>
                    </a:p>
                  </a:txBody>
                  <a:tcPr marL="0" marR="0" marT="0" marB="0" anchor="ctr"/>
                </a:tc>
              </a:tr>
              <a:tr h="155396">
                <a:tc>
                  <a:txBody>
                    <a:bodyPr/>
                    <a:lstStyle/>
                    <a:p>
                      <a:pPr algn="ctr" fontAlgn="b"/>
                      <a:r>
                        <a:rPr lang="en-US" sz="1100" u="none" strike="noStrike" dirty="0"/>
                        <a:t>STA3</a:t>
                      </a:r>
                      <a:endParaRPr lang="en-US" sz="1100" b="0" i="0" u="none" strike="noStrike" dirty="0">
                        <a:solidFill>
                          <a:srgbClr val="000000"/>
                        </a:solidFill>
                        <a:latin typeface="Times New Roman"/>
                      </a:endParaRPr>
                    </a:p>
                  </a:txBody>
                  <a:tcPr marL="0" marR="0" marT="0" marB="0" anchor="ctr"/>
                </a:tc>
                <a:tc>
                  <a:txBody>
                    <a:bodyPr/>
                    <a:lstStyle/>
                    <a:p>
                      <a:pPr algn="ctr"/>
                      <a:r>
                        <a:rPr lang="en-US" altLang="zh-CN" sz="1100" dirty="0" smtClean="0">
                          <a:solidFill>
                            <a:schemeClr val="dk1"/>
                          </a:solidFill>
                        </a:rPr>
                        <a:t>Y</a:t>
                      </a:r>
                      <a:endParaRPr lang="zh-CN" altLang="en-US" sz="1100" dirty="0">
                        <a:solidFill>
                          <a:schemeClr val="tx1"/>
                        </a:solidFill>
                      </a:endParaRPr>
                    </a:p>
                  </a:txBody>
                  <a:tcPr marL="0" marR="0" marT="0" marB="0" anchor="ctr"/>
                </a:tc>
              </a:tr>
              <a:tr h="155396">
                <a:tc>
                  <a:txBody>
                    <a:bodyPr/>
                    <a:lstStyle/>
                    <a:p>
                      <a:pPr algn="ctr" fontAlgn="b"/>
                      <a:r>
                        <a:rPr lang="en-US" sz="1100" u="none" strike="noStrike" dirty="0"/>
                        <a:t>STA9</a:t>
                      </a:r>
                      <a:endParaRPr lang="en-US" sz="1100" b="0" i="0" u="none" strike="noStrike" dirty="0">
                        <a:solidFill>
                          <a:srgbClr val="000000"/>
                        </a:solidFill>
                        <a:latin typeface="Times New Roman"/>
                      </a:endParaRPr>
                    </a:p>
                  </a:txBody>
                  <a:tcPr marL="0" marR="0" marT="0" marB="0" anchor="ctr"/>
                </a:tc>
                <a:tc>
                  <a:txBody>
                    <a:bodyPr/>
                    <a:lstStyle/>
                    <a:p>
                      <a:pPr algn="ctr"/>
                      <a:r>
                        <a:rPr lang="en-US" altLang="zh-CN" sz="1100" dirty="0" smtClean="0">
                          <a:solidFill>
                            <a:schemeClr val="dk1"/>
                          </a:solidFill>
                        </a:rPr>
                        <a:t>Y</a:t>
                      </a:r>
                      <a:endParaRPr lang="zh-CN" altLang="en-US" sz="1100" dirty="0">
                        <a:solidFill>
                          <a:srgbClr val="FF0000"/>
                        </a:solidFill>
                      </a:endParaRPr>
                    </a:p>
                  </a:txBody>
                  <a:tcPr marL="0" marR="0" marT="0" marB="0" anchor="ctr"/>
                </a:tc>
              </a:tr>
              <a:tr h="155396">
                <a:tc>
                  <a:txBody>
                    <a:bodyPr/>
                    <a:lstStyle/>
                    <a:p>
                      <a:pPr algn="ctr" fontAlgn="b"/>
                      <a:r>
                        <a:rPr lang="en-US" sz="1100" u="none" strike="noStrike" dirty="0"/>
                        <a:t>STA15</a:t>
                      </a:r>
                      <a:endParaRPr lang="en-US" sz="1100" b="0" i="0" u="none" strike="noStrike" dirty="0">
                        <a:solidFill>
                          <a:srgbClr val="000000"/>
                        </a:solidFill>
                        <a:latin typeface="Times New Roman"/>
                      </a:endParaRPr>
                    </a:p>
                  </a:txBody>
                  <a:tcPr marL="0" marR="0" marT="0" marB="0" anchor="ctr"/>
                </a:tc>
                <a:tc>
                  <a:txBody>
                    <a:bodyPr/>
                    <a:lstStyle/>
                    <a:p>
                      <a:pPr algn="ctr"/>
                      <a:r>
                        <a:rPr lang="en-US" altLang="zh-CN" sz="1100" dirty="0" smtClean="0">
                          <a:solidFill>
                            <a:schemeClr val="dk1"/>
                          </a:solidFill>
                        </a:rPr>
                        <a:t>Y</a:t>
                      </a:r>
                      <a:endParaRPr lang="zh-CN" altLang="en-US" sz="1100" dirty="0">
                        <a:solidFill>
                          <a:srgbClr val="FF0000"/>
                        </a:solidFill>
                      </a:endParaRPr>
                    </a:p>
                  </a:txBody>
                  <a:tcPr marL="0" marR="0" marT="0" marB="0" anchor="ctr"/>
                </a:tc>
              </a:tr>
              <a:tr h="155396">
                <a:tc>
                  <a:txBody>
                    <a:bodyPr/>
                    <a:lstStyle/>
                    <a:p>
                      <a:pPr algn="ctr" fontAlgn="b"/>
                      <a:r>
                        <a:rPr lang="en-US" sz="1100" u="none" strike="noStrike" dirty="0"/>
                        <a:t>STA21</a:t>
                      </a:r>
                      <a:endParaRPr lang="en-US" sz="1100" b="0" i="0" u="none" strike="noStrike" dirty="0">
                        <a:solidFill>
                          <a:srgbClr val="00000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55396">
                <a:tc>
                  <a:txBody>
                    <a:bodyPr/>
                    <a:lstStyle/>
                    <a:p>
                      <a:pPr algn="ctr" fontAlgn="b"/>
                      <a:r>
                        <a:rPr lang="en-US" sz="1100" u="none" strike="noStrike" dirty="0"/>
                        <a:t>STA27</a:t>
                      </a:r>
                      <a:endParaRPr lang="en-US" sz="1100" b="0" i="0" u="none" strike="noStrike" dirty="0">
                        <a:solidFill>
                          <a:srgbClr val="00000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bl>
          </a:graphicData>
        </a:graphic>
      </p:graphicFrame>
      <p:graphicFrame>
        <p:nvGraphicFramePr>
          <p:cNvPr id="7" name="Table 6"/>
          <p:cNvGraphicFramePr>
            <a:graphicFrameLocks noGrp="1"/>
          </p:cNvGraphicFramePr>
          <p:nvPr/>
        </p:nvGraphicFramePr>
        <p:xfrm>
          <a:off x="6228184" y="4077072"/>
          <a:ext cx="1263666" cy="1173480"/>
        </p:xfrm>
        <a:graphic>
          <a:graphicData uri="http://schemas.openxmlformats.org/drawingml/2006/table">
            <a:tbl>
              <a:tblPr firstRow="1" bandRow="1">
                <a:tableStyleId>{073A0DAA-6AF3-43AB-8588-CEC1D06C72B9}</a:tableStyleId>
              </a:tblPr>
              <a:tblGrid>
                <a:gridCol w="631833"/>
                <a:gridCol w="631833"/>
              </a:tblGrid>
              <a:tr h="155396">
                <a:tc>
                  <a:txBody>
                    <a:bodyPr/>
                    <a:lstStyle/>
                    <a:p>
                      <a:pPr algn="ctr"/>
                      <a:endParaRPr lang="zh-CN" altLang="en-US" sz="1100" dirty="0"/>
                    </a:p>
                  </a:txBody>
                  <a:tcPr marL="0" marR="0" marT="0" marB="0" anchor="ctr"/>
                </a:tc>
                <a:tc>
                  <a:txBody>
                    <a:bodyPr/>
                    <a:lstStyle/>
                    <a:p>
                      <a:pPr algn="ctr"/>
                      <a:r>
                        <a:rPr lang="en-US" altLang="zh-CN" sz="1100" dirty="0" smtClean="0"/>
                        <a:t>BSS C</a:t>
                      </a:r>
                      <a:endParaRPr lang="zh-CN" altLang="en-US" sz="1100" dirty="0"/>
                    </a:p>
                  </a:txBody>
                  <a:tcPr marL="0" marR="0" marT="0" marB="0" anchor="ctr"/>
                </a:tc>
              </a:tr>
              <a:tr h="155396">
                <a:tc>
                  <a:txBody>
                    <a:bodyPr/>
                    <a:lstStyle/>
                    <a:p>
                      <a:pPr algn="ctr"/>
                      <a:r>
                        <a:rPr lang="en-US" altLang="zh-CN" sz="1100" dirty="0" smtClean="0"/>
                        <a:t>Station</a:t>
                      </a:r>
                      <a:endParaRPr lang="zh-CN" altLang="en-US" sz="1100" dirty="0"/>
                    </a:p>
                  </a:txBody>
                  <a:tcPr marL="0" marR="0" marT="0" marB="0" anchor="ctr"/>
                </a:tc>
                <a:tc>
                  <a:txBody>
                    <a:bodyPr/>
                    <a:lstStyle/>
                    <a:p>
                      <a:pPr algn="ctr"/>
                      <a:r>
                        <a:rPr lang="en-US" altLang="zh-CN" sz="1100" dirty="0" smtClean="0"/>
                        <a:t>UL</a:t>
                      </a:r>
                      <a:endParaRPr lang="zh-CN" altLang="en-US" sz="1100" dirty="0"/>
                    </a:p>
                  </a:txBody>
                  <a:tcPr marL="0" marR="0" marT="0" marB="0" anchor="ctr"/>
                </a:tc>
              </a:tr>
              <a:tr h="155396">
                <a:tc>
                  <a:txBody>
                    <a:bodyPr/>
                    <a:lstStyle/>
                    <a:p>
                      <a:pPr algn="ctr" fontAlgn="b"/>
                      <a:r>
                        <a:rPr lang="en-US" sz="1100" u="none" strike="noStrike" dirty="0"/>
                        <a:t>STA6</a:t>
                      </a:r>
                      <a:endParaRPr lang="en-US" sz="1100" b="0" i="0" u="none" strike="noStrike" dirty="0">
                        <a:solidFill>
                          <a:srgbClr val="C0000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55396">
                <a:tc>
                  <a:txBody>
                    <a:bodyPr/>
                    <a:lstStyle/>
                    <a:p>
                      <a:pPr algn="ctr" fontAlgn="b"/>
                      <a:r>
                        <a:rPr lang="en-US" sz="1100" u="none" strike="noStrike" dirty="0"/>
                        <a:t>STA12</a:t>
                      </a:r>
                      <a:endParaRPr lang="en-US" sz="1100" b="0" i="0" u="none" strike="noStrike" dirty="0">
                        <a:solidFill>
                          <a:srgbClr val="C00000"/>
                        </a:solidFill>
                        <a:latin typeface="Times New Roman"/>
                      </a:endParaRPr>
                    </a:p>
                  </a:txBody>
                  <a:tcPr marL="0" marR="0" marT="0" marB="0" anchor="ctr"/>
                </a:tc>
                <a:tc>
                  <a:txBody>
                    <a:bodyPr/>
                    <a:lstStyle/>
                    <a:p>
                      <a:pPr algn="ctr"/>
                      <a:r>
                        <a:rPr lang="en-US" altLang="zh-CN" sz="1100" dirty="0" smtClean="0">
                          <a:solidFill>
                            <a:schemeClr val="dk1"/>
                          </a:solidFill>
                        </a:rPr>
                        <a:t>Y</a:t>
                      </a:r>
                      <a:endParaRPr lang="zh-CN" altLang="en-US" sz="1100" dirty="0">
                        <a:solidFill>
                          <a:srgbClr val="FF0000"/>
                        </a:solidFill>
                      </a:endParaRPr>
                    </a:p>
                  </a:txBody>
                  <a:tcPr marL="0" marR="0" marT="0" marB="0" anchor="ctr"/>
                </a:tc>
              </a:tr>
              <a:tr h="155396">
                <a:tc>
                  <a:txBody>
                    <a:bodyPr/>
                    <a:lstStyle/>
                    <a:p>
                      <a:pPr algn="ctr" fontAlgn="b"/>
                      <a:r>
                        <a:rPr lang="en-US" sz="1100" u="none" strike="noStrike" dirty="0"/>
                        <a:t>STA18</a:t>
                      </a:r>
                      <a:endParaRPr lang="en-US" sz="1100" b="0" i="0" u="none" strike="noStrike" dirty="0">
                        <a:solidFill>
                          <a:srgbClr val="C00000"/>
                        </a:solidFill>
                        <a:latin typeface="Times New Roman"/>
                      </a:endParaRPr>
                    </a:p>
                  </a:txBody>
                  <a:tcPr marL="0" marR="0" marT="0" marB="0" anchor="ctr"/>
                </a:tc>
                <a:tc>
                  <a:txBody>
                    <a:bodyPr/>
                    <a:lstStyle/>
                    <a:p>
                      <a:pPr algn="ctr"/>
                      <a:r>
                        <a:rPr lang="en-US" altLang="zh-CN" sz="1100" dirty="0" smtClean="0">
                          <a:solidFill>
                            <a:schemeClr val="dk1"/>
                          </a:solidFill>
                        </a:rPr>
                        <a:t>Y</a:t>
                      </a:r>
                      <a:endParaRPr lang="zh-CN" altLang="en-US" sz="1100" dirty="0">
                        <a:solidFill>
                          <a:srgbClr val="FF0000"/>
                        </a:solidFill>
                      </a:endParaRPr>
                    </a:p>
                  </a:txBody>
                  <a:tcPr marL="0" marR="0" marT="0" marB="0" anchor="ctr"/>
                </a:tc>
              </a:tr>
              <a:tr h="155396">
                <a:tc>
                  <a:txBody>
                    <a:bodyPr/>
                    <a:lstStyle/>
                    <a:p>
                      <a:pPr algn="ctr" fontAlgn="b"/>
                      <a:r>
                        <a:rPr lang="en-US" sz="1100" u="none" strike="noStrike" dirty="0"/>
                        <a:t>STA24</a:t>
                      </a:r>
                      <a:endParaRPr lang="en-US" sz="1100" b="0" i="0" u="none" strike="noStrike" dirty="0">
                        <a:solidFill>
                          <a:srgbClr val="C0000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55396">
                <a:tc>
                  <a:txBody>
                    <a:bodyPr/>
                    <a:lstStyle/>
                    <a:p>
                      <a:pPr algn="ctr" fontAlgn="b"/>
                      <a:r>
                        <a:rPr lang="en-US" sz="1100" u="none" strike="noStrike" dirty="0"/>
                        <a:t>STA30</a:t>
                      </a:r>
                      <a:endParaRPr lang="en-US" sz="1100" b="0" i="0" u="none" strike="noStrike" dirty="0">
                        <a:solidFill>
                          <a:srgbClr val="C0000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bl>
          </a:graphicData>
        </a:graphic>
      </p:graphicFrame>
      <p:graphicFrame>
        <p:nvGraphicFramePr>
          <p:cNvPr id="8" name="Content Placeholder 6"/>
          <p:cNvGraphicFramePr>
            <a:graphicFrameLocks/>
          </p:cNvGraphicFramePr>
          <p:nvPr/>
        </p:nvGraphicFramePr>
        <p:xfrm>
          <a:off x="7668344" y="2725002"/>
          <a:ext cx="1344150" cy="3728334"/>
        </p:xfrm>
        <a:graphic>
          <a:graphicData uri="http://schemas.openxmlformats.org/drawingml/2006/table">
            <a:tbl>
              <a:tblPr firstRow="1" bandRow="1">
                <a:tableStyleId>{073A0DAA-6AF3-43AB-8588-CEC1D06C72B9}</a:tableStyleId>
              </a:tblPr>
              <a:tblGrid>
                <a:gridCol w="672075"/>
                <a:gridCol w="672075"/>
              </a:tblGrid>
              <a:tr h="187767">
                <a:tc>
                  <a:txBody>
                    <a:bodyPr/>
                    <a:lstStyle/>
                    <a:p>
                      <a:pPr algn="ctr"/>
                      <a:endParaRPr lang="zh-CN" altLang="en-US" sz="1100" dirty="0"/>
                    </a:p>
                  </a:txBody>
                  <a:tcPr marL="0" marR="0" marT="0" marB="0" anchor="ctr"/>
                </a:tc>
                <a:tc>
                  <a:txBody>
                    <a:bodyPr/>
                    <a:lstStyle/>
                    <a:p>
                      <a:pPr algn="ctr"/>
                      <a:r>
                        <a:rPr lang="en-US" altLang="zh-CN" sz="1100" dirty="0" smtClean="0"/>
                        <a:t>BSS B</a:t>
                      </a:r>
                      <a:endParaRPr lang="zh-CN" altLang="en-US" sz="1100" dirty="0"/>
                    </a:p>
                  </a:txBody>
                  <a:tcPr marL="0" marR="0" marT="0" marB="0" anchor="ctr"/>
                </a:tc>
              </a:tr>
              <a:tr h="187767">
                <a:tc>
                  <a:txBody>
                    <a:bodyPr/>
                    <a:lstStyle/>
                    <a:p>
                      <a:pPr algn="ctr"/>
                      <a:r>
                        <a:rPr lang="en-US" altLang="zh-CN" sz="1100" dirty="0" smtClean="0"/>
                        <a:t>Station</a:t>
                      </a:r>
                      <a:endParaRPr lang="zh-CN" altLang="en-US" sz="1100" dirty="0"/>
                    </a:p>
                  </a:txBody>
                  <a:tcPr marL="0" marR="0" marT="0" marB="0" anchor="ctr"/>
                </a:tc>
                <a:tc>
                  <a:txBody>
                    <a:bodyPr/>
                    <a:lstStyle/>
                    <a:p>
                      <a:pPr algn="ctr"/>
                      <a:r>
                        <a:rPr lang="en-US" altLang="zh-CN" sz="1100" dirty="0" smtClean="0"/>
                        <a:t>UL</a:t>
                      </a:r>
                      <a:endParaRPr lang="zh-CN" altLang="en-US" sz="1100" dirty="0"/>
                    </a:p>
                  </a:txBody>
                  <a:tcPr marL="0" marR="0" marT="0" marB="0" anchor="ctr"/>
                </a:tc>
              </a:tr>
              <a:tr h="148867">
                <a:tc>
                  <a:txBody>
                    <a:bodyPr/>
                    <a:lstStyle/>
                    <a:p>
                      <a:pPr algn="ctr" fontAlgn="b"/>
                      <a:r>
                        <a:rPr lang="en-US" sz="1100" u="none" strike="noStrike" dirty="0"/>
                        <a:t>STA1</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a:t>STA2</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a:t>STA4</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a:t>STA5</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a:t>STA7</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a:t>STA8</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a:t>STA10</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STA11</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STA13</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STA14</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STA16</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STA17</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STA19</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STA20</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STA22</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smtClean="0"/>
                        <a:t>STA23</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smtClean="0"/>
                        <a:t>STA25</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smtClean="0"/>
                        <a:t>STA26</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smtClean="0"/>
                        <a:t>STA28</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smtClean="0"/>
                        <a:t>STA29</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bl>
          </a:graphicData>
        </a:graphic>
      </p:graphicFrame>
      <p:sp>
        <p:nvSpPr>
          <p:cNvPr id="9"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20</a:t>
            </a:fld>
            <a:endParaRPr lang="en-US" dirty="0"/>
          </a:p>
        </p:txBody>
      </p:sp>
      <p:sp>
        <p:nvSpPr>
          <p:cNvPr id="10" name="Footer Placeholder 3"/>
          <p:cNvSpPr txBox="1">
            <a:spLocks/>
          </p:cNvSpPr>
          <p:nvPr/>
        </p:nvSpPr>
        <p:spPr bwMode="auto">
          <a:xfrm>
            <a:off x="6813258" y="6475413"/>
            <a:ext cx="1730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[1] DCN 14-1187r1 “The Effect of Preamble Error Model on MAC Simulator”, Po-Kai Huang, Intel</a:t>
            </a:r>
          </a:p>
          <a:p>
            <a:pPr>
              <a:buNone/>
            </a:pPr>
            <a:r>
              <a:rPr lang="en-US" dirty="0" smtClean="0"/>
              <a:t>[2] DCN 15-367r0 “OBSS preamble detection”, Gwen Barriac , Qualcomm</a:t>
            </a:r>
          </a:p>
          <a:p>
            <a:pPr>
              <a:buNone/>
            </a:pPr>
            <a:r>
              <a:rPr lang="en-US" dirty="0" smtClean="0"/>
              <a:t>[3] DCN 14-637 “Spatial Reuse and Coexistence with Legacy Devices” James Wang, </a:t>
            </a:r>
            <a:r>
              <a:rPr lang="en-US" dirty="0" err="1" smtClean="0"/>
              <a:t>Mediatek</a:t>
            </a:r>
            <a:endParaRPr lang="en-US" dirty="0" smtClean="0"/>
          </a:p>
          <a:p>
            <a:pPr>
              <a:buNone/>
            </a:pPr>
            <a:r>
              <a:rPr lang="en-US" dirty="0" smtClean="0"/>
              <a:t>[4] DCN 14-0082r1 “Improved Spatial Reuse Feasibility – Part I” Ron Porat, Broadcom </a:t>
            </a:r>
          </a:p>
          <a:p>
            <a:pPr>
              <a:buNone/>
            </a:pPr>
            <a:r>
              <a:rPr lang="en-US" dirty="0" smtClean="0"/>
              <a:t>[5] DCN 14-1224 “Link Aware CCA” Brian Hart, Cisco</a:t>
            </a:r>
          </a:p>
          <a:p>
            <a:pPr>
              <a:buNone/>
            </a:pPr>
            <a:r>
              <a:rPr lang="en-US" dirty="0" smtClean="0"/>
              <a:t>[6]DCN 14-637 “Spatial Reuse and Coexistence with Legacy Devices” James Wang, </a:t>
            </a:r>
            <a:r>
              <a:rPr lang="en-US" dirty="0" err="1" smtClean="0"/>
              <a:t>Mediatek</a:t>
            </a:r>
            <a:endParaRPr lang="en-US" dirty="0" smtClean="0"/>
          </a:p>
          <a:p>
            <a:pPr>
              <a:buNone/>
            </a:pPr>
            <a:r>
              <a:rPr lang="en-US" dirty="0" smtClean="0"/>
              <a:t>[7] DCN 14-1207r1 “OBSS reuse mechanism which preserves fairness” </a:t>
            </a:r>
            <a:r>
              <a:rPr lang="en-US" dirty="0" err="1" smtClean="0"/>
              <a:t>Imad</a:t>
            </a:r>
            <a:r>
              <a:rPr lang="en-US" dirty="0" smtClean="0"/>
              <a:t> </a:t>
            </a:r>
            <a:r>
              <a:rPr lang="en-US" dirty="0" err="1" smtClean="0"/>
              <a:t>Jamil</a:t>
            </a:r>
            <a:r>
              <a:rPr lang="en-US" dirty="0" smtClean="0"/>
              <a:t>, Orange</a:t>
            </a:r>
          </a:p>
          <a:p>
            <a:pPr>
              <a:buNone/>
            </a:pPr>
            <a:r>
              <a:rPr lang="en-US" dirty="0" smtClean="0"/>
              <a:t>[8] DCN 14-1199r1 “CCA Study in Residential Scenario - Part 2” Gwen Barriac, Qualcomm</a:t>
            </a:r>
          </a:p>
          <a:p>
            <a:pPr>
              <a:buNone/>
            </a:pPr>
            <a:r>
              <a:rPr lang="en-US" dirty="0" smtClean="0"/>
              <a:t>[9] DCN 14-846r0 “CCA Study in Residential Scenario”, Gwen Barriac, Qualcomm</a:t>
            </a:r>
          </a:p>
          <a:p>
            <a:pPr>
              <a:buNone/>
            </a:pPr>
            <a:r>
              <a:rPr lang="en-US" dirty="0" smtClean="0"/>
              <a:t>[10] DCN 14-1448r2 “Considerations for Adaptive CCA” Reza Hedayat, </a:t>
            </a:r>
            <a:r>
              <a:rPr lang="en-US" dirty="0" err="1" smtClean="0"/>
              <a:t>Newracom</a:t>
            </a:r>
            <a:r>
              <a:rPr lang="en-US" dirty="0" smtClean="0"/>
              <a:t> </a:t>
            </a:r>
          </a:p>
          <a:p>
            <a:pPr>
              <a:buNone/>
            </a:pPr>
            <a:r>
              <a:rPr lang="en-US" dirty="0" smtClean="0"/>
              <a:t>[11] DCN 15-588r0 “CCA Revisited” Amin </a:t>
            </a:r>
            <a:r>
              <a:rPr lang="en-US" dirty="0" err="1" smtClean="0"/>
              <a:t>Jafarian</a:t>
            </a:r>
            <a:r>
              <a:rPr lang="en-US" dirty="0" smtClean="0"/>
              <a:t>, </a:t>
            </a:r>
            <a:r>
              <a:rPr lang="en-US" dirty="0" err="1" smtClean="0"/>
              <a:t>Newracom</a:t>
            </a:r>
            <a:endParaRPr lang="en-US" dirty="0" smtClean="0"/>
          </a:p>
          <a:p>
            <a:pPr>
              <a:buNone/>
            </a:pPr>
            <a:r>
              <a:rPr lang="en-US" dirty="0" smtClean="0"/>
              <a:t>[12[ DCN 15-1045r0 Sony Dynamic CCA control and TPC Simulation Results</a:t>
            </a:r>
          </a:p>
          <a:p>
            <a:pPr>
              <a:buNone/>
            </a:pPr>
            <a:endParaRPr lang="en-US" dirty="0" smtClean="0"/>
          </a:p>
          <a:p>
            <a:pPr>
              <a:buNone/>
            </a:pPr>
            <a:r>
              <a:rPr lang="en-US" dirty="0" smtClean="0"/>
              <a:t> </a:t>
            </a:r>
          </a:p>
          <a:p>
            <a:pPr>
              <a:buNone/>
            </a:pPr>
            <a:endParaRPr lang="en-US" dirty="0"/>
          </a:p>
        </p:txBody>
      </p:sp>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21</a:t>
            </a:fld>
            <a:endParaRPr lang="en-US" dirty="0"/>
          </a:p>
        </p:txBody>
      </p:sp>
      <p:sp>
        <p:nvSpPr>
          <p:cNvPr id="8" name="Footer Placeholder 3"/>
          <p:cNvSpPr>
            <a:spLocks noGrp="1"/>
          </p:cNvSpPr>
          <p:nvPr>
            <p:ph type="ftr" sz="quarter" idx="4294967295"/>
          </p:nvPr>
        </p:nvSpPr>
        <p:spPr>
          <a:xfrm>
            <a:off x="6813258" y="6475413"/>
            <a:ext cx="1730602" cy="184666"/>
          </a:xfrm>
          <a:prstGeom prst="rect">
            <a:avLst/>
          </a:prstGeom>
          <a:noFill/>
        </p:spPr>
        <p:txBody>
          <a:bodyPr/>
          <a:lstStyle/>
          <a:p>
            <a:r>
              <a:rPr lang="en-US" dirty="0" smtClean="0"/>
              <a:t>James </a:t>
            </a:r>
            <a:r>
              <a:rPr lang="en-US" dirty="0" err="1" smtClean="0"/>
              <a:t>Wang,Mediate,k</a:t>
            </a:r>
            <a:r>
              <a:rPr lang="en-US" dirty="0" smtClean="0"/>
              <a:t> et al</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620315" cy="276999"/>
          </a:xfrm>
        </p:spPr>
        <p:txBody>
          <a:bodyPr/>
          <a:lstStyle/>
          <a:p>
            <a:pPr>
              <a:defRPr/>
            </a:pPr>
            <a:r>
              <a:rPr lang="en-US" dirty="0" smtClean="0"/>
              <a:t>September,</a:t>
            </a:r>
            <a:r>
              <a:rPr lang="en-US" altLang="zh-CN" dirty="0" smtClean="0"/>
              <a:t> 2015</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13" name="Table 12"/>
          <p:cNvGraphicFramePr>
            <a:graphicFrameLocks noGrp="1"/>
          </p:cNvGraphicFramePr>
          <p:nvPr/>
        </p:nvGraphicFramePr>
        <p:xfrm>
          <a:off x="762000" y="1143000"/>
          <a:ext cx="7239000" cy="274320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Eldad Perahia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3886200"/>
          <a:ext cx="7239000" cy="2018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Matthew Fischer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Sriram Venkateswaran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Andrew Blanksby </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400" kern="1200" dirty="0" smtClean="0">
                          <a:solidFill>
                            <a:schemeClr val="dk1"/>
                          </a:solidFill>
                          <a:latin typeface="+mn-lt"/>
                          <a:ea typeface="+mn-ea"/>
                          <a:cs typeface="+mn-cs"/>
                        </a:rPr>
                        <a:t>Matthias Korb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Tu</a:t>
                      </a:r>
                      <a:r>
                        <a:rPr lang="en-US" sz="1200" dirty="0">
                          <a:solidFill>
                            <a:srgbClr val="000000"/>
                          </a:solidFill>
                          <a:latin typeface="Times New Roman"/>
                          <a:ea typeface="Times New Roman"/>
                          <a:cs typeface="Arial"/>
                        </a:rPr>
                        <a:t> Nguyen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620315" cy="276999"/>
          </a:xfrm>
        </p:spPr>
        <p:txBody>
          <a:bodyPr/>
          <a:lstStyle/>
          <a:p>
            <a:pPr>
              <a:defRPr/>
            </a:pPr>
            <a:r>
              <a:rPr lang="en-US" dirty="0" smtClean="0"/>
              <a:t>September,</a:t>
            </a:r>
            <a:r>
              <a:rPr lang="en-US" altLang="zh-CN" dirty="0" smtClean="0"/>
              <a:t> 2015</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801536"/>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13" name="Table 12"/>
          <p:cNvGraphicFramePr>
            <a:graphicFrameLocks noGrp="1"/>
          </p:cNvGraphicFramePr>
          <p:nvPr/>
        </p:nvGraphicFramePr>
        <p:xfrm>
          <a:off x="762000" y="1106336"/>
          <a:ext cx="7467600" cy="483726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Phillip Barber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The Lone Star State, TX</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pbarber@broadbandmobiletech.com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Jun (Rossi) </a:t>
                      </a:r>
                      <a:r>
                        <a:rPr lang="en-US" sz="1200" dirty="0">
                          <a:solidFill>
                            <a:srgbClr val="000000"/>
                          </a:solidFill>
                          <a:latin typeface="Times New Roman"/>
                          <a:ea typeface="Times New Roman"/>
                          <a:cs typeface="Arial"/>
                        </a:rPr>
                        <a:t>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Zhou </a:t>
                      </a:r>
                      <a:r>
                        <a:rPr lang="en-US" sz="1200" dirty="0" err="1">
                          <a:solidFill>
                            <a:srgbClr val="000000"/>
                          </a:solidFill>
                          <a:latin typeface="Times New Roman"/>
                          <a:ea typeface="Times New Roman"/>
                          <a:cs typeface="Arial"/>
                        </a:rPr>
                        <a:t>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+86-18565826350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Lanzhou1@huawei.com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620315" cy="276999"/>
          </a:xfrm>
        </p:spPr>
        <p:txBody>
          <a:bodyPr/>
          <a:lstStyle/>
          <a:p>
            <a:pPr>
              <a:defRPr/>
            </a:pPr>
            <a:r>
              <a:rPr lang="en-US" dirty="0" smtClean="0"/>
              <a:t>September,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Rectangle 12"/>
          <p:cNvSpPr>
            <a:spLocks noChangeArrowheads="1"/>
          </p:cNvSpPr>
          <p:nvPr/>
        </p:nvSpPr>
        <p:spPr bwMode="auto">
          <a:xfrm>
            <a:off x="990600" y="762000"/>
            <a:ext cx="31242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4" name="Table 13"/>
          <p:cNvGraphicFramePr>
            <a:graphicFrameLocks noGrp="1"/>
          </p:cNvGraphicFramePr>
          <p:nvPr/>
        </p:nvGraphicFramePr>
        <p:xfrm>
          <a:off x="914400" y="1219200"/>
          <a:ext cx="7239000" cy="384500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    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jiehuang@marvell.com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11" name="Table 10"/>
          <p:cNvGraphicFramePr>
            <a:graphicFrameLocks noGrp="1"/>
          </p:cNvGraphicFramePr>
          <p:nvPr/>
        </p:nvGraphicFramePr>
        <p:xfrm>
          <a:off x="914400" y="5029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620315" cy="276999"/>
          </a:xfrm>
        </p:spPr>
        <p:txBody>
          <a:bodyPr/>
          <a:lstStyle/>
          <a:p>
            <a:pPr>
              <a:defRPr/>
            </a:pPr>
            <a:r>
              <a:rPr lang="en-US" altLang="zh-CN" dirty="0" smtClean="0"/>
              <a:t>September, 2015</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7" name="Table 6"/>
          <p:cNvGraphicFramePr>
            <a:graphicFrameLocks noGrp="1"/>
          </p:cNvGraphicFramePr>
          <p:nvPr/>
        </p:nvGraphicFramePr>
        <p:xfrm>
          <a:off x="762000" y="4343399"/>
          <a:ext cx="7620000" cy="1524002"/>
        </p:xfrm>
        <a:graphic>
          <a:graphicData uri="http://schemas.openxmlformats.org/drawingml/2006/table">
            <a:tbl>
              <a:tblPr/>
              <a:tblGrid>
                <a:gridCol w="1523999"/>
                <a:gridCol w="1219201"/>
                <a:gridCol w="1676399"/>
                <a:gridCol w="1371600"/>
                <a:gridCol w="1828801"/>
              </a:tblGrid>
              <a:tr h="351692">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19200"/>
                <a:gridCol w="1676400"/>
                <a:gridCol w="1371600"/>
                <a:gridCol w="1828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err="1" smtClean="0">
                          <a:solidFill>
                            <a:schemeClr val="dk1"/>
                          </a:solidFill>
                          <a:latin typeface="+mn-lt"/>
                          <a:ea typeface="+mn-ea"/>
                          <a:cs typeface="+mn-cs"/>
                        </a:rPr>
                        <a:t>Hyeyoung</a:t>
                      </a:r>
                      <a:r>
                        <a:rPr lang="en-US" sz="1200" kern="1200" dirty="0" smtClean="0">
                          <a:solidFill>
                            <a:schemeClr val="dk1"/>
                          </a:solidFill>
                          <a:latin typeface="+mn-lt"/>
                          <a:ea typeface="+mn-ea"/>
                          <a:cs typeface="+mn-cs"/>
                        </a:rPr>
                        <a:t> Choi </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9"/>
                        </a:rPr>
                        <a:t>hy0117.choi@lge.com</a:t>
                      </a:r>
                      <a:r>
                        <a:rPr lang="en-US" sz="1200" kern="1200" dirty="0" smtClean="0">
                          <a:solidFill>
                            <a:schemeClr val="dk1"/>
                          </a:solidFill>
                          <a:latin typeface="+mn-lt"/>
                          <a:ea typeface="+mn-ea"/>
                          <a:cs typeface="+mn-cs"/>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620315" cy="276999"/>
          </a:xfrm>
        </p:spPr>
        <p:txBody>
          <a:bodyPr/>
          <a:lstStyle/>
          <a:p>
            <a:pPr>
              <a:defRPr/>
            </a:pPr>
            <a:r>
              <a:rPr lang="en-US" dirty="0" smtClean="0"/>
              <a:t>September,</a:t>
            </a:r>
            <a:r>
              <a:rPr lang="en-US" altLang="zh-CN" dirty="0" smtClean="0"/>
              <a:t> 2015</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73152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13" name="Table 12"/>
          <p:cNvGraphicFramePr>
            <a:graphicFrameLocks noGrp="1"/>
          </p:cNvGraphicFramePr>
          <p:nvPr/>
        </p:nvGraphicFramePr>
        <p:xfrm>
          <a:off x="381000" y="1315168"/>
          <a:ext cx="8153400" cy="4476032"/>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Innovation Park, </a:t>
                      </a:r>
                      <a:br>
                        <a:rPr lang="en-US" sz="1000" dirty="0">
                          <a:solidFill>
                            <a:srgbClr val="000000"/>
                          </a:solidFill>
                          <a:latin typeface="Times New Roman"/>
                          <a:ea typeface="Times New Roman"/>
                          <a:cs typeface="Arial"/>
                        </a:rPr>
                      </a:br>
                      <a:r>
                        <a:rPr lang="en-US" sz="1000" dirty="0">
                          <a:solidFill>
                            <a:srgbClr val="000000"/>
                          </a:solidFill>
                          <a:latin typeface="Times New Roman"/>
                          <a:ea typeface="Times New Roman"/>
                          <a:cs typeface="Arial"/>
                        </a:rPr>
                        <a:t>Cambridge CB4 0DS   (U.K.)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+82-31-279-9028</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(972) 761 7437</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Yusuke </a:t>
                      </a:r>
                      <a:r>
                        <a:rPr lang="en-US" sz="1200" dirty="0" err="1">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a:t>
                      </a:r>
                      <a:r>
                        <a:rPr lang="en-US" sz="1200" dirty="0" err="1">
                          <a:solidFill>
                            <a:srgbClr val="000000"/>
                          </a:solidFill>
                          <a:latin typeface="Times New Roman"/>
                          <a:ea typeface="Times New Roman"/>
                          <a:cs typeface="Arial"/>
                        </a:rPr>
                        <a:t>Kishida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kishida.akira@lab.ntt.co.jp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620315" cy="276999"/>
          </a:xfrm>
        </p:spPr>
        <p:txBody>
          <a:bodyPr/>
          <a:lstStyle/>
          <a:p>
            <a:pPr>
              <a:defRPr/>
            </a:pPr>
            <a:r>
              <a:rPr lang="en-US" dirty="0" smtClean="0"/>
              <a:t>September,</a:t>
            </a:r>
            <a:r>
              <a:rPr lang="en-US" altLang="zh-CN" dirty="0" smtClean="0"/>
              <a:t> 2015</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73152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13" name="Table 12"/>
          <p:cNvGraphicFramePr>
            <a:graphicFrameLocks noGrp="1"/>
          </p:cNvGraphicFramePr>
          <p:nvPr/>
        </p:nvGraphicFramePr>
        <p:xfrm>
          <a:off x="381000" y="1315168"/>
          <a:ext cx="8153400" cy="815036"/>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spcBef>
                          <a:spcPts val="0"/>
                        </a:spcBef>
                        <a:spcAft>
                          <a:spcPts val="0"/>
                        </a:spcAft>
                      </a:pPr>
                      <a:r>
                        <a:rPr lang="en-US" sz="1200">
                          <a:solidFill>
                            <a:srgbClr val="000000"/>
                          </a:solidFill>
                          <a:latin typeface="Calibri"/>
                          <a:ea typeface="PMingLiU"/>
                          <a:cs typeface="Times New Roman"/>
                        </a:rPr>
                        <a:t>Masahito Mori</a:t>
                      </a:r>
                      <a:endParaRPr lang="en-US" sz="1100">
                        <a:latin typeface="Calibri"/>
                        <a:ea typeface="PMingLiU"/>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spcBef>
                          <a:spcPts val="0"/>
                        </a:spcBef>
                        <a:spcAft>
                          <a:spcPts val="0"/>
                        </a:spcAft>
                      </a:pPr>
                      <a:r>
                        <a:rPr lang="en-US" sz="1200" dirty="0">
                          <a:solidFill>
                            <a:srgbClr val="000000"/>
                          </a:solidFill>
                          <a:latin typeface="Calibri"/>
                          <a:ea typeface="PMingLiU"/>
                          <a:cs typeface="Times New Roman"/>
                        </a:rPr>
                        <a:t>Sony Corporation</a:t>
                      </a:r>
                      <a:endParaRPr lang="en-US" sz="1100" dirty="0">
                        <a:latin typeface="Calibri"/>
                        <a:ea typeface="PMingLiU"/>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spcBef>
                          <a:spcPts val="0"/>
                        </a:spcBef>
                        <a:spcAft>
                          <a:spcPts val="0"/>
                        </a:spcAft>
                      </a:pPr>
                      <a:r>
                        <a:rPr lang="fi-FI" sz="1200">
                          <a:solidFill>
                            <a:srgbClr val="000000"/>
                          </a:solidFill>
                          <a:latin typeface="Calibri"/>
                          <a:ea typeface="PMingLiU"/>
                          <a:cs typeface="Times New Roman"/>
                        </a:rPr>
                        <a:t>1-7-1 Konan Minato-ku, Tokyo 108-0075, Japan </a:t>
                      </a:r>
                      <a:endParaRPr lang="en-US" sz="1100">
                        <a:latin typeface="Calibri"/>
                        <a:ea typeface="PMingLiU"/>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Calibri"/>
                          <a:ea typeface="PMingLiU"/>
                          <a:cs typeface="Times New Roman"/>
                        </a:rPr>
                        <a:t> </a:t>
                      </a:r>
                      <a:endParaRPr lang="en-US" sz="1100">
                        <a:latin typeface="Calibri"/>
                        <a:ea typeface="PMingLiU"/>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u="sng">
                          <a:solidFill>
                            <a:srgbClr val="000000"/>
                          </a:solidFill>
                          <a:latin typeface="Calibri"/>
                          <a:ea typeface="PMingLiU"/>
                          <a:cs typeface="Times New Roman"/>
                          <a:hlinkClick r:id="rId2"/>
                        </a:rPr>
                        <a:t>Masahito.Mori@jp.sony.com</a:t>
                      </a:r>
                      <a:endParaRPr lang="en-US" sz="1100">
                        <a:latin typeface="Calibri"/>
                        <a:ea typeface="PMingLiU"/>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spcBef>
                          <a:spcPts val="0"/>
                        </a:spcBef>
                        <a:spcAft>
                          <a:spcPts val="0"/>
                        </a:spcAft>
                      </a:pPr>
                      <a:r>
                        <a:rPr lang="en-US" sz="1200">
                          <a:solidFill>
                            <a:srgbClr val="000000"/>
                          </a:solidFill>
                          <a:latin typeface="Calibri"/>
                          <a:ea typeface="PMingLiU"/>
                          <a:cs typeface="Times New Roman"/>
                        </a:rPr>
                        <a:t>Takeshi Itagaki</a:t>
                      </a:r>
                      <a:endParaRPr lang="en-US" sz="1100">
                        <a:latin typeface="Calibri"/>
                        <a:ea typeface="PMingLiU"/>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Calibri"/>
                        <a:ea typeface="PMingLiU"/>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u="sng" dirty="0">
                          <a:solidFill>
                            <a:srgbClr val="000000"/>
                          </a:solidFill>
                          <a:latin typeface="Calibri"/>
                          <a:ea typeface="PMingLiU"/>
                          <a:cs typeface="Times New Roman"/>
                          <a:hlinkClick r:id="rId3"/>
                        </a:rPr>
                        <a:t>Takeshi.Itagaki@jp.sony.com</a:t>
                      </a:r>
                      <a:endParaRPr lang="en-US" sz="1100" dirty="0">
                        <a:latin typeface="Calibri"/>
                        <a:ea typeface="PMingLiU"/>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Interference problems for spatial reuse transmission</a:t>
            </a:r>
          </a:p>
          <a:p>
            <a:r>
              <a:rPr lang="en-US" dirty="0" smtClean="0"/>
              <a:t>Adaptive CCA and TPC schemes</a:t>
            </a:r>
          </a:p>
          <a:p>
            <a:r>
              <a:rPr lang="en-US" dirty="0" smtClean="0"/>
              <a:t>Conclusions</a:t>
            </a:r>
            <a:endParaRPr lang="en-US" dirty="0"/>
          </a:p>
        </p:txBody>
      </p:sp>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9</a:t>
            </a:fld>
            <a:endParaRPr lang="en-US" dirty="0"/>
          </a:p>
        </p:txBody>
      </p:sp>
      <p:sp>
        <p:nvSpPr>
          <p:cNvPr id="8" name="Footer Placeholder 3"/>
          <p:cNvSpPr>
            <a:spLocks noGrp="1"/>
          </p:cNvSpPr>
          <p:nvPr>
            <p:ph type="ftr" sz="quarter" idx="4294967295"/>
          </p:nvPr>
        </p:nvSpPr>
        <p:spPr>
          <a:xfrm>
            <a:off x="6477000" y="6475412"/>
            <a:ext cx="2066860" cy="230188"/>
          </a:xfrm>
          <a:prstGeom prst="rect">
            <a:avLst/>
          </a:prstGeom>
          <a:noFill/>
        </p:spPr>
        <p:txBody>
          <a:bodyPr/>
          <a:lstStyle/>
          <a:p>
            <a:r>
              <a:rPr lang="en-US" dirty="0" smtClean="0"/>
              <a:t>James Wang, </a:t>
            </a:r>
            <a:r>
              <a:rPr lang="en-US" dirty="0" err="1" smtClean="0"/>
              <a:t>Mediatek</a:t>
            </a:r>
            <a:r>
              <a:rPr lang="en-US" dirty="0" smtClean="0"/>
              <a:t>, et al</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108810</TotalTime>
  <Words>2245</Words>
  <Application>Microsoft Office PowerPoint</Application>
  <PresentationFormat>On-screen Show (4:3)</PresentationFormat>
  <Paragraphs>687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Adaptive CCA and TPC</vt:lpstr>
      <vt:lpstr>Authors (continued)</vt:lpstr>
      <vt:lpstr>Authors (continued)</vt:lpstr>
      <vt:lpstr>Authors (continued)</vt:lpstr>
      <vt:lpstr>Slide 5</vt:lpstr>
      <vt:lpstr>Authors (continued)</vt:lpstr>
      <vt:lpstr>Authors (continued)</vt:lpstr>
      <vt:lpstr>Authors (continued)</vt:lpstr>
      <vt:lpstr>Outline</vt:lpstr>
      <vt:lpstr>Interference Problem for Spatial Re-use</vt:lpstr>
      <vt:lpstr>Adaptive CCA/TPC Schemes</vt:lpstr>
      <vt:lpstr>An Example of Adaptive CCA/PC Scheme </vt:lpstr>
      <vt:lpstr>Simulation Results for the Example Adaptive CCA/TPC Scheme </vt:lpstr>
      <vt:lpstr>Simulation Results for the Example Adaptive CCA/TPC Scheme </vt:lpstr>
      <vt:lpstr>Sony’s Simulation Results – SS1 (All of STAs are Ax-STA)</vt:lpstr>
      <vt:lpstr>Sony’s Simulation Results for SS1 (All of STAs are Ax-STA)</vt:lpstr>
      <vt:lpstr>Conclusions</vt:lpstr>
      <vt:lpstr>Straw Poll</vt:lpstr>
      <vt:lpstr>Backup Charts</vt:lpstr>
      <vt:lpstr>Scenario Description (slides 12 and 13)             </vt:lpstr>
      <vt:lpstr>Reference</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Mediatek</cp:lastModifiedBy>
  <cp:revision>1815</cp:revision>
  <cp:lastPrinted>1998-02-10T13:28:06Z</cp:lastPrinted>
  <dcterms:created xsi:type="dcterms:W3CDTF">2007-05-21T21:00:37Z</dcterms:created>
  <dcterms:modified xsi:type="dcterms:W3CDTF">2015-09-15T09:50:51Z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