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48" r:id="rId2"/>
    <p:sldId id="549" r:id="rId3"/>
    <p:sldId id="473" r:id="rId4"/>
    <p:sldId id="474" r:id="rId5"/>
    <p:sldId id="270" r:id="rId6"/>
    <p:sldId id="478" r:id="rId7"/>
    <p:sldId id="475" r:id="rId8"/>
    <p:sldId id="579" r:id="rId9"/>
    <p:sldId id="550" r:id="rId10"/>
    <p:sldId id="551" r:id="rId11"/>
    <p:sldId id="552" r:id="rId12"/>
    <p:sldId id="554" r:id="rId13"/>
    <p:sldId id="555" r:id="rId14"/>
    <p:sldId id="556" r:id="rId15"/>
    <p:sldId id="557" r:id="rId16"/>
    <p:sldId id="558" r:id="rId17"/>
    <p:sldId id="564" r:id="rId18"/>
    <p:sldId id="565" r:id="rId19"/>
    <p:sldId id="569" r:id="rId20"/>
    <p:sldId id="571" r:id="rId21"/>
    <p:sldId id="577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71" d="100"/>
          <a:sy n="71" d="100"/>
        </p:scale>
        <p:origin x="-135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James Wang, 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9435" y="6475413"/>
            <a:ext cx="18844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802.11-15/1069r1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akeshi.Itagaki@jp.sony.com" TargetMode="External"/><Relationship Id="rId2" Type="http://schemas.openxmlformats.org/officeDocument/2006/relationships/hyperlink" Target="mailto:Masahito.Mori@jp.sony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Adaptive CCA and TPC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2098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7552" y="2260848"/>
            <a:ext cx="426388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Problem for Spatial Re-use</a:t>
            </a:r>
            <a:endParaRPr lang="en-US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381000" y="1828800"/>
            <a:ext cx="4464496" cy="3257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aseline="0" dirty="0" smtClean="0"/>
              <a:t>In Ref[11], a 4 BSSs/40STAs scenario is presented</a:t>
            </a:r>
            <a:endParaRPr lang="en-US" sz="1800" dirty="0" smtClean="0"/>
          </a:p>
          <a:p>
            <a:pPr marL="742950" lvl="1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CCA prevents high percentage of spatial re-use transmission (&gt;90% for CCA=-82dBm)</a:t>
            </a:r>
          </a:p>
          <a:p>
            <a:pPr marL="742950" lvl="1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Significant percentage of spatial re-use transmission (shaded area: &gt;30%) will affect the MCSs of the on-going frame exchange</a:t>
            </a:r>
            <a:endParaRPr kumimoji="0" lang="en-US" sz="16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7" name="Content Placeholder 27"/>
          <p:cNvSpPr txBox="1">
            <a:spLocks/>
          </p:cNvSpPr>
          <p:nvPr/>
        </p:nvSpPr>
        <p:spPr bwMode="auto">
          <a:xfrm>
            <a:off x="361122" y="4180318"/>
            <a:ext cx="468052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Spatial re-use induced collision causes loss in throughput before link can adapt to lower MCSs.</a:t>
            </a:r>
          </a:p>
          <a:p>
            <a:pPr marL="285750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Interference mitigation (such as </a:t>
            </a:r>
            <a:endParaRPr lang="en-US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4864968" y="5089039"/>
            <a:ext cx="4109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</a:rPr>
              <a:t>Normalized distance (by that of MCS0) between primary nodes</a:t>
            </a:r>
            <a:endParaRPr lang="en-US" sz="1200" dirty="0">
              <a:latin typeface="Calibri" panose="020F0502020204030204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flipH="1">
            <a:off x="5421560" y="2548880"/>
            <a:ext cx="72008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5541127" y="2548880"/>
            <a:ext cx="181041" cy="4162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5628117" y="2562178"/>
            <a:ext cx="322453" cy="741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5884381" y="2620888"/>
            <a:ext cx="313185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H="1">
            <a:off x="5958747" y="2639670"/>
            <a:ext cx="449335" cy="1033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6268713" y="2681016"/>
            <a:ext cx="340963" cy="7697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6604508" y="2698621"/>
            <a:ext cx="232477" cy="5196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H="1">
            <a:off x="6715580" y="2706829"/>
            <a:ext cx="347829" cy="7774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6976470" y="2985799"/>
            <a:ext cx="232474" cy="516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7448780" y="2833399"/>
            <a:ext cx="124374" cy="2763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7229608" y="2768822"/>
            <a:ext cx="72325" cy="1607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flipH="1">
            <a:off x="6362960" y="3546707"/>
            <a:ext cx="102065" cy="2346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H="1">
            <a:off x="6105982" y="3574734"/>
            <a:ext cx="108929" cy="2504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H="1">
            <a:off x="6813738" y="3708237"/>
            <a:ext cx="80074" cy="184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H="1">
            <a:off x="7087542" y="3729433"/>
            <a:ext cx="95571" cy="2197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7637730" y="2952219"/>
            <a:ext cx="188447" cy="4332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H="1">
            <a:off x="8097513" y="2869561"/>
            <a:ext cx="69627" cy="1600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H="1">
            <a:off x="7738470" y="3714422"/>
            <a:ext cx="59409" cy="1365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H="1">
            <a:off x="8283493" y="3060707"/>
            <a:ext cx="116122" cy="2669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5504385" y="2090734"/>
            <a:ext cx="2516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</a:rPr>
              <a:t>4BSSs/40STAs, all TX Power = 15 </a:t>
            </a:r>
            <a:r>
              <a:rPr lang="en-US" sz="1200" dirty="0" err="1" smtClean="0">
                <a:latin typeface="Calibri" panose="020F0502020204030204" pitchFamily="34" charset="0"/>
              </a:rPr>
              <a:t>dBm</a:t>
            </a: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99" name="Content Placeholder 27"/>
          <p:cNvSpPr txBox="1">
            <a:spLocks/>
          </p:cNvSpPr>
          <p:nvPr/>
        </p:nvSpPr>
        <p:spPr bwMode="auto">
          <a:xfrm>
            <a:off x="361121" y="5328793"/>
            <a:ext cx="7675242" cy="650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defTabSz="4572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800" dirty="0" smtClean="0"/>
              <a:t>     transmit power control) should be employed during SR transmission to avoid collision with on-going frame exchange in a dense environment</a:t>
            </a:r>
            <a:endParaRPr lang="en-US" sz="18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088294" y="2585595"/>
            <a:ext cx="0" cy="120263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730484" y="3808107"/>
            <a:ext cx="20673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128049" y="2734681"/>
            <a:ext cx="10137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TPC needed to avoid collisions</a:t>
            </a:r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5634407" y="2549152"/>
            <a:ext cx="0" cy="245165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564832" y="3871056"/>
            <a:ext cx="1368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Spatial Re-use Possible</a:t>
            </a:r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7519528" y="4633055"/>
            <a:ext cx="92433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473145" y="4331569"/>
            <a:ext cx="1368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Higher MCS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41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CCA/TPC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1900" dirty="0" smtClean="0"/>
              <a:t>To achieve higher spatial re-use in a dense environment, the following step are needed.</a:t>
            </a:r>
          </a:p>
          <a:p>
            <a:pPr lvl="1"/>
            <a:r>
              <a:rPr lang="en-US" sz="1600" dirty="0" smtClean="0"/>
              <a:t>Detect and identify whether a received PPDU is from inter-BSS or intra-BSS (e.g., via BSS Color)</a:t>
            </a:r>
          </a:p>
          <a:p>
            <a:pPr lvl="1"/>
            <a:r>
              <a:rPr lang="en-US" sz="1600" dirty="0" smtClean="0"/>
              <a:t>for OBSS PPDUs, employ an OBSS specific channel access procedure for spatial re-use (such as employing a OBSS_PD CCA threshold)</a:t>
            </a:r>
          </a:p>
          <a:p>
            <a:pPr lvl="1"/>
            <a:r>
              <a:rPr lang="en-US" sz="1600" dirty="0" smtClean="0"/>
              <a:t>initiate a spatial re-use transmission under specific conditions (such as employs transmit power adjustment) </a:t>
            </a:r>
          </a:p>
          <a:p>
            <a:r>
              <a:rPr lang="en-US" sz="1900" dirty="0" smtClean="0"/>
              <a:t>Higher OBSS CCA threshold increases spatial re-use. However, to </a:t>
            </a:r>
          </a:p>
          <a:p>
            <a:pPr lvl="1"/>
            <a:r>
              <a:rPr lang="en-US" sz="1600" dirty="0" smtClean="0"/>
              <a:t>avoid interference to OBSS transmission</a:t>
            </a:r>
          </a:p>
          <a:p>
            <a:pPr lvl="1"/>
            <a:r>
              <a:rPr lang="en-US" sz="1600" dirty="0" smtClean="0"/>
              <a:t>maintain fairness to legacy STAs</a:t>
            </a:r>
            <a:endParaRPr lang="en-US" sz="1700" dirty="0" smtClean="0"/>
          </a:p>
          <a:p>
            <a:pPr>
              <a:buNone/>
            </a:pPr>
            <a:r>
              <a:rPr lang="en-US" sz="2100" dirty="0" smtClean="0"/>
              <a:t>	</a:t>
            </a:r>
            <a:r>
              <a:rPr lang="en-US" sz="1900" dirty="0" smtClean="0"/>
              <a:t>the OBSS CCA threshold should be accompanied by a TXPWR value and a reduction in the TXPWR should be allowed to be accompanied by an increase in the OBSS CCA threshold value.</a:t>
            </a:r>
          </a:p>
          <a:p>
            <a:r>
              <a:rPr lang="en-US" sz="1900" dirty="0" smtClean="0"/>
              <a:t>There are many contributions (</a:t>
            </a:r>
            <a:r>
              <a:rPr lang="en-US" sz="1900" dirty="0" err="1" smtClean="0"/>
              <a:t>e.g</a:t>
            </a:r>
            <a:r>
              <a:rPr lang="en-US" sz="1900" dirty="0" smtClean="0"/>
              <a:t>, Ref 1~12) on this subject. Specific methods (Ref 1~12) of adaptive CCA and TPC implementations are still subject to further investigation and comparison.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810000" y="6477000"/>
            <a:ext cx="808165" cy="2301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An Example of Adaptive CCA/PC Scheme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5867400" cy="3624470"/>
          </a:xfrm>
        </p:spPr>
        <p:txBody>
          <a:bodyPr/>
          <a:lstStyle/>
          <a:p>
            <a:r>
              <a:rPr lang="en-US" sz="2000" dirty="0" smtClean="0"/>
              <a:t>STA’s OBSS_PD threshold and transmit power are based on received RSSI (</a:t>
            </a:r>
            <a:r>
              <a:rPr lang="en-US" sz="2000" dirty="0" err="1" smtClean="0"/>
              <a:t>e.g</a:t>
            </a:r>
            <a:r>
              <a:rPr lang="en-US" sz="2000" dirty="0" smtClean="0"/>
              <a:t>, received RCPI of the beacon or path loss) and constants determined by AP</a:t>
            </a:r>
          </a:p>
          <a:p>
            <a:pPr lvl="1"/>
            <a:r>
              <a:rPr lang="en-US" sz="1600" dirty="0" err="1" smtClean="0"/>
              <a:t>Adjusted_TX_Pwr</a:t>
            </a:r>
            <a:r>
              <a:rPr lang="en-US" sz="1600" dirty="0" smtClean="0"/>
              <a:t> = </a:t>
            </a:r>
            <a:r>
              <a:rPr lang="en-US" sz="1600" dirty="0" err="1" smtClean="0"/>
              <a:t>TX_Pwr</a:t>
            </a:r>
            <a:r>
              <a:rPr lang="en-US" sz="1600" baseline="-25000" dirty="0" err="1" smtClean="0"/>
              <a:t>nominal</a:t>
            </a:r>
            <a:r>
              <a:rPr lang="en-US" sz="1600" dirty="0" smtClean="0"/>
              <a:t> –RSSI</a:t>
            </a:r>
            <a:r>
              <a:rPr lang="en-US" sz="1600" baseline="-25000" dirty="0" smtClean="0"/>
              <a:t>AP</a:t>
            </a:r>
            <a:r>
              <a:rPr lang="en-US" sz="1600" dirty="0" smtClean="0"/>
              <a:t> +constant 1 </a:t>
            </a:r>
          </a:p>
          <a:p>
            <a:pPr lvl="1"/>
            <a:r>
              <a:rPr lang="en-US" sz="1600" dirty="0" err="1" smtClean="0"/>
              <a:t>Adjusted_OBSS_PD</a:t>
            </a:r>
            <a:r>
              <a:rPr lang="en-US" sz="1600" dirty="0" smtClean="0"/>
              <a:t> = </a:t>
            </a:r>
            <a:r>
              <a:rPr lang="en-US" sz="1600" dirty="0" err="1" smtClean="0"/>
              <a:t>OBSS_PD</a:t>
            </a:r>
            <a:r>
              <a:rPr lang="en-US" sz="1600" baseline="-25000" dirty="0" err="1" smtClean="0"/>
              <a:t>nominal</a:t>
            </a:r>
            <a:r>
              <a:rPr lang="en-US" sz="1600" dirty="0" smtClean="0"/>
              <a:t> +</a:t>
            </a:r>
            <a:r>
              <a:rPr lang="el-GR" sz="1600" dirty="0" smtClean="0"/>
              <a:t> </a:t>
            </a:r>
            <a:r>
              <a:rPr lang="en-US" sz="1600" dirty="0" smtClean="0"/>
              <a:t>RSSI</a:t>
            </a:r>
            <a:r>
              <a:rPr lang="en-US" sz="1600" baseline="-25000" dirty="0" smtClean="0"/>
              <a:t>AP</a:t>
            </a:r>
            <a:r>
              <a:rPr lang="en-US" sz="1600" dirty="0" smtClean="0"/>
              <a:t> + constant 2 </a:t>
            </a:r>
          </a:p>
          <a:p>
            <a:r>
              <a:rPr lang="en-US" sz="2000" dirty="0" smtClean="0"/>
              <a:t>Limits the OBSS_PD threshold to be</a:t>
            </a:r>
          </a:p>
          <a:p>
            <a:pPr lvl="1"/>
            <a:r>
              <a:rPr lang="en-US" sz="1600" dirty="0" smtClean="0"/>
              <a:t>-82dBm&lt;</a:t>
            </a:r>
            <a:r>
              <a:rPr lang="en-US" sz="1600" dirty="0" err="1" smtClean="0"/>
              <a:t>Adj_CCA</a:t>
            </a:r>
            <a:r>
              <a:rPr lang="en-US" sz="1600" dirty="0" smtClean="0"/>
              <a:t>&lt;-62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r>
              <a:rPr lang="en-US" sz="2000" dirty="0" smtClean="0"/>
              <a:t>(Note: OBSS_PD for AP can be set to           the value based on the farthest  STA.)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956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6619461" y="2057400"/>
            <a:ext cx="2372139" cy="200770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590800"/>
            <a:ext cx="894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Less adjustment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79364" y="3322984"/>
            <a:ext cx="894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More adjustment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 bwMode="auto">
          <a:xfrm>
            <a:off x="7792278" y="2932045"/>
            <a:ext cx="178904" cy="218661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887818" y="2484785"/>
            <a:ext cx="69574" cy="8547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745896" y="3332924"/>
            <a:ext cx="69574" cy="8547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75861" y="5025888"/>
            <a:ext cx="7629939" cy="136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6365" y="4290353"/>
            <a:ext cx="3847635" cy="193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754756" y="4929809"/>
            <a:ext cx="1242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Higher SR,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Lower TX PWR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86260" y="4923182"/>
            <a:ext cx="1242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Lower SR,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Higher TX PWR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0113" y="1500810"/>
            <a:ext cx="3395883" cy="2233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Simulation Results for the Example Adaptive CCA/TPC Scheme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572000" cy="4114800"/>
          </a:xfrm>
        </p:spPr>
        <p:txBody>
          <a:bodyPr/>
          <a:lstStyle/>
          <a:p>
            <a:r>
              <a:rPr lang="en-US" sz="2000" dirty="0" smtClean="0"/>
              <a:t>Simulation Scenario 6, 11ax BSS</a:t>
            </a:r>
          </a:p>
          <a:p>
            <a:r>
              <a:rPr lang="en-US" sz="2000" dirty="0" smtClean="0"/>
              <a:t>BSS B (middle) achieves the highest throughput improvement.</a:t>
            </a:r>
          </a:p>
          <a:p>
            <a:r>
              <a:rPr lang="en-US" sz="2000" dirty="0" smtClean="0"/>
              <a:t>BSS A and BSS C (edge) also achieve significant throughput improvement. 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07087" y="2544418"/>
            <a:ext cx="64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86670" y="2935358"/>
            <a:ext cx="64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34200" y="1855306"/>
            <a:ext cx="64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C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21761" y="3711921"/>
          <a:ext cx="6443395" cy="2529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3467"/>
                <a:gridCol w="1768749"/>
                <a:gridCol w="1934548"/>
                <a:gridCol w="1826631"/>
              </a:tblGrid>
              <a:tr h="74584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Adaptive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CCA TPC </a:t>
                      </a:r>
                      <a:r>
                        <a:rPr lang="en-US" sz="1400" b="1" dirty="0" err="1" smtClean="0"/>
                        <a:t>Gput</a:t>
                      </a:r>
                      <a:r>
                        <a:rPr lang="en-US" sz="1400" b="1" dirty="0" smtClean="0"/>
                        <a:t> </a:t>
                      </a:r>
                    </a:p>
                    <a:p>
                      <a:pPr algn="ctr"/>
                      <a:r>
                        <a:rPr lang="en-US" sz="1400" b="1" dirty="0" smtClean="0"/>
                        <a:t>(Mbps)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Baseline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err="1" smtClean="0"/>
                        <a:t>Gput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(Mbps)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Gput</a:t>
                      </a:r>
                      <a:r>
                        <a:rPr lang="en-US" sz="1400" b="1" dirty="0" smtClean="0"/>
                        <a:t> Improvement</a:t>
                      </a:r>
                    </a:p>
                    <a:p>
                      <a:pPr algn="ctr"/>
                      <a:r>
                        <a:rPr lang="en-US" sz="1400" b="1" dirty="0" smtClean="0"/>
                        <a:t>(%)</a:t>
                      </a:r>
                      <a:endParaRPr lang="en-US" sz="1400" b="1" dirty="0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175.168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132.377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32</a:t>
                      </a:r>
                      <a:endParaRPr lang="en-US" sz="1400" b="1" dirty="0"/>
                    </a:p>
                  </a:txBody>
                  <a:tcPr/>
                </a:tc>
              </a:tr>
              <a:tr h="41671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160.268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102.156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57</a:t>
                      </a:r>
                      <a:endParaRPr lang="en-US" sz="1400" b="1" dirty="0"/>
                    </a:p>
                  </a:txBody>
                  <a:tcPr/>
                </a:tc>
              </a:tr>
              <a:tr h="47390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174.616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134.330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</a:t>
                      </a:r>
                      <a:endParaRPr lang="en-US" sz="1400" b="1" dirty="0"/>
                    </a:p>
                  </a:txBody>
                  <a:tcPr/>
                </a:tc>
              </a:tr>
              <a:tr h="47390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510.052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368.863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Simulation Results for the Example Adaptive CCA/TPC Scheme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1337733"/>
          </a:xfrm>
        </p:spPr>
        <p:txBody>
          <a:bodyPr/>
          <a:lstStyle/>
          <a:p>
            <a:r>
              <a:rPr lang="en-US" sz="2200" dirty="0" smtClean="0"/>
              <a:t>Simulation results of a mixed 11ax BSS and legacy BSS (BSS B is legacy BSS)</a:t>
            </a:r>
          </a:p>
          <a:p>
            <a:r>
              <a:rPr lang="en-US" sz="2200" dirty="0" smtClean="0"/>
              <a:t>Note that legacy BSS performance is not degraded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2971800"/>
          <a:ext cx="7389521" cy="28204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0901"/>
                <a:gridCol w="2183299"/>
                <a:gridCol w="2170473"/>
                <a:gridCol w="2094848"/>
              </a:tblGrid>
              <a:tr h="62069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Adaptive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CCA TPC </a:t>
                      </a:r>
                      <a:r>
                        <a:rPr lang="en-US" sz="1600" b="1" dirty="0" err="1" smtClean="0"/>
                        <a:t>Gput</a:t>
                      </a:r>
                      <a:r>
                        <a:rPr lang="en-US" sz="1600" b="1" dirty="0" smtClean="0"/>
                        <a:t>  (Mbps)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Baseline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err="1" smtClean="0"/>
                        <a:t>Gput</a:t>
                      </a:r>
                      <a:endParaRPr lang="en-US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(Mbps)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Gput</a:t>
                      </a:r>
                      <a:r>
                        <a:rPr lang="en-US" sz="1600" b="1" dirty="0" smtClean="0"/>
                        <a:t> Improvement</a:t>
                      </a:r>
                    </a:p>
                    <a:p>
                      <a:pPr algn="ctr"/>
                      <a:r>
                        <a:rPr lang="en-US" sz="1600" b="1" dirty="0" smtClean="0"/>
                        <a:t>(%)</a:t>
                      </a:r>
                      <a:endParaRPr lang="en-US" sz="1600" b="1" dirty="0"/>
                    </a:p>
                  </a:txBody>
                  <a:tcPr/>
                </a:tc>
              </a:tr>
              <a:tr h="52002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171.128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132.377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29</a:t>
                      </a:r>
                      <a:endParaRPr lang="en-US" sz="1600" b="1" dirty="0"/>
                    </a:p>
                  </a:txBody>
                  <a:tcPr/>
                </a:tc>
              </a:tr>
              <a:tr h="5094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112.639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102.156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</a:t>
                      </a:r>
                      <a:endParaRPr lang="en-US" sz="1600" b="1" dirty="0"/>
                    </a:p>
                  </a:txBody>
                  <a:tcPr/>
                </a:tc>
              </a:tr>
              <a:tr h="55314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172.721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134.330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28</a:t>
                      </a:r>
                      <a:endParaRPr lang="en-US" sz="1600" b="1" dirty="0"/>
                    </a:p>
                  </a:txBody>
                  <a:tcPr/>
                </a:tc>
              </a:tr>
              <a:tr h="5911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456.488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368.863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92480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Sony’s Simulation Results – SS1</a:t>
            </a:r>
            <a:br>
              <a:rPr kumimoji="1" lang="en-US" altLang="ja-JP" dirty="0" smtClean="0"/>
            </a:br>
            <a:r>
              <a:rPr kumimoji="1" lang="en-US" altLang="ja-JP" dirty="0" smtClean="0"/>
              <a:t>(All of STAs are Ax-STA)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64012" y="1667961"/>
            <a:ext cx="2008563" cy="169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(Offered DL load=60Mbps)</a:t>
            </a:r>
            <a:endParaRPr kumimoji="1" lang="ja-JP" altLang="en-US" sz="11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124200" y="1752599"/>
            <a:ext cx="3997424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8534400" y="4514850"/>
            <a:ext cx="605935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Offered </a:t>
            </a:r>
          </a:p>
          <a:p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UL load</a:t>
            </a:r>
            <a:endParaRPr kumimoji="1" lang="ja-JP" altLang="en-US" sz="11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flipH="1">
            <a:off x="1828800" y="4610100"/>
            <a:ext cx="6629400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 bwMode="auto">
          <a:xfrm>
            <a:off x="78032" y="6078907"/>
            <a:ext cx="8987935" cy="352425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When TPC and DCCA(DSC/DOCCA) are used together, larger gain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be 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obtained than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when TPC/DCCA 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is used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alone.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41066" y="1952978"/>
            <a:ext cx="1540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From Ref 12 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477000" y="6475412"/>
            <a:ext cx="206686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r>
              <a:rPr lang="en-US" dirty="0" smtClean="0"/>
              <a:t>,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305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437" y="2281934"/>
            <a:ext cx="4394378" cy="359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8574" y="2281934"/>
            <a:ext cx="4394378" cy="3604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Sony’s Simulation Results for SS1</a:t>
            </a:r>
            <a:br>
              <a:rPr kumimoji="1" lang="en-US" altLang="ja-JP" dirty="0" smtClean="0"/>
            </a:br>
            <a:r>
              <a:rPr kumimoji="1" lang="en-US" altLang="ja-JP" dirty="0"/>
              <a:t>(All </a:t>
            </a:r>
            <a:r>
              <a:rPr kumimoji="1" lang="en-US" altLang="ja-JP" dirty="0" smtClean="0"/>
              <a:t>of STAs </a:t>
            </a:r>
            <a:r>
              <a:rPr kumimoji="1" lang="en-US" altLang="ja-JP" dirty="0"/>
              <a:t>are Ax-STA)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4435299" y="6494816"/>
            <a:ext cx="76887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1981199" y="1969010"/>
            <a:ext cx="1079364" cy="3129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Uplink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76999" y="1969011"/>
            <a:ext cx="1079364" cy="3129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Downlink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 bwMode="auto">
          <a:xfrm>
            <a:off x="6572251" y="4210050"/>
            <a:ext cx="381000" cy="152400"/>
          </a:xfrm>
          <a:prstGeom prst="rightArrow">
            <a:avLst/>
          </a:prstGeom>
          <a:solidFill>
            <a:srgbClr val="FF0000"/>
          </a:solidFill>
          <a:ln w="9525"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角丸四角形 14"/>
          <p:cNvSpPr/>
          <p:nvPr/>
        </p:nvSpPr>
        <p:spPr bwMode="auto">
          <a:xfrm>
            <a:off x="152401" y="6078908"/>
            <a:ext cx="8850552" cy="352425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DCCA(DSC/DOCCA) can deteriorate the 5%tile 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when used alone.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 the other hand, when TPC is used with DCCA, 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5%tile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 can be improved.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33332" y="1749778"/>
            <a:ext cx="1329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From Ref 12 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477000" y="6475412"/>
            <a:ext cx="206686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r>
              <a:rPr lang="en-US" dirty="0" smtClean="0"/>
              <a:t>,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3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464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400" dirty="0" smtClean="0"/>
              <a:t>In this contribution, simulation results for adaptive CCA/TPC show that higher network throughput can be achieved while maintaining fairness to legacy STA and 5 percentile performance.</a:t>
            </a:r>
          </a:p>
          <a:p>
            <a:r>
              <a:rPr lang="en-US" sz="2400" dirty="0" smtClean="0"/>
              <a:t>Propose that for adaptive CCA/TPC scheme, the OBSS CCA threshold in the adaptive CCA/TPC scheme should be accompanied by a TXPWR value and a reduction in the TXPWR should be accompanied by an increase in the OBSS CCA threshold value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861" y="1702904"/>
            <a:ext cx="7772400" cy="4114800"/>
          </a:xfrm>
        </p:spPr>
        <p:txBody>
          <a:bodyPr/>
          <a:lstStyle/>
          <a:p>
            <a:pPr lvl="0"/>
            <a:r>
              <a:rPr lang="en-US" sz="1800" b="0" dirty="0" smtClean="0"/>
              <a:t>When an 11ax STA detects a valid OBSS PPDU it may discard the PPDU if the RXPWR of the received PPDU is below the OBSS_PD threshold and TBD conditions are met, noting that the OBSS_PD threshold is accompanied by a TXPWR value and a reduction in the TXPWR may be accompanied by an TBD increase in the OBSS_PD threshold value.   </a:t>
            </a:r>
          </a:p>
          <a:p>
            <a:pPr lvl="1"/>
            <a:r>
              <a:rPr lang="en-US" sz="1400" dirty="0" smtClean="0"/>
              <a:t>Yes: </a:t>
            </a:r>
          </a:p>
          <a:p>
            <a:pPr lvl="1"/>
            <a:r>
              <a:rPr lang="en-US" sz="1400" dirty="0" smtClean="0"/>
              <a:t>No: </a:t>
            </a:r>
          </a:p>
          <a:p>
            <a:pPr lvl="1"/>
            <a:r>
              <a:rPr lang="en-US" sz="1400" dirty="0" smtClean="0"/>
              <a:t>Abstain: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9718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066800"/>
          </a:xfrm>
        </p:spPr>
        <p:txBody>
          <a:bodyPr/>
          <a:lstStyle/>
          <a:p>
            <a:r>
              <a:rPr lang="en-US" dirty="0" smtClean="0"/>
              <a:t>Backup Charts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0480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838200"/>
            <a:ext cx="218918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6858000" cy="609600"/>
          </a:xfrm>
        </p:spPr>
        <p:txBody>
          <a:bodyPr/>
          <a:lstStyle/>
          <a:p>
            <a:r>
              <a:rPr lang="en-US" sz="2400" dirty="0" smtClean="0"/>
              <a:t>Scenario Description (slides 12 and 13)            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495800"/>
          </a:xfrm>
        </p:spPr>
        <p:txBody>
          <a:bodyPr/>
          <a:lstStyle/>
          <a:p>
            <a:r>
              <a:rPr lang="en-US" sz="2000" dirty="0" smtClean="0"/>
              <a:t>802.11ac Enterprise Network with OBSS, Scenario 6. </a:t>
            </a:r>
          </a:p>
          <a:p>
            <a:r>
              <a:rPr lang="en-US" sz="2000" dirty="0" smtClean="0"/>
              <a:t>DCN: 11-09-0451-16-00ac-tgac-functional-requirements-and-evaluation-methodology</a:t>
            </a:r>
          </a:p>
          <a:p>
            <a:r>
              <a:rPr lang="en-US" sz="2000" dirty="0" smtClean="0"/>
              <a:t>Parameters:</a:t>
            </a:r>
          </a:p>
          <a:p>
            <a:pPr lvl="1"/>
            <a:r>
              <a:rPr lang="en-US" sz="1600" dirty="0" smtClean="0"/>
              <a:t>3 802.11ac 20MHz overlapped BSS</a:t>
            </a:r>
          </a:p>
          <a:p>
            <a:pPr lvl="2"/>
            <a:r>
              <a:rPr lang="en-US" sz="1400" dirty="0" smtClean="0"/>
              <a:t>BSS A: 5 STAs</a:t>
            </a:r>
          </a:p>
          <a:p>
            <a:pPr lvl="2"/>
            <a:r>
              <a:rPr lang="en-US" sz="1400" dirty="0" smtClean="0"/>
              <a:t>BSS B: 20 STAs</a:t>
            </a:r>
          </a:p>
          <a:p>
            <a:pPr lvl="2"/>
            <a:r>
              <a:rPr lang="en-US" sz="1400" dirty="0" smtClean="0"/>
              <a:t>BSS C: 5 STAs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power: 20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STA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power: 15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ED CCA threshold: -62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Fixed Rate: MCS5 </a:t>
            </a:r>
          </a:p>
          <a:p>
            <a:pPr lvl="1"/>
            <a:r>
              <a:rPr lang="en-US" sz="1600" dirty="0" smtClean="0"/>
              <a:t>EDCA, </a:t>
            </a:r>
            <a:r>
              <a:rPr lang="en-US" altLang="zh-CN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AC_BE,</a:t>
            </a:r>
            <a:r>
              <a:rPr lang="en-US" sz="1600" dirty="0" smtClean="0"/>
              <a:t> [</a:t>
            </a:r>
            <a:r>
              <a:rPr lang="en-US" sz="1600" dirty="0" err="1" smtClean="0"/>
              <a:t>CWmin</a:t>
            </a:r>
            <a:r>
              <a:rPr lang="en-US" sz="1600" dirty="0" smtClean="0"/>
              <a:t>  = 15, </a:t>
            </a:r>
            <a:r>
              <a:rPr lang="en-US" sz="1600" dirty="0" err="1" smtClean="0"/>
              <a:t>CWmax</a:t>
            </a:r>
            <a:r>
              <a:rPr lang="en-US" sz="1600" dirty="0" smtClean="0"/>
              <a:t> = 1023],</a:t>
            </a:r>
            <a:r>
              <a:rPr lang="en-US" altLang="ko-KR" sz="16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lang="en-US" altLang="ko-KR" sz="1600" dirty="0" err="1" smtClean="0">
                <a:latin typeface="Times New Roman" pitchFamily="18" charset="0"/>
                <a:ea typeface="굴림" charset="-127"/>
                <a:cs typeface="Times New Roman" pitchFamily="18" charset="0"/>
              </a:rPr>
              <a:t>AIFSn</a:t>
            </a:r>
            <a:r>
              <a:rPr lang="en-US" altLang="ko-KR" sz="16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= 3</a:t>
            </a:r>
          </a:p>
          <a:p>
            <a:pPr lvl="1"/>
            <a:r>
              <a:rPr lang="en-GB" sz="1600" dirty="0" smtClean="0"/>
              <a:t>MSDU Packet size: 1500 bytes</a:t>
            </a:r>
          </a:p>
          <a:p>
            <a:pPr lvl="1"/>
            <a:r>
              <a:rPr lang="en-GB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full buffer</a:t>
            </a:r>
          </a:p>
          <a:p>
            <a:pPr lvl="1"/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en-US" sz="16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8184" y="2708920"/>
          <a:ext cx="1263666" cy="1173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1833"/>
                <a:gridCol w="631833"/>
              </a:tblGrid>
              <a:tr h="155396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BSS A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Station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UL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28184" y="4077072"/>
          <a:ext cx="1263666" cy="1173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1833"/>
                <a:gridCol w="631833"/>
              </a:tblGrid>
              <a:tr h="155396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BSS C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Station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UL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STA12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STA18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STA30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/>
        </p:nvGraphicFramePr>
        <p:xfrm>
          <a:off x="7668344" y="2725002"/>
          <a:ext cx="1344150" cy="37283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2075"/>
                <a:gridCol w="672075"/>
              </a:tblGrid>
              <a:tr h="187767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BSS B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Station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UL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STA4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STA5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STA7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STA8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STA10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STA11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STA13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STA14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STA16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STA17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STA19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STA20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STA22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STA23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STA25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STA26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STA28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STA29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6813258" y="6475413"/>
            <a:ext cx="17306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Wang,Mediate,k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[1] DCN 14-1187r1 “The Effect of Preamble Error Model on MAC Simulator”, Po-Kai Huang, Intel</a:t>
            </a:r>
          </a:p>
          <a:p>
            <a:pPr>
              <a:buNone/>
            </a:pPr>
            <a:r>
              <a:rPr lang="en-US" dirty="0" smtClean="0"/>
              <a:t>[2] DCN 15-367r0 “OBSS preamble detection”, Gwen Barriac , Qualcomm</a:t>
            </a:r>
          </a:p>
          <a:p>
            <a:pPr>
              <a:buNone/>
            </a:pPr>
            <a:r>
              <a:rPr lang="en-US" dirty="0" smtClean="0"/>
              <a:t>[3] DCN 14-637 “Spatial Reuse and Coexistence with Legacy Devices” James Wang,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[4] DCN 14-0082r1 “Improved Spatial Reuse Feasibility – Part I” Ron Porat, Broadcom </a:t>
            </a:r>
          </a:p>
          <a:p>
            <a:pPr>
              <a:buNone/>
            </a:pPr>
            <a:r>
              <a:rPr lang="en-US" dirty="0" smtClean="0"/>
              <a:t>[5] DCN 14-1224 “Link Aware CCA” Brian Hart, Cisco</a:t>
            </a:r>
          </a:p>
          <a:p>
            <a:pPr>
              <a:buNone/>
            </a:pPr>
            <a:r>
              <a:rPr lang="en-US" dirty="0" smtClean="0"/>
              <a:t>[6]DCN 14-637 “Spatial Reuse and Coexistence with Legacy Devices” James Wang,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[7] DCN 14-1207r1 “OBSS reuse mechanism which preserves fairness” </a:t>
            </a:r>
            <a:r>
              <a:rPr lang="en-US" dirty="0" err="1" smtClean="0"/>
              <a:t>Imad</a:t>
            </a:r>
            <a:r>
              <a:rPr lang="en-US" dirty="0" smtClean="0"/>
              <a:t> </a:t>
            </a:r>
            <a:r>
              <a:rPr lang="en-US" dirty="0" err="1" smtClean="0"/>
              <a:t>Jamil</a:t>
            </a:r>
            <a:r>
              <a:rPr lang="en-US" dirty="0" smtClean="0"/>
              <a:t>, Orange</a:t>
            </a:r>
          </a:p>
          <a:p>
            <a:pPr>
              <a:buNone/>
            </a:pPr>
            <a:r>
              <a:rPr lang="en-US" dirty="0" smtClean="0"/>
              <a:t>[8] DCN 14-1199r1 “CCA Study in Residential Scenario - Part 2” Gwen Barriac, Qualcomm</a:t>
            </a:r>
          </a:p>
          <a:p>
            <a:pPr>
              <a:buNone/>
            </a:pPr>
            <a:r>
              <a:rPr lang="en-US" dirty="0" smtClean="0"/>
              <a:t>[9] DCN 14-846r0 “CCA Study in Residential Scenario”, Gwen Barriac, Qualcomm</a:t>
            </a:r>
          </a:p>
          <a:p>
            <a:pPr>
              <a:buNone/>
            </a:pPr>
            <a:r>
              <a:rPr lang="en-US" dirty="0" smtClean="0"/>
              <a:t>[10] DCN 14-1448r2 “Considerations for Adaptive CCA” Reza Hedayat, </a:t>
            </a:r>
            <a:r>
              <a:rPr lang="en-US" dirty="0" err="1" smtClean="0"/>
              <a:t>Newracom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[11] DCN 15-588r0 “CCA Revisited” Amin </a:t>
            </a:r>
            <a:r>
              <a:rPr lang="en-US" dirty="0" err="1" smtClean="0"/>
              <a:t>Jafarian</a:t>
            </a:r>
            <a:r>
              <a:rPr lang="en-US" dirty="0" smtClean="0"/>
              <a:t>, </a:t>
            </a:r>
            <a:r>
              <a:rPr lang="en-US" dirty="0" err="1" smtClean="0"/>
              <a:t>Newracom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[12[ DCN 15-1045r0 Sony Dynamic CCA control and TPC Simulation Results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3258" y="6475413"/>
            <a:ext cx="1730602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James </a:t>
            </a:r>
            <a:r>
              <a:rPr lang="en-US" dirty="0" err="1" smtClean="0"/>
              <a:t>Wang,Mediate,k</a:t>
            </a:r>
            <a:r>
              <a:rPr lang="en-US" dirty="0" smtClean="0"/>
              <a:t>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01536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063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(Rossi)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762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14400" y="1219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   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0" y="5029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43399"/>
          <a:ext cx="7620000" cy="1524002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716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31516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315168"/>
          <a:ext cx="8153400" cy="8150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Masahito Mori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Sony Corporation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20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1-7-1 Konan Minato-ku, Tokyo 108-0075, Japan 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  <a:hlinkClick r:id="rId2"/>
                        </a:rPr>
                        <a:t>Masahito.Mori@jp.sony.com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Takeshi Itagaki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  <a:hlinkClick r:id="rId3"/>
                        </a:rPr>
                        <a:t>Takeshi.Itagaki@jp.sony.com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Interference problems for spatial reuse transmission</a:t>
            </a:r>
          </a:p>
          <a:p>
            <a:r>
              <a:rPr lang="en-US" dirty="0" smtClean="0"/>
              <a:t>Adaptive CCA and TPC schemes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477000" y="6475412"/>
            <a:ext cx="206686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r>
              <a:rPr lang="en-US" dirty="0" smtClean="0"/>
              <a:t>,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108799</TotalTime>
  <Words>2118</Words>
  <Application>Microsoft Office PowerPoint</Application>
  <PresentationFormat>On-screen Show (4:3)</PresentationFormat>
  <Paragraphs>685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802-11-Submission</vt:lpstr>
      <vt:lpstr>Adaptive CCA and TPC</vt:lpstr>
      <vt:lpstr>Authors (continued)</vt:lpstr>
      <vt:lpstr>Authors (continued)</vt:lpstr>
      <vt:lpstr>Authors (continued)</vt:lpstr>
      <vt:lpstr>Slide 5</vt:lpstr>
      <vt:lpstr>Authors (continued)</vt:lpstr>
      <vt:lpstr>Authors (continued)</vt:lpstr>
      <vt:lpstr>Authors (continued)</vt:lpstr>
      <vt:lpstr>Outline</vt:lpstr>
      <vt:lpstr>Interference Problem for Spatial Re-use</vt:lpstr>
      <vt:lpstr>Adaptive CCA/TPC Schemes</vt:lpstr>
      <vt:lpstr>An Example of Adaptive CCA/PC Scheme </vt:lpstr>
      <vt:lpstr>Simulation Results for the Example Adaptive CCA/TPC Scheme </vt:lpstr>
      <vt:lpstr>Simulation Results for the Example Adaptive CCA/TPC Scheme </vt:lpstr>
      <vt:lpstr>Sony’s Simulation Results – SS1 (All of STAs are Ax-STA)</vt:lpstr>
      <vt:lpstr>Sony’s Simulation Results for SS1 (All of STAs are Ax-STA)</vt:lpstr>
      <vt:lpstr>Conclusions</vt:lpstr>
      <vt:lpstr>Straw Poll</vt:lpstr>
      <vt:lpstr>Backup Charts</vt:lpstr>
      <vt:lpstr>Scenario Description (slides 12 and 13)             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Mediatek</cp:lastModifiedBy>
  <cp:revision>1812</cp:revision>
  <cp:lastPrinted>1998-02-10T13:28:06Z</cp:lastPrinted>
  <dcterms:created xsi:type="dcterms:W3CDTF">2007-05-21T21:00:37Z</dcterms:created>
  <dcterms:modified xsi:type="dcterms:W3CDTF">2015-09-14T04:26:03Z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