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548" r:id="rId2"/>
    <p:sldId id="474" r:id="rId3"/>
    <p:sldId id="549" r:id="rId4"/>
    <p:sldId id="473" r:id="rId5"/>
    <p:sldId id="270" r:id="rId6"/>
    <p:sldId id="478" r:id="rId7"/>
    <p:sldId id="475" r:id="rId8"/>
    <p:sldId id="550" r:id="rId9"/>
    <p:sldId id="551" r:id="rId10"/>
    <p:sldId id="552" r:id="rId11"/>
    <p:sldId id="554" r:id="rId12"/>
    <p:sldId id="555" r:id="rId13"/>
    <p:sldId id="556" r:id="rId14"/>
    <p:sldId id="557" r:id="rId15"/>
    <p:sldId id="559" r:id="rId16"/>
    <p:sldId id="560" r:id="rId17"/>
    <p:sldId id="561" r:id="rId18"/>
    <p:sldId id="562" r:id="rId19"/>
    <p:sldId id="563" r:id="rId20"/>
    <p:sldId id="564" r:id="rId21"/>
    <p:sldId id="565" r:id="rId22"/>
    <p:sldId id="566" r:id="rId23"/>
    <p:sldId id="567" r:id="rId24"/>
    <p:sldId id="568" r:id="rId2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105" autoAdjust="0"/>
  </p:normalViewPr>
  <p:slideViewPr>
    <p:cSldViewPr>
      <p:cViewPr>
        <p:scale>
          <a:sx n="90" d="100"/>
          <a:sy n="90" d="100"/>
        </p:scale>
        <p:origin x="-5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3678" y="6475413"/>
            <a:ext cx="184024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203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03678" y="6475413"/>
            <a:ext cx="184024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802.11-15/1068r0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Relationship Id="rId9" Type="http://schemas.openxmlformats.org/officeDocument/2006/relationships/hyperlink" Target="mailto:hy0117.choi@lge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sz="2400" dirty="0" smtClean="0"/>
              <a:t>Reliable Dual Sub-Carrier Modulations (DCM)</a:t>
            </a:r>
            <a:br>
              <a:rPr lang="en-US" sz="2400" dirty="0" smtClean="0"/>
            </a:br>
            <a:r>
              <a:rPr lang="en-US" sz="2400" dirty="0" smtClean="0"/>
              <a:t>for HE-SIG-B and Data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4478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2015-09-12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676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85800" y="220980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Introduce Dual Sub-carrier Modulation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810000" y="6477000"/>
            <a:ext cx="808165" cy="2301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 bwMode="auto">
          <a:xfrm>
            <a:off x="6819029" y="6475412"/>
            <a:ext cx="17248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Jianhan Liu, Mediatek, et al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Dual Sub-carrier Modulation (DCM) modulates the same information on a pair of sub-carrier </a:t>
            </a:r>
            <a:r>
              <a:rPr lang="en-US" sz="2000" i="1" dirty="0" smtClean="0"/>
              <a:t>n</a:t>
            </a:r>
            <a:r>
              <a:rPr lang="en-US" sz="2000" dirty="0" smtClean="0"/>
              <a:t> and sub-carrier </a:t>
            </a:r>
            <a:r>
              <a:rPr lang="en-US" sz="2000" i="1" dirty="0" smtClean="0"/>
              <a:t>m</a:t>
            </a:r>
            <a:r>
              <a:rPr lang="en-US" sz="2000" dirty="0" smtClean="0"/>
              <a:t>. </a:t>
            </a:r>
          </a:p>
          <a:p>
            <a:pPr lvl="1"/>
            <a:r>
              <a:rPr lang="en-US" dirty="0" smtClean="0"/>
              <a:t>Subcarrier </a:t>
            </a:r>
            <a:r>
              <a:rPr lang="en-US" i="1" dirty="0" smtClean="0"/>
              <a:t>n</a:t>
            </a:r>
            <a:r>
              <a:rPr lang="en-US" dirty="0" smtClean="0"/>
              <a:t> and sub-carrier </a:t>
            </a:r>
            <a:r>
              <a:rPr lang="en-US" i="1" dirty="0" smtClean="0"/>
              <a:t>m </a:t>
            </a:r>
            <a:r>
              <a:rPr lang="en-US" dirty="0" smtClean="0"/>
              <a:t>are typically separated far apart in frequency.</a:t>
            </a:r>
          </a:p>
          <a:p>
            <a:r>
              <a:rPr lang="en-US" sz="2000" dirty="0" smtClean="0"/>
              <a:t>Pros</a:t>
            </a:r>
          </a:p>
          <a:p>
            <a:pPr lvl="1"/>
            <a:r>
              <a:rPr lang="en-US" dirty="0" smtClean="0"/>
              <a:t>Data rate can be kept same as modulations used in IEEE 802.11ac.</a:t>
            </a:r>
          </a:p>
          <a:p>
            <a:pPr lvl="1"/>
            <a:r>
              <a:rPr lang="en-US" dirty="0" smtClean="0"/>
              <a:t>Diversity gain can be obtained by using DCM.</a:t>
            </a:r>
          </a:p>
          <a:p>
            <a:pPr lvl="1"/>
            <a:r>
              <a:rPr lang="en-US" dirty="0" smtClean="0"/>
              <a:t>More robust when sub-band interferences are present.</a:t>
            </a:r>
          </a:p>
          <a:p>
            <a:pPr lvl="1"/>
            <a:r>
              <a:rPr lang="en-US" dirty="0" smtClean="0"/>
              <a:t>Significant improvement on PER for the same data rate</a:t>
            </a:r>
          </a:p>
          <a:p>
            <a:pPr lvl="2"/>
            <a:r>
              <a:rPr lang="en-US" dirty="0" smtClean="0"/>
              <a:t>Range extension</a:t>
            </a:r>
          </a:p>
          <a:p>
            <a:pPr lvl="2"/>
            <a:r>
              <a:rPr lang="en-US" dirty="0" smtClean="0"/>
              <a:t>Better user experiences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Dual Sub-carrier Modulation 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895600" y="6477000"/>
            <a:ext cx="188449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6" name="Footer Placeholder 3"/>
          <p:cNvSpPr txBox="1">
            <a:spLocks/>
          </p:cNvSpPr>
          <p:nvPr/>
        </p:nvSpPr>
        <p:spPr bwMode="auto">
          <a:xfrm>
            <a:off x="6819029" y="6475412"/>
            <a:ext cx="17248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Jianhan Liu, Mediatek, et al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981200"/>
          </a:xfrm>
        </p:spPr>
        <p:txBody>
          <a:bodyPr/>
          <a:lstStyle/>
          <a:p>
            <a:r>
              <a:rPr lang="en-US" dirty="0" smtClean="0"/>
              <a:t>The encoding (TX side) and decoding (RX side) of DCM is really simple</a:t>
            </a:r>
          </a:p>
          <a:p>
            <a:pPr lvl="1"/>
            <a:r>
              <a:rPr lang="en-US" dirty="0" smtClean="0"/>
              <a:t>TX: just change the modulation with another mapping</a:t>
            </a:r>
          </a:p>
          <a:p>
            <a:pPr lvl="1"/>
            <a:r>
              <a:rPr lang="en-US" dirty="0" smtClean="0"/>
              <a:t>RX: just simple calculations to combine the LLR</a:t>
            </a:r>
          </a:p>
          <a:p>
            <a:pPr lvl="2"/>
            <a:r>
              <a:rPr lang="en-US" dirty="0" smtClean="0"/>
              <a:t>For example, for QPSK DCM:TX just mapping 2 bits with QPSK and Rotated QPSK; RX just add two LLRs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2438400" y="3733800"/>
            <a:ext cx="11430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11n Bit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interleaver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0" name="Straight Arrow Connector 19"/>
          <p:cNvCxnSpPr>
            <a:endCxn id="19" idx="1"/>
          </p:cNvCxnSpPr>
          <p:nvPr/>
        </p:nvCxnSpPr>
        <p:spPr bwMode="auto">
          <a:xfrm>
            <a:off x="1752600" y="3962400"/>
            <a:ext cx="685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3581400" y="3962400"/>
            <a:ext cx="685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2" name="Rectangle 21"/>
          <p:cNvSpPr/>
          <p:nvPr/>
        </p:nvSpPr>
        <p:spPr bwMode="auto">
          <a:xfrm>
            <a:off x="4267200" y="3733800"/>
            <a:ext cx="609600" cy="533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DCM</a:t>
            </a:r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4876800" y="3962400"/>
            <a:ext cx="685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4" name="Rectangle 23"/>
          <p:cNvSpPr/>
          <p:nvPr/>
        </p:nvSpPr>
        <p:spPr bwMode="auto">
          <a:xfrm>
            <a:off x="5562600" y="3733800"/>
            <a:ext cx="609600" cy="533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IFFT</a:t>
            </a: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6172200" y="3962400"/>
            <a:ext cx="685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6" name="Straight Arrow Connector 25"/>
          <p:cNvCxnSpPr>
            <a:stCxn id="22" idx="2"/>
          </p:cNvCxnSpPr>
          <p:nvPr/>
        </p:nvCxnSpPr>
        <p:spPr bwMode="auto">
          <a:xfrm flipH="1">
            <a:off x="2743200" y="4267200"/>
            <a:ext cx="1828800" cy="914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7" name="Straight Arrow Connector 26"/>
          <p:cNvCxnSpPr>
            <a:stCxn id="22" idx="2"/>
          </p:cNvCxnSpPr>
          <p:nvPr/>
        </p:nvCxnSpPr>
        <p:spPr bwMode="auto">
          <a:xfrm>
            <a:off x="4572000" y="4267200"/>
            <a:ext cx="1828800" cy="838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1981200" y="5943600"/>
            <a:ext cx="5486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V="1">
            <a:off x="2667000" y="5334000"/>
            <a:ext cx="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 flipV="1">
            <a:off x="6477000" y="5105400"/>
            <a:ext cx="0" cy="838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2057400" y="6019800"/>
            <a:ext cx="976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Subcarrier K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019800" y="6019800"/>
            <a:ext cx="12939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Subcarrier K+N/2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 rot="19904496">
            <a:off x="2471523" y="4544366"/>
            <a:ext cx="1614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Modulation Mapping 1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 rot="1462629">
            <a:off x="5052414" y="4485724"/>
            <a:ext cx="1614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Modulation Mapping 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Dual Sub-carrier Modulation Mappings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819400" y="6477000"/>
            <a:ext cx="188449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1" name="Footer Placeholder 3"/>
          <p:cNvSpPr txBox="1">
            <a:spLocks/>
          </p:cNvSpPr>
          <p:nvPr/>
        </p:nvSpPr>
        <p:spPr bwMode="auto">
          <a:xfrm>
            <a:off x="6819029" y="6475412"/>
            <a:ext cx="17248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Jianhan Liu, Mediatek, et al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2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7772400" cy="2743200"/>
          </a:xfrm>
        </p:spPr>
        <p:txBody>
          <a:bodyPr/>
          <a:lstStyle/>
          <a:p>
            <a:r>
              <a:rPr lang="en-US" sz="1800" dirty="0" smtClean="0"/>
              <a:t>For BPSK</a:t>
            </a:r>
          </a:p>
          <a:p>
            <a:pPr lvl="1"/>
            <a:r>
              <a:rPr lang="en-US" dirty="0" smtClean="0"/>
              <a:t>    and     can be obtained by mapping 1 encoded bit using BPSK and SBPSK respectively.</a:t>
            </a:r>
          </a:p>
          <a:p>
            <a:r>
              <a:rPr lang="en-US" sz="1800" dirty="0" smtClean="0"/>
              <a:t>For QPSK</a:t>
            </a:r>
          </a:p>
          <a:p>
            <a:pPr lvl="1"/>
            <a:r>
              <a:rPr lang="en-US" dirty="0" smtClean="0"/>
              <a:t>     and      can be modulated by mapping  2 encoded bits using QPSK and  SQPSK (or other rotated QPSK schemes) respectively.</a:t>
            </a:r>
          </a:p>
          <a:p>
            <a:r>
              <a:rPr lang="en-US" sz="1800" dirty="0" smtClean="0"/>
              <a:t>For 16 QAM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sz="1800" dirty="0" smtClean="0"/>
          </a:p>
          <a:p>
            <a:r>
              <a:rPr lang="en-US" sz="2000" dirty="0" smtClean="0"/>
              <a:t>Applying </a:t>
            </a:r>
            <a:r>
              <a:rPr lang="en-US" dirty="0" smtClean="0"/>
              <a:t>Sub-carrier Modulation to </a:t>
            </a:r>
            <a:r>
              <a:rPr lang="en-US" sz="2000" dirty="0" smtClean="0"/>
              <a:t>modulations higher than 16QAM should not be supported</a:t>
            </a:r>
          </a:p>
          <a:p>
            <a:pPr lvl="1"/>
            <a:r>
              <a:rPr lang="en-US" dirty="0" smtClean="0"/>
              <a:t>Dual Sub-carrier Modulation may reduce data rate for higher modulation to achieve higher performance.  </a:t>
            </a:r>
          </a:p>
          <a:p>
            <a:endParaRPr lang="en-US" dirty="0"/>
          </a:p>
        </p:txBody>
      </p:sp>
      <p:graphicFrame>
        <p:nvGraphicFramePr>
          <p:cNvPr id="33" name="Object 1"/>
          <p:cNvGraphicFramePr>
            <a:graphicFrameLocks noChangeAspect="1"/>
          </p:cNvGraphicFramePr>
          <p:nvPr/>
        </p:nvGraphicFramePr>
        <p:xfrm>
          <a:off x="1676400" y="1828800"/>
          <a:ext cx="258763" cy="288925"/>
        </p:xfrm>
        <a:graphic>
          <a:graphicData uri="http://schemas.openxmlformats.org/presentationml/2006/ole">
            <p:oleObj spid="_x0000_s1026" name="公式" r:id="rId3" imgW="165028" imgH="228501" progId="Equation.3">
              <p:embed/>
            </p:oleObj>
          </a:graphicData>
        </a:graphic>
      </p:graphicFrame>
      <p:graphicFrame>
        <p:nvGraphicFramePr>
          <p:cNvPr id="34" name="Object 3"/>
          <p:cNvGraphicFramePr>
            <a:graphicFrameLocks noChangeAspect="1"/>
          </p:cNvGraphicFramePr>
          <p:nvPr/>
        </p:nvGraphicFramePr>
        <p:xfrm>
          <a:off x="2286000" y="1828800"/>
          <a:ext cx="274638" cy="288925"/>
        </p:xfrm>
        <a:graphic>
          <a:graphicData uri="http://schemas.openxmlformats.org/presentationml/2006/ole">
            <p:oleObj spid="_x0000_s1027" name="公式" r:id="rId4" imgW="177646" imgH="228402" progId="Equation.3">
              <p:embed/>
            </p:oleObj>
          </a:graphicData>
        </a:graphic>
      </p:graphicFrame>
      <p:graphicFrame>
        <p:nvGraphicFramePr>
          <p:cNvPr id="35" name="Object 1"/>
          <p:cNvGraphicFramePr>
            <a:graphicFrameLocks noChangeAspect="1"/>
          </p:cNvGraphicFramePr>
          <p:nvPr/>
        </p:nvGraphicFramePr>
        <p:xfrm>
          <a:off x="1600200" y="2743200"/>
          <a:ext cx="258763" cy="288925"/>
        </p:xfrm>
        <a:graphic>
          <a:graphicData uri="http://schemas.openxmlformats.org/presentationml/2006/ole">
            <p:oleObj spid="_x0000_s1028" name="公式" r:id="rId5" imgW="165028" imgH="228501" progId="Equation.3">
              <p:embed/>
            </p:oleObj>
          </a:graphicData>
        </a:graphic>
      </p:graphicFrame>
      <p:graphicFrame>
        <p:nvGraphicFramePr>
          <p:cNvPr id="36" name="Object 3"/>
          <p:cNvGraphicFramePr>
            <a:graphicFrameLocks noChangeAspect="1"/>
          </p:cNvGraphicFramePr>
          <p:nvPr/>
        </p:nvGraphicFramePr>
        <p:xfrm>
          <a:off x="2362200" y="2743200"/>
          <a:ext cx="274638" cy="288925"/>
        </p:xfrm>
        <a:graphic>
          <a:graphicData uri="http://schemas.openxmlformats.org/presentationml/2006/ole">
            <p:oleObj spid="_x0000_s1029" name="公式" r:id="rId6" imgW="177646" imgH="228402" progId="Equation.3">
              <p:embed/>
            </p:oleObj>
          </a:graphicData>
        </a:graphic>
      </p:graphicFrame>
      <p:graphicFrame>
        <p:nvGraphicFramePr>
          <p:cNvPr id="37" name="Object 10"/>
          <p:cNvGraphicFramePr>
            <a:graphicFrameLocks noChangeAspect="1"/>
          </p:cNvGraphicFramePr>
          <p:nvPr/>
        </p:nvGraphicFramePr>
        <p:xfrm>
          <a:off x="1600200" y="3733800"/>
          <a:ext cx="1473200" cy="939800"/>
        </p:xfrm>
        <a:graphic>
          <a:graphicData uri="http://schemas.openxmlformats.org/presentationml/2006/ole">
            <p:oleObj spid="_x0000_s1030" name="公式" r:id="rId7" imgW="1473120" imgH="939600" progId="Equation.3">
              <p:embed/>
            </p:oleObj>
          </a:graphicData>
        </a:graphic>
      </p:graphicFrame>
      <p:graphicFrame>
        <p:nvGraphicFramePr>
          <p:cNvPr id="38" name="Object 4"/>
          <p:cNvGraphicFramePr>
            <a:graphicFrameLocks noChangeAspect="1"/>
          </p:cNvGraphicFramePr>
          <p:nvPr/>
        </p:nvGraphicFramePr>
        <p:xfrm>
          <a:off x="3657600" y="3733800"/>
          <a:ext cx="1714500" cy="939800"/>
        </p:xfrm>
        <a:graphic>
          <a:graphicData uri="http://schemas.openxmlformats.org/presentationml/2006/ole">
            <p:oleObj spid="_x0000_s1031" name="公式" r:id="rId8" imgW="1714320" imgH="939600" progId="Equation.3">
              <p:embed/>
            </p:oleObj>
          </a:graphicData>
        </a:graphic>
      </p:graphicFrame>
      <p:graphicFrame>
        <p:nvGraphicFramePr>
          <p:cNvPr id="39" name="Object 12"/>
          <p:cNvGraphicFramePr>
            <a:graphicFrameLocks noChangeAspect="1"/>
          </p:cNvGraphicFramePr>
          <p:nvPr/>
        </p:nvGraphicFramePr>
        <p:xfrm>
          <a:off x="6400800" y="3962400"/>
          <a:ext cx="1181100" cy="482600"/>
        </p:xfrm>
        <a:graphic>
          <a:graphicData uri="http://schemas.openxmlformats.org/presentationml/2006/ole">
            <p:oleObj spid="_x0000_s1032" name="公式" r:id="rId9" imgW="1180800" imgH="482400" progId="Equation.3">
              <p:embed/>
            </p:oleObj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5638800" y="4038600"/>
            <a:ext cx="561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3200400" y="4038600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DCM Indication Schemes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077200" cy="990600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 </a:t>
            </a:r>
          </a:p>
          <a:p>
            <a:r>
              <a:rPr lang="en-US" sz="2000" dirty="0" smtClean="0"/>
              <a:t>In HE-SIGA, we introduce 1-bit DCM indication as follows.</a:t>
            </a:r>
          </a:p>
          <a:p>
            <a:endParaRPr lang="en-US" dirty="0" smtClean="0"/>
          </a:p>
          <a:p>
            <a:endParaRPr lang="en-US" sz="2000" dirty="0" smtClean="0"/>
          </a:p>
          <a:p>
            <a:endParaRPr lang="en-US" dirty="0" smtClean="0"/>
          </a:p>
          <a:p>
            <a:endParaRPr lang="en-US" sz="2000" dirty="0" smtClean="0"/>
          </a:p>
          <a:p>
            <a:endParaRPr lang="en-US" dirty="0" smtClean="0"/>
          </a:p>
          <a:p>
            <a:endParaRPr lang="en-US" sz="2000" dirty="0" smtClean="0"/>
          </a:p>
          <a:p>
            <a:endParaRPr lang="en-US" dirty="0" smtClean="0"/>
          </a:p>
          <a:p>
            <a:endParaRPr lang="en-US" sz="2000" dirty="0" smtClean="0"/>
          </a:p>
          <a:p>
            <a:endParaRPr lang="en-US" dirty="0" smtClean="0"/>
          </a:p>
          <a:p>
            <a:endParaRPr lang="en-US" sz="2000" dirty="0" smtClean="0"/>
          </a:p>
          <a:p>
            <a:r>
              <a:rPr lang="en-US" dirty="0" smtClean="0"/>
              <a:t>The indication of DCM for payload in MU format is TBD.</a:t>
            </a:r>
            <a:endParaRPr lang="en-US" sz="2000" dirty="0" smtClean="0"/>
          </a:p>
          <a:p>
            <a:endParaRPr lang="en-US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 lvl="1"/>
            <a:endParaRPr lang="en-US" sz="1600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24000" y="4495800"/>
          <a:ext cx="6047740" cy="1280160"/>
        </p:xfrm>
        <a:graphic>
          <a:graphicData uri="http://schemas.openxmlformats.org/drawingml/2006/table">
            <a:tbl>
              <a:tblPr/>
              <a:tblGrid>
                <a:gridCol w="2056765"/>
                <a:gridCol w="1692275"/>
                <a:gridCol w="2298700"/>
              </a:tblGrid>
              <a:tr h="4965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Garamond"/>
                          <a:ea typeface="新細明體"/>
                          <a:cs typeface="Times New Roman"/>
                        </a:rPr>
                        <a:t>DCM </a:t>
                      </a:r>
                      <a:r>
                        <a:rPr lang="en-US" sz="1100" b="1" dirty="0" smtClean="0">
                          <a:latin typeface="Garamond"/>
                          <a:ea typeface="新細明體"/>
                          <a:cs typeface="Times New Roman"/>
                        </a:rPr>
                        <a:t>bit</a:t>
                      </a:r>
                      <a:r>
                        <a:rPr lang="en-US" sz="1100" b="1" baseline="0" dirty="0" smtClean="0">
                          <a:latin typeface="Garamond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lang="en-US" sz="1100" b="1" dirty="0" smtClean="0">
                          <a:latin typeface="Garamond"/>
                          <a:ea typeface="新細明體"/>
                          <a:cs typeface="Times New Roman"/>
                        </a:rPr>
                        <a:t>in </a:t>
                      </a:r>
                      <a:r>
                        <a:rPr lang="en-US" sz="1100" b="1" dirty="0">
                          <a:latin typeface="Garamond"/>
                          <a:ea typeface="新細明體"/>
                          <a:cs typeface="Times New Roman"/>
                        </a:rPr>
                        <a:t>HE-SIGA</a:t>
                      </a:r>
                      <a:endParaRPr lang="en-US" sz="10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Garamond"/>
                          <a:ea typeface="新細明體"/>
                          <a:cs typeface="Times New Roman"/>
                        </a:rPr>
                        <a:t>HE-SIG-B MCS Indication in HE-SIG-A</a:t>
                      </a:r>
                      <a:endParaRPr lang="en-US" sz="10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C00000"/>
                          </a:solidFill>
                          <a:latin typeface="Garamond"/>
                          <a:ea typeface="新細明體"/>
                          <a:cs typeface="Times New Roman"/>
                        </a:rPr>
                        <a:t>HE-SIG-B Modulation Schemes</a:t>
                      </a:r>
                      <a:endParaRPr lang="en-US" sz="1000" dirty="0">
                        <a:solidFill>
                          <a:srgbClr val="C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</a:tr>
              <a:tr h="2171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Garamond"/>
                          <a:ea typeface="新細明體"/>
                          <a:cs typeface="Times New Roman"/>
                        </a:rPr>
                        <a:t>1</a:t>
                      </a:r>
                      <a:endParaRPr lang="en-US" sz="10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Garamond"/>
                          <a:ea typeface="新細明體"/>
                          <a:cs typeface="Times New Roman"/>
                        </a:rPr>
                        <a:t>x</a:t>
                      </a:r>
                      <a:endParaRPr lang="en-US" sz="10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latin typeface="Garamond"/>
                          <a:ea typeface="新細明體"/>
                          <a:cs typeface="Times New Roman"/>
                        </a:rPr>
                        <a:t>MCS x with DCM</a:t>
                      </a:r>
                      <a:endParaRPr lang="en-US" sz="1000" dirty="0">
                        <a:solidFill>
                          <a:srgbClr val="C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</a:tr>
              <a:tr h="2178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Garamond"/>
                          <a:ea typeface="新細明體"/>
                          <a:cs typeface="Times New Roman"/>
                        </a:rPr>
                        <a:t>0</a:t>
                      </a:r>
                      <a:endParaRPr lang="en-US" sz="10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Garamond"/>
                          <a:ea typeface="新細明體"/>
                          <a:cs typeface="Times New Roman"/>
                        </a:rPr>
                        <a:t>x</a:t>
                      </a:r>
                      <a:endParaRPr lang="en-US" sz="10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latin typeface="Garamond"/>
                          <a:ea typeface="新細明體"/>
                          <a:cs typeface="Times New Roman"/>
                        </a:rPr>
                        <a:t>MCS x</a:t>
                      </a:r>
                      <a:endParaRPr lang="en-US" sz="1000" dirty="0">
                        <a:solidFill>
                          <a:srgbClr val="C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447800" y="2743200"/>
          <a:ext cx="6047740" cy="1280160"/>
        </p:xfrm>
        <a:graphic>
          <a:graphicData uri="http://schemas.openxmlformats.org/drawingml/2006/table">
            <a:tbl>
              <a:tblPr/>
              <a:tblGrid>
                <a:gridCol w="2056765"/>
                <a:gridCol w="1692275"/>
                <a:gridCol w="2298700"/>
              </a:tblGrid>
              <a:tr h="4965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Garamond"/>
                          <a:ea typeface="新細明體"/>
                          <a:cs typeface="Times New Roman"/>
                        </a:rPr>
                        <a:t>DCM </a:t>
                      </a:r>
                      <a:r>
                        <a:rPr lang="en-US" sz="1100" b="1" dirty="0" smtClean="0">
                          <a:latin typeface="Garamond"/>
                          <a:ea typeface="新細明體"/>
                          <a:cs typeface="Times New Roman"/>
                        </a:rPr>
                        <a:t>bit</a:t>
                      </a:r>
                      <a:r>
                        <a:rPr lang="en-US" sz="1100" b="1" baseline="0" dirty="0" smtClean="0">
                          <a:latin typeface="Garamond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lang="en-US" sz="1100" b="1" dirty="0" smtClean="0">
                          <a:latin typeface="Garamond"/>
                          <a:ea typeface="新細明體"/>
                          <a:cs typeface="Times New Roman"/>
                        </a:rPr>
                        <a:t>in </a:t>
                      </a:r>
                      <a:r>
                        <a:rPr lang="en-US" sz="1100" b="1" dirty="0">
                          <a:latin typeface="Garamond"/>
                          <a:ea typeface="新細明體"/>
                          <a:cs typeface="Times New Roman"/>
                        </a:rPr>
                        <a:t>HE-SIGA</a:t>
                      </a:r>
                      <a:endParaRPr lang="en-US" sz="10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Garamond"/>
                          <a:ea typeface="新細明體"/>
                          <a:cs typeface="Times New Roman"/>
                        </a:rPr>
                        <a:t>MCS of Payload Indication </a:t>
                      </a:r>
                      <a:r>
                        <a:rPr lang="en-US" sz="1100" b="1" dirty="0">
                          <a:latin typeface="Garamond"/>
                          <a:ea typeface="新細明體"/>
                          <a:cs typeface="Times New Roman"/>
                        </a:rPr>
                        <a:t>in HE-SIG-A</a:t>
                      </a:r>
                      <a:endParaRPr lang="en-US" sz="10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latin typeface="Garamond"/>
                          <a:ea typeface="新細明體"/>
                          <a:cs typeface="Times New Roman"/>
                        </a:rPr>
                        <a:t>Modulation Schemes of </a:t>
                      </a:r>
                      <a:r>
                        <a:rPr lang="en-US" sz="1100" b="1" baseline="0" dirty="0" smtClean="0">
                          <a:solidFill>
                            <a:srgbClr val="C00000"/>
                          </a:solidFill>
                          <a:latin typeface="Garamond"/>
                          <a:ea typeface="新細明體"/>
                          <a:cs typeface="Times New Roman"/>
                        </a:rPr>
                        <a:t> Payload</a:t>
                      </a:r>
                      <a:endParaRPr lang="en-US" sz="1000" dirty="0">
                        <a:solidFill>
                          <a:srgbClr val="C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</a:tr>
              <a:tr h="2171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Garamond"/>
                          <a:ea typeface="新細明體"/>
                          <a:cs typeface="Times New Roman"/>
                        </a:rPr>
                        <a:t>1</a:t>
                      </a:r>
                      <a:endParaRPr lang="en-US" sz="10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Garamond"/>
                          <a:ea typeface="新細明體"/>
                          <a:cs typeface="Times New Roman"/>
                        </a:rPr>
                        <a:t>x</a:t>
                      </a:r>
                      <a:endParaRPr lang="en-US" sz="10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latin typeface="Garamond"/>
                          <a:ea typeface="新細明體"/>
                          <a:cs typeface="Times New Roman"/>
                        </a:rPr>
                        <a:t>MCS x with DCM</a:t>
                      </a:r>
                      <a:endParaRPr lang="en-US" sz="1000" dirty="0">
                        <a:solidFill>
                          <a:srgbClr val="C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</a:tr>
              <a:tr h="2178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Garamond"/>
                          <a:ea typeface="新細明體"/>
                          <a:cs typeface="Times New Roman"/>
                        </a:rPr>
                        <a:t>0</a:t>
                      </a:r>
                      <a:endParaRPr lang="en-US" sz="10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Garamond"/>
                          <a:ea typeface="新細明體"/>
                          <a:cs typeface="Times New Roman"/>
                        </a:rPr>
                        <a:t>x</a:t>
                      </a:r>
                      <a:endParaRPr lang="en-US" sz="10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latin typeface="Garamond"/>
                          <a:ea typeface="新細明體"/>
                          <a:cs typeface="Times New Roman"/>
                        </a:rPr>
                        <a:t>MCS x</a:t>
                      </a:r>
                      <a:endParaRPr lang="en-US" sz="1000" dirty="0">
                        <a:solidFill>
                          <a:srgbClr val="C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286000" y="2362200"/>
            <a:ext cx="49787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For SU, DCM bit indicates  the modulation of payload </a:t>
            </a:r>
            <a:endParaRPr lang="en-US" sz="1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209800" y="4191000"/>
            <a:ext cx="51390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For SU, DCM bit indicates  the modulation of HE-SIGB </a:t>
            </a:r>
            <a:endParaRPr lang="en-US" sz="16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7772400" cy="1066800"/>
          </a:xfrm>
        </p:spPr>
        <p:txBody>
          <a:bodyPr/>
          <a:lstStyle/>
          <a:p>
            <a:r>
              <a:rPr lang="en-US" dirty="0" smtClean="0"/>
              <a:t>Simulation Settings for Data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382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Channels: Channel type D and UMi channel</a:t>
            </a:r>
          </a:p>
          <a:p>
            <a:r>
              <a:rPr lang="en-US" dirty="0" smtClean="0"/>
              <a:t>4x Symbol </a:t>
            </a:r>
          </a:p>
          <a:p>
            <a:r>
              <a:rPr lang="en-US" dirty="0" smtClean="0"/>
              <a:t>1.6us CP</a:t>
            </a:r>
          </a:p>
          <a:p>
            <a:r>
              <a:rPr lang="en-US" dirty="0" smtClean="0"/>
              <a:t>Packet length: 2048 bytes</a:t>
            </a:r>
          </a:p>
          <a:p>
            <a:r>
              <a:rPr lang="en-US" dirty="0" smtClean="0"/>
              <a:t>Time domain simulation </a:t>
            </a:r>
          </a:p>
          <a:p>
            <a:pPr lvl="1"/>
            <a:r>
              <a:rPr lang="en-US" dirty="0" smtClean="0"/>
              <a:t>Real channel estimation</a:t>
            </a:r>
          </a:p>
          <a:p>
            <a:pPr lvl="1"/>
            <a:r>
              <a:rPr lang="en-US" dirty="0" smtClean="0"/>
              <a:t>With CPE tracking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UMi NLOS Channel (4x symbol length, BCC)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2400" y="2286000"/>
            <a:ext cx="4038600" cy="113877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</a:rPr>
              <a:t>Performance Gain:</a:t>
            </a:r>
          </a:p>
          <a:p>
            <a:r>
              <a:rPr lang="en-US" sz="1400" b="1" dirty="0" smtClean="0">
                <a:solidFill>
                  <a:schemeClr val="accent2"/>
                </a:solidFill>
              </a:rPr>
              <a:t> </a:t>
            </a:r>
          </a:p>
          <a:p>
            <a:pPr lvl="1">
              <a:buFont typeface="Wingdings" pitchFamily="2" charset="2"/>
              <a:buChar char="Ø"/>
            </a:pPr>
            <a:r>
              <a:rPr lang="en-US" sz="1400" dirty="0" smtClean="0">
                <a:solidFill>
                  <a:schemeClr val="accent2"/>
                </a:solidFill>
              </a:rPr>
              <a:t>1.5dB gain for MCS0 and MCS2 at 1% PER</a:t>
            </a:r>
          </a:p>
          <a:p>
            <a:pPr lvl="1">
              <a:buFont typeface="Wingdings" pitchFamily="2" charset="2"/>
              <a:buChar char="Ø"/>
            </a:pPr>
            <a:r>
              <a:rPr lang="en-US" sz="1400" dirty="0" smtClean="0">
                <a:solidFill>
                  <a:schemeClr val="accent2"/>
                </a:solidFill>
              </a:rPr>
              <a:t> Error floor is also reduced</a:t>
            </a:r>
          </a:p>
          <a:p>
            <a:pPr lvl="1">
              <a:buFont typeface="Arial" pitchFamily="34" charset="0"/>
              <a:buChar char="•"/>
            </a:pP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198120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533400" y="3733800"/>
            <a:ext cx="3352800" cy="1905000"/>
          </a:xfrm>
          <a:gradFill>
            <a:gsLst>
              <a:gs pos="0">
                <a:schemeClr val="bg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rgbClr val="C00000"/>
            </a:solidFill>
          </a:ln>
        </p:spPr>
        <p:txBody>
          <a:bodyPr/>
          <a:lstStyle/>
          <a:p>
            <a:pPr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It also says:</a:t>
            </a:r>
          </a:p>
          <a:p>
            <a:pPr lvl="1"/>
            <a:r>
              <a:rPr lang="en-US" sz="1400" dirty="0" smtClean="0">
                <a:solidFill>
                  <a:srgbClr val="0070C0"/>
                </a:solidFill>
              </a:rPr>
              <a:t>Gain is also significant for 4x symbol. </a:t>
            </a:r>
          </a:p>
          <a:p>
            <a:pPr lvl="1"/>
            <a:r>
              <a:rPr lang="en-US" sz="1400" dirty="0" smtClean="0">
                <a:solidFill>
                  <a:srgbClr val="0070C0"/>
                </a:solidFill>
              </a:rPr>
              <a:t>The payload in this simulation is just one 4x OFDM symbol.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7924800" cy="1066800"/>
          </a:xfrm>
        </p:spPr>
        <p:txBody>
          <a:bodyPr/>
          <a:lstStyle/>
          <a:p>
            <a:r>
              <a:rPr lang="en-US" dirty="0" smtClean="0"/>
              <a:t>Simulations with Narrowband Interferences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09600" y="1905000"/>
            <a:ext cx="8077200" cy="338554"/>
          </a:xfrm>
          <a:prstGeom prst="rect">
            <a:avLst/>
          </a:prstGeom>
          <a:gradFill>
            <a:gsLst>
              <a:gs pos="0">
                <a:schemeClr val="accent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txBody>
          <a:bodyPr wrap="square">
            <a:spAutoFit/>
          </a:bodyPr>
          <a:lstStyle/>
          <a:p>
            <a:pPr lvl="1"/>
            <a:r>
              <a:rPr lang="en-US" sz="1400" dirty="0" smtClean="0">
                <a:solidFill>
                  <a:srgbClr val="002060"/>
                </a:solidFill>
              </a:rPr>
              <a:t>Setting: Narrowband interference that is 9dB higher than noise floor on one 26 tone RU</a:t>
            </a:r>
            <a:r>
              <a:rPr lang="en-US" sz="1600" b="1" dirty="0" smtClean="0">
                <a:solidFill>
                  <a:srgbClr val="002060"/>
                </a:solidFill>
              </a:rPr>
              <a:t>. </a:t>
            </a:r>
            <a:endParaRPr lang="en-US" sz="1600" b="1" dirty="0">
              <a:solidFill>
                <a:srgbClr val="002060"/>
              </a:solidFill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243840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152400" y="2667000"/>
            <a:ext cx="4038600" cy="156966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</a:rPr>
              <a:t>Performance Gain:</a:t>
            </a:r>
          </a:p>
          <a:p>
            <a:r>
              <a:rPr lang="en-US" sz="1400" b="1" dirty="0" smtClean="0">
                <a:solidFill>
                  <a:schemeClr val="accent2"/>
                </a:solidFill>
              </a:rPr>
              <a:t> </a:t>
            </a:r>
          </a:p>
          <a:p>
            <a:pPr lvl="1">
              <a:buFont typeface="Wingdings" pitchFamily="2" charset="2"/>
              <a:buChar char="Ø"/>
            </a:pPr>
            <a:r>
              <a:rPr lang="en-US" sz="1400" dirty="0" smtClean="0">
                <a:solidFill>
                  <a:schemeClr val="accent2"/>
                </a:solidFill>
              </a:rPr>
              <a:t>4dB gain for MCS0 at 1% PER</a:t>
            </a:r>
          </a:p>
          <a:p>
            <a:pPr lvl="1">
              <a:buFont typeface="Wingdings" pitchFamily="2" charset="2"/>
              <a:buChar char="Ø"/>
            </a:pPr>
            <a:r>
              <a:rPr lang="en-US" sz="1400" dirty="0" smtClean="0">
                <a:solidFill>
                  <a:schemeClr val="accent2"/>
                </a:solidFill>
              </a:rPr>
              <a:t> 2dB gain for MCS2 at 1% PER</a:t>
            </a:r>
          </a:p>
          <a:p>
            <a:pPr lvl="1">
              <a:buFont typeface="Wingdings" pitchFamily="2" charset="2"/>
              <a:buChar char="Ø"/>
            </a:pPr>
            <a:r>
              <a:rPr lang="en-US" sz="1400" dirty="0" smtClean="0">
                <a:solidFill>
                  <a:schemeClr val="accent2"/>
                </a:solidFill>
              </a:rPr>
              <a:t>  Even for MCS 1, there is about 0.6dB Gain</a:t>
            </a:r>
          </a:p>
          <a:p>
            <a:pPr lvl="1">
              <a:buFont typeface="Wingdings" pitchFamily="2" charset="2"/>
              <a:buChar char="Ø"/>
            </a:pPr>
            <a:r>
              <a:rPr lang="en-US" sz="1400" dirty="0" smtClean="0">
                <a:solidFill>
                  <a:schemeClr val="accent2"/>
                </a:solidFill>
              </a:rPr>
              <a:t>Error floor is also reduced</a:t>
            </a:r>
          </a:p>
          <a:p>
            <a:pPr lvl="1">
              <a:buFont typeface="Arial" pitchFamily="34" charset="0"/>
              <a:buChar char="•"/>
            </a:pP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33400" y="4419600"/>
            <a:ext cx="3352800" cy="1905000"/>
          </a:xfrm>
          <a:gradFill>
            <a:gsLst>
              <a:gs pos="0">
                <a:schemeClr val="bg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rgbClr val="C00000"/>
            </a:solidFill>
          </a:ln>
        </p:spPr>
        <p:txBody>
          <a:bodyPr/>
          <a:lstStyle/>
          <a:p>
            <a:pPr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It also says:</a:t>
            </a:r>
          </a:p>
          <a:p>
            <a:pPr lvl="1"/>
            <a:r>
              <a:rPr lang="en-US" sz="1400" dirty="0" smtClean="0">
                <a:solidFill>
                  <a:srgbClr val="0070C0"/>
                </a:solidFill>
              </a:rPr>
              <a:t>When there is narrow band OBSS interferences, DCM provide a huge gain.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Performance of DCM for LDPC 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772400" cy="4191000"/>
          </a:xfrm>
        </p:spPr>
        <p:txBody>
          <a:bodyPr/>
          <a:lstStyle/>
          <a:p>
            <a:r>
              <a:rPr lang="en-US" dirty="0" smtClean="0"/>
              <a:t>4x symbol length, 1.6us CP,  256 bytes packet, LDPC under UMi NLOS Channel model</a:t>
            </a: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" y="2819400"/>
            <a:ext cx="3545651" cy="270843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For MCS 0 with DCM:</a:t>
            </a:r>
          </a:p>
          <a:p>
            <a:pPr lvl="1">
              <a:buFont typeface="Wingdings" pitchFamily="2" charset="2"/>
              <a:buChar char="ü"/>
            </a:pPr>
            <a:r>
              <a:rPr lang="en-US" sz="1600" dirty="0" smtClean="0"/>
              <a:t>Around 1.7dB gain at 1% PER;</a:t>
            </a:r>
          </a:p>
          <a:p>
            <a:pPr lvl="1">
              <a:buFont typeface="Wingdings" pitchFamily="2" charset="2"/>
              <a:buChar char="ü"/>
            </a:pPr>
            <a:r>
              <a:rPr lang="en-US" sz="1600" dirty="0" smtClean="0"/>
              <a:t>Around 1dB gain at 10% PER;</a:t>
            </a:r>
          </a:p>
          <a:p>
            <a:pPr lvl="1">
              <a:buFont typeface="Wingdings" pitchFamily="2" charset="2"/>
              <a:buChar char="ü"/>
            </a:pPr>
            <a:r>
              <a:rPr lang="en-US" sz="1600" dirty="0" smtClean="0"/>
              <a:t>Error floor reduced.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For MCS 1 with DCM:</a:t>
            </a:r>
          </a:p>
          <a:p>
            <a:pPr lvl="1">
              <a:buFont typeface="Wingdings" pitchFamily="2" charset="2"/>
              <a:buChar char="ü"/>
            </a:pPr>
            <a:r>
              <a:rPr lang="en-US" sz="1600" dirty="0" smtClean="0"/>
              <a:t>Around 0.7dB gain at 10% PER;</a:t>
            </a:r>
          </a:p>
          <a:p>
            <a:pPr lvl="1">
              <a:buFont typeface="Wingdings" pitchFamily="2" charset="2"/>
              <a:buChar char="ü"/>
            </a:pPr>
            <a:r>
              <a:rPr lang="en-US" sz="1600" dirty="0" smtClean="0"/>
              <a:t>Error floor is similar.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For MCS 2 with DCM: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Around 1dB gain at 10% PER;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Error floor is reduced.</a:t>
            </a:r>
            <a:endParaRPr 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247650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762000"/>
          </a:xfrm>
        </p:spPr>
        <p:txBody>
          <a:bodyPr/>
          <a:lstStyle/>
          <a:p>
            <a:r>
              <a:rPr lang="en-US" sz="2000" dirty="0" smtClean="0"/>
              <a:t>With interference 10 dB higher than noise on one 26 tone RU. </a:t>
            </a:r>
          </a:p>
          <a:p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153400" cy="1066800"/>
          </a:xfrm>
        </p:spPr>
        <p:txBody>
          <a:bodyPr/>
          <a:lstStyle/>
          <a:p>
            <a:r>
              <a:rPr lang="en-US" dirty="0" smtClean="0"/>
              <a:t>Simulations with Narrowband Interferences for LDPC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2400" y="2667000"/>
            <a:ext cx="4038600" cy="135421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</a:rPr>
              <a:t>Performance Gain:</a:t>
            </a:r>
          </a:p>
          <a:p>
            <a:r>
              <a:rPr lang="en-US" sz="1400" b="1" dirty="0" smtClean="0">
                <a:solidFill>
                  <a:schemeClr val="accent2"/>
                </a:solidFill>
              </a:rPr>
              <a:t> </a:t>
            </a:r>
          </a:p>
          <a:p>
            <a:pPr lvl="1">
              <a:buFont typeface="Wingdings" pitchFamily="2" charset="2"/>
              <a:buChar char="Ø"/>
            </a:pPr>
            <a:r>
              <a:rPr lang="en-US" sz="1400" dirty="0" smtClean="0">
                <a:solidFill>
                  <a:schemeClr val="accent2"/>
                </a:solidFill>
              </a:rPr>
              <a:t>4dB gain for MCS0 at 1% PER</a:t>
            </a:r>
          </a:p>
          <a:p>
            <a:pPr lvl="1">
              <a:buFont typeface="Wingdings" pitchFamily="2" charset="2"/>
              <a:buChar char="Ø"/>
            </a:pPr>
            <a:r>
              <a:rPr lang="en-US" sz="1400" dirty="0" smtClean="0">
                <a:solidFill>
                  <a:schemeClr val="accent2"/>
                </a:solidFill>
              </a:rPr>
              <a:t> 2dB gain for MCS2 at 1% PER</a:t>
            </a:r>
          </a:p>
          <a:p>
            <a:pPr lvl="1">
              <a:buFont typeface="Wingdings" pitchFamily="2" charset="2"/>
              <a:buChar char="Ø"/>
            </a:pPr>
            <a:r>
              <a:rPr lang="en-US" sz="1400" dirty="0" smtClean="0">
                <a:solidFill>
                  <a:schemeClr val="accent2"/>
                </a:solidFill>
              </a:rPr>
              <a:t>  Even for MCS 1, there is about 0.5dB Gain</a:t>
            </a:r>
          </a:p>
          <a:p>
            <a:pPr lvl="1">
              <a:buFont typeface="Arial" pitchFamily="34" charset="0"/>
              <a:buChar char="•"/>
            </a:pP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251460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Simulation Settings for HE-SIG-B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6934200" cy="4114800"/>
          </a:xfrm>
        </p:spPr>
        <p:txBody>
          <a:bodyPr/>
          <a:lstStyle/>
          <a:p>
            <a:r>
              <a:rPr lang="en-US" dirty="0" smtClean="0"/>
              <a:t>1x symbol length</a:t>
            </a:r>
          </a:p>
          <a:p>
            <a:r>
              <a:rPr lang="en-US" dirty="0" smtClean="0"/>
              <a:t>Assume 24-byte information bits for HE-SIG-B</a:t>
            </a:r>
          </a:p>
          <a:p>
            <a:r>
              <a:rPr lang="en-US" dirty="0" smtClean="0"/>
              <a:t>Channels: UMi channel</a:t>
            </a:r>
          </a:p>
          <a:p>
            <a:r>
              <a:rPr lang="en-US" dirty="0" smtClean="0"/>
              <a:t>0.8us CP</a:t>
            </a:r>
          </a:p>
          <a:p>
            <a:r>
              <a:rPr lang="en-US" dirty="0" smtClean="0"/>
              <a:t>Time domain simulation </a:t>
            </a:r>
          </a:p>
          <a:p>
            <a:pPr lvl="1"/>
            <a:r>
              <a:rPr lang="en-US" dirty="0" smtClean="0"/>
              <a:t>With real channel estimation</a:t>
            </a:r>
          </a:p>
          <a:p>
            <a:pPr lvl="1"/>
            <a:r>
              <a:rPr lang="en-US" dirty="0" smtClean="0"/>
              <a:t>With CPE tracking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</a:t>
            </a:r>
            <a:r>
              <a:rPr lang="en-US" altLang="zh-CN" dirty="0" smtClean="0"/>
              <a:t>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801536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3678" y="6475413"/>
            <a:ext cx="184024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06336"/>
          <a:ext cx="7467600" cy="45019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(Rossi)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UMi NLOS Channel (1x symbol length)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2209800"/>
            <a:ext cx="3962400" cy="1261884"/>
          </a:xfrm>
          <a:prstGeom prst="rect">
            <a:avLst/>
          </a:prstGeom>
          <a:gradFill>
            <a:gsLst>
              <a:gs pos="0">
                <a:schemeClr val="accent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</a:rPr>
              <a:t>Performance Gain </a:t>
            </a:r>
          </a:p>
          <a:p>
            <a:endParaRPr lang="en-US" sz="800" b="1" dirty="0" smtClean="0">
              <a:solidFill>
                <a:srgbClr val="C00000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C00000"/>
                </a:solidFill>
              </a:rPr>
              <a:t>About 0.7dB gain over the same rate MCS</a:t>
            </a:r>
          </a:p>
          <a:p>
            <a:pPr lvl="1"/>
            <a:endParaRPr lang="en-US" sz="1400" dirty="0" smtClean="0">
              <a:solidFill>
                <a:srgbClr val="C00000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C00000"/>
                </a:solidFill>
              </a:rPr>
              <a:t>Error floor  is also reduced</a:t>
            </a:r>
          </a:p>
          <a:p>
            <a:pPr lvl="1"/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18288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UMi NLOS Channel (1x symbol length)</a:t>
            </a:r>
            <a:br>
              <a:rPr lang="en-US" dirty="0" smtClean="0"/>
            </a:br>
            <a:r>
              <a:rPr lang="en-US" dirty="0" smtClean="0"/>
              <a:t>with perfect channel estimation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9600" y="3810000"/>
            <a:ext cx="3048000" cy="1981200"/>
          </a:xfrm>
          <a:gradFill>
            <a:gsLst>
              <a:gs pos="0">
                <a:schemeClr val="bg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rgbClr val="C00000"/>
            </a:solidFill>
          </a:ln>
        </p:spPr>
        <p:txBody>
          <a:bodyPr/>
          <a:lstStyle/>
          <a:p>
            <a:pPr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It also says:</a:t>
            </a:r>
          </a:p>
          <a:p>
            <a:pPr lvl="1"/>
            <a:r>
              <a:rPr lang="en-US" sz="1400" dirty="0" smtClean="0">
                <a:solidFill>
                  <a:srgbClr val="0070C0"/>
                </a:solidFill>
              </a:rPr>
              <a:t>If we can improve the channel estimation, the gain can be much larger. </a:t>
            </a:r>
          </a:p>
          <a:p>
            <a:pPr lvl="1"/>
            <a:r>
              <a:rPr lang="en-US" sz="1400" dirty="0" smtClean="0">
                <a:solidFill>
                  <a:srgbClr val="0070C0"/>
                </a:solidFill>
              </a:rPr>
              <a:t>Note that we indeed can improve the channel estimation by using RL-SIG.</a:t>
            </a:r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1828800"/>
            <a:ext cx="5715000" cy="4151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457200" y="2362200"/>
            <a:ext cx="3276600" cy="123110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</a:rPr>
              <a:t>Performance Gain 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2"/>
                </a:solidFill>
              </a:rPr>
              <a:t>1.7dB gain over BPSK, ½ rate code at 1% PER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2"/>
                </a:solidFill>
              </a:rPr>
              <a:t>2dB gain and error floor  significantly reduced for QPSK, ¾ rate code</a:t>
            </a:r>
          </a:p>
          <a:p>
            <a:pPr lvl="1">
              <a:buFont typeface="Arial" pitchFamily="34" charset="0"/>
              <a:buChar char="•"/>
            </a:pP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Advantages of using Dual sub-carrier modulation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153400" cy="4343400"/>
          </a:xfrm>
        </p:spPr>
        <p:txBody>
          <a:bodyPr/>
          <a:lstStyle/>
          <a:p>
            <a:r>
              <a:rPr lang="en-US" sz="2000" dirty="0" smtClean="0"/>
              <a:t>No change for 11n/ac bit </a:t>
            </a:r>
            <a:r>
              <a:rPr lang="en-US" sz="2000" dirty="0" err="1" smtClean="0"/>
              <a:t>interleaver</a:t>
            </a:r>
            <a:r>
              <a:rPr lang="en-US" sz="2000" dirty="0" smtClean="0"/>
              <a:t> and other TX and RX blocks.</a:t>
            </a:r>
          </a:p>
          <a:p>
            <a:r>
              <a:rPr lang="en-US" sz="2000" dirty="0" smtClean="0"/>
              <a:t>No latency added. (Modulation within one OFDM symbol)</a:t>
            </a:r>
          </a:p>
          <a:p>
            <a:r>
              <a:rPr lang="en-US" sz="2000" dirty="0" smtClean="0"/>
              <a:t>Negligible complexity at modulator and demodulator </a:t>
            </a:r>
          </a:p>
          <a:p>
            <a:pPr lvl="1"/>
            <a:r>
              <a:rPr lang="en-US" sz="1400" dirty="0" smtClean="0"/>
              <a:t>For modulator, just modulate the subcarriers in the upper band and the subcarriers in lower band the similar way. </a:t>
            </a:r>
          </a:p>
          <a:p>
            <a:pPr lvl="1"/>
            <a:r>
              <a:rPr lang="en-US" sz="1400" dirty="0" smtClean="0"/>
              <a:t>For demodulator, LLR calculation just needs the combination of two subcarriers</a:t>
            </a:r>
          </a:p>
          <a:p>
            <a:pPr lvl="1"/>
            <a:r>
              <a:rPr lang="en-US" sz="2000" dirty="0" smtClean="0"/>
              <a:t>PER performance improved more than 2dB gain for MCS0 and MCS 2 in 4x symbol.</a:t>
            </a:r>
          </a:p>
          <a:p>
            <a:pPr lvl="1"/>
            <a:r>
              <a:rPr lang="en-US" sz="1400" dirty="0" smtClean="0"/>
              <a:t>The performance gain is significant. (Note LDPC just bring 1.5dB to 2dB gain over BCC.)</a:t>
            </a:r>
          </a:p>
          <a:p>
            <a:pPr lvl="1"/>
            <a:r>
              <a:rPr lang="en-US" sz="1400" dirty="0" smtClean="0"/>
              <a:t>Error floor is reduced for outdoor channels.</a:t>
            </a:r>
          </a:p>
          <a:p>
            <a:pPr lvl="1"/>
            <a:r>
              <a:rPr lang="en-US" sz="1400" dirty="0" smtClean="0"/>
              <a:t>More robustness to sub-band interferences. </a:t>
            </a:r>
          </a:p>
          <a:p>
            <a:pPr lvl="1"/>
            <a:r>
              <a:rPr lang="en-US" sz="1400" dirty="0" smtClean="0"/>
              <a:t>Provide a very good data rate vs. PER tradeoff between QPSK ½ rate code and 16QAM ½ rate code.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Do you agree to add dual sub-carrier modulations (DCM) as optional modulation schemes for HE-SIGB and Payload to 11ax SFD? </a:t>
            </a:r>
          </a:p>
          <a:p>
            <a:pPr lvl="1"/>
            <a:r>
              <a:rPr lang="en-US" dirty="0" smtClean="0"/>
              <a:t>Dual sub-carrier modulation (DCM) are only applied to BPSK, QPSK and 16QAM modulations.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</a:t>
            </a:r>
          </a:p>
          <a:p>
            <a:pPr lvl="1"/>
            <a:r>
              <a:rPr lang="en-US" dirty="0" smtClean="0"/>
              <a:t>N</a:t>
            </a:r>
          </a:p>
          <a:p>
            <a:pPr lvl="1"/>
            <a:r>
              <a:rPr lang="en-US" dirty="0" smtClean="0"/>
              <a:t>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Straw Poll # 2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Do you agree to add one bit DCM indication in HE-SIGA to 11ax SFD?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Y</a:t>
            </a:r>
          </a:p>
          <a:p>
            <a:pPr lvl="1"/>
            <a:r>
              <a:rPr lang="en-US" dirty="0" smtClean="0"/>
              <a:t>N</a:t>
            </a:r>
          </a:p>
          <a:p>
            <a:pPr lvl="1"/>
            <a:r>
              <a:rPr lang="en-US" dirty="0" smtClean="0"/>
              <a:t>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</a:t>
            </a:r>
            <a:r>
              <a:rPr lang="en-US" altLang="zh-CN" dirty="0" smtClean="0"/>
              <a:t>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772400" cy="51714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</a:t>
            </a:r>
            <a:r>
              <a:rPr lang="en-US" altLang="zh-CN" dirty="0" smtClean="0"/>
              <a:t>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43000"/>
          <a:ext cx="7239000" cy="2743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3886200"/>
          <a:ext cx="7239000" cy="2018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Andrew Blanksby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Matthias Korb 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90600" y="762000"/>
            <a:ext cx="3124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(continued):</a:t>
            </a:r>
            <a:endParaRPr lang="en-US" sz="20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914400" y="12192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   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914400" y="5029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43399"/>
          <a:ext cx="7620000" cy="1524002"/>
        </p:xfrm>
        <a:graphic>
          <a:graphicData uri="http://schemas.openxmlformats.org/drawingml/2006/table">
            <a:tbl>
              <a:tblPr/>
              <a:tblGrid>
                <a:gridCol w="1523999"/>
                <a:gridCol w="1219201"/>
                <a:gridCol w="1676399"/>
                <a:gridCol w="1371600"/>
                <a:gridCol w="1828801"/>
              </a:tblGrid>
              <a:tr h="3516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19200"/>
                <a:gridCol w="1676400"/>
                <a:gridCol w="1371600"/>
                <a:gridCol w="18288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Hyeyoung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Choi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hy0117.choi@lge.com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</a:t>
            </a:r>
            <a:r>
              <a:rPr lang="en-US" altLang="zh-CN" dirty="0" smtClean="0"/>
              <a:t>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3152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31516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819029" y="6475412"/>
            <a:ext cx="1724831" cy="184666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Jianhan Liu, Mediatek, et al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HE-SIG-B and Data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724400"/>
          </a:xfrm>
        </p:spPr>
        <p:txBody>
          <a:bodyPr/>
          <a:lstStyle/>
          <a:p>
            <a:r>
              <a:rPr lang="en-US" altLang="ko-KR" sz="2000" dirty="0" smtClean="0"/>
              <a:t>HE-SIG-B</a:t>
            </a:r>
          </a:p>
          <a:p>
            <a:pPr lvl="1"/>
            <a:r>
              <a:rPr lang="en-US" altLang="ko-KR" sz="1800" dirty="0" smtClean="0"/>
              <a:t>Performance of HE-SIG-B is encoded using 1x symbol duration. So its performance is worse than data symbol with 4x symbol duration when used the same MCS.</a:t>
            </a:r>
          </a:p>
          <a:p>
            <a:pPr lvl="1"/>
            <a:r>
              <a:rPr lang="en-US" altLang="ko-KR" sz="1800" dirty="0" smtClean="0"/>
              <a:t>Under dense deployment, robustness with narrow-band interferences is also important to HE WLAN </a:t>
            </a:r>
            <a:endParaRPr lang="en-US" sz="1800" dirty="0" smtClean="0"/>
          </a:p>
          <a:p>
            <a:r>
              <a:rPr lang="en-US" altLang="ko-KR" sz="2000" dirty="0" smtClean="0"/>
              <a:t>HE-Data</a:t>
            </a:r>
          </a:p>
          <a:p>
            <a:pPr lvl="1"/>
            <a:r>
              <a:rPr lang="en-US" altLang="ko-KR" sz="1800" dirty="0" smtClean="0"/>
              <a:t>Enhance the PER performance of Data portion can extend range for outdoor scenarios</a:t>
            </a:r>
          </a:p>
          <a:p>
            <a:pPr lvl="1"/>
            <a:r>
              <a:rPr lang="en-US" altLang="ko-KR" sz="1800" dirty="0" smtClean="0"/>
              <a:t>Under dense deployment, robustness with narrow-band interferences is also important to HE WLAN </a:t>
            </a:r>
          </a:p>
          <a:p>
            <a:pPr lvl="2"/>
            <a:endParaRPr lang="en-US" altLang="ko-KR" sz="1600" dirty="0" smtClean="0"/>
          </a:p>
          <a:p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Robustness to interferences</a:t>
            </a:r>
            <a:endParaRPr lang="en-US" dirty="0"/>
          </a:p>
        </p:txBody>
      </p:sp>
      <p:sp>
        <p:nvSpPr>
          <p:cNvPr id="31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1" name="Footer Placeholder 3"/>
          <p:cNvSpPr txBox="1">
            <a:spLocks/>
          </p:cNvSpPr>
          <p:nvPr/>
        </p:nvSpPr>
        <p:spPr bwMode="auto">
          <a:xfrm>
            <a:off x="6819029" y="6475412"/>
            <a:ext cx="17248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Jianhan Liu, Mediatek, et al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5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Narrow band interferences</a:t>
            </a:r>
          </a:p>
          <a:p>
            <a:pPr lvl="1"/>
            <a:r>
              <a:rPr lang="en-US" dirty="0" smtClean="0"/>
              <a:t>In 11ax, a STA can transmit one RU (about 2 MHz bandwidth) in Uplink OFDMA. </a:t>
            </a:r>
          </a:p>
          <a:p>
            <a:pPr lvl="1"/>
            <a:r>
              <a:rPr lang="en-US" dirty="0" smtClean="0"/>
              <a:t>Compared to its 20MHz preamble, the power density of its data portion is 9dB higher than its preamble.</a:t>
            </a:r>
          </a:p>
          <a:p>
            <a:pPr lvl="1"/>
            <a:r>
              <a:rPr lang="en-US" dirty="0" smtClean="0"/>
              <a:t>Therefore one STA can experience 9dB higher interferences on subcarriers in a particular narrow band than other subcarriers.</a:t>
            </a:r>
          </a:p>
          <a:p>
            <a:pPr lvl="1"/>
            <a:r>
              <a:rPr lang="en-US" dirty="0" smtClean="0"/>
              <a:t>DCM is a perfect solution to deal with such narrow band interferences. </a:t>
            </a:r>
          </a:p>
          <a:p>
            <a:pPr lvl="2"/>
            <a:r>
              <a:rPr lang="en-US" dirty="0" smtClean="0"/>
              <a:t>Note that narrow band interferences are intrinsic in 11ax. 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108820</TotalTime>
  <Words>2250</Words>
  <Application>Microsoft Office PowerPoint</Application>
  <PresentationFormat>On-screen Show (4:3)</PresentationFormat>
  <Paragraphs>650</Paragraphs>
  <Slides>24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802-11-Submission</vt:lpstr>
      <vt:lpstr>公式</vt:lpstr>
      <vt:lpstr>Reliable Dual Sub-Carrier Modulations (DCM) for HE-SIG-B and Data</vt:lpstr>
      <vt:lpstr>Authors (continued)</vt:lpstr>
      <vt:lpstr>Authors (continued)</vt:lpstr>
      <vt:lpstr>Authors (continued)</vt:lpstr>
      <vt:lpstr>Slide 5</vt:lpstr>
      <vt:lpstr>Authors (continued)</vt:lpstr>
      <vt:lpstr>Authors (continued)</vt:lpstr>
      <vt:lpstr>Slide 8</vt:lpstr>
      <vt:lpstr>Robustness to interferences</vt:lpstr>
      <vt:lpstr>Introduce Dual Sub-carrier Modulation</vt:lpstr>
      <vt:lpstr>Dual Sub-carrier Modulation </vt:lpstr>
      <vt:lpstr>Dual Sub-carrier Modulation Mappings</vt:lpstr>
      <vt:lpstr>DCM Indication Schemes</vt:lpstr>
      <vt:lpstr>Simulation Settings for Data</vt:lpstr>
      <vt:lpstr>UMi NLOS Channel (4x symbol length, BCC) </vt:lpstr>
      <vt:lpstr>Simulations with Narrowband Interferences</vt:lpstr>
      <vt:lpstr>Performance of DCM for LDPC </vt:lpstr>
      <vt:lpstr>Simulations with Narrowband Interferences for LDPC</vt:lpstr>
      <vt:lpstr>Simulation Settings for HE-SIG-B</vt:lpstr>
      <vt:lpstr>UMi NLOS Channel (1x symbol length)</vt:lpstr>
      <vt:lpstr>UMi NLOS Channel (1x symbol length) with perfect channel estimation</vt:lpstr>
      <vt:lpstr>Advantages of using Dual sub-carrier modulation</vt:lpstr>
      <vt:lpstr>Straw Poll #1</vt:lpstr>
      <vt:lpstr>Straw Poll # 2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mtk30143</cp:lastModifiedBy>
  <cp:revision>1844</cp:revision>
  <cp:lastPrinted>1998-02-10T13:28:06Z</cp:lastPrinted>
  <dcterms:created xsi:type="dcterms:W3CDTF">2007-05-21T21:00:37Z</dcterms:created>
  <dcterms:modified xsi:type="dcterms:W3CDTF">2015-09-13T23:13:54Z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-1066048637</vt:i4>
  </property>
  <property fmtid="{D5CDD505-2E9C-101B-9397-08002B2CF9AE}" pid="4" name="_EmailSubject">
    <vt:lpwstr>Author List</vt:lpwstr>
  </property>
  <property fmtid="{D5CDD505-2E9C-101B-9397-08002B2CF9AE}" pid="5" name="_AuthorEmail">
    <vt:lpwstr>james.wang@mediatek.com</vt:lpwstr>
  </property>
  <property fmtid="{D5CDD505-2E9C-101B-9397-08002B2CF9AE}" pid="6" name="_AuthorEmailDisplayName">
    <vt:lpwstr>James Wang</vt:lpwstr>
  </property>
</Properties>
</file>