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83" r:id="rId2"/>
    <p:sldId id="406" r:id="rId3"/>
    <p:sldId id="407" r:id="rId4"/>
    <p:sldId id="408" r:id="rId5"/>
    <p:sldId id="409" r:id="rId6"/>
    <p:sldId id="410" r:id="rId7"/>
    <p:sldId id="411" r:id="rId8"/>
    <p:sldId id="412" r:id="rId9"/>
    <p:sldId id="377" r:id="rId10"/>
    <p:sldId id="398" r:id="rId11"/>
    <p:sldId id="375" r:id="rId12"/>
    <p:sldId id="399" r:id="rId13"/>
    <p:sldId id="400" r:id="rId14"/>
    <p:sldId id="382" r:id="rId15"/>
    <p:sldId id="404" r:id="rId16"/>
    <p:sldId id="405" r:id="rId17"/>
  </p:sldIdLst>
  <p:sldSz cx="9144000" cy="6858000" type="screen4x3"/>
  <p:notesSz cx="6934200" cy="9280525"/>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1pPr>
    <a:lvl2pPr marL="4572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2pPr>
    <a:lvl3pPr marL="9144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5pPr>
    <a:lvl6pPr marL="22860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6pPr>
    <a:lvl7pPr marL="27432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7pPr>
    <a:lvl8pPr marL="32004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8pPr>
    <a:lvl9pPr marL="36576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0000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8005" autoAdjust="0"/>
  </p:normalViewPr>
  <p:slideViewPr>
    <p:cSldViewPr>
      <p:cViewPr>
        <p:scale>
          <a:sx n="66" d="100"/>
          <a:sy n="66" d="100"/>
        </p:scale>
        <p:origin x="-600" y="-16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ea typeface="굴림" charset="-127"/>
                <a:cs typeface="Arial" charset="0"/>
              </a:defRPr>
            </a:lvl1pPr>
          </a:lstStyle>
          <a:p>
            <a:pPr>
              <a:defRPr/>
            </a:pPr>
            <a:r>
              <a:rPr lang="en-US" altLang="ko-KR"/>
              <a:t>Page </a:t>
            </a:r>
            <a:fld id="{FA078C69-3C94-4884-9FAE-61DD046E9393}" type="slidenum">
              <a:rPr lang="en-US" altLang="ko-KR"/>
              <a:pPr>
                <a:defRPr/>
              </a:pPr>
              <a:t>‹#›</a:t>
            </a:fld>
            <a:endParaRPr lang="en-US" altLang="ko-KR"/>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355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2150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굴림" charset="-127"/>
                <a:cs typeface="Arial" charset="0"/>
              </a:defRPr>
            </a:lvl1pPr>
          </a:lstStyle>
          <a:p>
            <a:pPr>
              <a:defRPr/>
            </a:pPr>
            <a:r>
              <a:rPr lang="en-US" altLang="ko-KR"/>
              <a:t>Page </a:t>
            </a:r>
            <a:fld id="{807E55AC-B173-4AB5-9CB6-9C6379A21F13}" type="slidenum">
              <a:rPr lang="en-US" altLang="ko-KR"/>
              <a:pPr>
                <a:defRPr/>
              </a:pPr>
              <a:t>‹#›</a:t>
            </a:fld>
            <a:endParaRPr lang="en-US" altLang="ko-KR"/>
          </a:p>
        </p:txBody>
      </p:sp>
      <p:sp>
        <p:nvSpPr>
          <p:cNvPr id="2151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151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151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dt" sz="quarter" idx="1"/>
          </p:nvPr>
        </p:nvSpPr>
        <p:spPr/>
        <p:txBody>
          <a:bodyPr/>
          <a:lstStyle/>
          <a:p>
            <a:pPr>
              <a:defRPr/>
            </a:pPr>
            <a:r>
              <a:rPr lang="en-US" altLang="ko-KR"/>
              <a:t>Month Year</a:t>
            </a:r>
            <a:endParaRPr lang="en-US"/>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22532" name="Rectangle 7"/>
          <p:cNvSpPr>
            <a:spLocks noGrp="1" noChangeArrowheads="1"/>
          </p:cNvSpPr>
          <p:nvPr>
            <p:ph type="sldNum" sz="quarter" idx="5"/>
          </p:nvPr>
        </p:nvSpPr>
        <p:spPr>
          <a:noFill/>
        </p:spPr>
        <p:txBody>
          <a:bodyPr/>
          <a:lstStyle/>
          <a:p>
            <a:r>
              <a:rPr lang="en-US" altLang="ko-KR" smtClean="0">
                <a:ea typeface="굴림" pitchFamily="50" charset="-127"/>
                <a:cs typeface="Arial" pitchFamily="34" charset="0"/>
              </a:rPr>
              <a:t>Page </a:t>
            </a:r>
            <a:fld id="{49C78061-A45C-4860-82E6-9B4C2FD18A4B}" type="slidenum">
              <a:rPr lang="en-US" altLang="ko-KR" smtClean="0">
                <a:ea typeface="굴림" pitchFamily="50" charset="-127"/>
                <a:cs typeface="Arial" pitchFamily="34" charset="0"/>
              </a:rPr>
              <a:pPr/>
              <a:t>1</a:t>
            </a:fld>
            <a:endParaRPr lang="en-US" altLang="ko-KR" smtClean="0">
              <a:ea typeface="굴림" pitchFamily="50" charset="-127"/>
              <a:cs typeface="Arial" pitchFamily="34" charset="0"/>
            </a:endParaRPr>
          </a:p>
        </p:txBody>
      </p:sp>
      <p:sp>
        <p:nvSpPr>
          <p:cNvPr id="22533" name="Rectangle 2"/>
          <p:cNvSpPr>
            <a:spLocks noGrp="1" noRot="1" noChangeAspect="1" noChangeArrowheads="1" noTextEdit="1"/>
          </p:cNvSpPr>
          <p:nvPr>
            <p:ph type="sldImg"/>
          </p:nvPr>
        </p:nvSpPr>
        <p:spPr>
          <a:xfrm>
            <a:off x="1154113" y="701675"/>
            <a:ext cx="4625975" cy="3468688"/>
          </a:xfrm>
          <a:ln/>
        </p:spPr>
      </p:sp>
      <p:sp>
        <p:nvSpPr>
          <p:cNvPr id="22534" name="Rectangle 3"/>
          <p:cNvSpPr>
            <a:spLocks noGrp="1" noChangeArrowheads="1"/>
          </p:cNvSpPr>
          <p:nvPr>
            <p:ph type="body" idx="1"/>
          </p:nvPr>
        </p:nvSpPr>
        <p:spPr>
          <a:noFill/>
          <a:ln/>
        </p:spPr>
        <p:txBody>
          <a:bodyPr/>
          <a:lstStyle/>
          <a:p>
            <a:endParaRPr lang="ko-KR" altLang="ko-KR" smtClean="0"/>
          </a:p>
        </p:txBody>
      </p:sp>
      <p:sp>
        <p:nvSpPr>
          <p:cNvPr id="2" name="머리글 개체 틀 1"/>
          <p:cNvSpPr>
            <a:spLocks noGrp="1"/>
          </p:cNvSpPr>
          <p:nvPr>
            <p:ph type="hdr" sz="quarter"/>
          </p:nvPr>
        </p:nvSpPr>
        <p:spPr/>
        <p:txBody>
          <a:bodyPr/>
          <a:lstStyle/>
          <a:p>
            <a:pPr>
              <a:defRPr/>
            </a:pPr>
            <a:r>
              <a:rPr lang="en-US"/>
              <a:t>doc.: IEEE 802.11-yy/xxxxr0</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altLang="ko-KR" dirty="0" smtClean="0"/>
              <a:t>May 2015</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Jeongki Kim,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65F51A8-0CFE-4133-B021-42BA039B4097}"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Jeongki Kim,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B8FAB3C-37E9-47B0-949D-D83E6595A329}"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Jeongki Kim,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0C4963E-E10C-4C13-B6EE-012FEB43B73D}"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ltLang="ko-KR"/>
              <a:t>Jeongki Kim, LG Electronics</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2233D5FD-8890-4C4A-812D-44084668134C}" type="slidenum">
              <a:rPr lang="en-US" altLang="ko-KR"/>
              <a:pPr>
                <a:defRPr/>
              </a:pPr>
              <a:t>‹#›</a:t>
            </a:fld>
            <a:endParaRPr lang="en-US" altLang="ko-KR"/>
          </a:p>
        </p:txBody>
      </p:sp>
      <p:sp>
        <p:nvSpPr>
          <p:cNvPr id="6" name="Rectangle 4"/>
          <p:cNvSpPr>
            <a:spLocks noGrp="1" noChangeArrowheads="1"/>
          </p:cNvSpPr>
          <p:nvPr>
            <p:ph type="dt" sz="half" idx="12"/>
          </p:nvPr>
        </p:nvSpPr>
        <p:spPr>
          <a:xfrm>
            <a:off x="696913" y="332601"/>
            <a:ext cx="1579600" cy="276999"/>
          </a:xfrm>
        </p:spPr>
        <p:txBody>
          <a:bodyPr/>
          <a:lstStyle>
            <a:lvl1pPr>
              <a:defRPr/>
            </a:lvl1pPr>
          </a:lstStyle>
          <a:p>
            <a:pPr>
              <a:defRPr/>
            </a:pPr>
            <a:r>
              <a:rPr lang="en-US" altLang="ko-KR" dirty="0" smtClean="0"/>
              <a:t>September 2015</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July 2013</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Jeongki Kim,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E46A224-9462-46CD-BEB8-4D70D99307AD}"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a:t>Jeongki Kim, LG Electronics</a:t>
            </a:r>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774FDDB4-C1AF-4F3D-8842-0CE7A9FAAD4E}"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July 2013</a:t>
            </a:r>
          </a:p>
        </p:txBody>
      </p:sp>
      <p:sp>
        <p:nvSpPr>
          <p:cNvPr id="8" name="Rectangle 5"/>
          <p:cNvSpPr>
            <a:spLocks noGrp="1" noChangeArrowheads="1"/>
          </p:cNvSpPr>
          <p:nvPr>
            <p:ph type="ftr" sz="quarter" idx="11"/>
          </p:nvPr>
        </p:nvSpPr>
        <p:spPr/>
        <p:txBody>
          <a:bodyPr/>
          <a:lstStyle>
            <a:lvl1pPr>
              <a:defRPr/>
            </a:lvl1pPr>
          </a:lstStyle>
          <a:p>
            <a:pPr>
              <a:defRPr/>
            </a:pPr>
            <a:r>
              <a:rPr lang="en-US" altLang="ko-KR"/>
              <a:t>Jeongki Kim, LG Electronics</a:t>
            </a:r>
          </a:p>
        </p:txBody>
      </p:sp>
      <p:sp>
        <p:nvSpPr>
          <p:cNvPr id="9" name="Rectangle 6"/>
          <p:cNvSpPr>
            <a:spLocks noGrp="1" noChangeArrowheads="1"/>
          </p:cNvSpPr>
          <p:nvPr>
            <p:ph type="sldNum" sz="quarter" idx="12"/>
          </p:nvPr>
        </p:nvSpPr>
        <p:spPr/>
        <p:txBody>
          <a:bodyPr/>
          <a:lstStyle>
            <a:lvl1pPr>
              <a:defRPr/>
            </a:lvl1pPr>
          </a:lstStyle>
          <a:p>
            <a:pPr>
              <a:defRPr/>
            </a:pPr>
            <a:r>
              <a:rPr lang="en-US" altLang="ko-KR"/>
              <a:t>Slide </a:t>
            </a:r>
            <a:fld id="{1940780D-229A-41FC-85D7-E60483742941}"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July 2013</a:t>
            </a:r>
          </a:p>
        </p:txBody>
      </p:sp>
      <p:sp>
        <p:nvSpPr>
          <p:cNvPr id="4" name="Rectangle 5"/>
          <p:cNvSpPr>
            <a:spLocks noGrp="1" noChangeArrowheads="1"/>
          </p:cNvSpPr>
          <p:nvPr>
            <p:ph type="ftr" sz="quarter" idx="11"/>
          </p:nvPr>
        </p:nvSpPr>
        <p:spPr/>
        <p:txBody>
          <a:bodyPr/>
          <a:lstStyle>
            <a:lvl1pPr>
              <a:defRPr/>
            </a:lvl1pPr>
          </a:lstStyle>
          <a:p>
            <a:pPr>
              <a:defRPr/>
            </a:pPr>
            <a:r>
              <a:rPr lang="en-US" altLang="ko-KR"/>
              <a:t>Jeongki Kim, LG Electronics</a:t>
            </a:r>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779B7D9F-E4E3-4AA4-B6BA-C17A51B9E541}"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July 2013</a:t>
            </a:r>
          </a:p>
        </p:txBody>
      </p:sp>
      <p:sp>
        <p:nvSpPr>
          <p:cNvPr id="3" name="Rectangle 5"/>
          <p:cNvSpPr>
            <a:spLocks noGrp="1" noChangeArrowheads="1"/>
          </p:cNvSpPr>
          <p:nvPr>
            <p:ph type="ftr" sz="quarter" idx="11"/>
          </p:nvPr>
        </p:nvSpPr>
        <p:spPr/>
        <p:txBody>
          <a:bodyPr/>
          <a:lstStyle>
            <a:lvl1pPr>
              <a:defRPr/>
            </a:lvl1pPr>
          </a:lstStyle>
          <a:p>
            <a:pPr>
              <a:defRPr/>
            </a:pPr>
            <a:r>
              <a:rPr lang="en-US" altLang="ko-KR"/>
              <a:t>Jeongki Kim, LG Electronics</a:t>
            </a:r>
          </a:p>
        </p:txBody>
      </p:sp>
      <p:sp>
        <p:nvSpPr>
          <p:cNvPr id="4" name="Rectangle 6"/>
          <p:cNvSpPr>
            <a:spLocks noGrp="1" noChangeArrowheads="1"/>
          </p:cNvSpPr>
          <p:nvPr>
            <p:ph type="sldNum" sz="quarter" idx="12"/>
          </p:nvPr>
        </p:nvSpPr>
        <p:spPr/>
        <p:txBody>
          <a:bodyPr/>
          <a:lstStyle>
            <a:lvl1pPr>
              <a:defRPr/>
            </a:lvl1pPr>
          </a:lstStyle>
          <a:p>
            <a:pPr>
              <a:defRPr/>
            </a:pPr>
            <a:r>
              <a:rPr lang="en-US" altLang="ko-KR"/>
              <a:t>Slide </a:t>
            </a:r>
            <a:fld id="{789DBBC2-5C7D-45F1-80E0-66615BE386E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a:t>Jeongki Kim, LG Electronics</a:t>
            </a:r>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BB4621A6-0A1B-45CC-9F4E-20352C050A90}"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a:t>Jeongki Kim, LG Electronics</a:t>
            </a:r>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91326DBD-4ED9-48D2-A607-B37E86552957}"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2015</a:t>
            </a:r>
            <a:endParaRPr lang="en-US" dirty="0"/>
          </a:p>
        </p:txBody>
      </p:sp>
      <p:sp>
        <p:nvSpPr>
          <p:cNvPr id="1029" name="Rectangle 5"/>
          <p:cNvSpPr>
            <a:spLocks noGrp="1" noChangeArrowheads="1"/>
          </p:cNvSpPr>
          <p:nvPr>
            <p:ph type="ftr" sz="quarter" idx="3"/>
          </p:nvPr>
        </p:nvSpPr>
        <p:spPr bwMode="auto">
          <a:xfrm>
            <a:off x="6735763" y="6475413"/>
            <a:ext cx="18081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Jeongki Kim,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charset="-127"/>
                <a:cs typeface="Arial" charset="0"/>
              </a:defRPr>
            </a:lvl1pPr>
          </a:lstStyle>
          <a:p>
            <a:pPr>
              <a:defRPr/>
            </a:pPr>
            <a:r>
              <a:rPr lang="en-US" altLang="ko-KR"/>
              <a:t>Slide </a:t>
            </a:r>
            <a:fld id="{CD419C17-E740-4BDF-A347-9F6D8C9B7204}"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latinLnBrk="0">
              <a:defRPr/>
            </a:pPr>
            <a:r>
              <a:rPr kumimoji="0" lang="en-US" altLang="ko-KR" sz="1800" b="1" dirty="0" smtClean="0">
                <a:cs typeface="+mn-cs"/>
              </a:rPr>
              <a:t>doc.: IEEE </a:t>
            </a:r>
            <a:r>
              <a:rPr kumimoji="0" lang="en-US" altLang="ko-KR" sz="1800" b="1" dirty="0" smtClean="0">
                <a:cs typeface="+mn-cs"/>
              </a:rPr>
              <a:t>802.11-15/1067r0</a:t>
            </a:r>
            <a:endParaRPr kumimoji="0" lang="en-US" altLang="ko-KR" sz="1800" b="1" dirty="0" smtClean="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954" r:id="rId1"/>
    <p:sldLayoutId id="2147484955" r:id="rId2"/>
    <p:sldLayoutId id="2147484956" r:id="rId3"/>
    <p:sldLayoutId id="2147484957" r:id="rId4"/>
    <p:sldLayoutId id="2147484958" r:id="rId5"/>
    <p:sldLayoutId id="2147484959" r:id="rId6"/>
    <p:sldLayoutId id="2147484960" r:id="rId7"/>
    <p:sldLayoutId id="2147484961" r:id="rId8"/>
    <p:sldLayoutId id="2147484962" r:id="rId9"/>
    <p:sldLayoutId id="2147484963" r:id="rId10"/>
    <p:sldLayoutId id="2147484964"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2"/>
          </p:nvPr>
        </p:nvSpPr>
        <p:spPr/>
        <p:txBody>
          <a:bodyPr/>
          <a:lstStyle/>
          <a:p>
            <a:pPr>
              <a:defRPr/>
            </a:pPr>
            <a:r>
              <a:rPr lang="en-US" altLang="ko-KR" dirty="0" smtClean="0"/>
              <a:t>September 2015</a:t>
            </a:r>
            <a:endParaRPr lang="en-US" altLang="ko-KR" dirty="0"/>
          </a:p>
        </p:txBody>
      </p:sp>
      <p:sp>
        <p:nvSpPr>
          <p:cNvPr id="1028" name="Footer Placeholder 4"/>
          <p:cNvSpPr>
            <a:spLocks noGrp="1"/>
          </p:cNvSpPr>
          <p:nvPr>
            <p:ph type="ftr" sz="quarter" idx="10"/>
          </p:nvPr>
        </p:nvSpPr>
        <p:spPr/>
        <p:txBody>
          <a:bodyPr/>
          <a:lstStyle/>
          <a:p>
            <a:pPr>
              <a:defRPr/>
            </a:pPr>
            <a:r>
              <a:rPr lang="en-US" altLang="ko-KR" dirty="0" smtClean="0"/>
              <a:t>Jeongki Kim, LG </a:t>
            </a:r>
            <a:r>
              <a:rPr lang="en-US" altLang="ko-KR" dirty="0"/>
              <a:t>Electronics</a:t>
            </a:r>
          </a:p>
        </p:txBody>
      </p:sp>
      <p:sp>
        <p:nvSpPr>
          <p:cNvPr id="13316" name="Slide Number Placeholder 5"/>
          <p:cNvSpPr>
            <a:spLocks noGrp="1"/>
          </p:cNvSpPr>
          <p:nvPr>
            <p:ph type="sldNum" sz="quarter" idx="11"/>
          </p:nvPr>
        </p:nvSpPr>
        <p:spPr>
          <a:noFill/>
        </p:spPr>
        <p:txBody>
          <a:bodyPr/>
          <a:lstStyle/>
          <a:p>
            <a:r>
              <a:rPr lang="en-US" altLang="ko-KR" dirty="0" smtClean="0">
                <a:ea typeface="굴림" pitchFamily="50" charset="-127"/>
                <a:cs typeface="Arial" pitchFamily="34" charset="0"/>
              </a:rPr>
              <a:t>Slide </a:t>
            </a:r>
            <a:fld id="{24D3EC7B-1F2A-4493-880A-297072A77AD1}" type="slidenum">
              <a:rPr lang="en-US" altLang="ko-KR" smtClean="0">
                <a:ea typeface="굴림" pitchFamily="50" charset="-127"/>
                <a:cs typeface="Arial" pitchFamily="34" charset="0"/>
              </a:rPr>
              <a:pPr/>
              <a:t>1</a:t>
            </a:fld>
            <a:endParaRPr lang="en-US" altLang="ko-KR" dirty="0" smtClean="0">
              <a:ea typeface="굴림" pitchFamily="50" charset="-127"/>
              <a:cs typeface="Arial" pitchFamily="34" charset="0"/>
            </a:endParaRPr>
          </a:p>
        </p:txBody>
      </p:sp>
      <p:sp>
        <p:nvSpPr>
          <p:cNvPr id="13317" name="Rectangle 2"/>
          <p:cNvSpPr>
            <a:spLocks noGrp="1" noChangeArrowheads="1"/>
          </p:cNvSpPr>
          <p:nvPr>
            <p:ph type="title"/>
          </p:nvPr>
        </p:nvSpPr>
        <p:spPr>
          <a:xfrm>
            <a:off x="381000" y="685800"/>
            <a:ext cx="8305800" cy="1066800"/>
          </a:xfrm>
        </p:spPr>
        <p:txBody>
          <a:bodyPr/>
          <a:lstStyle/>
          <a:p>
            <a:r>
              <a:rPr lang="en-US" altLang="ko-KR" sz="2800" dirty="0" smtClean="0">
                <a:solidFill>
                  <a:schemeClr val="tx1"/>
                </a:solidFill>
                <a:ea typeface="굴림" pitchFamily="50" charset="-127"/>
              </a:rPr>
              <a:t>MU TXOP Truncation</a:t>
            </a:r>
            <a:endParaRPr lang="en-US" altLang="ko-KR" sz="2800" dirty="0" smtClean="0">
              <a:ea typeface="굴림" pitchFamily="50" charset="-127"/>
            </a:endParaRPr>
          </a:p>
        </p:txBody>
      </p:sp>
      <p:sp>
        <p:nvSpPr>
          <p:cNvPr id="13318"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itchFamily="50" charset="-127"/>
              </a:rPr>
              <a:t>Date:</a:t>
            </a:r>
            <a:r>
              <a:rPr lang="en-US" altLang="ko-KR" sz="2000" b="0" dirty="0" smtClean="0">
                <a:ea typeface="굴림" pitchFamily="50" charset="-127"/>
              </a:rPr>
              <a:t> </a:t>
            </a:r>
            <a:r>
              <a:rPr lang="en-US" altLang="ko-KR" sz="2000" b="0" dirty="0" smtClean="0">
                <a:ea typeface="굴림" pitchFamily="50" charset="-127"/>
              </a:rPr>
              <a:t>2015-09-13</a:t>
            </a:r>
            <a:endParaRPr lang="en-US" altLang="ko-KR" sz="2000" b="0" dirty="0" smtClean="0">
              <a:ea typeface="굴림" pitchFamily="50" charset="-127"/>
            </a:endParaRPr>
          </a:p>
        </p:txBody>
      </p:sp>
      <p:sp>
        <p:nvSpPr>
          <p:cNvPr id="13319"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latinLnBrk="0" hangingPunct="0">
              <a:spcBef>
                <a:spcPct val="20000"/>
              </a:spcBef>
            </a:pPr>
            <a:r>
              <a:rPr kumimoji="0" lang="en-US" altLang="ko-KR" sz="2000" b="1"/>
              <a:t>Authors:</a:t>
            </a:r>
            <a:endParaRPr kumimoji="0" lang="en-US" altLang="ko-KR" sz="2000"/>
          </a:p>
        </p:txBody>
      </p:sp>
      <p:graphicFrame>
        <p:nvGraphicFramePr>
          <p:cNvPr id="10" name="Table 12"/>
          <p:cNvGraphicFramePr>
            <a:graphicFrameLocks noGrp="1"/>
          </p:cNvGraphicFramePr>
          <p:nvPr>
            <p:extLst>
              <p:ext uri="{D42A27DB-BD31-4B8C-83A1-F6EECF244321}">
                <p14:modId xmlns="" xmlns:p14="http://schemas.microsoft.com/office/powerpoint/2010/main" val="2517331848"/>
              </p:ext>
            </p:extLst>
          </p:nvPr>
        </p:nvGraphicFramePr>
        <p:xfrm>
          <a:off x="762000" y="2649496"/>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rgbClr val="000000"/>
                          </a:solidFill>
                          <a:latin typeface="Times New Roman"/>
                          <a:ea typeface="Times New Roman"/>
                          <a:cs typeface="Arial"/>
                        </a:rPr>
                        <a:t>Jeongki Kim</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altLang="ko-KR" sz="1100" dirty="0" smtClean="0">
                          <a:solidFill>
                            <a:srgbClr val="000000"/>
                          </a:solidFill>
                          <a:latin typeface="+mn-lt"/>
                          <a:ea typeface="Times New Roman"/>
                          <a:cs typeface="Arial"/>
                        </a:rPr>
                        <a:t>jeongki.kim@lge.com </a:t>
                      </a:r>
                      <a:endParaRPr lang="en-US" altLang="ko-KR"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solidFill>
                            <a:srgbClr val="000000"/>
                          </a:solidFill>
                          <a:latin typeface="+mn-lt"/>
                          <a:ea typeface="Times New Roman"/>
                          <a:cs typeface="Arial"/>
                        </a:rPr>
                        <a:t>Kiseon Ryu</a:t>
                      </a:r>
                      <a:endParaRPr lang="en-US" altLang="ko-KR"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altLang="ko-KR" sz="1100" dirty="0" smtClean="0">
                          <a:solidFill>
                            <a:srgbClr val="000000"/>
                          </a:solidFill>
                          <a:latin typeface="+mn-lt"/>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altLang="ko-KR" sz="1200" dirty="0" err="1" smtClean="0">
                          <a:solidFill>
                            <a:srgbClr val="000000"/>
                          </a:solidFill>
                          <a:latin typeface="+mn-lt"/>
                          <a:ea typeface="Times New Roman"/>
                          <a:cs typeface="Arial"/>
                        </a:rPr>
                        <a:t>Jinyoung</a:t>
                      </a:r>
                      <a:r>
                        <a:rPr lang="en-US" altLang="ko-KR" sz="1200" dirty="0" smtClean="0">
                          <a:solidFill>
                            <a:srgbClr val="000000"/>
                          </a:solidFill>
                          <a:latin typeface="+mn-lt"/>
                          <a:ea typeface="Times New Roman"/>
                          <a:cs typeface="Arial"/>
                        </a:rPr>
                        <a:t> Chun</a:t>
                      </a:r>
                      <a:endParaRPr lang="en-US" altLang="ko-KR"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rgbClr val="000000"/>
                          </a:solidFill>
                          <a:latin typeface="+mn-lt"/>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altLang="ko-KR" sz="1200" dirty="0" err="1" smtClean="0">
                          <a:solidFill>
                            <a:srgbClr val="000000"/>
                          </a:solidFill>
                          <a:latin typeface="Times New Roman"/>
                          <a:ea typeface="Times New Roman"/>
                          <a:cs typeface="Arial"/>
                        </a:rPr>
                        <a:t>Suhwook</a:t>
                      </a:r>
                      <a:r>
                        <a:rPr lang="en-US" altLang="ko-KR" sz="1200" dirty="0" smtClean="0">
                          <a:solidFill>
                            <a:srgbClr val="000000"/>
                          </a:solidFill>
                          <a:latin typeface="Times New Roman"/>
                          <a:ea typeface="Times New Roman"/>
                          <a:cs typeface="Arial"/>
                        </a:rPr>
                        <a:t> Kim</a:t>
                      </a:r>
                      <a:endParaRPr lang="en-US" altLang="ko-KR"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altLang="ko-KR" sz="1100" dirty="0" smtClean="0">
                          <a:solidFill>
                            <a:srgbClr val="000000"/>
                          </a:solidFill>
                          <a:latin typeface="Times New Roman"/>
                          <a:ea typeface="Times New Roman"/>
                          <a:cs typeface="Arial"/>
                        </a:rPr>
                        <a:t>suhwook.kim@lge.com  </a:t>
                      </a:r>
                      <a:endParaRPr lang="en-US" altLang="ko-KR"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err="1" smtClean="0">
                          <a:latin typeface="Times New Roman"/>
                          <a:ea typeface="Times New Roman"/>
                          <a:cs typeface="Arial"/>
                        </a:rPr>
                        <a:t>Hyeyoung</a:t>
                      </a:r>
                      <a:r>
                        <a:rPr lang="en-US" sz="1200" dirty="0" smtClean="0">
                          <a:latin typeface="Times New Roman"/>
                          <a:ea typeface="Times New Roman"/>
                          <a:cs typeface="Arial"/>
                        </a:rPr>
                        <a:t> Choi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latin typeface="Times New Roman"/>
                          <a:ea typeface="Times New Roman"/>
                          <a:cs typeface="Arial"/>
                        </a:rPr>
                        <a:t>hy0117.choi@lge.com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Dongguk</a:t>
                      </a:r>
                      <a:r>
                        <a:rPr lang="en-US" altLang="ko-KR" sz="1200" dirty="0" smtClean="0">
                          <a:solidFill>
                            <a:srgbClr val="000000"/>
                          </a:solidFill>
                          <a:latin typeface="Times New Roman"/>
                          <a:ea typeface="Times New Roman"/>
                          <a:cs typeface="Arial"/>
                        </a:rPr>
                        <a:t> Lim</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dongguk.lim@lge.com </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Eunsung</a:t>
                      </a:r>
                      <a:r>
                        <a:rPr lang="en-US" altLang="ko-KR" sz="1200" dirty="0" smtClean="0">
                          <a:solidFill>
                            <a:srgbClr val="000000"/>
                          </a:solidFill>
                          <a:latin typeface="Times New Roman"/>
                          <a:ea typeface="Times New Roman"/>
                          <a:cs typeface="Arial"/>
                        </a:rPr>
                        <a:t> Park</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altLang="ko-KR" sz="1100" dirty="0" smtClean="0">
                          <a:solidFill>
                            <a:srgbClr val="000000"/>
                          </a:solidFill>
                          <a:latin typeface="Times New Roman"/>
                          <a:ea typeface="Times New Roman"/>
                          <a:cs typeface="Arial"/>
                        </a:rPr>
                        <a:t>esung.park@lge.com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Jinmin</a:t>
                      </a:r>
                      <a:r>
                        <a:rPr lang="en-US" sz="1200" dirty="0" smtClean="0">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 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 (2/2)</a:t>
            </a:r>
            <a:endParaRPr lang="ko-KR" altLang="en-US" dirty="0"/>
          </a:p>
        </p:txBody>
      </p:sp>
      <p:sp>
        <p:nvSpPr>
          <p:cNvPr id="3" name="내용 개체 틀 2"/>
          <p:cNvSpPr>
            <a:spLocks noGrp="1"/>
          </p:cNvSpPr>
          <p:nvPr>
            <p:ph idx="1"/>
          </p:nvPr>
        </p:nvSpPr>
        <p:spPr/>
        <p:txBody>
          <a:bodyPr/>
          <a:lstStyle/>
          <a:p>
            <a:r>
              <a:rPr lang="en-US" altLang="ko-KR" sz="1400" dirty="0" smtClean="0"/>
              <a:t>Example 1) DL MU procedure </a:t>
            </a:r>
          </a:p>
          <a:p>
            <a:pPr lvl="1"/>
            <a:r>
              <a:rPr lang="en-US" altLang="ko-KR" sz="1200" dirty="0" smtClean="0"/>
              <a:t>If </a:t>
            </a:r>
            <a:r>
              <a:rPr lang="en-US" altLang="ko-KR" sz="1200" dirty="0" smtClean="0"/>
              <a:t>AP does not have any DL MU data in queue, the AP can send CF-End to truncate the remaining </a:t>
            </a:r>
            <a:r>
              <a:rPr lang="en-US" altLang="ko-KR" sz="1200" dirty="0" smtClean="0"/>
              <a:t>TXOP</a:t>
            </a:r>
          </a:p>
          <a:p>
            <a:pPr lvl="1"/>
            <a:endParaRPr lang="en-US" altLang="ko-KR" sz="1200" dirty="0" smtClean="0"/>
          </a:p>
          <a:p>
            <a:pPr lvl="1"/>
            <a:endParaRPr lang="en-US" altLang="ko-KR" sz="1200" dirty="0" smtClean="0"/>
          </a:p>
          <a:p>
            <a:pPr lvl="1"/>
            <a:endParaRPr lang="en-US" altLang="ko-KR" sz="1200" dirty="0" smtClean="0"/>
          </a:p>
          <a:p>
            <a:pPr lvl="1"/>
            <a:endParaRPr lang="en-US" altLang="ko-KR" sz="1200" dirty="0" smtClean="0"/>
          </a:p>
          <a:p>
            <a:pPr lvl="1"/>
            <a:endParaRPr lang="ko-KR" altLang="en-US" sz="1200" dirty="0" smtClean="0"/>
          </a:p>
          <a:p>
            <a:endParaRPr lang="en-US" altLang="ko-KR" sz="1400" dirty="0" smtClean="0"/>
          </a:p>
          <a:p>
            <a:endParaRPr lang="en-US" altLang="ko-KR" sz="1400" dirty="0" smtClean="0"/>
          </a:p>
          <a:p>
            <a:r>
              <a:rPr lang="en-US" altLang="ko-KR" sz="1400" dirty="0" smtClean="0"/>
              <a:t>Example 2) UL MU procedure</a:t>
            </a:r>
          </a:p>
          <a:p>
            <a:pPr lvl="1"/>
            <a:r>
              <a:rPr lang="en-US" altLang="ko-KR" sz="1200" dirty="0" smtClean="0"/>
              <a:t>2-1</a:t>
            </a:r>
            <a:r>
              <a:rPr lang="en-US" altLang="ko-KR" sz="1200" dirty="0" smtClean="0"/>
              <a:t>) Like DL MU, if all the MU STAs doesn’t have any data, an AP  can send CF-End</a:t>
            </a:r>
          </a:p>
          <a:p>
            <a:pPr lvl="1"/>
            <a:r>
              <a:rPr lang="en-US" altLang="ko-KR" sz="1200" dirty="0" smtClean="0"/>
              <a:t>2-2</a:t>
            </a:r>
            <a:r>
              <a:rPr lang="en-US" altLang="ko-KR" sz="1200" dirty="0" smtClean="0"/>
              <a:t>) If AP does not receive data from all MU STAs in response to TF, the AP can send CF-End to truncate the remaining TXOP</a:t>
            </a:r>
            <a:endParaRPr lang="ko-KR" altLang="en-US" sz="1200" dirty="0" smtClean="0"/>
          </a:p>
          <a:p>
            <a:endParaRPr lang="ko-KR" altLang="en-US" sz="1400" dirty="0"/>
          </a:p>
        </p:txBody>
      </p:sp>
      <p:sp>
        <p:nvSpPr>
          <p:cNvPr id="4" name="바닥글 개체 틀 3"/>
          <p:cNvSpPr>
            <a:spLocks noGrp="1"/>
          </p:cNvSpPr>
          <p:nvPr>
            <p:ph type="ftr" sz="quarter" idx="10"/>
          </p:nvPr>
        </p:nvSpPr>
        <p:spPr/>
        <p:txBody>
          <a:bodyPr/>
          <a:lstStyle/>
          <a:p>
            <a:pPr>
              <a:defRPr/>
            </a:pPr>
            <a:r>
              <a:rPr lang="en-US" altLang="ko-KR" smtClean="0"/>
              <a:t>Jeongki Kim, LG Electronics</a:t>
            </a:r>
            <a:endParaRPr lang="en-US" altLang="ko-KR"/>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10</a:t>
            </a:fld>
            <a:endParaRPr lang="en-US" altLang="ko-KR"/>
          </a:p>
        </p:txBody>
      </p:sp>
      <p:sp>
        <p:nvSpPr>
          <p:cNvPr id="6" name="날짜 개체 틀 5"/>
          <p:cNvSpPr>
            <a:spLocks noGrp="1"/>
          </p:cNvSpPr>
          <p:nvPr>
            <p:ph type="dt" sz="half" idx="12"/>
          </p:nvPr>
        </p:nvSpPr>
        <p:spPr/>
        <p:txBody>
          <a:bodyPr/>
          <a:lstStyle/>
          <a:p>
            <a:pPr>
              <a:defRPr/>
            </a:pPr>
            <a:r>
              <a:rPr lang="en-US" altLang="ko-KR" dirty="0" smtClean="0"/>
              <a:t>September 2015</a:t>
            </a:r>
            <a:endParaRPr lang="en-US" altLang="ko-KR" dirty="0"/>
          </a:p>
        </p:txBody>
      </p:sp>
      <p:sp>
        <p:nvSpPr>
          <p:cNvPr id="7" name="TextBox 6"/>
          <p:cNvSpPr txBox="1"/>
          <p:nvPr/>
        </p:nvSpPr>
        <p:spPr>
          <a:xfrm>
            <a:off x="596114" y="3160931"/>
            <a:ext cx="412292" cy="246221"/>
          </a:xfrm>
          <a:prstGeom prst="rect">
            <a:avLst/>
          </a:prstGeom>
          <a:noFill/>
        </p:spPr>
        <p:txBody>
          <a:bodyPr wrap="none" rtlCol="0">
            <a:spAutoFit/>
          </a:bodyPr>
          <a:lstStyle/>
          <a:p>
            <a:r>
              <a:rPr lang="en-US" altLang="ko-KR" sz="1000" dirty="0" smtClean="0"/>
              <a:t>AP2</a:t>
            </a:r>
            <a:endParaRPr lang="ko-KR" altLang="en-US" sz="1000" dirty="0"/>
          </a:p>
        </p:txBody>
      </p:sp>
      <p:sp>
        <p:nvSpPr>
          <p:cNvPr id="8" name="TextBox 7"/>
          <p:cNvSpPr txBox="1"/>
          <p:nvPr/>
        </p:nvSpPr>
        <p:spPr>
          <a:xfrm>
            <a:off x="445546" y="3752910"/>
            <a:ext cx="715260" cy="246221"/>
          </a:xfrm>
          <a:prstGeom prst="rect">
            <a:avLst/>
          </a:prstGeom>
          <a:noFill/>
        </p:spPr>
        <p:txBody>
          <a:bodyPr wrap="none" rtlCol="0">
            <a:spAutoFit/>
          </a:bodyPr>
          <a:lstStyle/>
          <a:p>
            <a:r>
              <a:rPr lang="en-US" altLang="ko-KR" sz="1000" dirty="0" smtClean="0"/>
              <a:t>MU STAs</a:t>
            </a:r>
            <a:endParaRPr lang="ko-KR" altLang="en-US" sz="1000" dirty="0"/>
          </a:p>
        </p:txBody>
      </p:sp>
      <p:cxnSp>
        <p:nvCxnSpPr>
          <p:cNvPr id="9" name="직선 화살표 연결선 8"/>
          <p:cNvCxnSpPr/>
          <p:nvPr/>
        </p:nvCxnSpPr>
        <p:spPr bwMode="auto">
          <a:xfrm>
            <a:off x="2050282" y="3264932"/>
            <a:ext cx="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 name="직사각형 9"/>
          <p:cNvSpPr/>
          <p:nvPr/>
        </p:nvSpPr>
        <p:spPr bwMode="auto">
          <a:xfrm>
            <a:off x="1618006" y="2966515"/>
            <a:ext cx="896594" cy="30331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endParaRPr lang="ko-KR" altLang="en-US" sz="1000" dirty="0" smtClean="0"/>
          </a:p>
        </p:txBody>
      </p:sp>
      <p:cxnSp>
        <p:nvCxnSpPr>
          <p:cNvPr id="11" name="직선 연결선 10"/>
          <p:cNvCxnSpPr/>
          <p:nvPr/>
        </p:nvCxnSpPr>
        <p:spPr bwMode="auto">
          <a:xfrm>
            <a:off x="1101698" y="3271315"/>
            <a:ext cx="7239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직선 연결선 11"/>
          <p:cNvCxnSpPr/>
          <p:nvPr/>
        </p:nvCxnSpPr>
        <p:spPr bwMode="auto">
          <a:xfrm>
            <a:off x="1143000" y="3903147"/>
            <a:ext cx="7239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TextBox 12"/>
          <p:cNvSpPr txBox="1"/>
          <p:nvPr/>
        </p:nvSpPr>
        <p:spPr>
          <a:xfrm>
            <a:off x="1600200" y="2997967"/>
            <a:ext cx="978153" cy="246221"/>
          </a:xfrm>
          <a:prstGeom prst="rect">
            <a:avLst/>
          </a:prstGeom>
          <a:noFill/>
          <a:ln>
            <a:noFill/>
            <a:prstDash val="dash"/>
          </a:ln>
        </p:spPr>
        <p:txBody>
          <a:bodyPr wrap="none" rtlCol="0">
            <a:spAutoFit/>
          </a:bodyPr>
          <a:lstStyle/>
          <a:p>
            <a:r>
              <a:rPr lang="en-US" altLang="ko-KR" sz="1000" dirty="0" smtClean="0"/>
              <a:t>DL MU frames</a:t>
            </a:r>
            <a:endParaRPr lang="ko-KR" altLang="en-US" sz="1000" dirty="0"/>
          </a:p>
        </p:txBody>
      </p:sp>
      <p:cxnSp>
        <p:nvCxnSpPr>
          <p:cNvPr id="14" name="직선 화살표 연결선 13"/>
          <p:cNvCxnSpPr/>
          <p:nvPr/>
        </p:nvCxnSpPr>
        <p:spPr bwMode="auto">
          <a:xfrm flipV="1">
            <a:off x="2803022" y="3294221"/>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5" name="직선 연결선 14"/>
          <p:cNvCxnSpPr/>
          <p:nvPr/>
        </p:nvCxnSpPr>
        <p:spPr bwMode="auto">
          <a:xfrm>
            <a:off x="1600200" y="2760821"/>
            <a:ext cx="6477000"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16" name="TextBox 15"/>
          <p:cNvSpPr txBox="1"/>
          <p:nvPr/>
        </p:nvSpPr>
        <p:spPr>
          <a:xfrm>
            <a:off x="4114800" y="2514600"/>
            <a:ext cx="1524000" cy="246221"/>
          </a:xfrm>
          <a:prstGeom prst="rect">
            <a:avLst/>
          </a:prstGeom>
          <a:noFill/>
        </p:spPr>
        <p:txBody>
          <a:bodyPr wrap="square" rtlCol="0">
            <a:spAutoFit/>
          </a:bodyPr>
          <a:lstStyle/>
          <a:p>
            <a:r>
              <a:rPr lang="en-US" altLang="ko-KR" sz="1000" dirty="0" smtClean="0"/>
              <a:t>TXOP Duration</a:t>
            </a:r>
            <a:endParaRPr lang="ko-KR" altLang="en-US" sz="1000" dirty="0"/>
          </a:p>
        </p:txBody>
      </p:sp>
      <p:cxnSp>
        <p:nvCxnSpPr>
          <p:cNvPr id="17" name="직선 연결선 16"/>
          <p:cNvCxnSpPr/>
          <p:nvPr/>
        </p:nvCxnSpPr>
        <p:spPr bwMode="auto">
          <a:xfrm>
            <a:off x="8077200" y="280283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8" name="TextBox 17"/>
          <p:cNvSpPr txBox="1"/>
          <p:nvPr/>
        </p:nvSpPr>
        <p:spPr>
          <a:xfrm>
            <a:off x="7573089" y="3309295"/>
            <a:ext cx="1037511" cy="400110"/>
          </a:xfrm>
          <a:prstGeom prst="rect">
            <a:avLst/>
          </a:prstGeom>
          <a:noFill/>
        </p:spPr>
        <p:txBody>
          <a:bodyPr wrap="square" rtlCol="0">
            <a:spAutoFit/>
          </a:bodyPr>
          <a:lstStyle/>
          <a:p>
            <a:r>
              <a:rPr lang="en-US" altLang="ko-KR" sz="1000" dirty="0" smtClean="0"/>
              <a:t>Nominal end of TXOP</a:t>
            </a:r>
            <a:endParaRPr lang="ko-KR" altLang="en-US" sz="1000" dirty="0"/>
          </a:p>
        </p:txBody>
      </p:sp>
      <p:sp>
        <p:nvSpPr>
          <p:cNvPr id="19" name="직사각형 18"/>
          <p:cNvSpPr/>
          <p:nvPr/>
        </p:nvSpPr>
        <p:spPr bwMode="auto">
          <a:xfrm>
            <a:off x="5943600" y="2960132"/>
            <a:ext cx="381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cxnSp>
        <p:nvCxnSpPr>
          <p:cNvPr id="20" name="직선 화살표 연결선 19"/>
          <p:cNvCxnSpPr/>
          <p:nvPr/>
        </p:nvCxnSpPr>
        <p:spPr bwMode="auto">
          <a:xfrm flipV="1">
            <a:off x="6130184" y="3264932"/>
            <a:ext cx="0" cy="30480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21" name="TextBox 20"/>
          <p:cNvSpPr txBox="1"/>
          <p:nvPr/>
        </p:nvSpPr>
        <p:spPr>
          <a:xfrm>
            <a:off x="5943600" y="2971800"/>
            <a:ext cx="391454" cy="246221"/>
          </a:xfrm>
          <a:prstGeom prst="rect">
            <a:avLst/>
          </a:prstGeom>
          <a:noFill/>
        </p:spPr>
        <p:txBody>
          <a:bodyPr wrap="none" rtlCol="0">
            <a:spAutoFit/>
          </a:bodyPr>
          <a:lstStyle/>
          <a:p>
            <a:r>
              <a:rPr lang="en-US" altLang="ko-KR" sz="1000" dirty="0" smtClean="0"/>
              <a:t>C-E</a:t>
            </a:r>
          </a:p>
        </p:txBody>
      </p:sp>
      <p:sp>
        <p:nvSpPr>
          <p:cNvPr id="22" name="직사각형 21"/>
          <p:cNvSpPr/>
          <p:nvPr/>
        </p:nvSpPr>
        <p:spPr bwMode="auto">
          <a:xfrm>
            <a:off x="2590800" y="3599021"/>
            <a:ext cx="381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3" name="TextBox 22"/>
          <p:cNvSpPr txBox="1"/>
          <p:nvPr/>
        </p:nvSpPr>
        <p:spPr>
          <a:xfrm>
            <a:off x="2588892" y="3554273"/>
            <a:ext cx="391454" cy="400110"/>
          </a:xfrm>
          <a:prstGeom prst="rect">
            <a:avLst/>
          </a:prstGeom>
          <a:noFill/>
        </p:spPr>
        <p:txBody>
          <a:bodyPr wrap="none" rtlCol="0">
            <a:spAutoFit/>
          </a:bodyPr>
          <a:lstStyle/>
          <a:p>
            <a:r>
              <a:rPr lang="en-US" altLang="ko-KR" sz="1000" dirty="0" smtClean="0"/>
              <a:t>MU</a:t>
            </a:r>
          </a:p>
          <a:p>
            <a:r>
              <a:rPr lang="en-US" altLang="ko-KR" sz="1000" dirty="0" smtClean="0"/>
              <a:t>BA</a:t>
            </a:r>
          </a:p>
        </p:txBody>
      </p:sp>
      <p:cxnSp>
        <p:nvCxnSpPr>
          <p:cNvPr id="24" name="직선 화살표 연결선 23"/>
          <p:cNvCxnSpPr/>
          <p:nvPr/>
        </p:nvCxnSpPr>
        <p:spPr bwMode="auto">
          <a:xfrm>
            <a:off x="3489536" y="3264932"/>
            <a:ext cx="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5" name="직사각형 24"/>
          <p:cNvSpPr/>
          <p:nvPr/>
        </p:nvSpPr>
        <p:spPr bwMode="auto">
          <a:xfrm>
            <a:off x="3057260" y="2966515"/>
            <a:ext cx="896594" cy="30331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endParaRPr lang="ko-KR" altLang="en-US" sz="1000" dirty="0" smtClean="0"/>
          </a:p>
        </p:txBody>
      </p:sp>
      <p:sp>
        <p:nvSpPr>
          <p:cNvPr id="26" name="TextBox 25"/>
          <p:cNvSpPr txBox="1"/>
          <p:nvPr/>
        </p:nvSpPr>
        <p:spPr>
          <a:xfrm>
            <a:off x="3039454" y="2997967"/>
            <a:ext cx="978153" cy="246221"/>
          </a:xfrm>
          <a:prstGeom prst="rect">
            <a:avLst/>
          </a:prstGeom>
          <a:noFill/>
          <a:ln>
            <a:noFill/>
            <a:prstDash val="dash"/>
          </a:ln>
        </p:spPr>
        <p:txBody>
          <a:bodyPr wrap="none" rtlCol="0">
            <a:spAutoFit/>
          </a:bodyPr>
          <a:lstStyle/>
          <a:p>
            <a:r>
              <a:rPr lang="en-US" altLang="ko-KR" sz="1000" dirty="0" smtClean="0"/>
              <a:t>DL MU frames</a:t>
            </a:r>
            <a:endParaRPr lang="ko-KR" altLang="en-US" sz="1000" dirty="0"/>
          </a:p>
        </p:txBody>
      </p:sp>
      <p:cxnSp>
        <p:nvCxnSpPr>
          <p:cNvPr id="27" name="직선 화살표 연결선 26"/>
          <p:cNvCxnSpPr/>
          <p:nvPr/>
        </p:nvCxnSpPr>
        <p:spPr bwMode="auto">
          <a:xfrm flipV="1">
            <a:off x="4242276" y="3294221"/>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8" name="직사각형 27"/>
          <p:cNvSpPr/>
          <p:nvPr/>
        </p:nvSpPr>
        <p:spPr bwMode="auto">
          <a:xfrm>
            <a:off x="4030054" y="3599021"/>
            <a:ext cx="381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9" name="TextBox 28"/>
          <p:cNvSpPr txBox="1"/>
          <p:nvPr/>
        </p:nvSpPr>
        <p:spPr>
          <a:xfrm>
            <a:off x="4036459" y="3569202"/>
            <a:ext cx="391454" cy="400110"/>
          </a:xfrm>
          <a:prstGeom prst="rect">
            <a:avLst/>
          </a:prstGeom>
          <a:noFill/>
        </p:spPr>
        <p:txBody>
          <a:bodyPr wrap="none" rtlCol="0">
            <a:spAutoFit/>
          </a:bodyPr>
          <a:lstStyle/>
          <a:p>
            <a:r>
              <a:rPr lang="en-US" altLang="ko-KR" sz="1000" dirty="0" smtClean="0"/>
              <a:t>MU</a:t>
            </a:r>
          </a:p>
          <a:p>
            <a:r>
              <a:rPr lang="en-US" altLang="ko-KR" sz="1000" dirty="0" smtClean="0"/>
              <a:t>BA</a:t>
            </a:r>
          </a:p>
        </p:txBody>
      </p:sp>
      <p:cxnSp>
        <p:nvCxnSpPr>
          <p:cNvPr id="30" name="직선 화살표 연결선 29"/>
          <p:cNvCxnSpPr/>
          <p:nvPr/>
        </p:nvCxnSpPr>
        <p:spPr bwMode="auto">
          <a:xfrm>
            <a:off x="4945882" y="3262914"/>
            <a:ext cx="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1" name="직사각형 30"/>
          <p:cNvSpPr/>
          <p:nvPr/>
        </p:nvSpPr>
        <p:spPr bwMode="auto">
          <a:xfrm>
            <a:off x="4513606" y="2964497"/>
            <a:ext cx="896594" cy="30331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endParaRPr lang="ko-KR" altLang="en-US" sz="1000" dirty="0" smtClean="0"/>
          </a:p>
        </p:txBody>
      </p:sp>
      <p:sp>
        <p:nvSpPr>
          <p:cNvPr id="32" name="TextBox 31"/>
          <p:cNvSpPr txBox="1"/>
          <p:nvPr/>
        </p:nvSpPr>
        <p:spPr>
          <a:xfrm>
            <a:off x="4495800" y="2995949"/>
            <a:ext cx="978153" cy="246221"/>
          </a:xfrm>
          <a:prstGeom prst="rect">
            <a:avLst/>
          </a:prstGeom>
          <a:noFill/>
          <a:ln>
            <a:noFill/>
            <a:prstDash val="dash"/>
          </a:ln>
        </p:spPr>
        <p:txBody>
          <a:bodyPr wrap="none" rtlCol="0">
            <a:spAutoFit/>
          </a:bodyPr>
          <a:lstStyle/>
          <a:p>
            <a:r>
              <a:rPr lang="en-US" altLang="ko-KR" sz="1000" dirty="0" smtClean="0"/>
              <a:t>DL MU frames</a:t>
            </a:r>
            <a:endParaRPr lang="ko-KR" altLang="en-US" sz="1000" dirty="0"/>
          </a:p>
        </p:txBody>
      </p:sp>
      <p:cxnSp>
        <p:nvCxnSpPr>
          <p:cNvPr id="33" name="직선 화살표 연결선 32"/>
          <p:cNvCxnSpPr/>
          <p:nvPr/>
        </p:nvCxnSpPr>
        <p:spPr bwMode="auto">
          <a:xfrm flipV="1">
            <a:off x="5698622" y="3292203"/>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4" name="직사각형 33"/>
          <p:cNvSpPr/>
          <p:nvPr/>
        </p:nvSpPr>
        <p:spPr bwMode="auto">
          <a:xfrm>
            <a:off x="5486400" y="3597003"/>
            <a:ext cx="381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5" name="TextBox 34"/>
          <p:cNvSpPr txBox="1"/>
          <p:nvPr/>
        </p:nvSpPr>
        <p:spPr>
          <a:xfrm>
            <a:off x="5492805" y="3554273"/>
            <a:ext cx="391454" cy="400110"/>
          </a:xfrm>
          <a:prstGeom prst="rect">
            <a:avLst/>
          </a:prstGeom>
          <a:noFill/>
        </p:spPr>
        <p:txBody>
          <a:bodyPr wrap="none" rtlCol="0">
            <a:spAutoFit/>
          </a:bodyPr>
          <a:lstStyle/>
          <a:p>
            <a:r>
              <a:rPr lang="en-US" altLang="ko-KR" sz="1000" dirty="0" smtClean="0"/>
              <a:t>MU</a:t>
            </a:r>
          </a:p>
          <a:p>
            <a:r>
              <a:rPr lang="en-US" altLang="ko-KR" sz="1000" dirty="0" smtClean="0"/>
              <a:t>BA</a:t>
            </a:r>
          </a:p>
        </p:txBody>
      </p:sp>
      <p:sp>
        <p:nvSpPr>
          <p:cNvPr id="36" name="TextBox 35"/>
          <p:cNvSpPr txBox="1"/>
          <p:nvPr/>
        </p:nvSpPr>
        <p:spPr>
          <a:xfrm>
            <a:off x="578308" y="5410200"/>
            <a:ext cx="412292" cy="246221"/>
          </a:xfrm>
          <a:prstGeom prst="rect">
            <a:avLst/>
          </a:prstGeom>
          <a:noFill/>
        </p:spPr>
        <p:txBody>
          <a:bodyPr wrap="none" rtlCol="0">
            <a:spAutoFit/>
          </a:bodyPr>
          <a:lstStyle/>
          <a:p>
            <a:r>
              <a:rPr lang="en-US" altLang="ko-KR" sz="1000" dirty="0" smtClean="0"/>
              <a:t>AP2</a:t>
            </a:r>
            <a:endParaRPr lang="ko-KR" altLang="en-US" sz="1000" dirty="0"/>
          </a:p>
        </p:txBody>
      </p:sp>
      <p:sp>
        <p:nvSpPr>
          <p:cNvPr id="37" name="TextBox 36"/>
          <p:cNvSpPr txBox="1"/>
          <p:nvPr/>
        </p:nvSpPr>
        <p:spPr>
          <a:xfrm>
            <a:off x="427740" y="6002179"/>
            <a:ext cx="715260" cy="246221"/>
          </a:xfrm>
          <a:prstGeom prst="rect">
            <a:avLst/>
          </a:prstGeom>
          <a:noFill/>
        </p:spPr>
        <p:txBody>
          <a:bodyPr wrap="none" rtlCol="0">
            <a:spAutoFit/>
          </a:bodyPr>
          <a:lstStyle/>
          <a:p>
            <a:r>
              <a:rPr lang="en-US" altLang="ko-KR" sz="1000" dirty="0" smtClean="0"/>
              <a:t>MU STAs</a:t>
            </a:r>
            <a:endParaRPr lang="ko-KR" altLang="en-US" sz="1000" dirty="0"/>
          </a:p>
        </p:txBody>
      </p:sp>
      <p:sp>
        <p:nvSpPr>
          <p:cNvPr id="38" name="직사각형 37"/>
          <p:cNvSpPr/>
          <p:nvPr/>
        </p:nvSpPr>
        <p:spPr bwMode="auto">
          <a:xfrm>
            <a:off x="1905000" y="5217947"/>
            <a:ext cx="2286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cxnSp>
        <p:nvCxnSpPr>
          <p:cNvPr id="39" name="직선 화살표 연결선 38"/>
          <p:cNvCxnSpPr/>
          <p:nvPr/>
        </p:nvCxnSpPr>
        <p:spPr bwMode="auto">
          <a:xfrm>
            <a:off x="2032476" y="5522747"/>
            <a:ext cx="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0" name="직사각형 39"/>
          <p:cNvSpPr/>
          <p:nvPr/>
        </p:nvSpPr>
        <p:spPr bwMode="auto">
          <a:xfrm>
            <a:off x="2209800" y="5832686"/>
            <a:ext cx="1447800" cy="32242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ko-KR" altLang="en-US" sz="1000" dirty="0" smtClean="0"/>
          </a:p>
        </p:txBody>
      </p:sp>
      <p:sp>
        <p:nvSpPr>
          <p:cNvPr id="41" name="TextBox 40"/>
          <p:cNvSpPr txBox="1"/>
          <p:nvPr/>
        </p:nvSpPr>
        <p:spPr>
          <a:xfrm>
            <a:off x="304800" y="6172200"/>
            <a:ext cx="2310120" cy="276999"/>
          </a:xfrm>
          <a:prstGeom prst="rect">
            <a:avLst/>
          </a:prstGeom>
          <a:noFill/>
        </p:spPr>
        <p:txBody>
          <a:bodyPr wrap="none" rtlCol="0">
            <a:spAutoFit/>
          </a:bodyPr>
          <a:lstStyle/>
          <a:p>
            <a:r>
              <a:rPr lang="en-US" altLang="ko-KR" dirty="0" smtClean="0"/>
              <a:t>TF: Trigger frame</a:t>
            </a:r>
            <a:r>
              <a:rPr lang="en-US" altLang="ko-KR" dirty="0" smtClean="0"/>
              <a:t>, </a:t>
            </a:r>
            <a:r>
              <a:rPr lang="en-US" altLang="ko-KR" dirty="0" smtClean="0"/>
              <a:t>C-E: CF-End, </a:t>
            </a:r>
            <a:endParaRPr lang="ko-KR" altLang="en-US" dirty="0"/>
          </a:p>
        </p:txBody>
      </p:sp>
      <p:cxnSp>
        <p:nvCxnSpPr>
          <p:cNvPr id="42" name="직선 화살표 연결선 41"/>
          <p:cNvCxnSpPr/>
          <p:nvPr/>
        </p:nvCxnSpPr>
        <p:spPr bwMode="auto">
          <a:xfrm flipV="1">
            <a:off x="2929784" y="5545508"/>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3" name="직선 연결선 42"/>
          <p:cNvCxnSpPr/>
          <p:nvPr/>
        </p:nvCxnSpPr>
        <p:spPr bwMode="auto">
          <a:xfrm flipH="1">
            <a:off x="2819400" y="5610470"/>
            <a:ext cx="228600" cy="1524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44" name="직선 연결선 43"/>
          <p:cNvCxnSpPr/>
          <p:nvPr/>
        </p:nvCxnSpPr>
        <p:spPr bwMode="auto">
          <a:xfrm>
            <a:off x="2803022" y="5610470"/>
            <a:ext cx="228600" cy="15240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45" name="직사각형 44"/>
          <p:cNvSpPr/>
          <p:nvPr/>
        </p:nvSpPr>
        <p:spPr bwMode="auto">
          <a:xfrm>
            <a:off x="3723346" y="5217947"/>
            <a:ext cx="381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cxnSp>
        <p:nvCxnSpPr>
          <p:cNvPr id="46" name="직선 화살표 연결선 45"/>
          <p:cNvCxnSpPr/>
          <p:nvPr/>
        </p:nvCxnSpPr>
        <p:spPr bwMode="auto">
          <a:xfrm flipV="1">
            <a:off x="3909930" y="5522747"/>
            <a:ext cx="0" cy="30480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cxnSp>
        <p:nvCxnSpPr>
          <p:cNvPr id="47" name="직선 연결선 46"/>
          <p:cNvCxnSpPr/>
          <p:nvPr/>
        </p:nvCxnSpPr>
        <p:spPr bwMode="auto">
          <a:xfrm>
            <a:off x="1083892" y="5520584"/>
            <a:ext cx="7239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8" name="직선 연결선 47"/>
          <p:cNvCxnSpPr/>
          <p:nvPr/>
        </p:nvCxnSpPr>
        <p:spPr bwMode="auto">
          <a:xfrm>
            <a:off x="1125194" y="6152416"/>
            <a:ext cx="7239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9" name="TextBox 48"/>
          <p:cNvSpPr txBox="1"/>
          <p:nvPr/>
        </p:nvSpPr>
        <p:spPr>
          <a:xfrm>
            <a:off x="1828800" y="5266346"/>
            <a:ext cx="333746" cy="246221"/>
          </a:xfrm>
          <a:prstGeom prst="rect">
            <a:avLst/>
          </a:prstGeom>
          <a:noFill/>
        </p:spPr>
        <p:txBody>
          <a:bodyPr wrap="none" rtlCol="0">
            <a:spAutoFit/>
          </a:bodyPr>
          <a:lstStyle/>
          <a:p>
            <a:r>
              <a:rPr lang="en-US" altLang="ko-KR" sz="1000" dirty="0" smtClean="0"/>
              <a:t>TF</a:t>
            </a:r>
            <a:endParaRPr lang="ko-KR" altLang="en-US" sz="1000" dirty="0"/>
          </a:p>
        </p:txBody>
      </p:sp>
      <p:sp>
        <p:nvSpPr>
          <p:cNvPr id="50" name="TextBox 49"/>
          <p:cNvSpPr txBox="1"/>
          <p:nvPr/>
        </p:nvSpPr>
        <p:spPr>
          <a:xfrm>
            <a:off x="2450847" y="5867400"/>
            <a:ext cx="978153" cy="246221"/>
          </a:xfrm>
          <a:prstGeom prst="rect">
            <a:avLst/>
          </a:prstGeom>
          <a:noFill/>
          <a:ln>
            <a:noFill/>
            <a:prstDash val="dash"/>
          </a:ln>
        </p:spPr>
        <p:txBody>
          <a:bodyPr wrap="none" rtlCol="0">
            <a:spAutoFit/>
          </a:bodyPr>
          <a:lstStyle/>
          <a:p>
            <a:r>
              <a:rPr lang="en-US" altLang="ko-KR" sz="1000" dirty="0" smtClean="0"/>
              <a:t>UL MU frames</a:t>
            </a:r>
            <a:endParaRPr lang="ko-KR" altLang="en-US" sz="1000" dirty="0"/>
          </a:p>
        </p:txBody>
      </p:sp>
      <p:sp>
        <p:nvSpPr>
          <p:cNvPr id="51" name="TextBox 50"/>
          <p:cNvSpPr txBox="1"/>
          <p:nvPr/>
        </p:nvSpPr>
        <p:spPr>
          <a:xfrm>
            <a:off x="3723346" y="5266346"/>
            <a:ext cx="391454" cy="246221"/>
          </a:xfrm>
          <a:prstGeom prst="rect">
            <a:avLst/>
          </a:prstGeom>
          <a:noFill/>
        </p:spPr>
        <p:txBody>
          <a:bodyPr wrap="none" rtlCol="0">
            <a:spAutoFit/>
          </a:bodyPr>
          <a:lstStyle/>
          <a:p>
            <a:r>
              <a:rPr lang="en-US" altLang="ko-KR" sz="1000" dirty="0" smtClean="0"/>
              <a:t>C-E</a:t>
            </a:r>
            <a:endParaRPr lang="ko-KR" altLang="en-US" sz="1000" dirty="0"/>
          </a:p>
        </p:txBody>
      </p:sp>
      <p:cxnSp>
        <p:nvCxnSpPr>
          <p:cNvPr id="52" name="직선 연결선 51"/>
          <p:cNvCxnSpPr/>
          <p:nvPr/>
        </p:nvCxnSpPr>
        <p:spPr bwMode="auto">
          <a:xfrm>
            <a:off x="2133600" y="5105400"/>
            <a:ext cx="5867400"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53" name="TextBox 52"/>
          <p:cNvSpPr txBox="1"/>
          <p:nvPr/>
        </p:nvSpPr>
        <p:spPr>
          <a:xfrm>
            <a:off x="4038600" y="4859179"/>
            <a:ext cx="1524000" cy="246221"/>
          </a:xfrm>
          <a:prstGeom prst="rect">
            <a:avLst/>
          </a:prstGeom>
          <a:noFill/>
        </p:spPr>
        <p:txBody>
          <a:bodyPr wrap="square" rtlCol="0">
            <a:spAutoFit/>
          </a:bodyPr>
          <a:lstStyle/>
          <a:p>
            <a:r>
              <a:rPr lang="en-US" altLang="ko-KR" sz="1000" dirty="0" smtClean="0"/>
              <a:t>TXOP Duration</a:t>
            </a:r>
            <a:endParaRPr lang="ko-KR" altLang="en-US" sz="1000" dirty="0"/>
          </a:p>
        </p:txBody>
      </p:sp>
      <p:cxnSp>
        <p:nvCxnSpPr>
          <p:cNvPr id="54" name="직선 연결선 53"/>
          <p:cNvCxnSpPr/>
          <p:nvPr/>
        </p:nvCxnSpPr>
        <p:spPr bwMode="auto">
          <a:xfrm>
            <a:off x="8001000" y="5071215"/>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TextBox 54"/>
          <p:cNvSpPr txBox="1"/>
          <p:nvPr/>
        </p:nvSpPr>
        <p:spPr>
          <a:xfrm>
            <a:off x="7467600" y="5543490"/>
            <a:ext cx="1037511" cy="400110"/>
          </a:xfrm>
          <a:prstGeom prst="rect">
            <a:avLst/>
          </a:prstGeom>
          <a:noFill/>
        </p:spPr>
        <p:txBody>
          <a:bodyPr wrap="square" rtlCol="0">
            <a:spAutoFit/>
          </a:bodyPr>
          <a:lstStyle/>
          <a:p>
            <a:r>
              <a:rPr lang="en-US" altLang="ko-KR" sz="1000" dirty="0" smtClean="0"/>
              <a:t>Nominal end of TXOP</a:t>
            </a:r>
            <a:endParaRPr lang="ko-KR" altLang="en-US" sz="1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제목 1"/>
          <p:cNvSpPr>
            <a:spLocks noGrp="1"/>
          </p:cNvSpPr>
          <p:nvPr>
            <p:ph type="title"/>
          </p:nvPr>
        </p:nvSpPr>
        <p:spPr/>
        <p:txBody>
          <a:bodyPr/>
          <a:lstStyle/>
          <a:p>
            <a:r>
              <a:rPr lang="en-US" altLang="ko-KR" smtClean="0">
                <a:ea typeface="굴림" pitchFamily="50" charset="-127"/>
              </a:rPr>
              <a:t>Motivation</a:t>
            </a:r>
            <a:endParaRPr lang="ko-KR" altLang="en-US" smtClean="0">
              <a:ea typeface="굴림" pitchFamily="50" charset="-127"/>
            </a:endParaRPr>
          </a:p>
        </p:txBody>
      </p:sp>
      <p:sp>
        <p:nvSpPr>
          <p:cNvPr id="15363" name="내용 개체 틀 2"/>
          <p:cNvSpPr>
            <a:spLocks noGrp="1"/>
          </p:cNvSpPr>
          <p:nvPr>
            <p:ph idx="1"/>
          </p:nvPr>
        </p:nvSpPr>
        <p:spPr>
          <a:xfrm>
            <a:off x="685800" y="1752600"/>
            <a:ext cx="7772400" cy="4114800"/>
          </a:xfrm>
        </p:spPr>
        <p:txBody>
          <a:bodyPr/>
          <a:lstStyle/>
          <a:p>
            <a:r>
              <a:rPr lang="en-US" altLang="ko-KR" sz="1400" dirty="0" smtClean="0"/>
              <a:t>A CF-End frame sent by an OBSS STA can truncate the NAV set by </a:t>
            </a:r>
            <a:r>
              <a:rPr lang="en-US" altLang="ko-KR" sz="1400" dirty="0" err="1" smtClean="0"/>
              <a:t>MyBSS’s</a:t>
            </a:r>
            <a:r>
              <a:rPr lang="en-US" altLang="ko-KR" sz="1400" dirty="0" smtClean="0"/>
              <a:t> frame</a:t>
            </a:r>
          </a:p>
          <a:p>
            <a:pPr lvl="1"/>
            <a:r>
              <a:rPr lang="en-US" altLang="ko-KR" sz="1000" dirty="0" smtClean="0"/>
              <a:t>When a NAV is reset(0), if a channel is idle, a STA can send a frame</a:t>
            </a:r>
          </a:p>
          <a:p>
            <a:r>
              <a:rPr lang="en-US" altLang="ko-KR" sz="1400" dirty="0" smtClean="0"/>
              <a:t>It will affect the on-going transmission of </a:t>
            </a:r>
            <a:r>
              <a:rPr lang="en-US" altLang="ko-KR" sz="1400" dirty="0" err="1" smtClean="0"/>
              <a:t>MyBSS’s</a:t>
            </a:r>
            <a:r>
              <a:rPr lang="en-US" altLang="ko-KR" sz="1400" dirty="0" smtClean="0"/>
              <a:t> </a:t>
            </a:r>
            <a:r>
              <a:rPr lang="en-US" altLang="ko-KR" sz="1400" dirty="0" smtClean="0"/>
              <a:t>frame</a:t>
            </a:r>
          </a:p>
          <a:p>
            <a:r>
              <a:rPr lang="en-US" altLang="ko-KR" sz="1400" dirty="0" smtClean="0"/>
              <a:t>It  will happen more often in 11ax because 11ax considers UL MU procedure and assumes the dense environment (i.e., a lot of OBSSs)</a:t>
            </a:r>
          </a:p>
          <a:p>
            <a:r>
              <a:rPr lang="en-US" altLang="ko-KR" sz="1400" dirty="0" smtClean="0"/>
              <a:t>We provide a simple rule </a:t>
            </a:r>
            <a:r>
              <a:rPr lang="en-US" altLang="ko-KR" sz="1400" dirty="0" smtClean="0"/>
              <a:t>to </a:t>
            </a:r>
            <a:r>
              <a:rPr lang="en-US" altLang="ko-KR" sz="1400" dirty="0" smtClean="0"/>
              <a:t>avoid resetting </a:t>
            </a:r>
            <a:r>
              <a:rPr lang="en-US" altLang="ko-KR" sz="1400" dirty="0" smtClean="0"/>
              <a:t>the NAV set by </a:t>
            </a:r>
            <a:r>
              <a:rPr lang="en-US" altLang="ko-KR" sz="1400" dirty="0" err="1" smtClean="0"/>
              <a:t>myBSS</a:t>
            </a:r>
            <a:r>
              <a:rPr lang="en-US" altLang="ko-KR" sz="1400" dirty="0" smtClean="0"/>
              <a:t> </a:t>
            </a:r>
            <a:r>
              <a:rPr lang="en-US" altLang="ko-KR" sz="1400" dirty="0" smtClean="0"/>
              <a:t>frame due to an OBSS CF-End frame</a:t>
            </a:r>
            <a:endParaRPr lang="ko-KR" altLang="en-US" sz="1400" dirty="0" smtClean="0"/>
          </a:p>
          <a:p>
            <a:endParaRPr lang="en-US" altLang="ko-KR" sz="1400" dirty="0" smtClean="0"/>
          </a:p>
        </p:txBody>
      </p:sp>
      <p:sp>
        <p:nvSpPr>
          <p:cNvPr id="4" name="바닥글 개체 틀 3"/>
          <p:cNvSpPr>
            <a:spLocks noGrp="1"/>
          </p:cNvSpPr>
          <p:nvPr>
            <p:ph type="ftr" sz="quarter" idx="10"/>
          </p:nvPr>
        </p:nvSpPr>
        <p:spPr>
          <a:xfrm>
            <a:off x="6666809" y="6475413"/>
            <a:ext cx="1877116" cy="184666"/>
          </a:xfrm>
        </p:spPr>
        <p:txBody>
          <a:bodyPr/>
          <a:lstStyle/>
          <a:p>
            <a:pPr>
              <a:defRPr/>
            </a:pPr>
            <a:r>
              <a:rPr lang="en-US" altLang="ko-KR" dirty="0" smtClean="0"/>
              <a:t>Jeongki Kim, LG Electronics</a:t>
            </a:r>
            <a:endParaRPr lang="en-US" altLang="ko-KR" dirty="0"/>
          </a:p>
        </p:txBody>
      </p:sp>
      <p:sp>
        <p:nvSpPr>
          <p:cNvPr id="15365" name="슬라이드 번호 개체 틀 4"/>
          <p:cNvSpPr>
            <a:spLocks noGrp="1"/>
          </p:cNvSpPr>
          <p:nvPr>
            <p:ph type="sldNum" sz="quarter" idx="11"/>
          </p:nvPr>
        </p:nvSpPr>
        <p:spPr>
          <a:noFill/>
        </p:spPr>
        <p:txBody>
          <a:bodyPr/>
          <a:lstStyle/>
          <a:p>
            <a:r>
              <a:rPr lang="en-US" altLang="ko-KR" smtClean="0">
                <a:ea typeface="굴림" pitchFamily="50" charset="-127"/>
                <a:cs typeface="Arial" pitchFamily="34" charset="0"/>
              </a:rPr>
              <a:t>Slide </a:t>
            </a:r>
            <a:fld id="{1EEA1B62-C0EE-44AE-9D99-E2E5AB2AD38D}" type="slidenum">
              <a:rPr lang="en-US" altLang="ko-KR" smtClean="0">
                <a:ea typeface="굴림" pitchFamily="50" charset="-127"/>
                <a:cs typeface="Arial" pitchFamily="34" charset="0"/>
              </a:rPr>
              <a:pPr/>
              <a:t>11</a:t>
            </a:fld>
            <a:endParaRPr lang="en-US" altLang="ko-KR" smtClean="0">
              <a:ea typeface="굴림" pitchFamily="50" charset="-127"/>
              <a:cs typeface="Arial" pitchFamily="34" charset="0"/>
            </a:endParaRPr>
          </a:p>
        </p:txBody>
      </p:sp>
      <p:sp>
        <p:nvSpPr>
          <p:cNvPr id="6" name="날짜 개체 틀 5"/>
          <p:cNvSpPr>
            <a:spLocks noGrp="1"/>
          </p:cNvSpPr>
          <p:nvPr>
            <p:ph type="dt" sz="quarter" idx="12"/>
          </p:nvPr>
        </p:nvSpPr>
        <p:spPr/>
        <p:txBody>
          <a:bodyPr/>
          <a:lstStyle/>
          <a:p>
            <a:pPr>
              <a:defRPr/>
            </a:pPr>
            <a:r>
              <a:rPr lang="en-US" altLang="ko-KR" dirty="0" smtClean="0"/>
              <a:t>September 2015</a:t>
            </a:r>
            <a:endParaRPr lang="en-US" altLang="ko-KR" dirty="0"/>
          </a:p>
        </p:txBody>
      </p:sp>
      <p:sp>
        <p:nvSpPr>
          <p:cNvPr id="9" name="TextBox 8"/>
          <p:cNvSpPr txBox="1"/>
          <p:nvPr/>
        </p:nvSpPr>
        <p:spPr>
          <a:xfrm>
            <a:off x="2029428" y="5334000"/>
            <a:ext cx="561372" cy="400110"/>
          </a:xfrm>
          <a:prstGeom prst="rect">
            <a:avLst/>
          </a:prstGeom>
          <a:noFill/>
        </p:spPr>
        <p:txBody>
          <a:bodyPr wrap="none" rtlCol="0">
            <a:spAutoFit/>
          </a:bodyPr>
          <a:lstStyle/>
          <a:p>
            <a:pPr algn="ctr"/>
            <a:r>
              <a:rPr lang="en-US" altLang="ko-KR" sz="1000" dirty="0" smtClean="0">
                <a:solidFill>
                  <a:srgbClr val="0070C0"/>
                </a:solidFill>
              </a:rPr>
              <a:t>AP2</a:t>
            </a:r>
          </a:p>
          <a:p>
            <a:pPr algn="ctr"/>
            <a:r>
              <a:rPr lang="en-US" altLang="ko-KR" sz="1000" dirty="0" smtClean="0">
                <a:solidFill>
                  <a:srgbClr val="0070C0"/>
                </a:solidFill>
              </a:rPr>
              <a:t>(BSS2)</a:t>
            </a:r>
            <a:endParaRPr lang="ko-KR" altLang="en-US" sz="1000" dirty="0">
              <a:solidFill>
                <a:srgbClr val="0070C0"/>
              </a:solidFill>
            </a:endParaRPr>
          </a:p>
        </p:txBody>
      </p:sp>
      <p:sp>
        <p:nvSpPr>
          <p:cNvPr id="10" name="TextBox 9"/>
          <p:cNvSpPr txBox="1"/>
          <p:nvPr/>
        </p:nvSpPr>
        <p:spPr>
          <a:xfrm>
            <a:off x="1951740" y="5925979"/>
            <a:ext cx="715260" cy="246221"/>
          </a:xfrm>
          <a:prstGeom prst="rect">
            <a:avLst/>
          </a:prstGeom>
          <a:noFill/>
        </p:spPr>
        <p:txBody>
          <a:bodyPr wrap="none" rtlCol="0">
            <a:spAutoFit/>
          </a:bodyPr>
          <a:lstStyle/>
          <a:p>
            <a:r>
              <a:rPr lang="en-US" altLang="ko-KR" sz="1000" dirty="0" smtClean="0">
                <a:solidFill>
                  <a:srgbClr val="0070C0"/>
                </a:solidFill>
              </a:rPr>
              <a:t>MU STAs</a:t>
            </a:r>
            <a:endParaRPr lang="ko-KR" altLang="en-US" sz="1000" dirty="0">
              <a:solidFill>
                <a:srgbClr val="0070C0"/>
              </a:solidFill>
            </a:endParaRPr>
          </a:p>
        </p:txBody>
      </p:sp>
      <p:sp>
        <p:nvSpPr>
          <p:cNvPr id="11" name="TextBox 10"/>
          <p:cNvSpPr txBox="1"/>
          <p:nvPr/>
        </p:nvSpPr>
        <p:spPr>
          <a:xfrm>
            <a:off x="2057400" y="4599801"/>
            <a:ext cx="594230" cy="246221"/>
          </a:xfrm>
          <a:prstGeom prst="rect">
            <a:avLst/>
          </a:prstGeom>
          <a:noFill/>
        </p:spPr>
        <p:txBody>
          <a:bodyPr wrap="square" rtlCol="0">
            <a:spAutoFit/>
          </a:bodyPr>
          <a:lstStyle/>
          <a:p>
            <a:r>
              <a:rPr lang="en-US" altLang="ko-KR" sz="1000" dirty="0" smtClean="0">
                <a:solidFill>
                  <a:srgbClr val="0070C0"/>
                </a:solidFill>
              </a:rPr>
              <a:t>STA3</a:t>
            </a:r>
            <a:endParaRPr lang="ko-KR" altLang="en-US" sz="1000" dirty="0">
              <a:solidFill>
                <a:srgbClr val="0070C0"/>
              </a:solidFill>
            </a:endParaRPr>
          </a:p>
        </p:txBody>
      </p:sp>
      <p:sp>
        <p:nvSpPr>
          <p:cNvPr id="12" name="직사각형 11"/>
          <p:cNvSpPr/>
          <p:nvPr/>
        </p:nvSpPr>
        <p:spPr bwMode="auto">
          <a:xfrm>
            <a:off x="2895600" y="5153799"/>
            <a:ext cx="2286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cxnSp>
        <p:nvCxnSpPr>
          <p:cNvPr id="13" name="직선 화살표 연결선 12"/>
          <p:cNvCxnSpPr/>
          <p:nvPr/>
        </p:nvCxnSpPr>
        <p:spPr bwMode="auto">
          <a:xfrm>
            <a:off x="3023076" y="5458599"/>
            <a:ext cx="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4" name="직사각형 13"/>
          <p:cNvSpPr/>
          <p:nvPr/>
        </p:nvSpPr>
        <p:spPr bwMode="auto">
          <a:xfrm>
            <a:off x="3200400" y="5839598"/>
            <a:ext cx="2667000" cy="2286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ko-KR" altLang="en-US" sz="1000" dirty="0" smtClean="0"/>
          </a:p>
        </p:txBody>
      </p:sp>
      <p:sp>
        <p:nvSpPr>
          <p:cNvPr id="15" name="TextBox 14"/>
          <p:cNvSpPr txBox="1"/>
          <p:nvPr/>
        </p:nvSpPr>
        <p:spPr>
          <a:xfrm>
            <a:off x="3429000" y="6200001"/>
            <a:ext cx="2194703" cy="276999"/>
          </a:xfrm>
          <a:prstGeom prst="rect">
            <a:avLst/>
          </a:prstGeom>
          <a:noFill/>
        </p:spPr>
        <p:txBody>
          <a:bodyPr wrap="none" rtlCol="0">
            <a:spAutoFit/>
          </a:bodyPr>
          <a:lstStyle/>
          <a:p>
            <a:r>
              <a:rPr lang="en-US" altLang="ko-KR" dirty="0" smtClean="0"/>
              <a:t>TF: Trigger frame, C-E: CF-End</a:t>
            </a:r>
            <a:endParaRPr lang="ko-KR" altLang="en-US" dirty="0"/>
          </a:p>
        </p:txBody>
      </p:sp>
      <p:cxnSp>
        <p:nvCxnSpPr>
          <p:cNvPr id="16" name="직선 화살표 연결선 15"/>
          <p:cNvCxnSpPr/>
          <p:nvPr/>
        </p:nvCxnSpPr>
        <p:spPr bwMode="auto">
          <a:xfrm flipV="1">
            <a:off x="4495800" y="5464268"/>
            <a:ext cx="0" cy="37533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 name="직사각형 16"/>
          <p:cNvSpPr/>
          <p:nvPr/>
        </p:nvSpPr>
        <p:spPr bwMode="auto">
          <a:xfrm>
            <a:off x="5943600" y="5153799"/>
            <a:ext cx="381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cxnSp>
        <p:nvCxnSpPr>
          <p:cNvPr id="18" name="직선 화살표 연결선 17"/>
          <p:cNvCxnSpPr/>
          <p:nvPr/>
        </p:nvCxnSpPr>
        <p:spPr bwMode="auto">
          <a:xfrm flipV="1">
            <a:off x="6130184" y="5458599"/>
            <a:ext cx="0" cy="30480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cxnSp>
        <p:nvCxnSpPr>
          <p:cNvPr id="19" name="직선 화살표 연결선 18"/>
          <p:cNvCxnSpPr/>
          <p:nvPr/>
        </p:nvCxnSpPr>
        <p:spPr bwMode="auto">
          <a:xfrm flipV="1">
            <a:off x="3030908" y="4772799"/>
            <a:ext cx="0" cy="381000"/>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20" name="TextBox 19"/>
          <p:cNvSpPr txBox="1"/>
          <p:nvPr/>
        </p:nvSpPr>
        <p:spPr>
          <a:xfrm>
            <a:off x="1981200" y="3916978"/>
            <a:ext cx="594230" cy="400110"/>
          </a:xfrm>
          <a:prstGeom prst="rect">
            <a:avLst/>
          </a:prstGeom>
          <a:noFill/>
        </p:spPr>
        <p:txBody>
          <a:bodyPr wrap="square" rtlCol="0">
            <a:spAutoFit/>
          </a:bodyPr>
          <a:lstStyle/>
          <a:p>
            <a:pPr algn="ctr"/>
            <a:r>
              <a:rPr lang="en-US" altLang="ko-KR" sz="1000" dirty="0" smtClean="0">
                <a:solidFill>
                  <a:srgbClr val="FF0000"/>
                </a:solidFill>
              </a:rPr>
              <a:t>AP1</a:t>
            </a:r>
          </a:p>
          <a:p>
            <a:pPr algn="ctr"/>
            <a:r>
              <a:rPr lang="en-US" altLang="ko-KR" sz="1000" dirty="0" smtClean="0">
                <a:solidFill>
                  <a:srgbClr val="FF0000"/>
                </a:solidFill>
              </a:rPr>
              <a:t>(BSS1)</a:t>
            </a:r>
            <a:endParaRPr lang="ko-KR" altLang="en-US" sz="1000" dirty="0">
              <a:solidFill>
                <a:srgbClr val="FF0000"/>
              </a:solidFill>
            </a:endParaRPr>
          </a:p>
        </p:txBody>
      </p:sp>
      <p:sp>
        <p:nvSpPr>
          <p:cNvPr id="21" name="TextBox 20"/>
          <p:cNvSpPr txBox="1"/>
          <p:nvPr/>
        </p:nvSpPr>
        <p:spPr>
          <a:xfrm>
            <a:off x="2072770" y="3307378"/>
            <a:ext cx="594230" cy="246221"/>
          </a:xfrm>
          <a:prstGeom prst="rect">
            <a:avLst/>
          </a:prstGeom>
          <a:noFill/>
        </p:spPr>
        <p:txBody>
          <a:bodyPr wrap="square" rtlCol="0">
            <a:spAutoFit/>
          </a:bodyPr>
          <a:lstStyle/>
          <a:p>
            <a:r>
              <a:rPr lang="en-US" altLang="ko-KR" sz="1000" dirty="0" smtClean="0">
                <a:solidFill>
                  <a:srgbClr val="FF0000"/>
                </a:solidFill>
              </a:rPr>
              <a:t>STAs</a:t>
            </a:r>
            <a:endParaRPr lang="ko-KR" altLang="en-US" sz="1000" dirty="0">
              <a:solidFill>
                <a:srgbClr val="FF0000"/>
              </a:solidFill>
            </a:endParaRPr>
          </a:p>
        </p:txBody>
      </p:sp>
      <p:cxnSp>
        <p:nvCxnSpPr>
          <p:cNvPr id="22" name="직선 연결선 21"/>
          <p:cNvCxnSpPr/>
          <p:nvPr/>
        </p:nvCxnSpPr>
        <p:spPr bwMode="auto">
          <a:xfrm>
            <a:off x="2667000" y="3477399"/>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3" name="TextBox 22"/>
          <p:cNvSpPr txBox="1"/>
          <p:nvPr/>
        </p:nvSpPr>
        <p:spPr>
          <a:xfrm>
            <a:off x="2819400" y="5202198"/>
            <a:ext cx="333746" cy="246221"/>
          </a:xfrm>
          <a:prstGeom prst="rect">
            <a:avLst/>
          </a:prstGeom>
          <a:noFill/>
        </p:spPr>
        <p:txBody>
          <a:bodyPr wrap="none" rtlCol="0">
            <a:spAutoFit/>
          </a:bodyPr>
          <a:lstStyle/>
          <a:p>
            <a:r>
              <a:rPr lang="en-US" altLang="ko-KR" sz="1000" dirty="0" smtClean="0"/>
              <a:t>TF</a:t>
            </a:r>
            <a:endParaRPr lang="ko-KR" altLang="en-US" sz="1000" dirty="0"/>
          </a:p>
        </p:txBody>
      </p:sp>
      <p:sp>
        <p:nvSpPr>
          <p:cNvPr id="24" name="TextBox 23"/>
          <p:cNvSpPr txBox="1"/>
          <p:nvPr/>
        </p:nvSpPr>
        <p:spPr>
          <a:xfrm>
            <a:off x="4051047" y="5821978"/>
            <a:ext cx="978153" cy="246221"/>
          </a:xfrm>
          <a:prstGeom prst="rect">
            <a:avLst/>
          </a:prstGeom>
          <a:noFill/>
          <a:ln>
            <a:noFill/>
            <a:prstDash val="dash"/>
          </a:ln>
        </p:spPr>
        <p:txBody>
          <a:bodyPr wrap="none" rtlCol="0">
            <a:spAutoFit/>
          </a:bodyPr>
          <a:lstStyle/>
          <a:p>
            <a:r>
              <a:rPr lang="en-US" altLang="ko-KR" sz="1000" dirty="0" smtClean="0"/>
              <a:t>UL MU frames</a:t>
            </a:r>
            <a:endParaRPr lang="ko-KR" altLang="en-US" sz="1000" dirty="0"/>
          </a:p>
        </p:txBody>
      </p:sp>
      <p:sp>
        <p:nvSpPr>
          <p:cNvPr id="25" name="TextBox 24"/>
          <p:cNvSpPr txBox="1"/>
          <p:nvPr/>
        </p:nvSpPr>
        <p:spPr>
          <a:xfrm>
            <a:off x="5909737" y="5106888"/>
            <a:ext cx="394660" cy="400110"/>
          </a:xfrm>
          <a:prstGeom prst="rect">
            <a:avLst/>
          </a:prstGeom>
          <a:noFill/>
        </p:spPr>
        <p:txBody>
          <a:bodyPr wrap="none" rtlCol="0">
            <a:spAutoFit/>
          </a:bodyPr>
          <a:lstStyle/>
          <a:p>
            <a:r>
              <a:rPr lang="en-US" altLang="ko-KR" sz="1000" dirty="0" smtClean="0"/>
              <a:t>MU</a:t>
            </a:r>
          </a:p>
          <a:p>
            <a:r>
              <a:rPr lang="en-US" altLang="ko-KR" sz="1000" dirty="0" smtClean="0"/>
              <a:t> BA</a:t>
            </a:r>
            <a:endParaRPr lang="ko-KR" altLang="en-US" sz="1000" dirty="0"/>
          </a:p>
        </p:txBody>
      </p:sp>
      <p:sp>
        <p:nvSpPr>
          <p:cNvPr id="26" name="타원 25"/>
          <p:cNvSpPr/>
          <p:nvPr/>
        </p:nvSpPr>
        <p:spPr bwMode="auto">
          <a:xfrm>
            <a:off x="1905000" y="3248799"/>
            <a:ext cx="762000" cy="1676400"/>
          </a:xfrm>
          <a:prstGeom prst="ellipse">
            <a:avLst/>
          </a:prstGeom>
          <a:no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타원 26"/>
          <p:cNvSpPr/>
          <p:nvPr/>
        </p:nvSpPr>
        <p:spPr bwMode="auto">
          <a:xfrm>
            <a:off x="1905000" y="4419600"/>
            <a:ext cx="762000" cy="1752600"/>
          </a:xfrm>
          <a:prstGeom prst="ellipse">
            <a:avLst/>
          </a:prstGeom>
          <a:noFill/>
          <a:ln w="12700" cap="flat" cmpd="sng" algn="ctr">
            <a:solidFill>
              <a:srgbClr val="0070C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a:off x="4038600" y="4897398"/>
            <a:ext cx="1143000" cy="400110"/>
          </a:xfrm>
          <a:prstGeom prst="rect">
            <a:avLst/>
          </a:prstGeom>
          <a:noFill/>
          <a:ln>
            <a:noFill/>
          </a:ln>
        </p:spPr>
        <p:txBody>
          <a:bodyPr wrap="square" rtlCol="0">
            <a:spAutoFit/>
          </a:bodyPr>
          <a:lstStyle/>
          <a:p>
            <a:r>
              <a:rPr lang="en-US" altLang="ko-KR" sz="1000" dirty="0" smtClean="0">
                <a:solidFill>
                  <a:srgbClr val="FF0000"/>
                </a:solidFill>
              </a:rPr>
              <a:t>2) NAV resetting by CF-End</a:t>
            </a:r>
            <a:endParaRPr lang="ko-KR" altLang="en-US" sz="1000" dirty="0">
              <a:solidFill>
                <a:srgbClr val="FF0000"/>
              </a:solidFill>
            </a:endParaRPr>
          </a:p>
        </p:txBody>
      </p:sp>
      <p:sp>
        <p:nvSpPr>
          <p:cNvPr id="29" name="TextBox 28"/>
          <p:cNvSpPr txBox="1"/>
          <p:nvPr/>
        </p:nvSpPr>
        <p:spPr>
          <a:xfrm>
            <a:off x="3124200" y="4448031"/>
            <a:ext cx="1828800" cy="246221"/>
          </a:xfrm>
          <a:prstGeom prst="rect">
            <a:avLst/>
          </a:prstGeom>
          <a:noFill/>
          <a:ln>
            <a:noFill/>
          </a:ln>
        </p:spPr>
        <p:txBody>
          <a:bodyPr wrap="square" rtlCol="0">
            <a:spAutoFit/>
          </a:bodyPr>
          <a:lstStyle/>
          <a:p>
            <a:r>
              <a:rPr lang="en-US" altLang="ko-KR" sz="1000" dirty="0" smtClean="0">
                <a:solidFill>
                  <a:srgbClr val="00B0F0"/>
                </a:solidFill>
              </a:rPr>
              <a:t>1) NAV set by TF</a:t>
            </a:r>
            <a:endParaRPr lang="ko-KR" altLang="en-US" sz="1000" dirty="0">
              <a:solidFill>
                <a:srgbClr val="00B0F0"/>
              </a:solidFill>
            </a:endParaRPr>
          </a:p>
        </p:txBody>
      </p:sp>
      <p:cxnSp>
        <p:nvCxnSpPr>
          <p:cNvPr id="30" name="직선 화살표 연결선 29"/>
          <p:cNvCxnSpPr/>
          <p:nvPr/>
        </p:nvCxnSpPr>
        <p:spPr bwMode="auto">
          <a:xfrm>
            <a:off x="3124200" y="4387473"/>
            <a:ext cx="685800" cy="0"/>
          </a:xfrm>
          <a:prstGeom prst="straightConnector1">
            <a:avLst/>
          </a:prstGeom>
          <a:solidFill>
            <a:schemeClr val="accent1"/>
          </a:solidFill>
          <a:ln w="38100" cap="flat" cmpd="sng" algn="ctr">
            <a:solidFill>
              <a:srgbClr val="00B0F0"/>
            </a:solidFill>
            <a:prstDash val="solid"/>
            <a:round/>
            <a:headEnd type="none" w="med" len="med"/>
            <a:tailEnd type="none" w="med" len="med"/>
          </a:ln>
          <a:effectLst/>
        </p:spPr>
      </p:cxnSp>
      <p:cxnSp>
        <p:nvCxnSpPr>
          <p:cNvPr id="31" name="직선 화살표 연결선 30"/>
          <p:cNvCxnSpPr/>
          <p:nvPr/>
        </p:nvCxnSpPr>
        <p:spPr bwMode="auto">
          <a:xfrm flipH="1" flipV="1">
            <a:off x="3793622" y="4767759"/>
            <a:ext cx="228600" cy="1524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32" name="직선 화살표 연결선 31"/>
          <p:cNvCxnSpPr>
            <a:stCxn id="29" idx="1"/>
          </p:cNvCxnSpPr>
          <p:nvPr/>
        </p:nvCxnSpPr>
        <p:spPr bwMode="auto">
          <a:xfrm flipH="1">
            <a:off x="3048000" y="4571142"/>
            <a:ext cx="76200" cy="173856"/>
          </a:xfrm>
          <a:prstGeom prst="straightConnector1">
            <a:avLst/>
          </a:prstGeom>
          <a:solidFill>
            <a:schemeClr val="accent1"/>
          </a:solidFill>
          <a:ln w="12700" cap="flat" cmpd="sng" algn="ctr">
            <a:solidFill>
              <a:srgbClr val="00B0F0"/>
            </a:solidFill>
            <a:prstDash val="solid"/>
            <a:round/>
            <a:headEnd type="none" w="sm" len="sm"/>
            <a:tailEnd type="arrow"/>
          </a:ln>
          <a:effectLst/>
        </p:spPr>
      </p:cxnSp>
      <p:sp>
        <p:nvSpPr>
          <p:cNvPr id="33" name="직사각형 32"/>
          <p:cNvSpPr/>
          <p:nvPr/>
        </p:nvSpPr>
        <p:spPr bwMode="auto">
          <a:xfrm>
            <a:off x="3570946" y="3783013"/>
            <a:ext cx="381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4" name="TextBox 33"/>
          <p:cNvSpPr txBox="1"/>
          <p:nvPr/>
        </p:nvSpPr>
        <p:spPr>
          <a:xfrm>
            <a:off x="3570946" y="3783013"/>
            <a:ext cx="391454" cy="246221"/>
          </a:xfrm>
          <a:prstGeom prst="rect">
            <a:avLst/>
          </a:prstGeom>
          <a:noFill/>
        </p:spPr>
        <p:txBody>
          <a:bodyPr wrap="none" rtlCol="0">
            <a:spAutoFit/>
          </a:bodyPr>
          <a:lstStyle/>
          <a:p>
            <a:r>
              <a:rPr lang="en-US" altLang="ko-KR" sz="1000" dirty="0" smtClean="0"/>
              <a:t>C-E</a:t>
            </a:r>
            <a:endParaRPr lang="ko-KR" altLang="en-US" sz="1000" dirty="0"/>
          </a:p>
        </p:txBody>
      </p:sp>
      <p:cxnSp>
        <p:nvCxnSpPr>
          <p:cNvPr id="35" name="직선 화살표 연결선 34"/>
          <p:cNvCxnSpPr/>
          <p:nvPr/>
        </p:nvCxnSpPr>
        <p:spPr bwMode="auto">
          <a:xfrm flipV="1">
            <a:off x="3774622" y="3478213"/>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6" name="직사각형 35"/>
          <p:cNvSpPr/>
          <p:nvPr/>
        </p:nvSpPr>
        <p:spPr bwMode="auto">
          <a:xfrm>
            <a:off x="4495800" y="4569837"/>
            <a:ext cx="1600200" cy="20296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Frames</a:t>
            </a:r>
            <a:endParaRPr kumimoji="0" lang="ko-KR" altLang="en-US" sz="1000" b="0" i="0" u="none" strike="noStrike" cap="none" normalizeH="0" baseline="0" dirty="0" smtClean="0">
              <a:ln>
                <a:noFill/>
              </a:ln>
              <a:solidFill>
                <a:schemeClr val="tx1"/>
              </a:solidFill>
              <a:effectLst/>
              <a:latin typeface="Times New Roman" pitchFamily="18" charset="0"/>
            </a:endParaRPr>
          </a:p>
        </p:txBody>
      </p:sp>
      <p:cxnSp>
        <p:nvCxnSpPr>
          <p:cNvPr id="37" name="직선 화살표 연결선 36"/>
          <p:cNvCxnSpPr/>
          <p:nvPr/>
        </p:nvCxnSpPr>
        <p:spPr bwMode="auto">
          <a:xfrm>
            <a:off x="5334000" y="4767759"/>
            <a:ext cx="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8" name="폭발 1 37"/>
          <p:cNvSpPr/>
          <p:nvPr/>
        </p:nvSpPr>
        <p:spPr bwMode="auto">
          <a:xfrm>
            <a:off x="4495800" y="5250597"/>
            <a:ext cx="1447800" cy="381000"/>
          </a:xfrm>
          <a:prstGeom prst="irregularSeal1">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Collision</a:t>
            </a:r>
            <a:endParaRPr kumimoji="0" lang="ko-KR" altLang="en-US" sz="1200" b="0" i="0" u="none" strike="noStrike" cap="none" normalizeH="0" baseline="0" dirty="0" smtClean="0">
              <a:ln>
                <a:noFill/>
              </a:ln>
              <a:solidFill>
                <a:schemeClr val="tx1"/>
              </a:solidFill>
              <a:effectLst/>
              <a:latin typeface="Times New Roman" pitchFamily="18" charset="0"/>
            </a:endParaRPr>
          </a:p>
        </p:txBody>
      </p:sp>
      <p:cxnSp>
        <p:nvCxnSpPr>
          <p:cNvPr id="39" name="직선 화살표 연결선 38"/>
          <p:cNvCxnSpPr/>
          <p:nvPr/>
        </p:nvCxnSpPr>
        <p:spPr bwMode="auto">
          <a:xfrm>
            <a:off x="3784362" y="4107597"/>
            <a:ext cx="0" cy="381000"/>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40" name="직선 화살표 연결선 39"/>
          <p:cNvCxnSpPr/>
          <p:nvPr/>
        </p:nvCxnSpPr>
        <p:spPr bwMode="auto">
          <a:xfrm>
            <a:off x="3810000" y="4387473"/>
            <a:ext cx="2590800" cy="0"/>
          </a:xfrm>
          <a:prstGeom prst="straightConnector1">
            <a:avLst/>
          </a:prstGeom>
          <a:solidFill>
            <a:schemeClr val="accent1"/>
          </a:solidFill>
          <a:ln w="38100" cap="flat" cmpd="sng" algn="ctr">
            <a:solidFill>
              <a:srgbClr val="00B0F0"/>
            </a:solidFill>
            <a:prstDash val="solid"/>
            <a:round/>
            <a:headEnd type="none" w="med" len="med"/>
            <a:tailEnd type="none" w="med" len="med"/>
          </a:ln>
          <a:effectLst/>
        </p:spPr>
      </p:cxnSp>
      <p:cxnSp>
        <p:nvCxnSpPr>
          <p:cNvPr id="41" name="직선 연결선 40"/>
          <p:cNvCxnSpPr/>
          <p:nvPr/>
        </p:nvCxnSpPr>
        <p:spPr bwMode="auto">
          <a:xfrm>
            <a:off x="2667000" y="4086999"/>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직선 연결선 41"/>
          <p:cNvCxnSpPr/>
          <p:nvPr/>
        </p:nvCxnSpPr>
        <p:spPr bwMode="auto">
          <a:xfrm>
            <a:off x="2667000" y="4772799"/>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직선 연결선 42"/>
          <p:cNvCxnSpPr/>
          <p:nvPr/>
        </p:nvCxnSpPr>
        <p:spPr bwMode="auto">
          <a:xfrm>
            <a:off x="2667000" y="5458599"/>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직선 연결선 43"/>
          <p:cNvCxnSpPr/>
          <p:nvPr/>
        </p:nvCxnSpPr>
        <p:spPr bwMode="auto">
          <a:xfrm>
            <a:off x="2667000" y="6068199"/>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(1/2)</a:t>
            </a:r>
            <a:endParaRPr lang="ko-KR" altLang="en-US" dirty="0"/>
          </a:p>
        </p:txBody>
      </p:sp>
      <p:sp>
        <p:nvSpPr>
          <p:cNvPr id="3" name="내용 개체 틀 2"/>
          <p:cNvSpPr>
            <a:spLocks noGrp="1"/>
          </p:cNvSpPr>
          <p:nvPr>
            <p:ph idx="1"/>
          </p:nvPr>
        </p:nvSpPr>
        <p:spPr/>
        <p:txBody>
          <a:bodyPr/>
          <a:lstStyle/>
          <a:p>
            <a:r>
              <a:rPr lang="en-US" altLang="ko-KR" sz="2000" dirty="0" smtClean="0"/>
              <a:t>In legacy system, a STA saves the TXOP holder address and uses the saved TXOP holder address for responding with the CTS after receiving RTS</a:t>
            </a:r>
          </a:p>
          <a:p>
            <a:pPr lvl="1"/>
            <a:r>
              <a:rPr lang="en-US" altLang="ko-KR" sz="1800" i="1" dirty="0" smtClean="0"/>
              <a:t>“</a:t>
            </a:r>
            <a:r>
              <a:rPr lang="en-US" altLang="ko-KR" sz="1800" i="1" dirty="0" smtClean="0"/>
              <a:t>A STA shall save the TXOP holder address for the BSS in which it is associated, which is the MAC address from the Address 2 field of the frame that initiated a frame exchange sequence except when this is a CTS frame, in which case the TXOP holder address is the Address 1 field.”</a:t>
            </a:r>
          </a:p>
          <a:p>
            <a:pPr lvl="1"/>
            <a:r>
              <a:rPr lang="en-US" altLang="ko-KR" sz="1800" i="1" dirty="0" smtClean="0"/>
              <a:t>“If a STA receives an RTS frame with the RA address matching the MAC address of the STA and the MAC address in the TA field in the RTS frame matches the saved TXOP holder address, then the STA shall send the CTS frame after </a:t>
            </a:r>
            <a:r>
              <a:rPr lang="en-US" altLang="ko-KR" sz="1800" i="1" dirty="0" smtClean="0"/>
              <a:t>SIFS, without regard for, and without resetting, its NAV.”</a:t>
            </a:r>
          </a:p>
          <a:p>
            <a:r>
              <a:rPr lang="en-US" altLang="ko-KR" sz="2000" dirty="0" smtClean="0"/>
              <a:t>We can reuse it for TXOP truncation</a:t>
            </a:r>
            <a:endParaRPr lang="en-US" altLang="ko-KR" sz="2000" dirty="0" smtClean="0"/>
          </a:p>
          <a:p>
            <a:pPr lvl="1"/>
            <a:endParaRPr lang="ko-KR" altLang="en-US" sz="1800" dirty="0"/>
          </a:p>
        </p:txBody>
      </p:sp>
      <p:sp>
        <p:nvSpPr>
          <p:cNvPr id="4" name="바닥글 개체 틀 3"/>
          <p:cNvSpPr>
            <a:spLocks noGrp="1"/>
          </p:cNvSpPr>
          <p:nvPr>
            <p:ph type="ftr" sz="quarter" idx="10"/>
          </p:nvPr>
        </p:nvSpPr>
        <p:spPr/>
        <p:txBody>
          <a:bodyPr/>
          <a:lstStyle/>
          <a:p>
            <a:pPr>
              <a:defRPr/>
            </a:pPr>
            <a:r>
              <a:rPr lang="en-US" altLang="ko-KR" smtClean="0"/>
              <a:t>Jeongki Kim, LG Electronics</a:t>
            </a:r>
            <a:endParaRPr lang="en-US" altLang="ko-KR"/>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12</a:t>
            </a:fld>
            <a:endParaRPr lang="en-US" altLang="ko-KR"/>
          </a:p>
        </p:txBody>
      </p:sp>
      <p:sp>
        <p:nvSpPr>
          <p:cNvPr id="6" name="날짜 개체 틀 5"/>
          <p:cNvSpPr>
            <a:spLocks noGrp="1"/>
          </p:cNvSpPr>
          <p:nvPr>
            <p:ph type="dt" sz="half" idx="12"/>
          </p:nvPr>
        </p:nvSpPr>
        <p:spPr/>
        <p:txBody>
          <a:bodyPr/>
          <a:lstStyle/>
          <a:p>
            <a:pPr>
              <a:defRPr/>
            </a:pPr>
            <a:r>
              <a:rPr lang="en-US" altLang="ko-KR" dirty="0" smtClean="0"/>
              <a:t>September 2015</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(2/2)</a:t>
            </a:r>
            <a:endParaRPr lang="ko-KR" altLang="en-US" dirty="0"/>
          </a:p>
        </p:txBody>
      </p:sp>
      <p:sp>
        <p:nvSpPr>
          <p:cNvPr id="3" name="내용 개체 틀 2"/>
          <p:cNvSpPr>
            <a:spLocks noGrp="1"/>
          </p:cNvSpPr>
          <p:nvPr>
            <p:ph idx="1"/>
          </p:nvPr>
        </p:nvSpPr>
        <p:spPr/>
        <p:txBody>
          <a:bodyPr/>
          <a:lstStyle/>
          <a:p>
            <a:r>
              <a:rPr lang="en-US" altLang="ko-KR" sz="2200" dirty="0" smtClean="0"/>
              <a:t>Proposed method: When </a:t>
            </a:r>
            <a:r>
              <a:rPr lang="en-US" altLang="ko-KR" sz="2200" dirty="0" smtClean="0"/>
              <a:t>a STA receives a CF-End from an OBSS STA, if the last NAV update was caused by a Intra-BSS frame, the STA should not reset its NAV</a:t>
            </a:r>
          </a:p>
          <a:p>
            <a:endParaRPr lang="en-US" altLang="ko-KR" sz="2200" dirty="0" smtClean="0"/>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LG Electronics</a:t>
            </a:r>
            <a:endParaRPr lang="en-US" altLang="ko-KR"/>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13</a:t>
            </a:fld>
            <a:endParaRPr lang="en-US" altLang="ko-KR"/>
          </a:p>
        </p:txBody>
      </p:sp>
      <p:sp>
        <p:nvSpPr>
          <p:cNvPr id="6" name="날짜 개체 틀 5"/>
          <p:cNvSpPr>
            <a:spLocks noGrp="1"/>
          </p:cNvSpPr>
          <p:nvPr>
            <p:ph type="dt" sz="half" idx="12"/>
          </p:nvPr>
        </p:nvSpPr>
        <p:spPr/>
        <p:txBody>
          <a:bodyPr/>
          <a:lstStyle/>
          <a:p>
            <a:pPr>
              <a:defRPr/>
            </a:pPr>
            <a:r>
              <a:rPr lang="en-US" altLang="ko-KR" smtClean="0"/>
              <a:t>September 2015</a:t>
            </a:r>
            <a:endParaRPr lang="en-US" dirty="0"/>
          </a:p>
        </p:txBody>
      </p:sp>
      <p:sp>
        <p:nvSpPr>
          <p:cNvPr id="39" name="TextBox 38"/>
          <p:cNvSpPr txBox="1"/>
          <p:nvPr/>
        </p:nvSpPr>
        <p:spPr>
          <a:xfrm>
            <a:off x="3953854" y="4665292"/>
            <a:ext cx="3742346" cy="400110"/>
          </a:xfrm>
          <a:prstGeom prst="rect">
            <a:avLst/>
          </a:prstGeom>
          <a:noFill/>
          <a:ln>
            <a:noFill/>
          </a:ln>
        </p:spPr>
        <p:txBody>
          <a:bodyPr wrap="square" rtlCol="0">
            <a:spAutoFit/>
          </a:bodyPr>
          <a:lstStyle/>
          <a:p>
            <a:r>
              <a:rPr lang="en-US" altLang="ko-KR" sz="1000" dirty="0" smtClean="0">
                <a:solidFill>
                  <a:srgbClr val="FF0000"/>
                </a:solidFill>
              </a:rPr>
              <a:t>2) TA (AP1) of CF-End doesn’t match TXOP holder address(AP2), Not reset NAV</a:t>
            </a:r>
            <a:endParaRPr lang="ko-KR" altLang="en-US" sz="1000" dirty="0">
              <a:solidFill>
                <a:srgbClr val="FF0000"/>
              </a:solidFill>
            </a:endParaRPr>
          </a:p>
        </p:txBody>
      </p:sp>
      <p:sp>
        <p:nvSpPr>
          <p:cNvPr id="40" name="TextBox 39"/>
          <p:cNvSpPr txBox="1"/>
          <p:nvPr/>
        </p:nvSpPr>
        <p:spPr>
          <a:xfrm>
            <a:off x="3048000" y="4226634"/>
            <a:ext cx="2209800" cy="400110"/>
          </a:xfrm>
          <a:prstGeom prst="rect">
            <a:avLst/>
          </a:prstGeom>
          <a:noFill/>
          <a:ln>
            <a:noFill/>
          </a:ln>
        </p:spPr>
        <p:txBody>
          <a:bodyPr wrap="square" rtlCol="0">
            <a:spAutoFit/>
          </a:bodyPr>
          <a:lstStyle/>
          <a:p>
            <a:r>
              <a:rPr lang="en-US" altLang="ko-KR" sz="1000" dirty="0" smtClean="0">
                <a:solidFill>
                  <a:srgbClr val="00B0F0"/>
                </a:solidFill>
              </a:rPr>
              <a:t>1) NAV updated by TF</a:t>
            </a:r>
          </a:p>
          <a:p>
            <a:r>
              <a:rPr lang="en-US" altLang="ko-KR" sz="1000" dirty="0" smtClean="0">
                <a:solidFill>
                  <a:srgbClr val="00B0F0"/>
                </a:solidFill>
              </a:rPr>
              <a:t>Save TXOP holder address(AP2)</a:t>
            </a:r>
            <a:endParaRPr lang="ko-KR" altLang="en-US" sz="1000" dirty="0">
              <a:solidFill>
                <a:srgbClr val="00B0F0"/>
              </a:solidFill>
            </a:endParaRPr>
          </a:p>
        </p:txBody>
      </p:sp>
      <p:cxnSp>
        <p:nvCxnSpPr>
          <p:cNvPr id="41" name="직선 화살표 연결선 40"/>
          <p:cNvCxnSpPr/>
          <p:nvPr/>
        </p:nvCxnSpPr>
        <p:spPr bwMode="auto">
          <a:xfrm>
            <a:off x="3048000" y="4191000"/>
            <a:ext cx="3124200" cy="0"/>
          </a:xfrm>
          <a:prstGeom prst="straightConnector1">
            <a:avLst/>
          </a:prstGeom>
          <a:solidFill>
            <a:schemeClr val="accent1"/>
          </a:solidFill>
          <a:ln w="38100" cap="flat" cmpd="sng" algn="ctr">
            <a:solidFill>
              <a:srgbClr val="00B0F0"/>
            </a:solidFill>
            <a:prstDash val="solid"/>
            <a:round/>
            <a:headEnd type="none" w="med" len="med"/>
            <a:tailEnd type="none" w="med" len="med"/>
          </a:ln>
          <a:effectLst/>
        </p:spPr>
      </p:cxnSp>
      <p:cxnSp>
        <p:nvCxnSpPr>
          <p:cNvPr id="42" name="직선 화살표 연결선 41"/>
          <p:cNvCxnSpPr/>
          <p:nvPr/>
        </p:nvCxnSpPr>
        <p:spPr bwMode="auto">
          <a:xfrm flipH="1" flipV="1">
            <a:off x="3708876" y="4639654"/>
            <a:ext cx="228600" cy="1524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43" name="직선 화살표 연결선 42"/>
          <p:cNvCxnSpPr>
            <a:stCxn id="40" idx="1"/>
          </p:cNvCxnSpPr>
          <p:nvPr/>
        </p:nvCxnSpPr>
        <p:spPr bwMode="auto">
          <a:xfrm flipH="1">
            <a:off x="2971800" y="4426689"/>
            <a:ext cx="76200" cy="221511"/>
          </a:xfrm>
          <a:prstGeom prst="straightConnector1">
            <a:avLst/>
          </a:prstGeom>
          <a:solidFill>
            <a:schemeClr val="accent1"/>
          </a:solidFill>
          <a:ln w="12700" cap="flat" cmpd="sng" algn="ctr">
            <a:solidFill>
              <a:srgbClr val="00B0F0"/>
            </a:solidFill>
            <a:prstDash val="solid"/>
            <a:round/>
            <a:headEnd type="none" w="sm" len="sm"/>
            <a:tailEnd type="arrow"/>
          </a:ln>
          <a:effectLst/>
        </p:spPr>
      </p:cxnSp>
      <p:sp>
        <p:nvSpPr>
          <p:cNvPr id="44" name="TextBox 43"/>
          <p:cNvSpPr txBox="1"/>
          <p:nvPr/>
        </p:nvSpPr>
        <p:spPr>
          <a:xfrm>
            <a:off x="1953228" y="5209401"/>
            <a:ext cx="561372" cy="400110"/>
          </a:xfrm>
          <a:prstGeom prst="rect">
            <a:avLst/>
          </a:prstGeom>
          <a:noFill/>
        </p:spPr>
        <p:txBody>
          <a:bodyPr wrap="none" rtlCol="0">
            <a:spAutoFit/>
          </a:bodyPr>
          <a:lstStyle/>
          <a:p>
            <a:pPr algn="ctr"/>
            <a:r>
              <a:rPr lang="en-US" altLang="ko-KR" sz="1000" dirty="0" smtClean="0">
                <a:solidFill>
                  <a:srgbClr val="0070C0"/>
                </a:solidFill>
              </a:rPr>
              <a:t>AP2</a:t>
            </a:r>
          </a:p>
          <a:p>
            <a:pPr algn="ctr"/>
            <a:r>
              <a:rPr lang="en-US" altLang="ko-KR" sz="1000" dirty="0" smtClean="0">
                <a:solidFill>
                  <a:srgbClr val="0070C0"/>
                </a:solidFill>
              </a:rPr>
              <a:t>(BSS2)</a:t>
            </a:r>
            <a:endParaRPr lang="ko-KR" altLang="en-US" sz="1000" dirty="0">
              <a:solidFill>
                <a:srgbClr val="0070C0"/>
              </a:solidFill>
            </a:endParaRPr>
          </a:p>
        </p:txBody>
      </p:sp>
      <p:sp>
        <p:nvSpPr>
          <p:cNvPr id="45" name="TextBox 44"/>
          <p:cNvSpPr txBox="1"/>
          <p:nvPr/>
        </p:nvSpPr>
        <p:spPr>
          <a:xfrm>
            <a:off x="1875540" y="5801380"/>
            <a:ext cx="715260" cy="246221"/>
          </a:xfrm>
          <a:prstGeom prst="rect">
            <a:avLst/>
          </a:prstGeom>
          <a:noFill/>
        </p:spPr>
        <p:txBody>
          <a:bodyPr wrap="none" rtlCol="0">
            <a:spAutoFit/>
          </a:bodyPr>
          <a:lstStyle/>
          <a:p>
            <a:r>
              <a:rPr lang="en-US" altLang="ko-KR" sz="1000" dirty="0" smtClean="0">
                <a:solidFill>
                  <a:srgbClr val="0070C0"/>
                </a:solidFill>
              </a:rPr>
              <a:t>MU STAs</a:t>
            </a:r>
            <a:endParaRPr lang="ko-KR" altLang="en-US" sz="1000" dirty="0">
              <a:solidFill>
                <a:srgbClr val="0070C0"/>
              </a:solidFill>
            </a:endParaRPr>
          </a:p>
        </p:txBody>
      </p:sp>
      <p:sp>
        <p:nvSpPr>
          <p:cNvPr id="46" name="TextBox 45"/>
          <p:cNvSpPr txBox="1"/>
          <p:nvPr/>
        </p:nvSpPr>
        <p:spPr>
          <a:xfrm>
            <a:off x="1981200" y="4475202"/>
            <a:ext cx="594230" cy="246221"/>
          </a:xfrm>
          <a:prstGeom prst="rect">
            <a:avLst/>
          </a:prstGeom>
          <a:noFill/>
        </p:spPr>
        <p:txBody>
          <a:bodyPr wrap="square" rtlCol="0">
            <a:spAutoFit/>
          </a:bodyPr>
          <a:lstStyle/>
          <a:p>
            <a:r>
              <a:rPr lang="en-US" altLang="ko-KR" sz="1000" dirty="0" smtClean="0">
                <a:solidFill>
                  <a:srgbClr val="0070C0"/>
                </a:solidFill>
              </a:rPr>
              <a:t>STA3</a:t>
            </a:r>
            <a:endParaRPr lang="ko-KR" altLang="en-US" sz="1000" dirty="0">
              <a:solidFill>
                <a:srgbClr val="0070C0"/>
              </a:solidFill>
            </a:endParaRPr>
          </a:p>
        </p:txBody>
      </p:sp>
      <p:sp>
        <p:nvSpPr>
          <p:cNvPr id="47" name="직사각형 46"/>
          <p:cNvSpPr/>
          <p:nvPr/>
        </p:nvSpPr>
        <p:spPr bwMode="auto">
          <a:xfrm>
            <a:off x="2819400" y="5029200"/>
            <a:ext cx="2286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cxnSp>
        <p:nvCxnSpPr>
          <p:cNvPr id="48" name="직선 화살표 연결선 47"/>
          <p:cNvCxnSpPr/>
          <p:nvPr/>
        </p:nvCxnSpPr>
        <p:spPr bwMode="auto">
          <a:xfrm>
            <a:off x="2946876" y="5334000"/>
            <a:ext cx="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9" name="직사각형 48"/>
          <p:cNvSpPr/>
          <p:nvPr/>
        </p:nvSpPr>
        <p:spPr bwMode="auto">
          <a:xfrm>
            <a:off x="3124200" y="5714999"/>
            <a:ext cx="2667000" cy="2286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ko-KR" altLang="en-US" sz="1000" dirty="0" smtClean="0"/>
          </a:p>
        </p:txBody>
      </p:sp>
      <p:sp>
        <p:nvSpPr>
          <p:cNvPr id="50" name="TextBox 49"/>
          <p:cNvSpPr txBox="1"/>
          <p:nvPr/>
        </p:nvSpPr>
        <p:spPr>
          <a:xfrm>
            <a:off x="1843897" y="6123801"/>
            <a:ext cx="2194703" cy="276999"/>
          </a:xfrm>
          <a:prstGeom prst="rect">
            <a:avLst/>
          </a:prstGeom>
          <a:noFill/>
        </p:spPr>
        <p:txBody>
          <a:bodyPr wrap="none" rtlCol="0">
            <a:spAutoFit/>
          </a:bodyPr>
          <a:lstStyle/>
          <a:p>
            <a:r>
              <a:rPr lang="en-US" altLang="ko-KR" dirty="0" smtClean="0"/>
              <a:t>TF: Trigger frame, C-E: CF-End</a:t>
            </a:r>
            <a:endParaRPr lang="ko-KR" altLang="en-US" dirty="0"/>
          </a:p>
        </p:txBody>
      </p:sp>
      <p:cxnSp>
        <p:nvCxnSpPr>
          <p:cNvPr id="51" name="직선 화살표 연결선 50"/>
          <p:cNvCxnSpPr/>
          <p:nvPr/>
        </p:nvCxnSpPr>
        <p:spPr bwMode="auto">
          <a:xfrm flipV="1">
            <a:off x="4419600" y="5339669"/>
            <a:ext cx="0" cy="37533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2" name="직사각형 51"/>
          <p:cNvSpPr/>
          <p:nvPr/>
        </p:nvSpPr>
        <p:spPr bwMode="auto">
          <a:xfrm>
            <a:off x="5867400" y="5029200"/>
            <a:ext cx="381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cxnSp>
        <p:nvCxnSpPr>
          <p:cNvPr id="53" name="직선 화살표 연결선 52"/>
          <p:cNvCxnSpPr/>
          <p:nvPr/>
        </p:nvCxnSpPr>
        <p:spPr bwMode="auto">
          <a:xfrm flipV="1">
            <a:off x="6053984" y="5334000"/>
            <a:ext cx="0" cy="30480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cxnSp>
        <p:nvCxnSpPr>
          <p:cNvPr id="54" name="직선 화살표 연결선 53"/>
          <p:cNvCxnSpPr/>
          <p:nvPr/>
        </p:nvCxnSpPr>
        <p:spPr bwMode="auto">
          <a:xfrm flipV="1">
            <a:off x="2954708" y="4648200"/>
            <a:ext cx="0" cy="381000"/>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55" name="TextBox 54"/>
          <p:cNvSpPr txBox="1"/>
          <p:nvPr/>
        </p:nvSpPr>
        <p:spPr>
          <a:xfrm>
            <a:off x="1905000" y="3792379"/>
            <a:ext cx="594230" cy="400110"/>
          </a:xfrm>
          <a:prstGeom prst="rect">
            <a:avLst/>
          </a:prstGeom>
          <a:noFill/>
        </p:spPr>
        <p:txBody>
          <a:bodyPr wrap="square" rtlCol="0">
            <a:spAutoFit/>
          </a:bodyPr>
          <a:lstStyle/>
          <a:p>
            <a:pPr algn="ctr"/>
            <a:r>
              <a:rPr lang="en-US" altLang="ko-KR" sz="1000" dirty="0" smtClean="0">
                <a:solidFill>
                  <a:srgbClr val="FF0000"/>
                </a:solidFill>
              </a:rPr>
              <a:t>AP1</a:t>
            </a:r>
          </a:p>
          <a:p>
            <a:pPr algn="ctr"/>
            <a:r>
              <a:rPr lang="en-US" altLang="ko-KR" sz="1000" dirty="0" smtClean="0">
                <a:solidFill>
                  <a:srgbClr val="FF0000"/>
                </a:solidFill>
              </a:rPr>
              <a:t>(BSS1)</a:t>
            </a:r>
            <a:endParaRPr lang="ko-KR" altLang="en-US" sz="1000" dirty="0">
              <a:solidFill>
                <a:srgbClr val="FF0000"/>
              </a:solidFill>
            </a:endParaRPr>
          </a:p>
        </p:txBody>
      </p:sp>
      <p:sp>
        <p:nvSpPr>
          <p:cNvPr id="56" name="TextBox 55"/>
          <p:cNvSpPr txBox="1"/>
          <p:nvPr/>
        </p:nvSpPr>
        <p:spPr>
          <a:xfrm>
            <a:off x="1996570" y="3182779"/>
            <a:ext cx="594230" cy="246221"/>
          </a:xfrm>
          <a:prstGeom prst="rect">
            <a:avLst/>
          </a:prstGeom>
          <a:noFill/>
        </p:spPr>
        <p:txBody>
          <a:bodyPr wrap="square" rtlCol="0">
            <a:spAutoFit/>
          </a:bodyPr>
          <a:lstStyle/>
          <a:p>
            <a:r>
              <a:rPr lang="en-US" altLang="ko-KR" sz="1000" dirty="0" smtClean="0">
                <a:solidFill>
                  <a:srgbClr val="FF0000"/>
                </a:solidFill>
              </a:rPr>
              <a:t>STAs</a:t>
            </a:r>
            <a:endParaRPr lang="ko-KR" altLang="en-US" sz="1000" dirty="0">
              <a:solidFill>
                <a:srgbClr val="FF0000"/>
              </a:solidFill>
            </a:endParaRPr>
          </a:p>
        </p:txBody>
      </p:sp>
      <p:cxnSp>
        <p:nvCxnSpPr>
          <p:cNvPr id="57" name="직선 연결선 56"/>
          <p:cNvCxnSpPr/>
          <p:nvPr/>
        </p:nvCxnSpPr>
        <p:spPr bwMode="auto">
          <a:xfrm>
            <a:off x="2590800" y="33528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TextBox 57"/>
          <p:cNvSpPr txBox="1"/>
          <p:nvPr/>
        </p:nvSpPr>
        <p:spPr>
          <a:xfrm>
            <a:off x="2743200" y="5077599"/>
            <a:ext cx="333746" cy="246221"/>
          </a:xfrm>
          <a:prstGeom prst="rect">
            <a:avLst/>
          </a:prstGeom>
          <a:noFill/>
        </p:spPr>
        <p:txBody>
          <a:bodyPr wrap="none" rtlCol="0">
            <a:spAutoFit/>
          </a:bodyPr>
          <a:lstStyle/>
          <a:p>
            <a:r>
              <a:rPr lang="en-US" altLang="ko-KR" sz="1000" dirty="0" smtClean="0"/>
              <a:t>TF</a:t>
            </a:r>
            <a:endParaRPr lang="ko-KR" altLang="en-US" sz="1000" dirty="0"/>
          </a:p>
        </p:txBody>
      </p:sp>
      <p:sp>
        <p:nvSpPr>
          <p:cNvPr id="59" name="TextBox 58"/>
          <p:cNvSpPr txBox="1"/>
          <p:nvPr/>
        </p:nvSpPr>
        <p:spPr>
          <a:xfrm>
            <a:off x="3974847" y="5697379"/>
            <a:ext cx="978153" cy="246221"/>
          </a:xfrm>
          <a:prstGeom prst="rect">
            <a:avLst/>
          </a:prstGeom>
          <a:noFill/>
          <a:ln>
            <a:noFill/>
            <a:prstDash val="dash"/>
          </a:ln>
        </p:spPr>
        <p:txBody>
          <a:bodyPr wrap="none" rtlCol="0">
            <a:spAutoFit/>
          </a:bodyPr>
          <a:lstStyle/>
          <a:p>
            <a:r>
              <a:rPr lang="en-US" altLang="ko-KR" sz="1000" dirty="0" smtClean="0"/>
              <a:t>UL MU frames</a:t>
            </a:r>
            <a:endParaRPr lang="ko-KR" altLang="en-US" sz="1000" dirty="0"/>
          </a:p>
        </p:txBody>
      </p:sp>
      <p:sp>
        <p:nvSpPr>
          <p:cNvPr id="60" name="TextBox 59"/>
          <p:cNvSpPr txBox="1"/>
          <p:nvPr/>
        </p:nvSpPr>
        <p:spPr>
          <a:xfrm>
            <a:off x="5833537" y="4982289"/>
            <a:ext cx="394660" cy="400110"/>
          </a:xfrm>
          <a:prstGeom prst="rect">
            <a:avLst/>
          </a:prstGeom>
          <a:noFill/>
        </p:spPr>
        <p:txBody>
          <a:bodyPr wrap="none" rtlCol="0">
            <a:spAutoFit/>
          </a:bodyPr>
          <a:lstStyle/>
          <a:p>
            <a:r>
              <a:rPr lang="en-US" altLang="ko-KR" sz="1000" dirty="0" smtClean="0"/>
              <a:t>MU</a:t>
            </a:r>
          </a:p>
          <a:p>
            <a:r>
              <a:rPr lang="en-US" altLang="ko-KR" sz="1000" dirty="0" smtClean="0"/>
              <a:t> BA</a:t>
            </a:r>
            <a:endParaRPr lang="ko-KR" altLang="en-US" sz="1000" dirty="0"/>
          </a:p>
        </p:txBody>
      </p:sp>
      <p:sp>
        <p:nvSpPr>
          <p:cNvPr id="61" name="타원 60"/>
          <p:cNvSpPr/>
          <p:nvPr/>
        </p:nvSpPr>
        <p:spPr bwMode="auto">
          <a:xfrm>
            <a:off x="1828800" y="3124200"/>
            <a:ext cx="762000" cy="1676400"/>
          </a:xfrm>
          <a:prstGeom prst="ellipse">
            <a:avLst/>
          </a:prstGeom>
          <a:no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2" name="타원 61"/>
          <p:cNvSpPr/>
          <p:nvPr/>
        </p:nvSpPr>
        <p:spPr bwMode="auto">
          <a:xfrm>
            <a:off x="1828800" y="4295001"/>
            <a:ext cx="762000" cy="1752600"/>
          </a:xfrm>
          <a:prstGeom prst="ellipse">
            <a:avLst/>
          </a:prstGeom>
          <a:noFill/>
          <a:ln w="12700" cap="flat" cmpd="sng" algn="ctr">
            <a:solidFill>
              <a:srgbClr val="0070C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3" name="직사각형 62"/>
          <p:cNvSpPr/>
          <p:nvPr/>
        </p:nvSpPr>
        <p:spPr bwMode="auto">
          <a:xfrm>
            <a:off x="3494746" y="3658414"/>
            <a:ext cx="381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64" name="TextBox 63"/>
          <p:cNvSpPr txBox="1"/>
          <p:nvPr/>
        </p:nvSpPr>
        <p:spPr>
          <a:xfrm>
            <a:off x="3494746" y="3658414"/>
            <a:ext cx="391454" cy="246221"/>
          </a:xfrm>
          <a:prstGeom prst="rect">
            <a:avLst/>
          </a:prstGeom>
          <a:noFill/>
        </p:spPr>
        <p:txBody>
          <a:bodyPr wrap="none" rtlCol="0">
            <a:spAutoFit/>
          </a:bodyPr>
          <a:lstStyle/>
          <a:p>
            <a:r>
              <a:rPr lang="en-US" altLang="ko-KR" sz="1000" dirty="0" smtClean="0"/>
              <a:t>C-E</a:t>
            </a:r>
            <a:endParaRPr lang="ko-KR" altLang="en-US" sz="1000" dirty="0"/>
          </a:p>
        </p:txBody>
      </p:sp>
      <p:cxnSp>
        <p:nvCxnSpPr>
          <p:cNvPr id="65" name="직선 화살표 연결선 64"/>
          <p:cNvCxnSpPr/>
          <p:nvPr/>
        </p:nvCxnSpPr>
        <p:spPr bwMode="auto">
          <a:xfrm flipV="1">
            <a:off x="3698422" y="3353614"/>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6" name="직선 화살표 연결선 65"/>
          <p:cNvCxnSpPr/>
          <p:nvPr/>
        </p:nvCxnSpPr>
        <p:spPr bwMode="auto">
          <a:xfrm>
            <a:off x="3708162" y="3982998"/>
            <a:ext cx="0" cy="381000"/>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67" name="직선 연결선 66"/>
          <p:cNvCxnSpPr/>
          <p:nvPr/>
        </p:nvCxnSpPr>
        <p:spPr bwMode="auto">
          <a:xfrm>
            <a:off x="2590800" y="39624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8" name="직선 연결선 67"/>
          <p:cNvCxnSpPr/>
          <p:nvPr/>
        </p:nvCxnSpPr>
        <p:spPr bwMode="auto">
          <a:xfrm>
            <a:off x="2590800" y="46482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9" name="직선 연결선 68"/>
          <p:cNvCxnSpPr/>
          <p:nvPr/>
        </p:nvCxnSpPr>
        <p:spPr bwMode="auto">
          <a:xfrm>
            <a:off x="2590800" y="53340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0" name="직선 연결선 69"/>
          <p:cNvCxnSpPr/>
          <p:nvPr/>
        </p:nvCxnSpPr>
        <p:spPr bwMode="auto">
          <a:xfrm>
            <a:off x="2590800" y="59436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dirty="0" smtClean="0"/>
              <a:t>We propose a simple rule of truncating the MU TXOP set by TF of </a:t>
            </a:r>
            <a:r>
              <a:rPr lang="en-US" altLang="ko-KR" dirty="0" err="1" smtClean="0"/>
              <a:t>myBSS</a:t>
            </a:r>
            <a:r>
              <a:rPr lang="en-US" altLang="ko-KR" dirty="0" smtClean="0"/>
              <a:t> </a:t>
            </a:r>
            <a:endParaRPr lang="en-US" altLang="ko-KR" dirty="0" smtClean="0"/>
          </a:p>
          <a:p>
            <a:pPr lvl="1"/>
            <a:r>
              <a:rPr lang="en-US" altLang="ko-KR" dirty="0" smtClean="0"/>
              <a:t>A STA that receives a CF-End does not reset its NAV unless the NAV was set by a frame originating from the STA sending a CF-End </a:t>
            </a:r>
            <a:r>
              <a:rPr lang="en-US" altLang="ko-KR" dirty="0" smtClean="0"/>
              <a:t>frame</a:t>
            </a:r>
          </a:p>
          <a:p>
            <a:r>
              <a:rPr lang="en-US" altLang="ko-KR" dirty="0" smtClean="0"/>
              <a:t>It can protect the TXOP set by a my-BSS frame from OBSS TXOP truncation  </a:t>
            </a:r>
            <a:endParaRPr lang="en-US" altLang="ko-KR" dirty="0" smtClean="0"/>
          </a:p>
          <a:p>
            <a:pPr marL="685800" lvl="2" indent="-342900"/>
            <a:endParaRPr lang="en-US" altLang="ko-KR" sz="1800" dirty="0" smtClean="0"/>
          </a:p>
        </p:txBody>
      </p:sp>
      <p:sp>
        <p:nvSpPr>
          <p:cNvPr id="4" name="바닥글 개체 틀 3"/>
          <p:cNvSpPr>
            <a:spLocks noGrp="1"/>
          </p:cNvSpPr>
          <p:nvPr>
            <p:ph type="ftr" sz="quarter" idx="10"/>
          </p:nvPr>
        </p:nvSpPr>
        <p:spPr/>
        <p:txBody>
          <a:bodyPr/>
          <a:lstStyle/>
          <a:p>
            <a:pPr>
              <a:defRPr/>
            </a:pPr>
            <a:r>
              <a:rPr lang="en-US" altLang="ko-KR" smtClean="0"/>
              <a:t>Jeongki Kim, LG Electronics</a:t>
            </a:r>
            <a:endParaRPr lang="en-US" altLang="ko-KR"/>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14</a:t>
            </a:fld>
            <a:endParaRPr lang="en-US" altLang="ko-KR"/>
          </a:p>
        </p:txBody>
      </p:sp>
      <p:sp>
        <p:nvSpPr>
          <p:cNvPr id="6" name="날짜 개체 틀 5"/>
          <p:cNvSpPr>
            <a:spLocks noGrp="1"/>
          </p:cNvSpPr>
          <p:nvPr>
            <p:ph type="dt" sz="half" idx="12"/>
          </p:nvPr>
        </p:nvSpPr>
        <p:spPr/>
        <p:txBody>
          <a:bodyPr/>
          <a:lstStyle/>
          <a:p>
            <a:pPr>
              <a:defRPr/>
            </a:pPr>
            <a:r>
              <a:rPr lang="en-US" altLang="ko-KR" dirty="0" smtClean="0"/>
              <a:t>September 2015</a:t>
            </a:r>
            <a:endParaRPr lang="en-US" altLang="ko-K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dirty="0"/>
          </a:p>
        </p:txBody>
      </p:sp>
      <p:sp>
        <p:nvSpPr>
          <p:cNvPr id="3" name="내용 개체 틀 2"/>
          <p:cNvSpPr>
            <a:spLocks noGrp="1"/>
          </p:cNvSpPr>
          <p:nvPr>
            <p:ph idx="1"/>
          </p:nvPr>
        </p:nvSpPr>
        <p:spPr/>
        <p:txBody>
          <a:bodyPr/>
          <a:lstStyle/>
          <a:p>
            <a:r>
              <a:rPr lang="en-US" altLang="ko-KR" dirty="0" smtClean="0"/>
              <a:t>[1] IEEE 802.11REVmc_D4.0</a:t>
            </a:r>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LG Electronics</a:t>
            </a:r>
            <a:endParaRPr lang="en-US" altLang="ko-KR"/>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15</a:t>
            </a:fld>
            <a:endParaRPr lang="en-US" altLang="ko-KR"/>
          </a:p>
        </p:txBody>
      </p:sp>
      <p:sp>
        <p:nvSpPr>
          <p:cNvPr id="6" name="날짜 개체 틀 5"/>
          <p:cNvSpPr>
            <a:spLocks noGrp="1"/>
          </p:cNvSpPr>
          <p:nvPr>
            <p:ph type="dt" sz="half" idx="12"/>
          </p:nvPr>
        </p:nvSpPr>
        <p:spPr/>
        <p:txBody>
          <a:bodyPr/>
          <a:lstStyle/>
          <a:p>
            <a:pPr>
              <a:defRPr/>
            </a:pPr>
            <a:r>
              <a:rPr lang="en-US" altLang="ko-KR" smtClean="0"/>
              <a:t>September 2015</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a:t>
            </a:r>
            <a:endParaRPr lang="ko-KR" altLang="en-US" dirty="0"/>
          </a:p>
        </p:txBody>
      </p:sp>
      <p:sp>
        <p:nvSpPr>
          <p:cNvPr id="3" name="내용 개체 틀 2"/>
          <p:cNvSpPr>
            <a:spLocks noGrp="1"/>
          </p:cNvSpPr>
          <p:nvPr>
            <p:ph idx="1"/>
          </p:nvPr>
        </p:nvSpPr>
        <p:spPr/>
        <p:txBody>
          <a:bodyPr/>
          <a:lstStyle/>
          <a:p>
            <a:r>
              <a:rPr lang="en-US" altLang="ko-KR" dirty="0" smtClean="0"/>
              <a:t>Do you agree to add the following text in SFD?</a:t>
            </a:r>
          </a:p>
          <a:p>
            <a:pPr lvl="1"/>
            <a:r>
              <a:rPr lang="en-US" altLang="ko-KR" dirty="0" smtClean="0"/>
              <a:t>When a STA receives a CF-End from an OBSS STA, if </a:t>
            </a:r>
            <a:r>
              <a:rPr lang="en-US" altLang="ko-KR" dirty="0" smtClean="0"/>
              <a:t>the last </a:t>
            </a:r>
            <a:r>
              <a:rPr lang="en-US" altLang="ko-KR" dirty="0" smtClean="0"/>
              <a:t>NAV </a:t>
            </a:r>
            <a:r>
              <a:rPr lang="en-US" altLang="ko-KR" dirty="0" smtClean="0"/>
              <a:t>update was caused by </a:t>
            </a:r>
            <a:r>
              <a:rPr lang="en-US" altLang="ko-KR" dirty="0" smtClean="0"/>
              <a:t>a Intra-BSS frame, the STA should not reset its NAV</a:t>
            </a:r>
          </a:p>
          <a:p>
            <a:pPr lvl="1"/>
            <a:endParaRPr lang="ko-KR" altLang="en-US" dirty="0" smtClean="0"/>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LG Electronics</a:t>
            </a:r>
            <a:endParaRPr lang="en-US" altLang="ko-KR"/>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16</a:t>
            </a:fld>
            <a:endParaRPr lang="en-US" altLang="ko-KR"/>
          </a:p>
        </p:txBody>
      </p:sp>
      <p:sp>
        <p:nvSpPr>
          <p:cNvPr id="6" name="날짜 개체 틀 5"/>
          <p:cNvSpPr>
            <a:spLocks noGrp="1"/>
          </p:cNvSpPr>
          <p:nvPr>
            <p:ph type="dt" sz="half" idx="12"/>
          </p:nvPr>
        </p:nvSpPr>
        <p:spPr/>
        <p:txBody>
          <a:bodyPr/>
          <a:lstStyle/>
          <a:p>
            <a:pPr>
              <a:defRPr/>
            </a:pPr>
            <a:r>
              <a:rPr lang="en-US" altLang="ko-KR" smtClean="0"/>
              <a:t>September 2015</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xmlns="" val="3200685408"/>
              </p:ext>
            </p:extLst>
          </p:nvPr>
        </p:nvGraphicFramePr>
        <p:xfrm>
          <a:off x="990600" y="3345715"/>
          <a:ext cx="7239000" cy="247906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Eldad Perahia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Rongzhen</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xmlns="" val="1608673412"/>
              </p:ext>
            </p:extLst>
          </p:nvPr>
        </p:nvGraphicFramePr>
        <p:xfrm>
          <a:off x="990600" y="1586361"/>
          <a:ext cx="7239000" cy="18007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7" name="Footer Placeholder 4"/>
          <p:cNvSpPr>
            <a:spLocks noGrp="1"/>
          </p:cNvSpPr>
          <p:nvPr>
            <p:ph type="ftr" sz="quarter" idx="10"/>
          </p:nvPr>
        </p:nvSpPr>
        <p:spPr>
          <a:xfrm>
            <a:off x="6735763" y="6475413"/>
            <a:ext cx="1808162" cy="184150"/>
          </a:xfrm>
        </p:spPr>
        <p:txBody>
          <a:bodyPr/>
          <a:lstStyle/>
          <a:p>
            <a:pPr>
              <a:defRPr/>
            </a:pPr>
            <a:r>
              <a:rPr lang="en-US" altLang="ko-KR" dirty="0" smtClean="0"/>
              <a:t>Jeongki Kim, LG </a:t>
            </a:r>
            <a:r>
              <a:rPr lang="en-US" altLang="ko-KR" dirty="0"/>
              <a:t>Electronics</a:t>
            </a:r>
          </a:p>
        </p:txBody>
      </p:sp>
      <p:sp>
        <p:nvSpPr>
          <p:cNvPr id="8" name="Slide Number Placeholder 5"/>
          <p:cNvSpPr>
            <a:spLocks noGrp="1"/>
          </p:cNvSpPr>
          <p:nvPr>
            <p:ph type="sldNum" sz="quarter" idx="11"/>
          </p:nvPr>
        </p:nvSpPr>
        <p:spPr>
          <a:xfrm>
            <a:off x="4344988" y="6475413"/>
            <a:ext cx="530225" cy="182562"/>
          </a:xfrm>
          <a:noFill/>
        </p:spPr>
        <p:txBody>
          <a:bodyPr/>
          <a:lstStyle/>
          <a:p>
            <a:r>
              <a:rPr lang="en-US" altLang="ko-KR" dirty="0" smtClean="0">
                <a:ea typeface="굴림" pitchFamily="50" charset="-127"/>
                <a:cs typeface="Arial" pitchFamily="34" charset="0"/>
              </a:rPr>
              <a:t>Slide </a:t>
            </a:r>
            <a:fld id="{24D3EC7B-1F2A-4493-880A-297072A77AD1}" type="slidenum">
              <a:rPr lang="en-US" altLang="ko-KR" smtClean="0">
                <a:ea typeface="굴림" pitchFamily="50" charset="-127"/>
                <a:cs typeface="Arial" pitchFamily="34" charset="0"/>
              </a:rPr>
              <a:pPr/>
              <a:t>2</a:t>
            </a:fld>
            <a:endParaRPr lang="en-US" altLang="ko-KR" dirty="0" smtClean="0">
              <a:ea typeface="굴림" pitchFamily="50" charset="-127"/>
              <a:cs typeface="Arial" pitchFamily="34" charset="0"/>
            </a:endParaRPr>
          </a:p>
        </p:txBody>
      </p:sp>
      <p:sp>
        <p:nvSpPr>
          <p:cNvPr id="12" name="Date Placeholder 3"/>
          <p:cNvSpPr>
            <a:spLocks noGrp="1"/>
          </p:cNvSpPr>
          <p:nvPr>
            <p:ph type="dt" sz="quarter" idx="12"/>
          </p:nvPr>
        </p:nvSpPr>
        <p:spPr>
          <a:xfrm>
            <a:off x="696913" y="332601"/>
            <a:ext cx="1579600" cy="276999"/>
          </a:xfrm>
        </p:spPr>
        <p:txBody>
          <a:bodyPr/>
          <a:lstStyle/>
          <a:p>
            <a:pPr>
              <a:defRPr/>
            </a:pPr>
            <a:r>
              <a:rPr lang="en-US" altLang="ko-KR" dirty="0" smtClean="0"/>
              <a:t>September 2015</a:t>
            </a:r>
            <a:endParaRPr lang="en-US" altLang="ko-KR" dirty="0"/>
          </a:p>
        </p:txBody>
      </p:sp>
    </p:spTree>
    <p:extLst>
      <p:ext uri="{BB962C8B-B14F-4D97-AF65-F5344CB8AC3E}">
        <p14:creationId xmlns:p14="http://schemas.microsoft.com/office/powerpoint/2010/main" xmlns="" val="2219003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p14="http://schemas.microsoft.com/office/powerpoint/2010/main" xmlns="" val="1544259686"/>
              </p:ext>
            </p:extLst>
          </p:nvPr>
        </p:nvGraphicFramePr>
        <p:xfrm>
          <a:off x="762000" y="1524000"/>
          <a:ext cx="7239000" cy="384500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Jie</a:t>
                      </a:r>
                      <a:r>
                        <a:rPr lang="en-US" sz="1200" baseline="0" dirty="0" smtClean="0">
                          <a:latin typeface="Times New Roman"/>
                          <a:ea typeface="Times New Roman"/>
                          <a:cs typeface="Arial"/>
                        </a:rPr>
                        <a:t>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jiehuang@marvell.com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Footer Placeholder 4"/>
          <p:cNvSpPr>
            <a:spLocks noGrp="1"/>
          </p:cNvSpPr>
          <p:nvPr>
            <p:ph type="ftr" sz="quarter" idx="10"/>
          </p:nvPr>
        </p:nvSpPr>
        <p:spPr>
          <a:xfrm>
            <a:off x="6735763" y="6475413"/>
            <a:ext cx="1808162" cy="184150"/>
          </a:xfrm>
        </p:spPr>
        <p:txBody>
          <a:bodyPr/>
          <a:lstStyle/>
          <a:p>
            <a:pPr>
              <a:defRPr/>
            </a:pPr>
            <a:r>
              <a:rPr lang="en-US" altLang="ko-KR" dirty="0" smtClean="0"/>
              <a:t>Jeongki Kim, LG </a:t>
            </a:r>
            <a:r>
              <a:rPr lang="en-US" altLang="ko-KR" dirty="0"/>
              <a:t>Electronics</a:t>
            </a:r>
          </a:p>
        </p:txBody>
      </p:sp>
      <p:sp>
        <p:nvSpPr>
          <p:cNvPr id="7" name="Slide Number Placeholder 5"/>
          <p:cNvSpPr>
            <a:spLocks noGrp="1"/>
          </p:cNvSpPr>
          <p:nvPr>
            <p:ph type="sldNum" sz="quarter" idx="11"/>
          </p:nvPr>
        </p:nvSpPr>
        <p:spPr>
          <a:xfrm>
            <a:off x="4344988" y="6475413"/>
            <a:ext cx="530225" cy="182562"/>
          </a:xfrm>
          <a:noFill/>
        </p:spPr>
        <p:txBody>
          <a:bodyPr/>
          <a:lstStyle/>
          <a:p>
            <a:r>
              <a:rPr lang="en-US" altLang="ko-KR" dirty="0" smtClean="0">
                <a:ea typeface="굴림" pitchFamily="50" charset="-127"/>
                <a:cs typeface="Arial" pitchFamily="34" charset="0"/>
              </a:rPr>
              <a:t>Slide </a:t>
            </a:r>
            <a:fld id="{24D3EC7B-1F2A-4493-880A-297072A77AD1}" type="slidenum">
              <a:rPr lang="en-US" altLang="ko-KR" smtClean="0">
                <a:ea typeface="굴림" pitchFamily="50" charset="-127"/>
                <a:cs typeface="Arial" pitchFamily="34" charset="0"/>
              </a:rPr>
              <a:pPr/>
              <a:t>3</a:t>
            </a:fld>
            <a:endParaRPr lang="en-US" altLang="ko-KR" dirty="0" smtClean="0">
              <a:ea typeface="굴림" pitchFamily="50" charset="-127"/>
              <a:cs typeface="Arial" pitchFamily="34" charset="0"/>
            </a:endParaRPr>
          </a:p>
        </p:txBody>
      </p:sp>
      <p:sp>
        <p:nvSpPr>
          <p:cNvPr id="8" name="Date Placeholder 3"/>
          <p:cNvSpPr>
            <a:spLocks noGrp="1"/>
          </p:cNvSpPr>
          <p:nvPr>
            <p:ph type="dt" sz="quarter" idx="12"/>
          </p:nvPr>
        </p:nvSpPr>
        <p:spPr>
          <a:xfrm>
            <a:off x="696913" y="332601"/>
            <a:ext cx="1579600" cy="276999"/>
          </a:xfrm>
        </p:spPr>
        <p:txBody>
          <a:bodyPr/>
          <a:lstStyle/>
          <a:p>
            <a:pPr>
              <a:defRPr/>
            </a:pPr>
            <a:r>
              <a:rPr lang="en-US" altLang="ko-KR" dirty="0" smtClean="0"/>
              <a:t>September 2015</a:t>
            </a:r>
            <a:endParaRPr lang="en-US" altLang="ko-KR" dirty="0"/>
          </a:p>
        </p:txBody>
      </p:sp>
    </p:spTree>
    <p:extLst>
      <p:ext uri="{BB962C8B-B14F-4D97-AF65-F5344CB8AC3E}">
        <p14:creationId xmlns:p14="http://schemas.microsoft.com/office/powerpoint/2010/main" xmlns="" val="3193166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914400"/>
          <a:ext cx="7772400" cy="48361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a:t>
                      </a:r>
                      <a:r>
                        <a:rPr lang="en-US" sz="1200" dirty="0" err="1">
                          <a:solidFill>
                            <a:srgbClr val="000000"/>
                          </a:solidFill>
                          <a:latin typeface="Times New Roman"/>
                          <a:ea typeface="Times New Roman"/>
                          <a:cs typeface="Arial"/>
                        </a:rPr>
                        <a:t>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Straatweg 66-S Breukelen, 3621 BR Netherlands</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Menzo Wentink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Richard Van Nee</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Rolf De Vegt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Simone Merlin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Tevfik</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Yucek</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Footer Placeholder 4"/>
          <p:cNvSpPr>
            <a:spLocks noGrp="1"/>
          </p:cNvSpPr>
          <p:nvPr>
            <p:ph type="ftr" sz="quarter" idx="10"/>
          </p:nvPr>
        </p:nvSpPr>
        <p:spPr>
          <a:xfrm>
            <a:off x="6735763" y="6475413"/>
            <a:ext cx="1808162" cy="184150"/>
          </a:xfrm>
        </p:spPr>
        <p:txBody>
          <a:bodyPr/>
          <a:lstStyle/>
          <a:p>
            <a:pPr>
              <a:defRPr/>
            </a:pPr>
            <a:r>
              <a:rPr lang="en-US" altLang="ko-KR" dirty="0" smtClean="0"/>
              <a:t>Jeongki Kim, LG </a:t>
            </a:r>
            <a:r>
              <a:rPr lang="en-US" altLang="ko-KR" dirty="0"/>
              <a:t>Electronics</a:t>
            </a:r>
          </a:p>
        </p:txBody>
      </p:sp>
      <p:sp>
        <p:nvSpPr>
          <p:cNvPr id="7" name="Slide Number Placeholder 5"/>
          <p:cNvSpPr>
            <a:spLocks noGrp="1"/>
          </p:cNvSpPr>
          <p:nvPr>
            <p:ph type="sldNum" sz="quarter" idx="11"/>
          </p:nvPr>
        </p:nvSpPr>
        <p:spPr>
          <a:xfrm>
            <a:off x="4344988" y="6475413"/>
            <a:ext cx="530225" cy="182562"/>
          </a:xfrm>
          <a:noFill/>
        </p:spPr>
        <p:txBody>
          <a:bodyPr/>
          <a:lstStyle/>
          <a:p>
            <a:r>
              <a:rPr lang="en-US" altLang="ko-KR" dirty="0" smtClean="0">
                <a:ea typeface="굴림" pitchFamily="50" charset="-127"/>
                <a:cs typeface="Arial" pitchFamily="34" charset="0"/>
              </a:rPr>
              <a:t>Slide </a:t>
            </a:r>
            <a:fld id="{24D3EC7B-1F2A-4493-880A-297072A77AD1}" type="slidenum">
              <a:rPr lang="en-US" altLang="ko-KR" smtClean="0">
                <a:ea typeface="굴림" pitchFamily="50" charset="-127"/>
                <a:cs typeface="Arial" pitchFamily="34" charset="0"/>
              </a:rPr>
              <a:pPr/>
              <a:t>4</a:t>
            </a:fld>
            <a:endParaRPr lang="en-US" altLang="ko-KR" dirty="0" smtClean="0">
              <a:ea typeface="굴림" pitchFamily="50" charset="-127"/>
              <a:cs typeface="Arial" pitchFamily="34" charset="0"/>
            </a:endParaRPr>
          </a:p>
        </p:txBody>
      </p:sp>
      <p:sp>
        <p:nvSpPr>
          <p:cNvPr id="8" name="Date Placeholder 3"/>
          <p:cNvSpPr>
            <a:spLocks noGrp="1"/>
          </p:cNvSpPr>
          <p:nvPr>
            <p:ph type="dt" sz="quarter" idx="12"/>
          </p:nvPr>
        </p:nvSpPr>
        <p:spPr>
          <a:xfrm>
            <a:off x="696913" y="332601"/>
            <a:ext cx="1579600" cy="276999"/>
          </a:xfrm>
        </p:spPr>
        <p:txBody>
          <a:bodyPr/>
          <a:lstStyle/>
          <a:p>
            <a:pPr>
              <a:defRPr/>
            </a:pPr>
            <a:r>
              <a:rPr lang="en-US" altLang="ko-KR" dirty="0" smtClean="0"/>
              <a:t>September 2015</a:t>
            </a:r>
            <a:endParaRPr lang="en-US" altLang="ko-KR" dirty="0"/>
          </a:p>
        </p:txBody>
      </p:sp>
    </p:spTree>
    <p:extLst>
      <p:ext uri="{BB962C8B-B14F-4D97-AF65-F5344CB8AC3E}">
        <p14:creationId xmlns:p14="http://schemas.microsoft.com/office/powerpoint/2010/main" xmlns="" val="1269364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914400"/>
          <a:ext cx="7239000" cy="337875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No. 1 Dusing 1</a:t>
                      </a:r>
                      <a:r>
                        <a:rPr lang="en-GB" sz="1200" baseline="30000">
                          <a:solidFill>
                            <a:srgbClr val="000000"/>
                          </a:solidFill>
                          <a:latin typeface="Times New Roman"/>
                          <a:ea typeface="Times New Roman"/>
                          <a:cs typeface="Arial"/>
                        </a:rPr>
                        <a:t>st</a:t>
                      </a:r>
                      <a:r>
                        <a:rPr lang="en-GB" sz="1200">
                          <a:solidFill>
                            <a:srgbClr val="000000"/>
                          </a:solidFill>
                          <a:latin typeface="Times New Roman"/>
                          <a:ea typeface="Times New Roman"/>
                          <a:cs typeface="Arial"/>
                        </a:rPr>
                        <a:t> Road, Hsinchu, Taiwan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p>
                      <a:pPr marL="0" marR="0" algn="ctr">
                        <a:spcBef>
                          <a:spcPts val="0"/>
                        </a:spcBef>
                        <a:spcAft>
                          <a:spcPts val="0"/>
                        </a:spcAft>
                      </a:pPr>
                      <a:r>
                        <a:rPr lang="en-US" sz="1200">
                          <a:solidFill>
                            <a:srgbClr val="000000"/>
                          </a:solidFill>
                          <a:latin typeface="Times New Roman"/>
                          <a:ea typeface="Times New Roman"/>
                          <a:cs typeface="Arial"/>
                        </a:rPr>
                        <a:t>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2860 Junction Ave, San Jose, CA 95134, 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ChaoChun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James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Tianyu Wu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Russell Huang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4267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Footer Placeholder 4"/>
          <p:cNvSpPr>
            <a:spLocks noGrp="1"/>
          </p:cNvSpPr>
          <p:nvPr>
            <p:ph type="ftr" sz="quarter" idx="10"/>
          </p:nvPr>
        </p:nvSpPr>
        <p:spPr>
          <a:xfrm>
            <a:off x="6735763" y="6475413"/>
            <a:ext cx="1808162" cy="184150"/>
          </a:xfrm>
        </p:spPr>
        <p:txBody>
          <a:bodyPr/>
          <a:lstStyle/>
          <a:p>
            <a:pPr>
              <a:defRPr/>
            </a:pPr>
            <a:r>
              <a:rPr lang="en-US" altLang="ko-KR" dirty="0" smtClean="0"/>
              <a:t>Jeongki Kim, LG </a:t>
            </a:r>
            <a:r>
              <a:rPr lang="en-US" altLang="ko-KR" dirty="0"/>
              <a:t>Electronics</a:t>
            </a:r>
          </a:p>
        </p:txBody>
      </p:sp>
      <p:sp>
        <p:nvSpPr>
          <p:cNvPr id="9" name="Slide Number Placeholder 5"/>
          <p:cNvSpPr>
            <a:spLocks noGrp="1"/>
          </p:cNvSpPr>
          <p:nvPr>
            <p:ph type="sldNum" sz="quarter" idx="11"/>
          </p:nvPr>
        </p:nvSpPr>
        <p:spPr>
          <a:xfrm>
            <a:off x="4344988" y="6475413"/>
            <a:ext cx="530225" cy="182562"/>
          </a:xfrm>
          <a:noFill/>
        </p:spPr>
        <p:txBody>
          <a:bodyPr/>
          <a:lstStyle/>
          <a:p>
            <a:r>
              <a:rPr lang="en-US" altLang="ko-KR" dirty="0" smtClean="0">
                <a:ea typeface="굴림" pitchFamily="50" charset="-127"/>
                <a:cs typeface="Arial" pitchFamily="34" charset="0"/>
              </a:rPr>
              <a:t>Slide </a:t>
            </a:r>
            <a:fld id="{24D3EC7B-1F2A-4493-880A-297072A77AD1}" type="slidenum">
              <a:rPr lang="en-US" altLang="ko-KR" smtClean="0">
                <a:ea typeface="굴림" pitchFamily="50" charset="-127"/>
                <a:cs typeface="Arial" pitchFamily="34" charset="0"/>
              </a:rPr>
              <a:pPr/>
              <a:t>5</a:t>
            </a:fld>
            <a:endParaRPr lang="en-US" altLang="ko-KR" dirty="0" smtClean="0">
              <a:ea typeface="굴림" pitchFamily="50" charset="-127"/>
              <a:cs typeface="Arial" pitchFamily="34" charset="0"/>
            </a:endParaRPr>
          </a:p>
        </p:txBody>
      </p:sp>
      <p:sp>
        <p:nvSpPr>
          <p:cNvPr id="10" name="Date Placeholder 3"/>
          <p:cNvSpPr>
            <a:spLocks noGrp="1"/>
          </p:cNvSpPr>
          <p:nvPr>
            <p:ph type="dt" sz="quarter" idx="12"/>
          </p:nvPr>
        </p:nvSpPr>
        <p:spPr>
          <a:xfrm>
            <a:off x="696913" y="332601"/>
            <a:ext cx="1579600" cy="276999"/>
          </a:xfrm>
        </p:spPr>
        <p:txBody>
          <a:bodyPr/>
          <a:lstStyle/>
          <a:p>
            <a:pPr>
              <a:defRPr/>
            </a:pPr>
            <a:r>
              <a:rPr lang="en-US" altLang="ko-KR" dirty="0" smtClean="0"/>
              <a:t>September 2015</a:t>
            </a:r>
            <a:endParaRPr lang="en-US" altLang="ko-KR" dirty="0"/>
          </a:p>
        </p:txBody>
      </p:sp>
    </p:spTree>
    <p:extLst>
      <p:ext uri="{BB962C8B-B14F-4D97-AF65-F5344CB8AC3E}">
        <p14:creationId xmlns:p14="http://schemas.microsoft.com/office/powerpoint/2010/main" xmlns="" val="692778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914400"/>
          <a:ext cx="7467600" cy="4837264"/>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Phillip Barber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The Lone Star State, TX</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pbarber@broadbandmobiletech.com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Zhou </a:t>
                      </a:r>
                      <a:r>
                        <a:rPr lang="en-US" sz="1200" dirty="0" err="1">
                          <a:solidFill>
                            <a:srgbClr val="000000"/>
                          </a:solidFill>
                          <a:latin typeface="Times New Roman"/>
                          <a:ea typeface="Times New Roman"/>
                          <a:cs typeface="Arial"/>
                        </a:rPr>
                        <a:t>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+86-18565826350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Lanzhou1@huawei.com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Footer Placeholder 4"/>
          <p:cNvSpPr>
            <a:spLocks noGrp="1"/>
          </p:cNvSpPr>
          <p:nvPr>
            <p:ph type="ftr" sz="quarter" idx="10"/>
          </p:nvPr>
        </p:nvSpPr>
        <p:spPr>
          <a:xfrm>
            <a:off x="6735763" y="6475413"/>
            <a:ext cx="1808162" cy="184150"/>
          </a:xfrm>
        </p:spPr>
        <p:txBody>
          <a:bodyPr/>
          <a:lstStyle/>
          <a:p>
            <a:pPr>
              <a:defRPr/>
            </a:pPr>
            <a:r>
              <a:rPr lang="en-US" altLang="ko-KR" dirty="0" smtClean="0"/>
              <a:t>Jeongki Kim, LG </a:t>
            </a:r>
            <a:r>
              <a:rPr lang="en-US" altLang="ko-KR" dirty="0"/>
              <a:t>Electronics</a:t>
            </a:r>
          </a:p>
        </p:txBody>
      </p:sp>
      <p:sp>
        <p:nvSpPr>
          <p:cNvPr id="7" name="Slide Number Placeholder 5"/>
          <p:cNvSpPr>
            <a:spLocks noGrp="1"/>
          </p:cNvSpPr>
          <p:nvPr>
            <p:ph type="sldNum" sz="quarter" idx="11"/>
          </p:nvPr>
        </p:nvSpPr>
        <p:spPr>
          <a:xfrm>
            <a:off x="4344988" y="6475413"/>
            <a:ext cx="530225" cy="182562"/>
          </a:xfrm>
          <a:noFill/>
        </p:spPr>
        <p:txBody>
          <a:bodyPr/>
          <a:lstStyle/>
          <a:p>
            <a:r>
              <a:rPr lang="en-US" altLang="ko-KR" dirty="0" smtClean="0">
                <a:ea typeface="굴림" pitchFamily="50" charset="-127"/>
                <a:cs typeface="Arial" pitchFamily="34" charset="0"/>
              </a:rPr>
              <a:t>Slide </a:t>
            </a:r>
            <a:fld id="{24D3EC7B-1F2A-4493-880A-297072A77AD1}" type="slidenum">
              <a:rPr lang="en-US" altLang="ko-KR" smtClean="0">
                <a:ea typeface="굴림" pitchFamily="50" charset="-127"/>
                <a:cs typeface="Arial" pitchFamily="34" charset="0"/>
              </a:rPr>
              <a:pPr/>
              <a:t>6</a:t>
            </a:fld>
            <a:endParaRPr lang="en-US" altLang="ko-KR" dirty="0" smtClean="0">
              <a:ea typeface="굴림" pitchFamily="50" charset="-127"/>
              <a:cs typeface="Arial" pitchFamily="34" charset="0"/>
            </a:endParaRPr>
          </a:p>
        </p:txBody>
      </p:sp>
      <p:sp>
        <p:nvSpPr>
          <p:cNvPr id="8" name="Date Placeholder 3"/>
          <p:cNvSpPr>
            <a:spLocks noGrp="1"/>
          </p:cNvSpPr>
          <p:nvPr>
            <p:ph type="dt" sz="quarter" idx="12"/>
          </p:nvPr>
        </p:nvSpPr>
        <p:spPr>
          <a:xfrm>
            <a:off x="696913" y="332601"/>
            <a:ext cx="1579600" cy="276999"/>
          </a:xfrm>
        </p:spPr>
        <p:txBody>
          <a:bodyPr/>
          <a:lstStyle/>
          <a:p>
            <a:pPr>
              <a:defRPr/>
            </a:pPr>
            <a:r>
              <a:rPr lang="en-US" altLang="ko-KR" dirty="0" smtClean="0"/>
              <a:t>September 2015</a:t>
            </a:r>
            <a:endParaRPr lang="en-US" altLang="ko-KR" dirty="0"/>
          </a:p>
        </p:txBody>
      </p:sp>
    </p:spTree>
    <p:extLst>
      <p:ext uri="{BB962C8B-B14F-4D97-AF65-F5344CB8AC3E}">
        <p14:creationId xmlns:p14="http://schemas.microsoft.com/office/powerpoint/2010/main" xmlns="" val="4033267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xmlns="" val="3474213004"/>
              </p:ext>
            </p:extLst>
          </p:nvPr>
        </p:nvGraphicFramePr>
        <p:xfrm>
          <a:off x="381000" y="1193248"/>
          <a:ext cx="8153400" cy="475148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Yusuke </a:t>
                      </a:r>
                      <a:r>
                        <a:rPr lang="en-US" sz="1200" dirty="0" err="1">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Footer Placeholder 4"/>
          <p:cNvSpPr>
            <a:spLocks noGrp="1"/>
          </p:cNvSpPr>
          <p:nvPr>
            <p:ph type="ftr" sz="quarter" idx="10"/>
          </p:nvPr>
        </p:nvSpPr>
        <p:spPr>
          <a:xfrm>
            <a:off x="6735763" y="6475413"/>
            <a:ext cx="1808162" cy="184150"/>
          </a:xfrm>
        </p:spPr>
        <p:txBody>
          <a:bodyPr/>
          <a:lstStyle/>
          <a:p>
            <a:pPr>
              <a:defRPr/>
            </a:pPr>
            <a:r>
              <a:rPr lang="en-US" altLang="ko-KR" dirty="0" smtClean="0"/>
              <a:t>Jeongki Kim, LG </a:t>
            </a:r>
            <a:r>
              <a:rPr lang="en-US" altLang="ko-KR" dirty="0"/>
              <a:t>Electronics</a:t>
            </a:r>
          </a:p>
        </p:txBody>
      </p:sp>
      <p:sp>
        <p:nvSpPr>
          <p:cNvPr id="7" name="Slide Number Placeholder 5"/>
          <p:cNvSpPr>
            <a:spLocks noGrp="1"/>
          </p:cNvSpPr>
          <p:nvPr>
            <p:ph type="sldNum" sz="quarter" idx="11"/>
          </p:nvPr>
        </p:nvSpPr>
        <p:spPr>
          <a:xfrm>
            <a:off x="4344988" y="6475413"/>
            <a:ext cx="530225" cy="182562"/>
          </a:xfrm>
          <a:noFill/>
        </p:spPr>
        <p:txBody>
          <a:bodyPr/>
          <a:lstStyle/>
          <a:p>
            <a:r>
              <a:rPr lang="en-US" altLang="ko-KR" dirty="0" smtClean="0">
                <a:ea typeface="굴림" pitchFamily="50" charset="-127"/>
                <a:cs typeface="Arial" pitchFamily="34" charset="0"/>
              </a:rPr>
              <a:t>Slide </a:t>
            </a:r>
            <a:fld id="{24D3EC7B-1F2A-4493-880A-297072A77AD1}" type="slidenum">
              <a:rPr lang="en-US" altLang="ko-KR" smtClean="0">
                <a:ea typeface="굴림" pitchFamily="50" charset="-127"/>
                <a:cs typeface="Arial" pitchFamily="34" charset="0"/>
              </a:rPr>
              <a:pPr/>
              <a:t>7</a:t>
            </a:fld>
            <a:endParaRPr lang="en-US" altLang="ko-KR" dirty="0" smtClean="0">
              <a:ea typeface="굴림" pitchFamily="50" charset="-127"/>
              <a:cs typeface="Arial" pitchFamily="34" charset="0"/>
            </a:endParaRPr>
          </a:p>
        </p:txBody>
      </p:sp>
      <p:sp>
        <p:nvSpPr>
          <p:cNvPr id="8" name="Date Placeholder 3"/>
          <p:cNvSpPr>
            <a:spLocks noGrp="1"/>
          </p:cNvSpPr>
          <p:nvPr>
            <p:ph type="dt" sz="quarter" idx="12"/>
          </p:nvPr>
        </p:nvSpPr>
        <p:spPr>
          <a:xfrm>
            <a:off x="696913" y="332601"/>
            <a:ext cx="1579600" cy="276999"/>
          </a:xfrm>
        </p:spPr>
        <p:txBody>
          <a:bodyPr/>
          <a:lstStyle/>
          <a:p>
            <a:pPr>
              <a:defRPr/>
            </a:pPr>
            <a:r>
              <a:rPr lang="en-US" altLang="ko-KR" dirty="0" smtClean="0"/>
              <a:t>September 2015</a:t>
            </a:r>
            <a:endParaRPr lang="en-US" altLang="ko-KR" dirty="0"/>
          </a:p>
        </p:txBody>
      </p:sp>
    </p:spTree>
    <p:extLst>
      <p:ext uri="{BB962C8B-B14F-4D97-AF65-F5344CB8AC3E}">
        <p14:creationId xmlns:p14="http://schemas.microsoft.com/office/powerpoint/2010/main" xmlns="" val="22758199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xmlns="" val="2415690927"/>
              </p:ext>
            </p:extLst>
          </p:nvPr>
        </p:nvGraphicFramePr>
        <p:xfrm>
          <a:off x="609599" y="1193248"/>
          <a:ext cx="7620001" cy="1680928"/>
        </p:xfrm>
        <a:graphic>
          <a:graphicData uri="http://schemas.openxmlformats.org/drawingml/2006/table">
            <a:tbl>
              <a:tblPr firstRow="1" bandRow="1">
                <a:tableStyleId>{F5AB1C69-6EDB-4FF4-983F-18BD219EF322}</a:tableStyleId>
              </a:tblPr>
              <a:tblGrid>
                <a:gridCol w="1524001"/>
                <a:gridCol w="1219200"/>
                <a:gridCol w="1676400"/>
                <a:gridCol w="1371600"/>
                <a:gridCol w="1828800"/>
              </a:tblGrid>
              <a:tr h="264132">
                <a:tc>
                  <a:txBody>
                    <a:bodyPr/>
                    <a:lstStyle/>
                    <a:p>
                      <a:pPr algn="ctr"/>
                      <a:r>
                        <a:rPr lang="en-US" sz="1200" dirty="0" smtClean="0">
                          <a:solidFill>
                            <a:schemeClr val="tx1"/>
                          </a:solidFill>
                        </a:rPr>
                        <a:t>Name</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sz="1000" b="0" i="0" u="none" strike="noStrike" kern="1200" dirty="0">
                          <a:solidFill>
                            <a:srgbClr val="000000"/>
                          </a:solidFill>
                          <a:latin typeface="Times New Roman"/>
                          <a:ea typeface="+mn-ea"/>
                          <a:cs typeface="+mn-cs"/>
                        </a:rPr>
                        <a:t>Yuichi Morioka</a:t>
                      </a:r>
                      <a:endParaRPr lang="ja-JP" sz="1000" b="0" i="0" u="none" strike="noStrike" kern="1200" dirty="0">
                        <a:solidFill>
                          <a:srgbClr val="000000"/>
                        </a:solidFill>
                        <a:latin typeface="Times New Roma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spcAft>
                          <a:spcPts val="0"/>
                        </a:spcAft>
                      </a:pPr>
                      <a:r>
                        <a:rPr lang="en-US" sz="1100" b="0" i="0" u="none" strike="noStrike" kern="1200" dirty="0" smtClean="0">
                          <a:solidFill>
                            <a:srgbClr val="000000"/>
                          </a:solidFill>
                          <a:latin typeface="Calibri"/>
                          <a:ea typeface="+mn-ea"/>
                          <a:cs typeface="+mn-cs"/>
                        </a:rPr>
                        <a:t>Sony Corporation</a:t>
                      </a:r>
                      <a:endParaRPr lang="ja-JP" sz="1100" b="0" i="0" u="none" strike="noStrike" kern="1200" dirty="0">
                        <a:solidFill>
                          <a:srgbClr val="000000"/>
                        </a:solidFill>
                        <a:latin typeface="Calibri"/>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spcAft>
                          <a:spcPts val="0"/>
                        </a:spcAft>
                      </a:pPr>
                      <a:r>
                        <a:rPr lang="fi-FI" altLang="ja-JP" sz="1000" b="0" i="0" kern="1200" dirty="0" smtClean="0">
                          <a:solidFill>
                            <a:schemeClr val="dk1"/>
                          </a:solidFill>
                          <a:effectLst/>
                          <a:latin typeface="Times New Roman" panose="02020603050405020304" pitchFamily="18" charset="0"/>
                          <a:ea typeface="+mn-ea"/>
                          <a:cs typeface="Times New Roman" panose="02020603050405020304" pitchFamily="18" charset="0"/>
                        </a:rPr>
                        <a:t>1-7-1 Konan </a:t>
                      </a:r>
                      <a:r>
                        <a:rPr lang="fi-FI" altLang="ja-JP" sz="1000" dirty="0" smtClean="0">
                          <a:latin typeface="Times New Roman" panose="02020603050405020304" pitchFamily="18" charset="0"/>
                          <a:cs typeface="Times New Roman" panose="02020603050405020304" pitchFamily="18" charset="0"/>
                        </a:rPr>
                        <a:t/>
                      </a:r>
                      <a:br>
                        <a:rPr lang="fi-FI" altLang="ja-JP" sz="1000" dirty="0" smtClean="0">
                          <a:latin typeface="Times New Roman" panose="02020603050405020304" pitchFamily="18" charset="0"/>
                          <a:cs typeface="Times New Roman" panose="02020603050405020304" pitchFamily="18" charset="0"/>
                        </a:rPr>
                      </a:br>
                      <a:r>
                        <a:rPr lang="fi-FI" altLang="ja-JP" sz="1000" b="0" i="0" kern="1200" dirty="0" smtClean="0">
                          <a:solidFill>
                            <a:schemeClr val="dk1"/>
                          </a:solidFill>
                          <a:effectLst/>
                          <a:latin typeface="Times New Roman" panose="02020603050405020304" pitchFamily="18" charset="0"/>
                          <a:ea typeface="+mn-ea"/>
                          <a:cs typeface="Times New Roman" panose="02020603050405020304" pitchFamily="18" charset="0"/>
                        </a:rPr>
                        <a:t>Minato-ku, Tokyo 108-0075, Japan </a:t>
                      </a:r>
                      <a:endParaRPr lang="ja-JP" sz="1000" dirty="0">
                        <a:effectLst/>
                        <a:latin typeface="Times New Roman" panose="02020603050405020304" pitchFamily="18" charset="0"/>
                        <a:ea typeface="ＭＳ 明朝"/>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a:effectLst/>
                          <a:latin typeface="Times New Roman" panose="02020603050405020304" pitchFamily="18" charset="0"/>
                          <a:ea typeface="ＭＳ 明朝"/>
                          <a:cs typeface="Times New Roman" panose="02020603050405020304" pitchFamily="18" charset="0"/>
                        </a:rPr>
                        <a:t> </a:t>
                      </a:r>
                      <a:endParaRPr lang="ja-JP" sz="1000">
                        <a:effectLst/>
                        <a:latin typeface="Times New Roman" panose="02020603050405020304" pitchFamily="18" charset="0"/>
                        <a:ea typeface="ＭＳ 明朝"/>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a:effectLst/>
                          <a:latin typeface="Times New Roman" panose="02020603050405020304" pitchFamily="18" charset="0"/>
                          <a:ea typeface="ＭＳ 明朝"/>
                          <a:cs typeface="Times New Roman" panose="02020603050405020304" pitchFamily="18" charset="0"/>
                        </a:rPr>
                        <a:t>Yuichi.Morioka@jp.sony.com</a:t>
                      </a:r>
                      <a:endParaRPr lang="ja-JP" sz="1000">
                        <a:effectLst/>
                        <a:latin typeface="Times New Roman" panose="02020603050405020304" pitchFamily="18" charset="0"/>
                        <a:ea typeface="ＭＳ 明朝"/>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sz="1000" b="0" i="0" u="none" strike="noStrike" kern="1200" dirty="0">
                          <a:solidFill>
                            <a:srgbClr val="000000"/>
                          </a:solidFill>
                          <a:latin typeface="Times New Roman"/>
                          <a:ea typeface="+mn-ea"/>
                          <a:cs typeface="+mn-cs"/>
                        </a:rPr>
                        <a:t>Masahito Mori</a:t>
                      </a:r>
                      <a:endParaRPr lang="ja-JP" sz="1000" b="0" i="0" u="none" strike="noStrike" kern="1200" dirty="0">
                        <a:solidFill>
                          <a:srgbClr val="000000"/>
                        </a:solidFill>
                        <a:latin typeface="Times New Roma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a:effectLst/>
                          <a:latin typeface="Times New Roman" panose="02020603050405020304" pitchFamily="18" charset="0"/>
                          <a:ea typeface="ＭＳ 明朝"/>
                          <a:cs typeface="Times New Roman" panose="02020603050405020304" pitchFamily="18" charset="0"/>
                        </a:rPr>
                        <a:t> </a:t>
                      </a:r>
                      <a:endParaRPr lang="ja-JP" sz="1000">
                        <a:effectLst/>
                        <a:latin typeface="Times New Roman" panose="02020603050405020304" pitchFamily="18" charset="0"/>
                        <a:ea typeface="ＭＳ 明朝"/>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a:effectLst/>
                          <a:latin typeface="Times New Roman" panose="02020603050405020304" pitchFamily="18" charset="0"/>
                          <a:ea typeface="ＭＳ 明朝"/>
                          <a:cs typeface="Times New Roman" panose="02020603050405020304" pitchFamily="18" charset="0"/>
                        </a:rPr>
                        <a:t>Masahito.Mori@jp.sony.com</a:t>
                      </a:r>
                      <a:endParaRPr lang="ja-JP" sz="1000">
                        <a:effectLst/>
                        <a:latin typeface="Times New Roman" panose="02020603050405020304" pitchFamily="18" charset="0"/>
                        <a:ea typeface="ＭＳ 明朝"/>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sz="1000" b="0" i="0" u="none" strike="noStrike" kern="1200" dirty="0">
                          <a:solidFill>
                            <a:srgbClr val="000000"/>
                          </a:solidFill>
                          <a:latin typeface="Times New Roman"/>
                          <a:ea typeface="+mn-ea"/>
                          <a:cs typeface="+mn-cs"/>
                        </a:rPr>
                        <a:t>Yusuke Tanaka</a:t>
                      </a:r>
                      <a:endParaRPr lang="ja-JP" sz="1000" b="0" i="0" u="none" strike="noStrike" kern="1200" dirty="0">
                        <a:solidFill>
                          <a:srgbClr val="000000"/>
                        </a:solidFill>
                        <a:latin typeface="Times New Roma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a:effectLst/>
                          <a:latin typeface="Times New Roman" panose="02020603050405020304" pitchFamily="18" charset="0"/>
                          <a:ea typeface="ＭＳ 明朝"/>
                          <a:cs typeface="Times New Roman" panose="02020603050405020304" pitchFamily="18" charset="0"/>
                        </a:rPr>
                        <a:t> </a:t>
                      </a:r>
                      <a:endParaRPr lang="ja-JP" sz="1000">
                        <a:effectLst/>
                        <a:latin typeface="Times New Roman" panose="02020603050405020304" pitchFamily="18" charset="0"/>
                        <a:ea typeface="ＭＳ 明朝"/>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a:effectLst/>
                          <a:latin typeface="Times New Roman" panose="02020603050405020304" pitchFamily="18" charset="0"/>
                          <a:ea typeface="ＭＳ 明朝"/>
                          <a:cs typeface="Times New Roman" panose="02020603050405020304" pitchFamily="18" charset="0"/>
                        </a:rPr>
                        <a:t>YusukeC.Tanaka@jp.sony.com</a:t>
                      </a:r>
                      <a:endParaRPr lang="ja-JP" sz="1000">
                        <a:effectLst/>
                        <a:latin typeface="Times New Roman" panose="02020603050405020304" pitchFamily="18" charset="0"/>
                        <a:ea typeface="ＭＳ 明朝"/>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sz="1000" b="0" i="0" u="none" strike="noStrike" kern="1200" dirty="0">
                          <a:solidFill>
                            <a:srgbClr val="000000"/>
                          </a:solidFill>
                          <a:latin typeface="Times New Roman"/>
                          <a:ea typeface="+mn-ea"/>
                          <a:cs typeface="+mn-cs"/>
                        </a:rPr>
                        <a:t>Kazuyuki Sakoda</a:t>
                      </a:r>
                      <a:endParaRPr lang="ja-JP" sz="1000" b="0" i="0" u="none" strike="noStrike" kern="1200" dirty="0">
                        <a:solidFill>
                          <a:srgbClr val="000000"/>
                        </a:solidFill>
                        <a:latin typeface="Times New Roma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a:effectLst/>
                          <a:latin typeface="Times New Roman" panose="02020603050405020304" pitchFamily="18" charset="0"/>
                          <a:ea typeface="ＭＳ 明朝"/>
                          <a:cs typeface="Times New Roman" panose="02020603050405020304" pitchFamily="18" charset="0"/>
                        </a:rPr>
                        <a:t> </a:t>
                      </a:r>
                      <a:endParaRPr lang="ja-JP" sz="1000">
                        <a:effectLst/>
                        <a:latin typeface="Times New Roman" panose="02020603050405020304" pitchFamily="18" charset="0"/>
                        <a:ea typeface="ＭＳ 明朝"/>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a:effectLst/>
                          <a:latin typeface="Times New Roman" panose="02020603050405020304" pitchFamily="18" charset="0"/>
                          <a:ea typeface="ＭＳ 明朝"/>
                          <a:cs typeface="Times New Roman" panose="02020603050405020304" pitchFamily="18" charset="0"/>
                        </a:rPr>
                        <a:t>Kazuyuki.Sakoda@am.sony.com</a:t>
                      </a:r>
                      <a:endParaRPr lang="ja-JP" sz="1000">
                        <a:effectLst/>
                        <a:latin typeface="Times New Roman" panose="02020603050405020304" pitchFamily="18" charset="0"/>
                        <a:ea typeface="ＭＳ 明朝"/>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sz="1000" b="0" i="0" u="none" strike="noStrike" kern="1200" dirty="0">
                          <a:solidFill>
                            <a:srgbClr val="000000"/>
                          </a:solidFill>
                          <a:latin typeface="Times New Roman"/>
                          <a:ea typeface="+mn-ea"/>
                          <a:cs typeface="+mn-cs"/>
                        </a:rPr>
                        <a:t>William Carney</a:t>
                      </a:r>
                      <a:endParaRPr lang="ja-JP" sz="1000" b="0" i="0" u="none" strike="noStrike" kern="1200" dirty="0">
                        <a:solidFill>
                          <a:srgbClr val="000000"/>
                        </a:solidFill>
                        <a:latin typeface="Times New Roma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a:effectLst/>
                          <a:latin typeface="Times New Roman" panose="02020603050405020304" pitchFamily="18" charset="0"/>
                          <a:ea typeface="ＭＳ 明朝"/>
                          <a:cs typeface="Times New Roman" panose="02020603050405020304" pitchFamily="18" charset="0"/>
                        </a:rPr>
                        <a:t> </a:t>
                      </a:r>
                      <a:endParaRPr lang="ja-JP" sz="1000">
                        <a:effectLst/>
                        <a:latin typeface="Times New Roman" panose="02020603050405020304" pitchFamily="18" charset="0"/>
                        <a:ea typeface="ＭＳ 明朝"/>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a:effectLst/>
                          <a:latin typeface="Times New Roman" panose="02020603050405020304" pitchFamily="18" charset="0"/>
                          <a:ea typeface="ＭＳ 明朝"/>
                          <a:cs typeface="Times New Roman" panose="02020603050405020304" pitchFamily="18" charset="0"/>
                        </a:rPr>
                        <a:t>William.Carney@am.sony.com</a:t>
                      </a:r>
                      <a:endParaRPr lang="ja-JP" sz="1000" dirty="0">
                        <a:effectLst/>
                        <a:latin typeface="Times New Roman" panose="02020603050405020304" pitchFamily="18" charset="0"/>
                        <a:ea typeface="ＭＳ 明朝"/>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6"/>
          <p:cNvGraphicFramePr>
            <a:graphicFrameLocks noGrp="1"/>
          </p:cNvGraphicFramePr>
          <p:nvPr>
            <p:extLst>
              <p:ext uri="{D42A27DB-BD31-4B8C-83A1-F6EECF244321}">
                <p14:modId xmlns:p14="http://schemas.microsoft.com/office/powerpoint/2010/main" xmlns="" val="4199438311"/>
              </p:ext>
            </p:extLst>
          </p:nvPr>
        </p:nvGraphicFramePr>
        <p:xfrm>
          <a:off x="609600" y="31684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2"/>
                        </a:rPr>
                        <a:t>sun.bo1@zte.com.cn</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표 6"/>
          <p:cNvGraphicFramePr>
            <a:graphicFrameLocks noGrp="1"/>
          </p:cNvGraphicFramePr>
          <p:nvPr>
            <p:extLst>
              <p:ext uri="{D42A27DB-BD31-4B8C-83A1-F6EECF244321}">
                <p14:modId xmlns:p14="http://schemas.microsoft.com/office/powerpoint/2010/main" xmlns="" val="981492775"/>
              </p:ext>
            </p:extLst>
          </p:nvPr>
        </p:nvGraphicFramePr>
        <p:xfrm>
          <a:off x="609600" y="2863663"/>
          <a:ext cx="7620000" cy="304800"/>
        </p:xfrm>
        <a:graphic>
          <a:graphicData uri="http://schemas.openxmlformats.org/drawingml/2006/table">
            <a:tbl>
              <a:tblPr firstRow="1" bandRow="1">
                <a:tableStyleId>{F5AB1C69-6EDB-4FF4-983F-18BD219EF322}</a:tableStyleId>
              </a:tblPr>
              <a:tblGrid>
                <a:gridCol w="1524000"/>
                <a:gridCol w="1219200"/>
                <a:gridCol w="1676400"/>
                <a:gridCol w="1371600"/>
                <a:gridCol w="1828800"/>
              </a:tblGrid>
              <a:tr h="304800">
                <a:tc>
                  <a:txBody>
                    <a:bodyPr/>
                    <a:lstStyle/>
                    <a:p>
                      <a:pPr marL="0" marR="0" algn="ctr">
                        <a:spcBef>
                          <a:spcPts val="0"/>
                        </a:spcBef>
                        <a:spcAft>
                          <a:spcPts val="0"/>
                        </a:spcAft>
                      </a:pPr>
                      <a:r>
                        <a:rPr lang="en-US" sz="1000" b="0" i="0" u="none" strike="noStrike" kern="1200" dirty="0">
                          <a:solidFill>
                            <a:srgbClr val="000000"/>
                          </a:solidFill>
                          <a:latin typeface="Times New Roman"/>
                          <a:ea typeface="+mn-ea"/>
                          <a:cs typeface="+mn-cs"/>
                        </a:rPr>
                        <a:t>Thomas Derham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b="0" i="0" u="none" strike="noStrike" kern="1200" dirty="0">
                          <a:solidFill>
                            <a:srgbClr val="000000"/>
                          </a:solidFill>
                          <a:latin typeface="Times New Roman"/>
                          <a:ea typeface="+mn-ea"/>
                          <a:cs typeface="+mn-cs"/>
                        </a:rPr>
                        <a:t>Orange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b="0" i="0" u="none" strike="noStrike" kern="1200" dirty="0">
                          <a:solidFill>
                            <a:srgbClr val="000000"/>
                          </a:solidFill>
                          <a:latin typeface="Times New Roman"/>
                          <a:ea typeface="+mn-ea"/>
                          <a:cs typeface="+mn-cs"/>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b="0" i="0" u="none" strike="noStrike" kern="1200" dirty="0">
                          <a:solidFill>
                            <a:srgbClr val="000000"/>
                          </a:solidFill>
                          <a:latin typeface="Times New Roman"/>
                          <a:ea typeface="+mn-ea"/>
                          <a:cs typeface="+mn-cs"/>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b="0" i="0" u="none" strike="noStrike" kern="1200" dirty="0">
                          <a:solidFill>
                            <a:srgbClr val="000000"/>
                          </a:solidFill>
                          <a:latin typeface="Times New Roman"/>
                          <a:ea typeface="+mn-ea"/>
                          <a:cs typeface="+mn-cs"/>
                        </a:rPr>
                        <a:t>thomas.derham@orange.com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Footer Placeholder 4"/>
          <p:cNvSpPr>
            <a:spLocks noGrp="1"/>
          </p:cNvSpPr>
          <p:nvPr>
            <p:ph type="ftr" sz="quarter" idx="10"/>
          </p:nvPr>
        </p:nvSpPr>
        <p:spPr>
          <a:xfrm>
            <a:off x="6735763" y="6475413"/>
            <a:ext cx="1808162" cy="184150"/>
          </a:xfrm>
        </p:spPr>
        <p:txBody>
          <a:bodyPr/>
          <a:lstStyle/>
          <a:p>
            <a:pPr>
              <a:defRPr/>
            </a:pPr>
            <a:r>
              <a:rPr lang="en-US" altLang="ko-KR" dirty="0" smtClean="0"/>
              <a:t>Jeongki Kim, LG </a:t>
            </a:r>
            <a:r>
              <a:rPr lang="en-US" altLang="ko-KR" dirty="0"/>
              <a:t>Electronics</a:t>
            </a:r>
          </a:p>
        </p:txBody>
      </p:sp>
      <p:sp>
        <p:nvSpPr>
          <p:cNvPr id="9" name="Slide Number Placeholder 5"/>
          <p:cNvSpPr>
            <a:spLocks noGrp="1"/>
          </p:cNvSpPr>
          <p:nvPr>
            <p:ph type="sldNum" sz="quarter" idx="11"/>
          </p:nvPr>
        </p:nvSpPr>
        <p:spPr>
          <a:xfrm>
            <a:off x="4344988" y="6475413"/>
            <a:ext cx="530225" cy="182562"/>
          </a:xfrm>
          <a:noFill/>
        </p:spPr>
        <p:txBody>
          <a:bodyPr/>
          <a:lstStyle/>
          <a:p>
            <a:r>
              <a:rPr lang="en-US" altLang="ko-KR" dirty="0" smtClean="0">
                <a:ea typeface="굴림" pitchFamily="50" charset="-127"/>
                <a:cs typeface="Arial" pitchFamily="34" charset="0"/>
              </a:rPr>
              <a:t>Slide </a:t>
            </a:r>
            <a:fld id="{24D3EC7B-1F2A-4493-880A-297072A77AD1}" type="slidenum">
              <a:rPr lang="en-US" altLang="ko-KR" smtClean="0">
                <a:ea typeface="굴림" pitchFamily="50" charset="-127"/>
                <a:cs typeface="Arial" pitchFamily="34" charset="0"/>
              </a:rPr>
              <a:pPr/>
              <a:t>8</a:t>
            </a:fld>
            <a:endParaRPr lang="en-US" altLang="ko-KR" dirty="0" smtClean="0">
              <a:ea typeface="굴림" pitchFamily="50" charset="-127"/>
              <a:cs typeface="Arial" pitchFamily="34" charset="0"/>
            </a:endParaRPr>
          </a:p>
        </p:txBody>
      </p:sp>
      <p:sp>
        <p:nvSpPr>
          <p:cNvPr id="10" name="Date Placeholder 3"/>
          <p:cNvSpPr>
            <a:spLocks noGrp="1"/>
          </p:cNvSpPr>
          <p:nvPr>
            <p:ph type="dt" sz="quarter" idx="12"/>
          </p:nvPr>
        </p:nvSpPr>
        <p:spPr>
          <a:xfrm>
            <a:off x="696913" y="332601"/>
            <a:ext cx="1579600" cy="276999"/>
          </a:xfrm>
        </p:spPr>
        <p:txBody>
          <a:bodyPr/>
          <a:lstStyle/>
          <a:p>
            <a:pPr>
              <a:defRPr/>
            </a:pPr>
            <a:r>
              <a:rPr lang="en-US" altLang="ko-KR" dirty="0" smtClean="0"/>
              <a:t>September 2015</a:t>
            </a:r>
            <a:endParaRPr lang="en-US" altLang="ko-KR" dirty="0"/>
          </a:p>
        </p:txBody>
      </p:sp>
    </p:spTree>
    <p:extLst>
      <p:ext uri="{BB962C8B-B14F-4D97-AF65-F5344CB8AC3E}">
        <p14:creationId xmlns:p14="http://schemas.microsoft.com/office/powerpoint/2010/main" xmlns="" val="1796551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 (1/2)</a:t>
            </a:r>
            <a:endParaRPr lang="ko-KR" altLang="en-US" dirty="0"/>
          </a:p>
        </p:txBody>
      </p:sp>
      <p:sp>
        <p:nvSpPr>
          <p:cNvPr id="3" name="내용 개체 틀 2"/>
          <p:cNvSpPr>
            <a:spLocks noGrp="1"/>
          </p:cNvSpPr>
          <p:nvPr>
            <p:ph idx="1"/>
          </p:nvPr>
        </p:nvSpPr>
        <p:spPr/>
        <p:txBody>
          <a:bodyPr/>
          <a:lstStyle/>
          <a:p>
            <a:r>
              <a:rPr lang="en-US" altLang="ko-KR" sz="2000" dirty="0" smtClean="0"/>
              <a:t>TXOP truncation in legacy system [1]</a:t>
            </a:r>
          </a:p>
          <a:p>
            <a:pPr lvl="1"/>
            <a:r>
              <a:rPr lang="en-US" altLang="ko-KR" sz="1800" i="1" dirty="0" smtClean="0"/>
              <a:t>When a STA gains access to the channel using EDCA and empties its transmission queue, it may transmit a CF-End frame provided that the remaining duration is long enough to transmit this frame. </a:t>
            </a:r>
          </a:p>
          <a:p>
            <a:pPr lvl="1"/>
            <a:r>
              <a:rPr lang="en-US" altLang="ko-KR" sz="1800" i="1" dirty="0" smtClean="0"/>
              <a:t>By transmitting the CF-End frame, the STA is explicitly indicating the completion of its TXOP.</a:t>
            </a:r>
            <a:endParaRPr lang="ko-KR" altLang="en-US" sz="1800" i="1" dirty="0" smtClean="0"/>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LG Electronics</a:t>
            </a:r>
            <a:endParaRPr lang="en-US" altLang="ko-KR"/>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9</a:t>
            </a:fld>
            <a:endParaRPr lang="en-US" altLang="ko-KR"/>
          </a:p>
        </p:txBody>
      </p:sp>
      <p:sp>
        <p:nvSpPr>
          <p:cNvPr id="6" name="날짜 개체 틀 5"/>
          <p:cNvSpPr>
            <a:spLocks noGrp="1"/>
          </p:cNvSpPr>
          <p:nvPr>
            <p:ph type="dt" sz="half" idx="12"/>
          </p:nvPr>
        </p:nvSpPr>
        <p:spPr/>
        <p:txBody>
          <a:bodyPr/>
          <a:lstStyle/>
          <a:p>
            <a:pPr>
              <a:defRPr/>
            </a:pPr>
            <a:r>
              <a:rPr lang="en-US" altLang="ko-KR" dirty="0" smtClean="0"/>
              <a:t>September 2015</a:t>
            </a:r>
            <a:endParaRPr lang="en-US" altLang="ko-KR" dirty="0"/>
          </a:p>
        </p:txBody>
      </p:sp>
      <p:pic>
        <p:nvPicPr>
          <p:cNvPr id="30" name="Picture 2"/>
          <p:cNvPicPr>
            <a:picLocks noChangeAspect="1" noChangeArrowheads="1"/>
          </p:cNvPicPr>
          <p:nvPr/>
        </p:nvPicPr>
        <p:blipFill>
          <a:blip r:embed="rId2" cstate="print"/>
          <a:srcRect/>
          <a:stretch>
            <a:fillRect/>
          </a:stretch>
        </p:blipFill>
        <p:spPr bwMode="auto">
          <a:xfrm>
            <a:off x="1295400" y="4038600"/>
            <a:ext cx="6629400" cy="2079732"/>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63189</TotalTime>
  <Words>1686</Words>
  <Application>Microsoft Office PowerPoint</Application>
  <PresentationFormat>화면 슬라이드 쇼(4:3)</PresentationFormat>
  <Paragraphs>574</Paragraphs>
  <Slides>16</Slides>
  <Notes>1</Notes>
  <HiddenSlides>0</HiddenSlides>
  <MMClips>0</MMClips>
  <ScaleCrop>false</ScaleCrop>
  <HeadingPairs>
    <vt:vector size="4" baseType="variant">
      <vt:variant>
        <vt:lpstr>테마</vt:lpstr>
      </vt:variant>
      <vt:variant>
        <vt:i4>1</vt:i4>
      </vt:variant>
      <vt:variant>
        <vt:lpstr>슬라이드 제목</vt:lpstr>
      </vt:variant>
      <vt:variant>
        <vt:i4>16</vt:i4>
      </vt:variant>
    </vt:vector>
  </HeadingPairs>
  <TitlesOfParts>
    <vt:vector size="17" baseType="lpstr">
      <vt:lpstr>802-11-Submission</vt:lpstr>
      <vt:lpstr>MU TXOP Truncation</vt:lpstr>
      <vt:lpstr>Authors (continued)</vt:lpstr>
      <vt:lpstr>Authors (continued)</vt:lpstr>
      <vt:lpstr>Authors (continued)</vt:lpstr>
      <vt:lpstr>Authors (continued)</vt:lpstr>
      <vt:lpstr>Authors (continued)</vt:lpstr>
      <vt:lpstr>Authors (continued)</vt:lpstr>
      <vt:lpstr>Authors (continued)</vt:lpstr>
      <vt:lpstr>Background (1/2)</vt:lpstr>
      <vt:lpstr>Background (2/2)</vt:lpstr>
      <vt:lpstr>Motivation</vt:lpstr>
      <vt:lpstr>Proposal (1/2)</vt:lpstr>
      <vt:lpstr>Proposal (2/2)</vt:lpstr>
      <vt:lpstr>Conclusion</vt:lpstr>
      <vt:lpstr>Reference</vt:lpstr>
      <vt:lpstr>Straw Poll</vt:lpstr>
    </vt:vector>
  </TitlesOfParts>
  <Company>LG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multicast transmission for dense WLAN environment</dc:title>
  <dc:creator>Jeongki Kim</dc:creator>
  <cp:lastModifiedBy>Jeongki Kim</cp:lastModifiedBy>
  <cp:revision>1347</cp:revision>
  <cp:lastPrinted>1998-02-10T13:28:06Z</cp:lastPrinted>
  <dcterms:created xsi:type="dcterms:W3CDTF">2007-05-21T21:00:37Z</dcterms:created>
  <dcterms:modified xsi:type="dcterms:W3CDTF">2015-09-13T03:41:24Z</dcterms:modified>
</cp:coreProperties>
</file>