
<file path=[Content_Types].xml><?xml version="1.0" encoding="utf-8"?>
<Types xmlns="http://schemas.openxmlformats.org/package/2006/content-types">
  <Default Extension="bin" ContentType="application/vnd.openxmlformats-officedocument.oleObject"/>
  <Default Extension="vsd" ContentType="application/vnd.visio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1"/>
  </p:notesMasterIdLst>
  <p:handoutMasterIdLst>
    <p:handoutMasterId r:id="rId22"/>
  </p:handoutMasterIdLst>
  <p:sldIdLst>
    <p:sldId id="500" r:id="rId2"/>
    <p:sldId id="563" r:id="rId3"/>
    <p:sldId id="552" r:id="rId4"/>
    <p:sldId id="553" r:id="rId5"/>
    <p:sldId id="551" r:id="rId6"/>
    <p:sldId id="555" r:id="rId7"/>
    <p:sldId id="556" r:id="rId8"/>
    <p:sldId id="557" r:id="rId9"/>
    <p:sldId id="547" r:id="rId10"/>
    <p:sldId id="564" r:id="rId11"/>
    <p:sldId id="565" r:id="rId12"/>
    <p:sldId id="574" r:id="rId13"/>
    <p:sldId id="569" r:id="rId14"/>
    <p:sldId id="572" r:id="rId15"/>
    <p:sldId id="573" r:id="rId16"/>
    <p:sldId id="532" r:id="rId17"/>
    <p:sldId id="566" r:id="rId18"/>
    <p:sldId id="567" r:id="rId19"/>
    <p:sldId id="568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51" autoAdjust="0"/>
    <p:restoredTop sz="90216" autoAdjust="0"/>
  </p:normalViewPr>
  <p:slideViewPr>
    <p:cSldViewPr>
      <p:cViewPr>
        <p:scale>
          <a:sx n="100" d="100"/>
          <a:sy n="100" d="100"/>
        </p:scale>
        <p:origin x="-1356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802.11-15/1062r0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802.11-15/1062r0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Visio_2003-2010_Drawing1.vsd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>
                <a:latin typeface="Times New Roman" pitchFamily="18" charset="0"/>
                <a:ea typeface="굴림" pitchFamily="34" charset="-127"/>
              </a:rPr>
              <a:t>NAV Consideration for </a:t>
            </a:r>
            <a:r>
              <a:rPr lang="en-US" sz="2400" dirty="0" smtClean="0">
                <a:latin typeface="Times New Roman" pitchFamily="18" charset="0"/>
                <a:ea typeface="굴림" pitchFamily="34" charset="-127"/>
              </a:rPr>
              <a:t>UL MU Response </a:t>
            </a:r>
            <a:r>
              <a:rPr lang="en-US" sz="2400" dirty="0">
                <a:latin typeface="Times New Roman" pitchFamily="18" charset="0"/>
                <a:ea typeface="굴림" pitchFamily="34" charset="-127"/>
              </a:rPr>
              <a:t>to Trigger frame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2015-09-13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289953"/>
              </p:ext>
            </p:extLst>
          </p:nvPr>
        </p:nvGraphicFramePr>
        <p:xfrm>
          <a:off x="762000" y="2971800"/>
          <a:ext cx="7620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Mission College Blvd.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Santa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Clara,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95054,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</a:t>
                      </a:r>
                      <a:r>
                        <a:rPr lang="en-US" sz="1200" dirty="0" smtClean="0"/>
                        <a:t>408-765-8080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Chittabrata Ghosh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Laurent Cariou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Rule of Considering NAV for Response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Current 802.11 [2] specifies that </a:t>
            </a:r>
          </a:p>
          <a:p>
            <a:pPr marL="0" indent="0">
              <a:buNone/>
            </a:pPr>
            <a:r>
              <a:rPr lang="en-US" sz="2000" b="0" i="1" dirty="0" smtClean="0"/>
              <a:t>When </a:t>
            </a:r>
            <a:r>
              <a:rPr lang="en-US" sz="2000" b="0" i="1" dirty="0"/>
              <a:t>a STA receives a frame addressed to it that requires an immediate response, </a:t>
            </a:r>
            <a:r>
              <a:rPr lang="en-US" sz="2000" b="0" i="1" dirty="0" smtClean="0"/>
              <a:t>except for </a:t>
            </a:r>
            <a:r>
              <a:rPr lang="en-US" sz="2000" b="0" i="1" dirty="0"/>
              <a:t>RTS, it shall transmit the response independent of its </a:t>
            </a:r>
            <a:r>
              <a:rPr lang="en-US" sz="2000" b="0" i="1" dirty="0" smtClean="0"/>
              <a:t>NAV</a:t>
            </a:r>
            <a:endParaRPr lang="en-US" sz="2000" b="0" i="1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For RTS frame, the response rule [2] is</a:t>
            </a:r>
          </a:p>
          <a:p>
            <a:pPr marL="0" indent="0">
              <a:buNone/>
            </a:pPr>
            <a:r>
              <a:rPr lang="en-US" sz="2000" b="0" i="1" dirty="0"/>
              <a:t>A STA that receives an RTS frame addressed to it considers the NAV in determining whether to respond with CTS, unless the NAV was set by a frame originating from the STA sending the RTS </a:t>
            </a:r>
            <a:r>
              <a:rPr lang="en-US" sz="2000" b="0" i="1" dirty="0" smtClean="0"/>
              <a:t>frame</a:t>
            </a:r>
          </a:p>
          <a:p>
            <a:pPr marL="0" indent="0">
              <a:buNone/>
            </a:pPr>
            <a:endParaRPr lang="en-US" sz="2000" b="0" i="1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9514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UL 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If we follow the current rule, then STA does not consider NAV </a:t>
            </a:r>
            <a:r>
              <a:rPr lang="en-US" sz="2000" dirty="0" smtClean="0"/>
              <a:t>when responding </a:t>
            </a:r>
            <a:r>
              <a:rPr lang="en-US" sz="2000" dirty="0"/>
              <a:t>to trigger </a:t>
            </a:r>
            <a:r>
              <a:rPr lang="en-US" sz="2000" dirty="0" smtClean="0"/>
              <a:t>frame. 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When multiple STAs respond </a:t>
            </a:r>
            <a:r>
              <a:rPr lang="en-US" sz="2000" dirty="0"/>
              <a:t>to trigger frame for UL </a:t>
            </a:r>
            <a:r>
              <a:rPr lang="en-US" sz="2000" dirty="0" smtClean="0"/>
              <a:t>MU transmission</a:t>
            </a:r>
            <a:r>
              <a:rPr lang="en-US" sz="2000" dirty="0"/>
              <a:t>, </a:t>
            </a:r>
            <a:r>
              <a:rPr lang="en-US" sz="2000" dirty="0" smtClean="0"/>
              <a:t>existing </a:t>
            </a:r>
            <a:r>
              <a:rPr lang="en-US" sz="2000" dirty="0"/>
              <a:t>transmissions protected by </a:t>
            </a:r>
            <a:r>
              <a:rPr lang="en-US" sz="2000" dirty="0" smtClean="0"/>
              <a:t>NAV may be disrupted with high probability.</a:t>
            </a:r>
            <a:br>
              <a:rPr lang="en-US" sz="2000" dirty="0" smtClean="0"/>
            </a:br>
            <a:endParaRPr lang="en-US" sz="2000" dirty="0"/>
          </a:p>
          <a:p>
            <a:pPr marL="342900" lvl="1" indent="-342900">
              <a:buFontTx/>
              <a:buChar char="•"/>
            </a:pPr>
            <a:r>
              <a:rPr lang="en-US" b="1" dirty="0">
                <a:ea typeface="+mn-ea"/>
                <a:cs typeface="+mn-cs"/>
              </a:rPr>
              <a:t>Propose to consider NAV when responding to trigger </a:t>
            </a:r>
            <a:r>
              <a:rPr lang="en-US" b="1" dirty="0" smtClean="0">
                <a:ea typeface="+mn-ea"/>
                <a:cs typeface="+mn-cs"/>
              </a:rPr>
              <a:t>frame</a:t>
            </a:r>
            <a:endParaRPr lang="en-US" sz="1800" dirty="0" smtClean="0"/>
          </a:p>
          <a:p>
            <a:pPr lvl="1"/>
            <a:r>
              <a:rPr lang="en-US" sz="1800" dirty="0" smtClean="0"/>
              <a:t>Simulation </a:t>
            </a:r>
            <a:r>
              <a:rPr lang="en-US" sz="1800" dirty="0"/>
              <a:t>shows that considering NAV when responding </a:t>
            </a:r>
            <a:r>
              <a:rPr lang="en-US" sz="1800" dirty="0" smtClean="0"/>
              <a:t>to trigger frame </a:t>
            </a:r>
            <a:r>
              <a:rPr lang="en-US" sz="1800" dirty="0"/>
              <a:t>is beneficial </a:t>
            </a:r>
            <a:r>
              <a:rPr lang="en-US" sz="1800" dirty="0" smtClean="0"/>
              <a:t>for existing transmission protected by </a:t>
            </a:r>
            <a:r>
              <a:rPr lang="en-US" sz="1800" dirty="0" smtClean="0"/>
              <a:t>NAV (</a:t>
            </a:r>
            <a:r>
              <a:rPr lang="en-US" sz="1800" dirty="0" smtClean="0"/>
              <a:t>See </a:t>
            </a:r>
            <a:r>
              <a:rPr lang="en-US" sz="1800" dirty="0"/>
              <a:t>Appendix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0286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described before, when responding to RTS frame, </a:t>
            </a:r>
            <a:r>
              <a:rPr lang="en-US" dirty="0"/>
              <a:t>a STA does not need to consider NAV when the NAV was set by a frame originating from the STA sending the </a:t>
            </a:r>
            <a:r>
              <a:rPr lang="en-US" dirty="0" smtClean="0"/>
              <a:t>RTS frame</a:t>
            </a:r>
          </a:p>
          <a:p>
            <a:endParaRPr lang="en-US" dirty="0" smtClean="0"/>
          </a:p>
          <a:p>
            <a:r>
              <a:rPr lang="en-US" dirty="0" smtClean="0"/>
              <a:t>Propose to follow this rule when responding to trigger frame</a:t>
            </a:r>
          </a:p>
          <a:p>
            <a:pPr lvl="1"/>
            <a:r>
              <a:rPr lang="en-US" dirty="0"/>
              <a:t>a STA does not need to consider NAV when the NAV was set by a frame originating from the </a:t>
            </a:r>
            <a:r>
              <a:rPr lang="en-US" dirty="0" smtClean="0"/>
              <a:t>AP </a:t>
            </a:r>
            <a:r>
              <a:rPr lang="en-US" dirty="0"/>
              <a:t>sending the </a:t>
            </a:r>
            <a:r>
              <a:rPr lang="en-US" dirty="0" smtClean="0"/>
              <a:t>trigger frame</a:t>
            </a:r>
            <a:endParaRPr lang="en-US" dirty="0"/>
          </a:p>
          <a:p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01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for ACK/BA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</a:t>
            </a:r>
            <a:r>
              <a:rPr lang="en-US" sz="2000" dirty="0" smtClean="0"/>
              <a:t>he frame in response to the trigger frame may contain ACK or BA due </a:t>
            </a:r>
            <a:r>
              <a:rPr lang="en-US" sz="2000" dirty="0"/>
              <a:t>to MU-BAR </a:t>
            </a:r>
            <a:r>
              <a:rPr lang="en-US" sz="2000" dirty="0" smtClean="0"/>
              <a:t>[3] or cascading TXOP structure [4,5]</a:t>
            </a:r>
            <a:endParaRPr lang="en-US" sz="1400" dirty="0" smtClean="0"/>
          </a:p>
          <a:p>
            <a:pPr lvl="1"/>
            <a:r>
              <a:rPr lang="en-US" sz="1800" dirty="0" smtClean="0"/>
              <a:t>In current spec, ACK/BA is always responded when the frame is correctly received.</a:t>
            </a:r>
          </a:p>
          <a:p>
            <a:pPr lvl="1"/>
            <a:r>
              <a:rPr lang="en-US" sz="1800" dirty="0" smtClean="0"/>
              <a:t>ACK/BA is important. </a:t>
            </a:r>
          </a:p>
          <a:p>
            <a:pPr lvl="2"/>
            <a:r>
              <a:rPr lang="en-US" sz="1400" dirty="0"/>
              <a:t>Without responding ACK/BA when the frame is correctly received, t</a:t>
            </a:r>
            <a:r>
              <a:rPr lang="en-US" sz="1400" dirty="0" smtClean="0"/>
              <a:t>he correct  reception is lost, and the error recovery protocol on the transmitter side such as MCS selection is affected</a:t>
            </a:r>
          </a:p>
          <a:p>
            <a:pPr lvl="1"/>
            <a:r>
              <a:rPr lang="en-US" sz="1800" dirty="0" smtClean="0"/>
              <a:t>However, ACK/BA response may be long due to aggregation with other MPDUs [4,5] </a:t>
            </a:r>
          </a:p>
          <a:p>
            <a:pPr marL="342900" lvl="1" indent="-342900">
              <a:buFontTx/>
              <a:buChar char="•"/>
            </a:pPr>
            <a:r>
              <a:rPr lang="en-US" b="1" dirty="0"/>
              <a:t>Propose to take ACK/BA and the duration of UL MU transmission into consideration</a:t>
            </a:r>
          </a:p>
          <a:p>
            <a:pPr lvl="1"/>
            <a:r>
              <a:rPr lang="en-US" sz="1800" dirty="0" smtClean="0"/>
              <a:t>Not </a:t>
            </a:r>
            <a:r>
              <a:rPr lang="en-US" sz="1800" dirty="0"/>
              <a:t>consider NAV when the response contains ACK/BA, and the duration of the UL MU transmission is below a TBD threshold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marL="685800" lvl="2" indent="-342900"/>
            <a:endParaRPr lang="en-US" b="1" dirty="0">
              <a:ea typeface="+mn-ea"/>
              <a:cs typeface="+mn-cs"/>
            </a:endParaRPr>
          </a:p>
          <a:p>
            <a:endParaRPr lang="en-US" sz="22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endParaRPr lang="en-US" sz="22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574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the NAV consideration for UL MU response to trigger frame</a:t>
            </a:r>
            <a:endParaRPr lang="en-US" dirty="0"/>
          </a:p>
          <a:p>
            <a:pPr lvl="1"/>
            <a:r>
              <a:rPr lang="en-US" dirty="0"/>
              <a:t>P</a:t>
            </a:r>
            <a:r>
              <a:rPr lang="en-US" dirty="0" smtClean="0"/>
              <a:t>ropose to consider NAV when responding to trigger frame</a:t>
            </a:r>
          </a:p>
          <a:p>
            <a:pPr lvl="1"/>
            <a:r>
              <a:rPr lang="en-US" dirty="0"/>
              <a:t>Propose not to consider NAV when the NAV was set by a frame originating from </a:t>
            </a:r>
            <a:r>
              <a:rPr lang="en-US" dirty="0" smtClean="0"/>
              <a:t>the AP </a:t>
            </a:r>
            <a:r>
              <a:rPr lang="en-US" dirty="0"/>
              <a:t>sending the trigger </a:t>
            </a:r>
            <a:r>
              <a:rPr lang="en-US" dirty="0" smtClean="0"/>
              <a:t>frame</a:t>
            </a:r>
          </a:p>
          <a:p>
            <a:pPr lvl="1"/>
            <a:r>
              <a:rPr lang="en-US" dirty="0" smtClean="0"/>
              <a:t>Propose not to </a:t>
            </a:r>
            <a:r>
              <a:rPr lang="en-US" dirty="0"/>
              <a:t>consider </a:t>
            </a:r>
            <a:r>
              <a:rPr lang="en-US" dirty="0" smtClean="0"/>
              <a:t>NAV when </a:t>
            </a:r>
            <a:r>
              <a:rPr lang="en-US" dirty="0"/>
              <a:t>the response contains </a:t>
            </a:r>
            <a:r>
              <a:rPr lang="en-US" dirty="0" smtClean="0"/>
              <a:t>ACK/BA, </a:t>
            </a:r>
            <a:r>
              <a:rPr lang="en-US" dirty="0"/>
              <a:t>and the duration of the UL MU transmission is below a TBD threshold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0295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0" dirty="0"/>
              <a:t>Do you agree to add to the TG Specification Frame work document?</a:t>
            </a:r>
          </a:p>
          <a:p>
            <a:pPr lvl="1"/>
            <a:r>
              <a:rPr lang="en-US" altLang="en-US" sz="1800" b="0" dirty="0" err="1"/>
              <a:t>x.y.z</a:t>
            </a:r>
            <a:r>
              <a:rPr lang="en-US" altLang="en-US" sz="1800" b="0" dirty="0"/>
              <a:t>. </a:t>
            </a:r>
            <a:r>
              <a:rPr lang="en-US" sz="1800" b="0" dirty="0"/>
              <a:t>A STA that is polled from a trigger frame for UL MU transmission considers the NAV in determining whether to respond unless one of the following conditions is met</a:t>
            </a:r>
            <a:endParaRPr lang="en-US" sz="1000" b="0" dirty="0"/>
          </a:p>
          <a:p>
            <a:pPr lvl="2"/>
            <a:r>
              <a:rPr lang="en-US" sz="1600" b="0" dirty="0" smtClean="0"/>
              <a:t>the </a:t>
            </a:r>
            <a:r>
              <a:rPr lang="en-US" sz="1600" b="0" dirty="0"/>
              <a:t>NAV was set by a frame originating from the AP sending the trigger frame</a:t>
            </a:r>
            <a:endParaRPr lang="en-US" sz="800" b="0" dirty="0"/>
          </a:p>
          <a:p>
            <a:pPr lvl="2"/>
            <a:r>
              <a:rPr lang="en-US" sz="1600" b="0" dirty="0" smtClean="0"/>
              <a:t>the </a:t>
            </a:r>
            <a:r>
              <a:rPr lang="en-US" sz="1600" b="0" dirty="0"/>
              <a:t>response contains ACK/BA and the duration of the UL MU transmission is below a TBD threshold</a:t>
            </a:r>
            <a:endParaRPr lang="en-US" sz="800" b="0" dirty="0"/>
          </a:p>
          <a:p>
            <a:pPr lvl="2"/>
            <a:r>
              <a:rPr lang="en-US" sz="1600" b="0" dirty="0" smtClean="0"/>
              <a:t>Other </a:t>
            </a:r>
            <a:r>
              <a:rPr lang="en-US" sz="1600" b="0" dirty="0"/>
              <a:t>condition </a:t>
            </a:r>
            <a:r>
              <a:rPr lang="en-US" sz="1600" b="0" dirty="0" smtClean="0"/>
              <a:t>TBD</a:t>
            </a:r>
          </a:p>
          <a:p>
            <a:pPr lvl="2"/>
            <a:endParaRPr lang="en-US" sz="1600" dirty="0"/>
          </a:p>
          <a:p>
            <a:pPr marL="0" indent="0">
              <a:buNone/>
            </a:pPr>
            <a:r>
              <a:rPr lang="en-US" altLang="ko-KR" sz="2000" dirty="0"/>
              <a:t>Yes:</a:t>
            </a:r>
          </a:p>
          <a:p>
            <a:pPr marL="0" indent="0">
              <a:buNone/>
            </a:pPr>
            <a:r>
              <a:rPr lang="en-US" altLang="ko-KR" sz="2000" dirty="0"/>
              <a:t>No:</a:t>
            </a:r>
          </a:p>
          <a:p>
            <a:pPr marL="0" indent="0">
              <a:buNone/>
            </a:pPr>
            <a:r>
              <a:rPr lang="en-US" altLang="ko-KR" sz="2000" dirty="0"/>
              <a:t>Abstain</a:t>
            </a:r>
            <a:endParaRPr lang="ko-KR" altLang="en-US" sz="2000" dirty="0"/>
          </a:p>
          <a:p>
            <a:endParaRPr lang="en-US" sz="1400" b="0" dirty="0"/>
          </a:p>
          <a:p>
            <a:pPr lvl="1"/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017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endParaRPr lang="en-US" altLang="en-US" sz="1400" dirty="0" smtClean="0"/>
          </a:p>
          <a:p>
            <a:pPr marL="457200" indent="-457200">
              <a:buFont typeface="+mj-lt"/>
              <a:buAutoNum type="arabicPeriod"/>
            </a:pPr>
            <a:r>
              <a:rPr lang="en-GB" sz="1800" dirty="0"/>
              <a:t>11-15-0365-00, UL MU Procedure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IEEE </a:t>
            </a:r>
            <a:r>
              <a:rPr lang="en-US" sz="1800" dirty="0" smtClean="0"/>
              <a:t>P802.11-REVmcTM/D4.0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/>
              <a:t>11-15-1053-00</a:t>
            </a:r>
            <a:r>
              <a:rPr lang="en-GB" sz="1800" dirty="0"/>
              <a:t>, </a:t>
            </a:r>
            <a:r>
              <a:rPr lang="en-US" sz="1800" dirty="0"/>
              <a:t>Multi-User Block ACK Request (MU-BAR</a:t>
            </a:r>
            <a:r>
              <a:rPr lang="en-US" sz="18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/>
              <a:t>11-15-0841-01, </a:t>
            </a:r>
            <a:r>
              <a:rPr lang="en-US" sz="1800" dirty="0"/>
              <a:t>Cascading </a:t>
            </a:r>
            <a:r>
              <a:rPr lang="en-US" sz="1800" dirty="0" smtClean="0"/>
              <a:t>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11-15-0831-02, Broadcast </a:t>
            </a:r>
            <a:r>
              <a:rPr lang="en-US" sz="1800" dirty="0"/>
              <a:t>and Unicast (Trigger) in DL </a:t>
            </a:r>
            <a:r>
              <a:rPr lang="en-US" sz="1800" dirty="0" smtClean="0"/>
              <a:t>MU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 smtClean="0"/>
              <a:t>11-14-0980-14</a:t>
            </a:r>
            <a:r>
              <a:rPr lang="en-GB" sz="1800" dirty="0"/>
              <a:t>, Simulation Scenarios</a:t>
            </a:r>
          </a:p>
          <a:p>
            <a:endParaRPr lang="en-US" sz="1800" dirty="0"/>
          </a:p>
          <a:p>
            <a:pPr marL="457200" lvl="0" indent="-457200">
              <a:buFont typeface="+mj-lt"/>
              <a:buAutoNum type="arabicPeriod"/>
            </a:pPr>
            <a:endParaRPr lang="en-US" altLang="ja-JP" sz="1800" dirty="0" smtClean="0"/>
          </a:p>
          <a:p>
            <a:pPr marL="457200" lvl="0" indent="-457200">
              <a:buFont typeface="+mj-lt"/>
              <a:buAutoNum type="arabicPeriod"/>
            </a:pPr>
            <a:endParaRPr lang="en-US" sz="1400" dirty="0"/>
          </a:p>
          <a:p>
            <a:pPr marL="457200" indent="-457200">
              <a:buFont typeface="Times New Roman" pitchFamily="18" charset="0"/>
              <a:buAutoNum type="arabicPeriod"/>
            </a:pPr>
            <a:endParaRPr lang="en-US" altLang="en-US" sz="1400" dirty="0" smtClean="0"/>
          </a:p>
          <a:p>
            <a:pPr marL="457200" indent="-457200">
              <a:buFont typeface="Times New Roman" pitchFamily="18" charset="0"/>
              <a:buAutoNum type="arabicPeriod"/>
            </a:pPr>
            <a:endParaRPr lang="en-US" altLang="en-US" sz="1400" dirty="0" smtClean="0"/>
          </a:p>
          <a:p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0040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Appendix</a:t>
            </a:r>
            <a:endParaRPr lang="en-US" sz="3600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6773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Setting - </a:t>
            </a:r>
            <a:r>
              <a:rPr lang="en-US" dirty="0"/>
              <a:t>Scenario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r>
              <a:rPr lang="en-US" sz="1600" dirty="0" smtClean="0"/>
              <a:t>19 BSS and 9 STAs per BSS</a:t>
            </a:r>
          </a:p>
          <a:p>
            <a:r>
              <a:rPr lang="en-US" sz="1600" dirty="0" smtClean="0"/>
              <a:t>Carrier Frequency: 2.4 G</a:t>
            </a:r>
          </a:p>
          <a:p>
            <a:r>
              <a:rPr lang="en-US" sz="1600" dirty="0" smtClean="0"/>
              <a:t>Bandwidth: 20MHz</a:t>
            </a:r>
          </a:p>
          <a:p>
            <a:r>
              <a:rPr lang="en-US" sz="1600" dirty="0" smtClean="0"/>
              <a:t>9 STAs in center BSS uses contention for transmission with RTS/CTS</a:t>
            </a:r>
          </a:p>
          <a:p>
            <a:r>
              <a:rPr lang="en-US" sz="1600" dirty="0" smtClean="0"/>
              <a:t>Other BSSs use trigger based transmission, i.e., AP sends trigger to solicit UL OFDMA transmission,</a:t>
            </a:r>
          </a:p>
          <a:p>
            <a:pPr lvl="1"/>
            <a:r>
              <a:rPr lang="en-US" sz="1400" dirty="0" smtClean="0"/>
              <a:t>TX Bandwidth for each triggered STA: 2MHz</a:t>
            </a:r>
          </a:p>
          <a:p>
            <a:r>
              <a:rPr lang="en-US" sz="1600" dirty="0" smtClean="0"/>
              <a:t>Detailed parameters follow the setting in simulation scenario [3] 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447800"/>
            <a:ext cx="3505200" cy="263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 bwMode="auto">
          <a:xfrm>
            <a:off x="4419600" y="2514600"/>
            <a:ext cx="533400" cy="457200"/>
          </a:xfrm>
          <a:prstGeom prst="ellipse">
            <a:avLst/>
          </a:prstGeom>
          <a:noFill/>
          <a:ln w="28575" cap="flat" cmpd="sng" algn="ctr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686300" y="2362201"/>
            <a:ext cx="2247900" cy="2193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990600" y="29718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Trigger based UL MU Transmission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 bwMode="auto">
          <a:xfrm>
            <a:off x="3505200" y="1676400"/>
            <a:ext cx="2438400" cy="2072322"/>
          </a:xfrm>
          <a:prstGeom prst="ellipse">
            <a:avLst/>
          </a:prstGeom>
          <a:noFill/>
          <a:ln w="28575" cap="flat" cmpd="sng" algn="ctr">
            <a:solidFill>
              <a:srgbClr val="008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>
            <a:off x="2286000" y="3191154"/>
            <a:ext cx="18669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6934200" y="211989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Contention based  UL Transmission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97588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ithout considering NAV, the throughput of legacy BSS, which has NAV protection, is affected</a:t>
            </a:r>
          </a:p>
          <a:p>
            <a:r>
              <a:rPr lang="en-US" dirty="0" smtClean="0"/>
              <a:t>By considering NAV for response, the throughput of legacy BSS improves, and the throughput of AX BSSs is not significantly affected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3466250"/>
              </p:ext>
            </p:extLst>
          </p:nvPr>
        </p:nvGraphicFramePr>
        <p:xfrm>
          <a:off x="685800" y="1600200"/>
          <a:ext cx="7772400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787400">
                <a:tc>
                  <a:txBody>
                    <a:bodyPr/>
                    <a:lstStyle/>
                    <a:p>
                      <a:pPr algn="ctr"/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Average</a:t>
                      </a:r>
                      <a:r>
                        <a:rPr lang="en-US" sz="1600" baseline="0" dirty="0" smtClean="0"/>
                        <a:t> STA throughput (Mbps) in center BSS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Average</a:t>
                      </a:r>
                      <a:r>
                        <a:rPr lang="en-US" sz="1600" baseline="0" dirty="0" smtClean="0"/>
                        <a:t> STA throughput (Mbps) in other BSSs</a:t>
                      </a:r>
                      <a:endParaRPr lang="en-US" sz="16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AX STAs do</a:t>
                      </a:r>
                      <a:r>
                        <a:rPr lang="en-US" sz="1600" baseline="0" dirty="0" smtClean="0"/>
                        <a:t> not consider NAV for trigger response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0.3902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0.6796</a:t>
                      </a:r>
                      <a:endParaRPr lang="en-US" sz="1600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AX STAs Consider</a:t>
                      </a:r>
                      <a:r>
                        <a:rPr lang="en-US" sz="1600" baseline="0" dirty="0" smtClean="0"/>
                        <a:t> NAV for trigger response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0.4505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0.6658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1241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138262"/>
              </p:ext>
            </p:extLst>
          </p:nvPr>
        </p:nvGraphicFramePr>
        <p:xfrm>
          <a:off x="762000" y="1143000"/>
          <a:ext cx="7239000" cy="4772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+82-1023566164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Choi 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  <a:endParaRPr lang="ko-KR" altLang="en-US" sz="1200" b="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84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020387"/>
              </p:ext>
            </p:extLst>
          </p:nvPr>
        </p:nvGraphicFramePr>
        <p:xfrm>
          <a:off x="762000" y="1143000"/>
          <a:ext cx="7239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990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223657"/>
              </p:ext>
            </p:extLst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197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51919"/>
              </p:ext>
            </p:extLst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45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484076"/>
              </p:ext>
            </p:extLst>
          </p:nvPr>
        </p:nvGraphicFramePr>
        <p:xfrm>
          <a:off x="457200" y="13456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Hikarinooka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Kanagawa, 239-8536, 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842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962009"/>
              </p:ext>
            </p:extLst>
          </p:nvPr>
        </p:nvGraphicFramePr>
        <p:xfrm>
          <a:off x="762000" y="1193248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8502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963566"/>
              </p:ext>
            </p:extLst>
          </p:nvPr>
        </p:nvGraphicFramePr>
        <p:xfrm>
          <a:off x="685800" y="1295400"/>
          <a:ext cx="7620000" cy="40244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Yuichi Morioka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Sony Corporation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i-FI" altLang="ja-JP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i-FI" altLang="ja-JP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i-FI" altLang="ja-JP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altLang="ja-JP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1-7-1 Konan </a:t>
                      </a:r>
                      <a:br>
                        <a:rPr lang="fi-FI" altLang="ja-JP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fi-FI" altLang="ja-JP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Minato-ku, Tokyo 108-0075, Japan 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ja-JP" sz="1200" kern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ja-JP" sz="11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Masahito Mori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ja-JP" sz="1200" kern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ja-JP" sz="11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Tanaka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ja-JP" sz="11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Kazuyuki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Sakoda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ja-JP" sz="11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William Carney</a:t>
                      </a:r>
                      <a:endParaRPr lang="ja-JP" sz="1200" kern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00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ja-JP" sz="1200" dirty="0">
                        <a:effectLst/>
                        <a:latin typeface="Times New Roman"/>
                        <a:ea typeface="ＭＳ 明朝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ja-JP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ja-JP" sz="11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045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Trigger frame </a:t>
            </a:r>
            <a:r>
              <a:rPr lang="en-US" sz="2000" dirty="0" smtClean="0"/>
              <a:t>[1], used in UL MU, creates </a:t>
            </a:r>
            <a:r>
              <a:rPr lang="en-US" sz="2000" dirty="0"/>
              <a:t>a unique contention procedure. Specifically, the transmission from the STA is initiated by the AP rather than the STA.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As a result, </a:t>
            </a:r>
            <a:r>
              <a:rPr lang="en-US" sz="2000" dirty="0" smtClean="0"/>
              <a:t>when AP sends trigger frame, AP does </a:t>
            </a:r>
            <a:r>
              <a:rPr lang="en-US" sz="2000" dirty="0"/>
              <a:t>not consider the NAV </a:t>
            </a:r>
            <a:r>
              <a:rPr lang="en-US" sz="2000" dirty="0" smtClean="0"/>
              <a:t>setting at </a:t>
            </a:r>
            <a:r>
              <a:rPr lang="en-US" sz="2000" dirty="0"/>
              <a:t>the </a:t>
            </a:r>
            <a:r>
              <a:rPr lang="en-US" sz="2000" dirty="0" smtClean="0"/>
              <a:t>triggered STAs, </a:t>
            </a:r>
            <a:r>
              <a:rPr lang="en-US" sz="2000" dirty="0"/>
              <a:t>and the transmissions from the triggered STAs may disrupt </a:t>
            </a:r>
            <a:r>
              <a:rPr lang="en-US" sz="2000" dirty="0" smtClean="0"/>
              <a:t>existing transmissions protected by NAV.</a:t>
            </a:r>
            <a:endParaRPr lang="en-US" altLang="zh-TW" sz="2000" dirty="0"/>
          </a:p>
          <a:p>
            <a:r>
              <a:rPr lang="en-US" altLang="zh-TW" sz="2000" dirty="0"/>
              <a:t>We discuss the NAV consideration for the responding STAs polled by a trigger frame for UL </a:t>
            </a:r>
            <a:r>
              <a:rPr lang="en-US" altLang="zh-TW" sz="2000" dirty="0" smtClean="0"/>
              <a:t>MU transmission.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653585"/>
              </p:ext>
            </p:extLst>
          </p:nvPr>
        </p:nvGraphicFramePr>
        <p:xfrm>
          <a:off x="2971800" y="2819400"/>
          <a:ext cx="3757612" cy="1315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Visio" r:id="rId4" imgW="4924357" imgH="1666785" progId="Visio.Drawing.11">
                  <p:embed/>
                </p:oleObj>
              </mc:Choice>
              <mc:Fallback>
                <p:oleObj name="Visio" r:id="rId4" imgW="4924357" imgH="1666785" progId="Visio.Drawing.11">
                  <p:embed/>
                  <p:pic>
                    <p:nvPicPr>
                      <p:cNvPr id="0" name="개체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819400"/>
                        <a:ext cx="3757612" cy="13151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857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90521</TotalTime>
  <Words>1828</Words>
  <Application>Microsoft Office PowerPoint</Application>
  <PresentationFormat>On-screen Show (4:3)</PresentationFormat>
  <Paragraphs>557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1_802.11-09/0091r0</vt:lpstr>
      <vt:lpstr>Visio</vt:lpstr>
      <vt:lpstr>NAV Consideration for UL MU Response to Trigger frame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Current Rule of Considering NAV for Response Frame</vt:lpstr>
      <vt:lpstr>Consideration for UL MU</vt:lpstr>
      <vt:lpstr>Exception</vt:lpstr>
      <vt:lpstr>Consideration for ACK/BA</vt:lpstr>
      <vt:lpstr>Conclusion</vt:lpstr>
      <vt:lpstr>Straw Poll #1</vt:lpstr>
      <vt:lpstr>Reference</vt:lpstr>
      <vt:lpstr>PowerPoint Presentation</vt:lpstr>
      <vt:lpstr>Simulation Setting - Scenario 3</vt:lpstr>
      <vt:lpstr>Simulation Results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1805</cp:revision>
  <cp:lastPrinted>1998-02-10T13:28:06Z</cp:lastPrinted>
  <dcterms:created xsi:type="dcterms:W3CDTF">2008-03-19T13:28:15Z</dcterms:created>
  <dcterms:modified xsi:type="dcterms:W3CDTF">2015-09-13T23:57:04Z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