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52" r:id="rId4"/>
    <p:sldId id="353" r:id="rId5"/>
    <p:sldId id="355" r:id="rId6"/>
    <p:sldId id="350" r:id="rId7"/>
    <p:sldId id="345" r:id="rId8"/>
    <p:sldId id="354" r:id="rId9"/>
    <p:sldId id="359" r:id="rId10"/>
    <p:sldId id="360" r:id="rId11"/>
    <p:sldId id="36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dte, Thomas" initials="H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8E8F6"/>
    <a:srgbClr val="D6D6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62" autoAdjust="0"/>
  </p:normalViewPr>
  <p:slideViewPr>
    <p:cSldViewPr>
      <p:cViewPr>
        <p:scale>
          <a:sx n="60" d="100"/>
          <a:sy n="60" d="100"/>
        </p:scale>
        <p:origin x="-132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Kare Agardh, Sony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IEEEIEEE 802.11-15/1061r0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IEEE 802.</a:t>
            </a:r>
            <a:r>
              <a:rPr lang="sv-SE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11-15/1061r0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Further Use 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9</a:t>
            </a:r>
            <a:r>
              <a:rPr lang="en-US" sz="2000" noProof="0" dirty="0" smtClean="0"/>
              <a:t>/13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22449262"/>
              </p:ext>
            </p:extLst>
          </p:nvPr>
        </p:nvGraphicFramePr>
        <p:xfrm>
          <a:off x="509588" y="2679700"/>
          <a:ext cx="7775575" cy="2393950"/>
        </p:xfrm>
        <a:graphic>
          <a:graphicData uri="http://schemas.openxmlformats.org/presentationml/2006/ole">
            <p:oleObj spid="_x0000_s31074" name="Document" r:id="rId4" imgW="8252039" imgH="25442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#2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4 in this submission </a:t>
            </a:r>
            <a:r>
              <a:rPr lang="en-US" altLang="en-US" dirty="0" smtClean="0"/>
              <a:t>11-</a:t>
            </a:r>
            <a:r>
              <a:rPr lang="sv-SE" kern="1200" dirty="0" smtClean="0">
                <a:latin typeface="Times New Roman" pitchFamily="18" charset="0"/>
              </a:rPr>
              <a:t> 15/1061r0</a:t>
            </a:r>
            <a:r>
              <a:rPr lang="en-US" altLang="en-US" dirty="0" smtClean="0"/>
              <a:t> to </a:t>
            </a:r>
            <a:r>
              <a:rPr lang="en-US" altLang="en-US" dirty="0" smtClean="0"/>
              <a:t>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2. Indoor Geotagging</a:t>
            </a:r>
            <a:r>
              <a:rPr lang="en-US" altLang="ja-JP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Y/N/A: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1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#3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5 in this submission </a:t>
            </a:r>
            <a:r>
              <a:rPr lang="en-US" altLang="en-US" dirty="0" smtClean="0"/>
              <a:t>11-</a:t>
            </a:r>
            <a:r>
              <a:rPr lang="sv-SE" kern="1200" dirty="0" smtClean="0">
                <a:latin typeface="Times New Roman" pitchFamily="18" charset="0"/>
              </a:rPr>
              <a:t> 15/1061r0</a:t>
            </a:r>
            <a:r>
              <a:rPr lang="en-US" altLang="en-US" dirty="0" smtClean="0"/>
              <a:t> to </a:t>
            </a:r>
            <a:r>
              <a:rPr lang="en-US" altLang="en-US" dirty="0" smtClean="0"/>
              <a:t>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3. Positioning for Video Cameras</a:t>
            </a:r>
            <a:r>
              <a:rPr lang="en-US" altLang="ja-JP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Y/N/A: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1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</a:t>
            </a:r>
            <a:r>
              <a:rPr kumimoji="1" lang="en-US" altLang="ja-JP" noProof="0" dirty="0" smtClean="0"/>
              <a:t>(NGP/.</a:t>
            </a:r>
            <a:r>
              <a:rPr kumimoji="1" lang="en-US" altLang="ja-JP" dirty="0" smtClean="0"/>
              <a:t>11az</a:t>
            </a:r>
            <a:r>
              <a:rPr kumimoji="1" lang="en-US" altLang="ja-JP" noProof="0" dirty="0" smtClean="0"/>
              <a:t>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</a:t>
            </a:r>
            <a:r>
              <a:rPr lang="en-US" altLang="ja-JP" dirty="0" smtClean="0"/>
              <a:t>for Medical </a:t>
            </a:r>
            <a:r>
              <a:rPr lang="en-US" altLang="ja-JP" noProof="0" dirty="0" smtClean="0"/>
              <a:t>Applications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Patient under medical surveillance in a hospital or care home.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with 802.11 coverage. The 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25 </a:t>
            </a:r>
            <a:r>
              <a:rPr kumimoji="1" lang="en-US" altLang="ja-JP" dirty="0"/>
              <a:t>users 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ft.</a:t>
            </a:r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Patient is connected to a portable medical </a:t>
            </a:r>
            <a:r>
              <a:rPr kumimoji="1" lang="en-US" altLang="ja-JP" dirty="0" smtClean="0"/>
              <a:t>device with WLAN interface </a:t>
            </a:r>
            <a:r>
              <a:rPr kumimoji="1" lang="en-US" altLang="ja-JP" dirty="0"/>
              <a:t>(e.g. heart rate monitor)</a:t>
            </a:r>
            <a:r>
              <a:rPr kumimoji="1" lang="en-US" altLang="ja-JP" dirty="0" smtClean="0"/>
              <a:t> which continuously monitors medical parameters.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patient moves around, his/her position is tracked and recorded.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monitored medical parameters get severe, a nurse or a doctor is informed including the patient’s position for first aid assistance.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medical parameters can be linked with an activity profile which is retrieved from the tracked data.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the patient leaves a certain area, a nurse gets informed (fencing feature).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1m @ 90</a:t>
            </a:r>
            <a:r>
              <a:rPr kumimoji="1" lang="en-US" altLang="ja-JP" dirty="0" smtClean="0"/>
              <a:t>%</a:t>
            </a:r>
          </a:p>
          <a:p>
            <a:pPr lvl="1"/>
            <a:r>
              <a:rPr kumimoji="1" lang="en-US" altLang="ja-JP" dirty="0"/>
              <a:t>Vertical accuracy: same </a:t>
            </a:r>
            <a:r>
              <a:rPr kumimoji="1" lang="en-US" altLang="ja-JP" dirty="0" smtClean="0"/>
              <a:t>floor @ 99.9%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200ms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40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low, the impact should be independent on the number of users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47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Indoor Geotagging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digital camera, smart phone, tablet, or smart eyeglasses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(e.g. museum, exhibits, </a:t>
            </a:r>
            <a:r>
              <a:rPr kumimoji="1" lang="en-US" altLang="ja-JP" b="0" dirty="0" smtClean="0"/>
              <a:t>fair, restaurant) with </a:t>
            </a:r>
            <a:r>
              <a:rPr kumimoji="1" lang="en-US" altLang="ja-JP" b="0" dirty="0"/>
              <a:t>802.11 coverage</a:t>
            </a:r>
            <a:r>
              <a:rPr kumimoji="1" lang="en-US" altLang="ja-JP" b="0" dirty="0" smtClean="0"/>
              <a:t>. The </a:t>
            </a:r>
            <a:r>
              <a:rPr kumimoji="1" lang="en-US" altLang="ja-JP" b="0" dirty="0"/>
              <a:t>expected AP environment is</a:t>
            </a:r>
          </a:p>
          <a:p>
            <a:pPr lvl="1" algn="just"/>
            <a:r>
              <a:rPr kumimoji="1" lang="en-US" altLang="ja-JP" dirty="0"/>
              <a:t>1 AP per &lt; 25 users or &lt; 100m² / 1000 sq. ft</a:t>
            </a:r>
            <a:r>
              <a:rPr kumimoji="1" lang="en-US" altLang="ja-JP" dirty="0" smtClean="0"/>
              <a:t>. (large buildings)</a:t>
            </a:r>
          </a:p>
          <a:p>
            <a:pPr lvl="1" algn="just"/>
            <a:r>
              <a:rPr kumimoji="1" lang="en-US" altLang="ja-JP" dirty="0" smtClean="0"/>
              <a:t>1 AP per floor, optional</a:t>
            </a:r>
            <a:r>
              <a:rPr kumimoji="1" lang="en-US" altLang="ja-JP" dirty="0"/>
              <a:t>: multiple APs from neighboring </a:t>
            </a:r>
            <a:r>
              <a:rPr kumimoji="1" lang="en-US" altLang="ja-JP" dirty="0" smtClean="0"/>
              <a:t>apartments (small buildings)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Person takes a picture with a digital camera.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Digital camera estimates its position using .11az and tags the picture with its geolocation (like GPS geotagging for outdoor applications)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</a:t>
            </a:r>
            <a:r>
              <a:rPr kumimoji="1" lang="en-US" altLang="ja-JP" dirty="0" smtClean="0"/>
              <a:t>&lt; 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&lt; 1m @ 90%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400ms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&lt; 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72" r="8590"/>
          <a:stretch/>
        </p:blipFill>
        <p:spPr bwMode="auto">
          <a:xfrm>
            <a:off x="6061545" y="4572000"/>
            <a:ext cx="247285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609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3. Positioning for Video Cameras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Enterprise (e.g. shop) installing video surveillance cameras with WLAN connection capability</a:t>
            </a:r>
          </a:p>
          <a:p>
            <a:pPr lvl="1" algn="just"/>
            <a:r>
              <a:rPr kumimoji="1" lang="en-US" altLang="ja-JP" dirty="0" smtClean="0"/>
              <a:t>WLAN is used for video transmission, camera control, and positioning of the camera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endParaRPr kumimoji="1" lang="en-US" altLang="ja-JP" dirty="0" smtClean="0"/>
          </a:p>
          <a:p>
            <a:pPr lvl="1" algn="just"/>
            <a:r>
              <a:rPr kumimoji="1" lang="en-US" altLang="ja-JP" b="0" dirty="0" smtClean="0"/>
              <a:t>Building with </a:t>
            </a:r>
            <a:r>
              <a:rPr kumimoji="1" lang="en-US" altLang="ja-JP" b="0" dirty="0"/>
              <a:t>802.11 </a:t>
            </a:r>
            <a:r>
              <a:rPr kumimoji="1" lang="en-US" altLang="ja-JP" b="0" dirty="0" smtClean="0"/>
              <a:t>infrastructure. The </a:t>
            </a:r>
            <a:r>
              <a:rPr kumimoji="1" lang="en-US" altLang="ja-JP" b="0" dirty="0"/>
              <a:t>expected AP environment is</a:t>
            </a:r>
          </a:p>
          <a:p>
            <a:pPr lvl="2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cameras </a:t>
            </a:r>
            <a:r>
              <a:rPr kumimoji="1" lang="en-US" altLang="ja-JP" dirty="0"/>
              <a:t>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</a:t>
            </a:r>
            <a:r>
              <a:rPr kumimoji="1" lang="en-US" altLang="ja-JP" dirty="0" smtClean="0"/>
              <a:t>.</a:t>
            </a:r>
          </a:p>
          <a:p>
            <a:pPr lvl="1" algn="just"/>
            <a:r>
              <a:rPr kumimoji="1" lang="en-US" altLang="ja-JP" dirty="0" smtClean="0"/>
              <a:t>In some environments P2P is applied</a:t>
            </a:r>
          </a:p>
          <a:p>
            <a:pPr lvl="1" algn="just"/>
            <a:r>
              <a:rPr kumimoji="1" lang="en-US" altLang="ja-JP" dirty="0" smtClean="0"/>
              <a:t>APs and STAs </a:t>
            </a:r>
            <a:r>
              <a:rPr kumimoji="1" lang="en-US" altLang="ja-JP" dirty="0"/>
              <a:t>support </a:t>
            </a:r>
            <a:r>
              <a:rPr kumimoji="1" lang="en-US" altLang="ja-JP" dirty="0" smtClean="0"/>
              <a:t> .</a:t>
            </a:r>
            <a:r>
              <a:rPr kumimoji="1" lang="en-US" altLang="ja-JP" dirty="0"/>
              <a:t>11ac</a:t>
            </a:r>
            <a:r>
              <a:rPr kumimoji="1" lang="en-US" altLang="ja-JP" dirty="0" smtClean="0"/>
              <a:t>, </a:t>
            </a:r>
            <a:r>
              <a:rPr kumimoji="1" lang="en-US" altLang="ja-JP" dirty="0" smtClean="0"/>
              <a:t>.11ax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 technician installs the surveillance cameras at arbitrary positions.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After the setup is done, each camera is triggered to determine its position.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absolute (infrastructure) or relative (P2P) position is fed back to the control room, where the position of all cameras is denoted on a map of the building.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camera position is crucial for a continuous tracking of moving persons (picture handover between cameras).</a:t>
            </a:r>
          </a:p>
          <a:p>
            <a:pPr marL="357188" indent="-357188"/>
            <a:r>
              <a:rPr kumimoji="1" lang="en-US" altLang="ja-JP" dirty="0" smtClean="0"/>
              <a:t>Positioning requirements</a:t>
            </a:r>
            <a:r>
              <a:rPr kumimoji="1" lang="en-US" altLang="ja-JP" dirty="0"/>
              <a:t>:</a:t>
            </a:r>
            <a:endParaRPr kumimoji="1" lang="en-US" altLang="ja-JP" dirty="0" smtClean="0"/>
          </a:p>
          <a:p>
            <a:pPr marL="757238" lvl="1" indent="-357188"/>
            <a:r>
              <a:rPr kumimoji="1" lang="en-US" altLang="ja-JP" dirty="0" smtClean="0"/>
              <a:t>Horizontal / Vertical accuracy:  both &lt; 1m @ 90% (infrastructure)</a:t>
            </a:r>
          </a:p>
          <a:p>
            <a:pPr marL="757238" lvl="1" indent="-357188"/>
            <a:r>
              <a:rPr kumimoji="1" lang="en-US" altLang="ja-JP" dirty="0" smtClean="0"/>
              <a:t>Distance / Angular accuracy: &lt; 1m @ 90%   /   &lt; 2° @ 90% (P2P)</a:t>
            </a:r>
          </a:p>
          <a:p>
            <a:pPr marL="757238" lvl="1" indent="-357188"/>
            <a:r>
              <a:rPr kumimoji="1" lang="en-US" altLang="ja-JP" dirty="0" smtClean="0"/>
              <a:t>Latency: &lt; 1s</a:t>
            </a:r>
          </a:p>
          <a:p>
            <a:pPr marL="757238" lvl="1" indent="-357188"/>
            <a:r>
              <a:rPr kumimoji="1" lang="en-US" altLang="ja-JP" dirty="0"/>
              <a:t>Refresh rate: &lt; </a:t>
            </a:r>
            <a:r>
              <a:rPr kumimoji="1" lang="en-US" altLang="ja-JP" dirty="0" smtClean="0"/>
              <a:t>1 locations/day</a:t>
            </a:r>
            <a:endParaRPr kumimoji="1" lang="en-US" altLang="ja-JP" dirty="0"/>
          </a:p>
          <a:p>
            <a:pPr marL="757238" lvl="1" indent="-357188"/>
            <a:r>
              <a:rPr kumimoji="1" lang="en-US" altLang="ja-JP" dirty="0"/>
              <a:t>Impact on Network Bandwidth: as low as possible, video </a:t>
            </a:r>
            <a:r>
              <a:rPr kumimoji="1" lang="en-US" altLang="ja-JP" dirty="0" smtClean="0"/>
              <a:t>dominates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971" t="18592" r="24762" b="18302"/>
          <a:stretch/>
        </p:blipFill>
        <p:spPr bwMode="auto">
          <a:xfrm>
            <a:off x="7293837" y="5066968"/>
            <a:ext cx="1562838" cy="118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52" y="2372179"/>
            <a:ext cx="2209923" cy="13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83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r>
              <a:rPr kumimoji="1" lang="en-US" altLang="ja-JP" dirty="0" smtClean="0"/>
              <a:t>Thomas Handte, Sony, </a:t>
            </a:r>
            <a:r>
              <a:rPr kumimoji="1" lang="en-US" altLang="ja-JP" dirty="0" smtClean="0"/>
              <a:t>11-15-0834-00-0ngp-Further-Use-Cases-for-Next-Generation-Positioning</a:t>
            </a:r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0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/>
              <a:t>Kare Agardh,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55594" y="6475413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8</a:t>
            </a:fld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99431" y="6469049"/>
            <a:ext cx="700513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TBD, Sony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78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#1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3 in this submission </a:t>
            </a:r>
            <a:r>
              <a:rPr lang="en-US" altLang="en-US" dirty="0" smtClean="0"/>
              <a:t>11-</a:t>
            </a:r>
            <a:r>
              <a:rPr lang="sv-SE" kern="1200" dirty="0" smtClean="0">
                <a:latin typeface="Times New Roman" pitchFamily="18" charset="0"/>
              </a:rPr>
              <a:t>15/1061r0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1. Positioning for Medical Applications”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Y/N/A: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1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</TotalTime>
  <Words>1364</Words>
  <Application>Microsoft Office PowerPoint</Application>
  <PresentationFormat>On-screen Show (4:3)</PresentationFormat>
  <Paragraphs>167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Further Use Cases for Next Generation Positioning</vt:lpstr>
      <vt:lpstr>Abstract</vt:lpstr>
      <vt:lpstr>1. Positioning for Medical Applications</vt:lpstr>
      <vt:lpstr>2. Indoor Geotagging</vt:lpstr>
      <vt:lpstr>3. Positioning for Video Cameras</vt:lpstr>
      <vt:lpstr>References</vt:lpstr>
      <vt:lpstr>BAckup</vt:lpstr>
      <vt:lpstr>Terminology of doc. 11-15/0388r0</vt:lpstr>
      <vt:lpstr>Straw Poll #1</vt:lpstr>
      <vt:lpstr>Straw Poll #2</vt:lpstr>
      <vt:lpstr>Straw Poll #3</vt:lpstr>
    </vt:vector>
  </TitlesOfParts>
  <Company>Sony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use cases for next generation positioning</dc:title>
  <dc:creator>Handte, Thomas;Schneider, Daniel; Agardh, Kare</dc:creator>
  <cp:lastModifiedBy>Kare Agardh</cp:lastModifiedBy>
  <cp:revision>71</cp:revision>
  <cp:lastPrinted>1998-02-10T13:28:06Z</cp:lastPrinted>
  <dcterms:created xsi:type="dcterms:W3CDTF">2014-01-02T14:03:14Z</dcterms:created>
  <dcterms:modified xsi:type="dcterms:W3CDTF">2015-09-13T01:32:58Z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