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256" r:id="rId2"/>
    <p:sldId id="323" r:id="rId3"/>
    <p:sldId id="364" r:id="rId4"/>
    <p:sldId id="365" r:id="rId5"/>
    <p:sldId id="366" r:id="rId6"/>
    <p:sldId id="367" r:id="rId7"/>
    <p:sldId id="368" r:id="rId8"/>
    <p:sldId id="369" r:id="rId9"/>
    <p:sldId id="370" r:id="rId10"/>
    <p:sldId id="347" r:id="rId11"/>
    <p:sldId id="349" r:id="rId12"/>
    <p:sldId id="350" r:id="rId13"/>
    <p:sldId id="351" r:id="rId14"/>
    <p:sldId id="352" r:id="rId15"/>
    <p:sldId id="353" r:id="rId16"/>
    <p:sldId id="354" r:id="rId17"/>
    <p:sldId id="355" r:id="rId18"/>
    <p:sldId id="348" r:id="rId19"/>
    <p:sldId id="357" r:id="rId20"/>
    <p:sldId id="358" r:id="rId21"/>
    <p:sldId id="359" r:id="rId22"/>
    <p:sldId id="360" r:id="rId23"/>
    <p:sldId id="361" r:id="rId24"/>
    <p:sldId id="362" r:id="rId25"/>
    <p:sldId id="363" r:id="rId26"/>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3637"/>
    <a:srgbClr val="6F4C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47" autoAdjust="0"/>
    <p:restoredTop sz="99126" autoAdjust="0"/>
  </p:normalViewPr>
  <p:slideViewPr>
    <p:cSldViewPr>
      <p:cViewPr varScale="1">
        <p:scale>
          <a:sx n="115" d="100"/>
          <a:sy n="115" d="100"/>
        </p:scale>
        <p:origin x="-168" y="-120"/>
      </p:cViewPr>
      <p:guideLst>
        <p:guide orient="horz" pos="2160"/>
        <p:guide pos="2880"/>
      </p:guideLst>
    </p:cSldViewPr>
  </p:slideViewPr>
  <p:outlineViewPr>
    <p:cViewPr varScale="1">
      <p:scale>
        <a:sx n="170" d="200"/>
        <a:sy n="170" d="200"/>
      </p:scale>
      <p:origin x="328" y="1843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802.11-14/1161r0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September 2014</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Apple, Inc.</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11622067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802.11-14/1161r0</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September 2014</a:t>
            </a:r>
            <a:endParaRPr lang="en-US"/>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smtClean="0"/>
              <a:t>Apple, Inc.</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36104768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802.11-14/1161r0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Apple, Inc.</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802.11-14/1161r0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Apple, Inc.</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802.11-14/1161r0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Apple, Inc.</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802.11-14/1161r0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Apple, Inc.</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802.11-14/1161r0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Apple, Inc.</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802.11-14/1161r0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Apple, Inc.</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802.11-14/1161r0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Apple, Inc.</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802.11-14/1161r0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Apple, Inc.</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802.11-14/1161r0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Apple, Inc.</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September 2015</a:t>
            </a:r>
            <a:endParaRPr lang="en-GB"/>
          </a:p>
        </p:txBody>
      </p:sp>
      <p:sp>
        <p:nvSpPr>
          <p:cNvPr id="5" name="Footer Placeholder 4"/>
          <p:cNvSpPr>
            <a:spLocks noGrp="1"/>
          </p:cNvSpPr>
          <p:nvPr>
            <p:ph type="ftr" idx="11"/>
          </p:nvPr>
        </p:nvSpPr>
        <p:spPr/>
        <p:txBody>
          <a:bodyPr/>
          <a:lstStyle>
            <a:lvl1pPr>
              <a:defRPr/>
            </a:lvl1pPr>
          </a:lstStyle>
          <a:p>
            <a:r>
              <a:rPr lang="en-GB" smtClean="0"/>
              <a:t>Eric Wong (Apple)</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Eric Wong (Apple)</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September 2015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September 2015</a:t>
            </a:r>
            <a:endParaRPr lang="en-GB"/>
          </a:p>
        </p:txBody>
      </p:sp>
      <p:sp>
        <p:nvSpPr>
          <p:cNvPr id="5" name="Footer Placeholder 4"/>
          <p:cNvSpPr>
            <a:spLocks noGrp="1"/>
          </p:cNvSpPr>
          <p:nvPr>
            <p:ph type="ftr" idx="11"/>
          </p:nvPr>
        </p:nvSpPr>
        <p:spPr/>
        <p:txBody>
          <a:bodyPr/>
          <a:lstStyle>
            <a:lvl1pPr>
              <a:defRPr/>
            </a:lvl1pPr>
          </a:lstStyle>
          <a:p>
            <a:r>
              <a:rPr lang="en-GB" smtClean="0"/>
              <a:t>Eric Wong (Apple)</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September 2015</a:t>
            </a:r>
            <a:endParaRPr lang="en-GB"/>
          </a:p>
        </p:txBody>
      </p:sp>
      <p:sp>
        <p:nvSpPr>
          <p:cNvPr id="6" name="Footer Placeholder 5"/>
          <p:cNvSpPr>
            <a:spLocks noGrp="1"/>
          </p:cNvSpPr>
          <p:nvPr>
            <p:ph type="ftr" idx="11"/>
          </p:nvPr>
        </p:nvSpPr>
        <p:spPr/>
        <p:txBody>
          <a:bodyPr/>
          <a:lstStyle>
            <a:lvl1pPr>
              <a:defRPr/>
            </a:lvl1pPr>
          </a:lstStyle>
          <a:p>
            <a:r>
              <a:rPr lang="en-GB" smtClean="0"/>
              <a:t>Eric Wong (Apple)</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September 2015</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smtClean="0"/>
              <a:t>Eric Wong (Apple)</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September 2015</a:t>
            </a:r>
            <a:endParaRPr lang="en-GB"/>
          </a:p>
        </p:txBody>
      </p:sp>
      <p:sp>
        <p:nvSpPr>
          <p:cNvPr id="4" name="Footer Placeholder 3"/>
          <p:cNvSpPr>
            <a:spLocks noGrp="1"/>
          </p:cNvSpPr>
          <p:nvPr>
            <p:ph type="ftr" idx="11"/>
          </p:nvPr>
        </p:nvSpPr>
        <p:spPr/>
        <p:txBody>
          <a:bodyPr/>
          <a:lstStyle>
            <a:lvl1pPr>
              <a:defRPr/>
            </a:lvl1pPr>
          </a:lstStyle>
          <a:p>
            <a:r>
              <a:rPr lang="en-GB" smtClean="0"/>
              <a:t>Eric Wong (Apple)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September 2015</a:t>
            </a:r>
            <a:endParaRPr lang="en-GB"/>
          </a:p>
        </p:txBody>
      </p:sp>
      <p:sp>
        <p:nvSpPr>
          <p:cNvPr id="3" name="Footer Placeholder 2"/>
          <p:cNvSpPr>
            <a:spLocks noGrp="1"/>
          </p:cNvSpPr>
          <p:nvPr>
            <p:ph type="ftr" idx="11"/>
          </p:nvPr>
        </p:nvSpPr>
        <p:spPr/>
        <p:txBody>
          <a:bodyPr/>
          <a:lstStyle>
            <a:lvl1pPr>
              <a:defRPr/>
            </a:lvl1pPr>
          </a:lstStyle>
          <a:p>
            <a:r>
              <a:rPr lang="en-GB" smtClean="0"/>
              <a:t>Eric Wong (Apple)</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September 2015</a:t>
            </a:r>
            <a:endParaRPr lang="en-GB"/>
          </a:p>
        </p:txBody>
      </p:sp>
      <p:sp>
        <p:nvSpPr>
          <p:cNvPr id="5" name="Footer Placeholder 4"/>
          <p:cNvSpPr>
            <a:spLocks noGrp="1"/>
          </p:cNvSpPr>
          <p:nvPr>
            <p:ph type="ftr" idx="11"/>
          </p:nvPr>
        </p:nvSpPr>
        <p:spPr/>
        <p:txBody>
          <a:bodyPr/>
          <a:lstStyle>
            <a:lvl1pPr>
              <a:defRPr/>
            </a:lvl1pPr>
          </a:lstStyle>
          <a:p>
            <a:r>
              <a:rPr lang="en-GB" smtClean="0"/>
              <a:t>Eric Wong (Apple)</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September 2015</a:t>
            </a:r>
            <a:endParaRPr lang="en-GB"/>
          </a:p>
        </p:txBody>
      </p:sp>
      <p:sp>
        <p:nvSpPr>
          <p:cNvPr id="5" name="Footer Placeholder 4"/>
          <p:cNvSpPr>
            <a:spLocks noGrp="1"/>
          </p:cNvSpPr>
          <p:nvPr>
            <p:ph type="ftr" idx="11"/>
          </p:nvPr>
        </p:nvSpPr>
        <p:spPr/>
        <p:txBody>
          <a:bodyPr/>
          <a:lstStyle>
            <a:lvl1pPr>
              <a:defRPr/>
            </a:lvl1pPr>
          </a:lstStyle>
          <a:p>
            <a:r>
              <a:rPr lang="en-GB" smtClean="0"/>
              <a:t>Eric Wong (Apple)</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September 2015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Eric Wong (Apple)</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11-15/1060r0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Word_97_-_2004_Document1.doc"/><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Word_97_-_2004_Document2.doc"/><Relationship Id="rId5"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Microsoft_Word_97_-_2004_Document3.doc"/><Relationship Id="rId5" Type="http://schemas.openxmlformats.org/officeDocument/2006/relationships/image" Target="../media/image3.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Word_97_-_2004_Document4.doc"/><Relationship Id="rId5" Type="http://schemas.openxmlformats.org/officeDocument/2006/relationships/image" Target="../media/image4.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Word_97_-_2004_Document5.doc"/><Relationship Id="rId5" Type="http://schemas.openxmlformats.org/officeDocument/2006/relationships/image" Target="../media/image5.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Word_97_-_2004_Document6.doc"/><Relationship Id="rId5" Type="http://schemas.openxmlformats.org/officeDocument/2006/relationships/image" Target="../media/image6.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Word_97_-_2004_Document7.doc"/><Relationship Id="rId5" Type="http://schemas.openxmlformats.org/officeDocument/2006/relationships/image" Target="../media/image7.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Word_97_-_2004_Document8.doc"/><Relationship Id="rId5" Type="http://schemas.openxmlformats.org/officeDocument/2006/relationships/image" Target="../media/image8.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Microsoft_Word_97_-_2004_Document9.doc"/><Relationship Id="rId5" Type="http://schemas.openxmlformats.org/officeDocument/2006/relationships/image" Target="../media/image9.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smtClean="0"/>
              <a:t>September 2015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Eric Wong (Apple)</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Receive Operating Mode Indication for Power Save</a:t>
            </a:r>
            <a:endParaRPr lang="en-GB" dirty="0"/>
          </a:p>
        </p:txBody>
      </p:sp>
      <p:sp>
        <p:nvSpPr>
          <p:cNvPr id="3074" name="Rectangle 2"/>
          <p:cNvSpPr>
            <a:spLocks noGrp="1" noChangeArrowheads="1"/>
          </p:cNvSpPr>
          <p:nvPr>
            <p:ph type="body" idx="1"/>
          </p:nvPr>
        </p:nvSpPr>
        <p:spPr>
          <a:xfrm>
            <a:off x="685800" y="1807989"/>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2015-09-14</a:t>
            </a:r>
            <a:endParaRPr lang="en-GB" sz="2000" b="0" dirty="0"/>
          </a:p>
        </p:txBody>
      </p:sp>
      <p:sp>
        <p:nvSpPr>
          <p:cNvPr id="3076" name="Rectangle 4"/>
          <p:cNvSpPr>
            <a:spLocks noChangeArrowheads="1"/>
          </p:cNvSpPr>
          <p:nvPr/>
        </p:nvSpPr>
        <p:spPr bwMode="auto">
          <a:xfrm>
            <a:off x="611560" y="2399928"/>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1800" dirty="0" smtClean="0">
                <a:solidFill>
                  <a:srgbClr val="000000"/>
                </a:solidFill>
              </a:rPr>
              <a:t>Authors:</a:t>
            </a:r>
            <a:endParaRPr lang="en-GB" sz="1800" dirty="0">
              <a:solidFill>
                <a:srgbClr val="000000"/>
              </a:solidFill>
            </a:endParaRPr>
          </a:p>
        </p:txBody>
      </p:sp>
      <p:graphicFrame>
        <p:nvGraphicFramePr>
          <p:cNvPr id="9" name="Object 3"/>
          <p:cNvGraphicFramePr>
            <a:graphicFrameLocks noChangeAspect="1"/>
          </p:cNvGraphicFramePr>
          <p:nvPr>
            <p:extLst>
              <p:ext uri="{D42A27DB-BD31-4B8C-83A1-F6EECF244321}">
                <p14:modId xmlns:p14="http://schemas.microsoft.com/office/powerpoint/2010/main" val="1787166321"/>
              </p:ext>
            </p:extLst>
          </p:nvPr>
        </p:nvGraphicFramePr>
        <p:xfrm>
          <a:off x="584200" y="2967137"/>
          <a:ext cx="8559800" cy="2478087"/>
        </p:xfrm>
        <a:graphic>
          <a:graphicData uri="http://schemas.openxmlformats.org/presentationml/2006/ole">
            <mc:AlternateContent xmlns:mc="http://schemas.openxmlformats.org/markup-compatibility/2006">
              <mc:Choice xmlns:v="urn:schemas-microsoft-com:vml" Requires="v">
                <p:oleObj spid="_x0000_s11388" name="Document" r:id="rId4" imgW="8661400" imgH="2514600" progId="Word.Document.8">
                  <p:embed/>
                </p:oleObj>
              </mc:Choice>
              <mc:Fallback>
                <p:oleObj name="Document" r:id="rId4" imgW="8661400" imgH="2514600" progId="Word.Document.8">
                  <p:embed/>
                  <p:pic>
                    <p:nvPicPr>
                      <p:cNvPr id="0" name=""/>
                      <p:cNvPicPr>
                        <a:picLocks noChangeAspect="1" noChangeArrowheads="1"/>
                      </p:cNvPicPr>
                      <p:nvPr/>
                    </p:nvPicPr>
                    <p:blipFill>
                      <a:blip r:embed="rId5"/>
                      <a:srcRect/>
                      <a:stretch>
                        <a:fillRect/>
                      </a:stretch>
                    </p:blipFill>
                    <p:spPr bwMode="auto">
                      <a:xfrm>
                        <a:off x="584200" y="2967137"/>
                        <a:ext cx="8559800" cy="24780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buFont typeface="Arial"/>
              <a:buChar char="•"/>
            </a:pPr>
            <a:r>
              <a:rPr lang="en-US" sz="1800" dirty="0"/>
              <a:t>Existing spatial multiplexing features in 802.11n/ac</a:t>
            </a:r>
          </a:p>
          <a:p>
            <a:pPr>
              <a:buFont typeface="Arial"/>
              <a:buChar char="•"/>
            </a:pPr>
            <a:r>
              <a:rPr lang="en-US" sz="1800" dirty="0"/>
              <a:t>Proposal</a:t>
            </a:r>
          </a:p>
          <a:p>
            <a:pPr>
              <a:buFont typeface="Arial"/>
              <a:buChar char="•"/>
            </a:pPr>
            <a:r>
              <a:rPr lang="en-US" sz="1800" dirty="0"/>
              <a:t>Receive operating mode (ROM) indication</a:t>
            </a:r>
          </a:p>
          <a:p>
            <a:pPr>
              <a:buFont typeface="Arial"/>
              <a:buChar char="•"/>
            </a:pPr>
            <a:r>
              <a:rPr lang="en-US" sz="1800" dirty="0" smtClean="0"/>
              <a:t>Discussion</a:t>
            </a:r>
            <a:endParaRPr lang="en-US" sz="1800" dirty="0"/>
          </a:p>
          <a:p>
            <a:pPr>
              <a:buFont typeface="Arial"/>
              <a:buChar char="•"/>
            </a:pPr>
            <a:r>
              <a:rPr lang="en-US" sz="1800" dirty="0"/>
              <a:t>Conclusion</a:t>
            </a:r>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Footer Placeholder 4"/>
          <p:cNvSpPr>
            <a:spLocks noGrp="1"/>
          </p:cNvSpPr>
          <p:nvPr>
            <p:ph type="ftr" idx="14"/>
          </p:nvPr>
        </p:nvSpPr>
        <p:spPr/>
        <p:txBody>
          <a:bodyPr/>
          <a:lstStyle/>
          <a:p>
            <a:r>
              <a:rPr lang="en-GB" smtClean="0"/>
              <a:t>Eric Wong (Apple)</a:t>
            </a:r>
            <a:endParaRPr lang="en-GB" dirty="0"/>
          </a:p>
        </p:txBody>
      </p:sp>
      <p:sp>
        <p:nvSpPr>
          <p:cNvPr id="6" name="Date Placeholder 5"/>
          <p:cNvSpPr>
            <a:spLocks noGrp="1"/>
          </p:cNvSpPr>
          <p:nvPr>
            <p:ph type="dt" idx="15"/>
          </p:nvPr>
        </p:nvSpPr>
        <p:spPr/>
        <p:txBody>
          <a:bodyPr/>
          <a:lstStyle/>
          <a:p>
            <a:r>
              <a:rPr lang="en-US" smtClean="0"/>
              <a:t>September 2015</a:t>
            </a:r>
            <a:endParaRPr lang="en-GB" dirty="0"/>
          </a:p>
        </p:txBody>
      </p:sp>
    </p:spTree>
    <p:extLst>
      <p:ext uri="{BB962C8B-B14F-4D97-AF65-F5344CB8AC3E}">
        <p14:creationId xmlns:p14="http://schemas.microsoft.com/office/powerpoint/2010/main" val="38868264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Spatial Multiplexing Power Save for HT STA (11n)</a:t>
            </a:r>
          </a:p>
        </p:txBody>
      </p:sp>
      <p:sp>
        <p:nvSpPr>
          <p:cNvPr id="3" name="Content Placeholder 2"/>
          <p:cNvSpPr>
            <a:spLocks noGrp="1"/>
          </p:cNvSpPr>
          <p:nvPr>
            <p:ph idx="1"/>
          </p:nvPr>
        </p:nvSpPr>
        <p:spPr/>
        <p:txBody>
          <a:bodyPr/>
          <a:lstStyle/>
          <a:p>
            <a:pPr>
              <a:buFont typeface="Arial"/>
              <a:buChar char="•"/>
            </a:pPr>
            <a:r>
              <a:rPr lang="en-US" sz="1600" dirty="0"/>
              <a:t>An HT STA (11n) uses the spatial multiplexing (SM) power save feature to “allow a STA to operate with only one active receive chain for a significant portion of time” [1] for the purpose of power conservation</a:t>
            </a:r>
          </a:p>
          <a:p>
            <a:pPr>
              <a:buFont typeface="Arial"/>
              <a:buChar char="•"/>
            </a:pPr>
            <a:r>
              <a:rPr lang="en-US" sz="1600" dirty="0"/>
              <a:t>There are currently two SM power save modes i.e. static and dynamic</a:t>
            </a:r>
          </a:p>
          <a:p>
            <a:pPr lvl="1">
              <a:buFont typeface="Arial"/>
              <a:buChar char="•"/>
            </a:pPr>
            <a:r>
              <a:rPr lang="en-US" sz="1400" dirty="0"/>
              <a:t>In static mode, a STA operates with only one active receive chain </a:t>
            </a:r>
          </a:p>
          <a:p>
            <a:pPr lvl="1">
              <a:buFont typeface="Arial"/>
              <a:buChar char="•"/>
            </a:pPr>
            <a:r>
              <a:rPr lang="en-US" sz="1400" dirty="0"/>
              <a:t>In dynamic mode, a STA enables all its receive chains upon receipt of an individually addressed single-spatial stream frame, e.g. RTS, … ; STA reverts back to one active receive chain upon completion of the current frame exchange</a:t>
            </a:r>
          </a:p>
          <a:p>
            <a:pPr>
              <a:buFont typeface="Arial"/>
              <a:buChar char="•"/>
            </a:pPr>
            <a:r>
              <a:rPr lang="en-US" sz="1600" dirty="0"/>
              <a:t>A STA in dynamic SM power save mode notifies the AP of changes to the number of active receive chains either by an exchange of HT Capabilities element, or SM Power Save </a:t>
            </a:r>
            <a:r>
              <a:rPr lang="en-US" sz="1600" dirty="0" smtClean="0"/>
              <a:t>frame</a:t>
            </a:r>
            <a:endParaRPr lang="en-US" sz="16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smtClean="0"/>
              <a:t>Eric Wong (Apple)</a:t>
            </a:r>
            <a:endParaRPr lang="en-GB" dirty="0"/>
          </a:p>
        </p:txBody>
      </p:sp>
      <p:sp>
        <p:nvSpPr>
          <p:cNvPr id="6" name="Date Placeholder 5"/>
          <p:cNvSpPr>
            <a:spLocks noGrp="1"/>
          </p:cNvSpPr>
          <p:nvPr>
            <p:ph type="dt" idx="15"/>
          </p:nvPr>
        </p:nvSpPr>
        <p:spPr/>
        <p:txBody>
          <a:bodyPr/>
          <a:lstStyle/>
          <a:p>
            <a:r>
              <a:rPr lang="en-US" smtClean="0"/>
              <a:t>September 2015</a:t>
            </a:r>
            <a:endParaRPr lang="en-GB" dirty="0"/>
          </a:p>
        </p:txBody>
      </p:sp>
    </p:spTree>
    <p:extLst>
      <p:ext uri="{BB962C8B-B14F-4D97-AF65-F5344CB8AC3E}">
        <p14:creationId xmlns:p14="http://schemas.microsoft.com/office/powerpoint/2010/main" val="28717821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Spatial Multiplexing Power Save for HT STA (11n)</a:t>
            </a:r>
          </a:p>
        </p:txBody>
      </p:sp>
      <p:sp>
        <p:nvSpPr>
          <p:cNvPr id="3" name="Content Placeholder 2"/>
          <p:cNvSpPr>
            <a:spLocks noGrp="1"/>
          </p:cNvSpPr>
          <p:nvPr>
            <p:ph idx="1"/>
          </p:nvPr>
        </p:nvSpPr>
        <p:spPr/>
        <p:txBody>
          <a:bodyPr/>
          <a:lstStyle/>
          <a:p>
            <a:pPr marL="285750" indent="-285750">
              <a:buFont typeface="Arial"/>
              <a:buChar char="•"/>
            </a:pPr>
            <a:r>
              <a:rPr lang="en-US" sz="1600" dirty="0" smtClean="0"/>
              <a:t>Drawbacks of this mechanism</a:t>
            </a:r>
            <a:endParaRPr lang="en-US" sz="1600" dirty="0"/>
          </a:p>
          <a:p>
            <a:pPr marL="685800" lvl="1">
              <a:buFont typeface="Arial"/>
              <a:buChar char="•"/>
            </a:pPr>
            <a:r>
              <a:rPr lang="en-US" sz="1400" dirty="0"/>
              <a:t>A single-spatial stream frame needs to be sent prior to the transmission of a multiple spatial stream frame; this overhead affects MAC efficiency</a:t>
            </a:r>
          </a:p>
          <a:p>
            <a:pPr marL="685800" lvl="1">
              <a:buFont typeface="Arial"/>
              <a:buChar char="•"/>
            </a:pPr>
            <a:r>
              <a:rPr lang="en-US" sz="1400" dirty="0"/>
              <a:t>Choice of either one or maximum number of active receive chains available; inflexibility in the number of active receive chains leads to sub optimal power consumption</a:t>
            </a:r>
          </a:p>
          <a:p>
            <a:pPr marL="685800" lvl="1">
              <a:buFont typeface="Arial"/>
              <a:buChar char="•"/>
            </a:pPr>
            <a:r>
              <a:rPr lang="en-US" sz="1400" dirty="0"/>
              <a:t>Operating bandwidth is unchanged, i.e. fixed at negotiated bandwidth</a:t>
            </a:r>
          </a:p>
          <a:p>
            <a:endParaRPr lang="en-US" sz="18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Footer Placeholder 4"/>
          <p:cNvSpPr>
            <a:spLocks noGrp="1"/>
          </p:cNvSpPr>
          <p:nvPr>
            <p:ph type="ftr" idx="14"/>
          </p:nvPr>
        </p:nvSpPr>
        <p:spPr/>
        <p:txBody>
          <a:bodyPr/>
          <a:lstStyle/>
          <a:p>
            <a:r>
              <a:rPr lang="en-GB" smtClean="0"/>
              <a:t>Eric Wong (Apple)</a:t>
            </a:r>
            <a:endParaRPr lang="en-GB" dirty="0"/>
          </a:p>
        </p:txBody>
      </p:sp>
      <p:sp>
        <p:nvSpPr>
          <p:cNvPr id="6" name="Date Placeholder 5"/>
          <p:cNvSpPr>
            <a:spLocks noGrp="1"/>
          </p:cNvSpPr>
          <p:nvPr>
            <p:ph type="dt" idx="15"/>
          </p:nvPr>
        </p:nvSpPr>
        <p:spPr/>
        <p:txBody>
          <a:bodyPr/>
          <a:lstStyle/>
          <a:p>
            <a:r>
              <a:rPr lang="en-US" smtClean="0"/>
              <a:t>September 2015</a:t>
            </a:r>
            <a:endParaRPr lang="en-GB" dirty="0"/>
          </a:p>
        </p:txBody>
      </p:sp>
    </p:spTree>
    <p:extLst>
      <p:ext uri="{BB962C8B-B14F-4D97-AF65-F5344CB8AC3E}">
        <p14:creationId xmlns:p14="http://schemas.microsoft.com/office/powerpoint/2010/main" val="28386999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Operating Mode Notification for VHT STA (11ac)</a:t>
            </a:r>
          </a:p>
        </p:txBody>
      </p:sp>
      <p:sp>
        <p:nvSpPr>
          <p:cNvPr id="3" name="Content Placeholder 2"/>
          <p:cNvSpPr>
            <a:spLocks noGrp="1"/>
          </p:cNvSpPr>
          <p:nvPr>
            <p:ph idx="1"/>
          </p:nvPr>
        </p:nvSpPr>
        <p:spPr/>
        <p:txBody>
          <a:bodyPr/>
          <a:lstStyle/>
          <a:p>
            <a:pPr>
              <a:buFont typeface="Arial"/>
              <a:buChar char="•"/>
            </a:pPr>
            <a:r>
              <a:rPr lang="en-US" sz="1600" dirty="0"/>
              <a:t>An VHT STA (11ac) uses an Operating Mode Notification frame or element to “notify STAs that the transmitting STA is changing its operating channel width, the maximum number of spatial streams it can receive, or both” [2]</a:t>
            </a:r>
          </a:p>
          <a:p>
            <a:pPr>
              <a:buFont typeface="Arial"/>
              <a:buChar char="•"/>
            </a:pPr>
            <a:r>
              <a:rPr lang="en-US" sz="1600" dirty="0"/>
              <a:t>The Operating Mode Notification frame or element contains the Operating Mode field that conveys</a:t>
            </a:r>
          </a:p>
          <a:p>
            <a:pPr lvl="1">
              <a:buFont typeface="Arial"/>
              <a:buChar char="•"/>
            </a:pPr>
            <a:r>
              <a:rPr lang="en-US" sz="1400" dirty="0"/>
              <a:t>Channel width, i.e. 20, 40, 80, 160 MHz</a:t>
            </a:r>
          </a:p>
          <a:p>
            <a:pPr lvl="1">
              <a:buFont typeface="Arial"/>
              <a:buChar char="•"/>
            </a:pPr>
            <a:r>
              <a:rPr lang="en-US" sz="1400" dirty="0"/>
              <a:t>Maximum number of spatial streams that STA can receive, i.e. 1, 2, …, 8</a:t>
            </a:r>
          </a:p>
          <a:p>
            <a:pPr>
              <a:buFont typeface="Arial"/>
              <a:buChar char="•"/>
            </a:pPr>
            <a:r>
              <a:rPr lang="en-US" sz="1600" dirty="0"/>
              <a:t>Improves 802.11n mechanism by allowing</a:t>
            </a:r>
          </a:p>
          <a:p>
            <a:pPr lvl="1">
              <a:buFont typeface="Arial"/>
              <a:buChar char="•"/>
            </a:pPr>
            <a:r>
              <a:rPr lang="en-US" sz="1400" dirty="0"/>
              <a:t>Configurable maximum number of active receive chains</a:t>
            </a:r>
          </a:p>
          <a:p>
            <a:pPr lvl="1">
              <a:buFont typeface="Arial"/>
              <a:buChar char="•"/>
            </a:pPr>
            <a:r>
              <a:rPr lang="en-US" sz="1400" dirty="0"/>
              <a:t>Configurable channel width </a:t>
            </a:r>
          </a:p>
          <a:p>
            <a:pPr>
              <a:buFont typeface="Arial"/>
              <a:buChar char="•"/>
            </a:pPr>
            <a:endParaRPr lang="en-US" sz="16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5" name="Footer Placeholder 4"/>
          <p:cNvSpPr>
            <a:spLocks noGrp="1"/>
          </p:cNvSpPr>
          <p:nvPr>
            <p:ph type="ftr" idx="14"/>
          </p:nvPr>
        </p:nvSpPr>
        <p:spPr/>
        <p:txBody>
          <a:bodyPr/>
          <a:lstStyle/>
          <a:p>
            <a:r>
              <a:rPr lang="en-GB" smtClean="0"/>
              <a:t>Eric Wong (Apple)</a:t>
            </a:r>
            <a:endParaRPr lang="en-GB" dirty="0"/>
          </a:p>
        </p:txBody>
      </p:sp>
      <p:sp>
        <p:nvSpPr>
          <p:cNvPr id="6" name="Date Placeholder 5"/>
          <p:cNvSpPr>
            <a:spLocks noGrp="1"/>
          </p:cNvSpPr>
          <p:nvPr>
            <p:ph type="dt" idx="15"/>
          </p:nvPr>
        </p:nvSpPr>
        <p:spPr/>
        <p:txBody>
          <a:bodyPr/>
          <a:lstStyle/>
          <a:p>
            <a:r>
              <a:rPr lang="en-US" smtClean="0"/>
              <a:t>September 2015</a:t>
            </a:r>
            <a:endParaRPr lang="en-GB" dirty="0"/>
          </a:p>
        </p:txBody>
      </p:sp>
    </p:spTree>
    <p:extLst>
      <p:ext uri="{BB962C8B-B14F-4D97-AF65-F5344CB8AC3E}">
        <p14:creationId xmlns:p14="http://schemas.microsoft.com/office/powerpoint/2010/main" val="10456452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Operating Mode Notification in VHT STA (11ac)</a:t>
            </a:r>
          </a:p>
        </p:txBody>
      </p:sp>
      <p:sp>
        <p:nvSpPr>
          <p:cNvPr id="3" name="Content Placeholder 2"/>
          <p:cNvSpPr>
            <a:spLocks noGrp="1"/>
          </p:cNvSpPr>
          <p:nvPr>
            <p:ph idx="1"/>
          </p:nvPr>
        </p:nvSpPr>
        <p:spPr/>
        <p:txBody>
          <a:bodyPr/>
          <a:lstStyle/>
          <a:p>
            <a:pPr>
              <a:buFont typeface="Arial"/>
              <a:buChar char="•"/>
            </a:pPr>
            <a:r>
              <a:rPr lang="en-US" sz="1600" dirty="0"/>
              <a:t>Drawbacks of this mechanism</a:t>
            </a:r>
          </a:p>
          <a:p>
            <a:pPr lvl="1">
              <a:buFont typeface="Arial"/>
              <a:buChar char="•"/>
            </a:pPr>
            <a:r>
              <a:rPr lang="en-US" sz="1400" dirty="0"/>
              <a:t>Operating Mode Notification frame exchange is needed for any changes in channel width or maximum number of active receive chains; this overhead affects MAC efficiency</a:t>
            </a:r>
          </a:p>
          <a:p>
            <a:pPr lvl="1">
              <a:buFont typeface="Arial"/>
              <a:buChar char="•"/>
            </a:pPr>
            <a:r>
              <a:rPr lang="en-US" sz="1400" dirty="0"/>
              <a:t>Slow adaptation of number of active receive chains and channel width to match existing link conditions, i.e. &lt;MCS, BW, NSS&gt; where NSS denotes number of spatial streams</a:t>
            </a:r>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5" name="Footer Placeholder 4"/>
          <p:cNvSpPr>
            <a:spLocks noGrp="1"/>
          </p:cNvSpPr>
          <p:nvPr>
            <p:ph type="ftr" idx="14"/>
          </p:nvPr>
        </p:nvSpPr>
        <p:spPr/>
        <p:txBody>
          <a:bodyPr/>
          <a:lstStyle/>
          <a:p>
            <a:r>
              <a:rPr lang="en-GB" smtClean="0"/>
              <a:t>Eric Wong (Apple)</a:t>
            </a:r>
            <a:endParaRPr lang="en-GB" dirty="0"/>
          </a:p>
        </p:txBody>
      </p:sp>
      <p:sp>
        <p:nvSpPr>
          <p:cNvPr id="6" name="Date Placeholder 5"/>
          <p:cNvSpPr>
            <a:spLocks noGrp="1"/>
          </p:cNvSpPr>
          <p:nvPr>
            <p:ph type="dt" idx="15"/>
          </p:nvPr>
        </p:nvSpPr>
        <p:spPr/>
        <p:txBody>
          <a:bodyPr/>
          <a:lstStyle/>
          <a:p>
            <a:r>
              <a:rPr lang="en-US" smtClean="0"/>
              <a:t>September 2015</a:t>
            </a:r>
            <a:endParaRPr lang="en-GB" dirty="0"/>
          </a:p>
        </p:txBody>
      </p:sp>
    </p:spTree>
    <p:extLst>
      <p:ext uri="{BB962C8B-B14F-4D97-AF65-F5344CB8AC3E}">
        <p14:creationId xmlns:p14="http://schemas.microsoft.com/office/powerpoint/2010/main" val="17047400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US" dirty="0"/>
          </a:p>
        </p:txBody>
      </p:sp>
      <p:sp>
        <p:nvSpPr>
          <p:cNvPr id="3" name="Content Placeholder 2"/>
          <p:cNvSpPr>
            <a:spLocks noGrp="1"/>
          </p:cNvSpPr>
          <p:nvPr>
            <p:ph idx="1"/>
          </p:nvPr>
        </p:nvSpPr>
        <p:spPr/>
        <p:txBody>
          <a:bodyPr/>
          <a:lstStyle/>
          <a:p>
            <a:pPr>
              <a:buFont typeface="Arial"/>
              <a:buChar char="•"/>
            </a:pPr>
            <a:r>
              <a:rPr lang="en-US" sz="1600" dirty="0"/>
              <a:t>This contribution describes a mechanism for receive operating mode indication for STAs to dynamically adapt the number of active receive chains and channel width for reception of the subsequent PPDUs </a:t>
            </a:r>
          </a:p>
          <a:p>
            <a:pPr lvl="1">
              <a:buFont typeface="Arial"/>
              <a:buChar char="•"/>
            </a:pPr>
            <a:r>
              <a:rPr lang="en-US" sz="1400" dirty="0"/>
              <a:t>Allow STAs to operate in a lower power RX operating mode for a significant portion of time</a:t>
            </a:r>
          </a:p>
          <a:p>
            <a:pPr lvl="1">
              <a:buFont typeface="Arial"/>
              <a:buChar char="•"/>
            </a:pPr>
            <a:r>
              <a:rPr lang="en-US" sz="1400" dirty="0"/>
              <a:t>Improve MAC efficiency, i.e. reduction in management frame exchanges </a:t>
            </a:r>
          </a:p>
          <a:p>
            <a:pPr marL="0" indent="0"/>
            <a:endParaRPr lang="en-US" sz="16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5" name="Footer Placeholder 4"/>
          <p:cNvSpPr>
            <a:spLocks noGrp="1"/>
          </p:cNvSpPr>
          <p:nvPr>
            <p:ph type="ftr" idx="14"/>
          </p:nvPr>
        </p:nvSpPr>
        <p:spPr/>
        <p:txBody>
          <a:bodyPr/>
          <a:lstStyle/>
          <a:p>
            <a:r>
              <a:rPr lang="en-GB" smtClean="0"/>
              <a:t>Eric Wong (Apple)</a:t>
            </a:r>
            <a:endParaRPr lang="en-GB" dirty="0"/>
          </a:p>
        </p:txBody>
      </p:sp>
      <p:sp>
        <p:nvSpPr>
          <p:cNvPr id="6" name="Date Placeholder 5"/>
          <p:cNvSpPr>
            <a:spLocks noGrp="1"/>
          </p:cNvSpPr>
          <p:nvPr>
            <p:ph type="dt" idx="15"/>
          </p:nvPr>
        </p:nvSpPr>
        <p:spPr/>
        <p:txBody>
          <a:bodyPr/>
          <a:lstStyle/>
          <a:p>
            <a:r>
              <a:rPr lang="en-US" smtClean="0"/>
              <a:t>September 2015</a:t>
            </a:r>
            <a:endParaRPr lang="en-GB" dirty="0"/>
          </a:p>
        </p:txBody>
      </p:sp>
    </p:spTree>
    <p:extLst>
      <p:ext uri="{BB962C8B-B14F-4D97-AF65-F5344CB8AC3E}">
        <p14:creationId xmlns:p14="http://schemas.microsoft.com/office/powerpoint/2010/main" val="3336857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 Operating Mode Indication (1)</a:t>
            </a:r>
          </a:p>
        </p:txBody>
      </p:sp>
      <p:sp>
        <p:nvSpPr>
          <p:cNvPr id="3" name="Content Placeholder 2"/>
          <p:cNvSpPr>
            <a:spLocks noGrp="1"/>
          </p:cNvSpPr>
          <p:nvPr>
            <p:ph idx="1"/>
          </p:nvPr>
        </p:nvSpPr>
        <p:spPr/>
        <p:txBody>
          <a:bodyPr/>
          <a:lstStyle/>
          <a:p>
            <a:pPr>
              <a:buFont typeface="Arial"/>
              <a:buChar char="•"/>
            </a:pPr>
            <a:r>
              <a:rPr lang="en-US" sz="1600" dirty="0"/>
              <a:t>Proposed a receive operating mode indication mechanism allow STAs to adapt and operate with an appropriate number of active receive chains and channel width for reception of the subsequent PPDU frames</a:t>
            </a:r>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Footer Placeholder 4"/>
          <p:cNvSpPr>
            <a:spLocks noGrp="1"/>
          </p:cNvSpPr>
          <p:nvPr>
            <p:ph type="ftr" idx="14"/>
          </p:nvPr>
        </p:nvSpPr>
        <p:spPr/>
        <p:txBody>
          <a:bodyPr/>
          <a:lstStyle/>
          <a:p>
            <a:r>
              <a:rPr lang="en-GB" smtClean="0"/>
              <a:t>Eric Wong (Apple)</a:t>
            </a:r>
            <a:endParaRPr lang="en-GB" dirty="0"/>
          </a:p>
        </p:txBody>
      </p:sp>
      <p:sp>
        <p:nvSpPr>
          <p:cNvPr id="6" name="Date Placeholder 5"/>
          <p:cNvSpPr>
            <a:spLocks noGrp="1"/>
          </p:cNvSpPr>
          <p:nvPr>
            <p:ph type="dt" idx="15"/>
          </p:nvPr>
        </p:nvSpPr>
        <p:spPr/>
        <p:txBody>
          <a:bodyPr/>
          <a:lstStyle/>
          <a:p>
            <a:r>
              <a:rPr lang="en-US" smtClean="0"/>
              <a:t>September 2015</a:t>
            </a:r>
            <a:endParaRPr lang="en-GB" dirty="0"/>
          </a:p>
        </p:txBody>
      </p:sp>
    </p:spTree>
    <p:extLst>
      <p:ext uri="{BB962C8B-B14F-4D97-AF65-F5344CB8AC3E}">
        <p14:creationId xmlns:p14="http://schemas.microsoft.com/office/powerpoint/2010/main" val="25939639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 Operating Mode Indication (2</a:t>
            </a:r>
            <a:r>
              <a:rPr lang="en-US" dirty="0" smtClean="0"/>
              <a:t>)</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5" name="Footer Placeholder 4"/>
          <p:cNvSpPr>
            <a:spLocks noGrp="1"/>
          </p:cNvSpPr>
          <p:nvPr>
            <p:ph type="ftr" idx="14"/>
          </p:nvPr>
        </p:nvSpPr>
        <p:spPr/>
        <p:txBody>
          <a:bodyPr/>
          <a:lstStyle/>
          <a:p>
            <a:r>
              <a:rPr lang="en-GB" smtClean="0"/>
              <a:t>Eric Wong (Apple)</a:t>
            </a:r>
            <a:endParaRPr lang="en-GB" dirty="0"/>
          </a:p>
        </p:txBody>
      </p:sp>
      <p:sp>
        <p:nvSpPr>
          <p:cNvPr id="6" name="Date Placeholder 5"/>
          <p:cNvSpPr>
            <a:spLocks noGrp="1"/>
          </p:cNvSpPr>
          <p:nvPr>
            <p:ph type="dt" idx="15"/>
          </p:nvPr>
        </p:nvSpPr>
        <p:spPr/>
        <p:txBody>
          <a:bodyPr/>
          <a:lstStyle/>
          <a:p>
            <a:r>
              <a:rPr lang="en-US" smtClean="0"/>
              <a:t>September 2015</a:t>
            </a:r>
            <a:endParaRPr lang="en-GB" dirty="0"/>
          </a:p>
        </p:txBody>
      </p:sp>
      <p:sp>
        <p:nvSpPr>
          <p:cNvPr id="7" name="Content Placeholder 2"/>
          <p:cNvSpPr txBox="1">
            <a:spLocks/>
          </p:cNvSpPr>
          <p:nvPr/>
        </p:nvSpPr>
        <p:spPr bwMode="auto">
          <a:xfrm>
            <a:off x="685800" y="3733800"/>
            <a:ext cx="7772400" cy="22098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a:buChar char="•"/>
            </a:pPr>
            <a:r>
              <a:rPr lang="en-US" sz="1600" dirty="0" smtClean="0"/>
              <a:t>Introduce a one byte Receive (RX) Operating Mode (ROM) field in the MAC header of DATA </a:t>
            </a:r>
          </a:p>
          <a:p>
            <a:pPr lvl="1">
              <a:buFont typeface="Arial"/>
              <a:buChar char="•"/>
            </a:pPr>
            <a:r>
              <a:rPr lang="en-US" sz="1400" dirty="0" smtClean="0"/>
              <a:t>RX NSS (3-bit), denotes the number of receive spatial streams of the receiver</a:t>
            </a:r>
          </a:p>
          <a:p>
            <a:pPr lvl="1">
              <a:buFont typeface="Arial"/>
              <a:buChar char="•"/>
            </a:pPr>
            <a:r>
              <a:rPr lang="en-US" sz="1400" dirty="0" smtClean="0"/>
              <a:t>RX Channel Width (3-bit), denotes the channel width of the receiver</a:t>
            </a:r>
          </a:p>
          <a:p>
            <a:pPr>
              <a:buFont typeface="Arial"/>
              <a:buChar char="•"/>
            </a:pPr>
            <a:r>
              <a:rPr lang="en-US" sz="1600" dirty="0" smtClean="0"/>
              <a:t>Presence of RX operating mode field indicated using a reserved bit in both HT and VHT variant of HT Control field</a:t>
            </a:r>
          </a:p>
          <a:p>
            <a:endParaRPr lang="en-US" sz="1600" dirty="0" smtClean="0"/>
          </a:p>
          <a:p>
            <a:endParaRPr lang="en-US" sz="1600" dirty="0"/>
          </a:p>
        </p:txBody>
      </p:sp>
      <p:grpSp>
        <p:nvGrpSpPr>
          <p:cNvPr id="8" name="Group 7"/>
          <p:cNvGrpSpPr/>
          <p:nvPr/>
        </p:nvGrpSpPr>
        <p:grpSpPr>
          <a:xfrm>
            <a:off x="990600" y="2057400"/>
            <a:ext cx="6553200" cy="1480810"/>
            <a:chOff x="990600" y="2057400"/>
            <a:chExt cx="6553200" cy="1480810"/>
          </a:xfrm>
        </p:grpSpPr>
        <p:sp>
          <p:nvSpPr>
            <p:cNvPr id="9" name="Rectangle 8"/>
            <p:cNvSpPr/>
            <p:nvPr/>
          </p:nvSpPr>
          <p:spPr bwMode="auto">
            <a:xfrm>
              <a:off x="2971800" y="2362200"/>
              <a:ext cx="609600" cy="381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00"/>
                  </a:solidFill>
                  <a:effectLst/>
                  <a:latin typeface="Arial"/>
                  <a:cs typeface="Arial"/>
                </a:rPr>
                <a:t>QoS</a:t>
              </a:r>
              <a:endParaRPr lang="en-US" sz="900" dirty="0">
                <a:solidFill>
                  <a:srgbClr val="000000"/>
                </a:solidFill>
                <a:latin typeface="Arial"/>
                <a:cs typeface="Arial"/>
              </a:endParaRPr>
            </a:p>
            <a:p>
              <a:pPr marL="0" marR="0" indent="0" algn="ctr" defTabSz="914400" rtl="0" eaLnBrk="0" fontAlgn="base" latinLnBrk="0" hangingPunct="0">
                <a:lnSpc>
                  <a:spcPct val="100000"/>
                </a:lnSpc>
                <a:spcBef>
                  <a:spcPct val="0"/>
                </a:spcBef>
                <a:spcAft>
                  <a:spcPct val="0"/>
                </a:spcAft>
                <a:buClrTx/>
                <a:buSzTx/>
                <a:buFontTx/>
                <a:buNone/>
                <a:tabLst/>
              </a:pPr>
              <a:r>
                <a:rPr lang="en-US" sz="900" dirty="0" smtClean="0">
                  <a:solidFill>
                    <a:srgbClr val="000000"/>
                  </a:solidFill>
                  <a:latin typeface="Arial"/>
                  <a:cs typeface="Arial"/>
                </a:rPr>
                <a:t>Control</a:t>
              </a:r>
              <a:endParaRPr kumimoji="0" lang="en-US" sz="900" b="0" i="0" u="none" strike="noStrike" cap="none" normalizeH="0" baseline="0" dirty="0" smtClean="0">
                <a:ln>
                  <a:noFill/>
                </a:ln>
                <a:solidFill>
                  <a:srgbClr val="000000"/>
                </a:solidFill>
                <a:effectLst/>
                <a:latin typeface="Arial"/>
                <a:cs typeface="Arial"/>
              </a:endParaRPr>
            </a:p>
          </p:txBody>
        </p:sp>
        <p:sp>
          <p:nvSpPr>
            <p:cNvPr id="10" name="Rectangle 9"/>
            <p:cNvSpPr/>
            <p:nvPr/>
          </p:nvSpPr>
          <p:spPr bwMode="auto">
            <a:xfrm>
              <a:off x="3581400" y="2362200"/>
              <a:ext cx="685800" cy="3810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a:cs typeface="Arial"/>
                </a:rPr>
                <a:t>HT</a:t>
              </a:r>
              <a:endParaRPr lang="en-US" sz="900" dirty="0">
                <a:solidFill>
                  <a:srgbClr val="000000"/>
                </a:solidFill>
                <a:latin typeface="Arial"/>
                <a:cs typeface="Arial"/>
              </a:endParaRPr>
            </a:p>
            <a:p>
              <a:pPr marL="0" marR="0" indent="0" algn="ctr" defTabSz="914400" rtl="0" eaLnBrk="0" fontAlgn="base" latinLnBrk="0" hangingPunct="0">
                <a:lnSpc>
                  <a:spcPct val="100000"/>
                </a:lnSpc>
                <a:spcBef>
                  <a:spcPct val="0"/>
                </a:spcBef>
                <a:spcAft>
                  <a:spcPct val="0"/>
                </a:spcAft>
                <a:buClrTx/>
                <a:buSzTx/>
                <a:buFontTx/>
                <a:buNone/>
                <a:tabLst/>
              </a:pPr>
              <a:r>
                <a:rPr lang="en-US" sz="900" dirty="0" smtClean="0">
                  <a:solidFill>
                    <a:srgbClr val="000000"/>
                  </a:solidFill>
                  <a:latin typeface="Arial"/>
                  <a:cs typeface="Arial"/>
                </a:rPr>
                <a:t>Control</a:t>
              </a:r>
              <a:endParaRPr kumimoji="0" lang="en-US" sz="900" b="0" i="0" u="none" strike="noStrike" cap="none" normalizeH="0" baseline="0" dirty="0" smtClean="0">
                <a:ln>
                  <a:noFill/>
                </a:ln>
                <a:solidFill>
                  <a:srgbClr val="000000"/>
                </a:solidFill>
                <a:effectLst/>
                <a:latin typeface="Arial"/>
                <a:cs typeface="Arial"/>
              </a:endParaRPr>
            </a:p>
          </p:txBody>
        </p:sp>
        <p:sp>
          <p:nvSpPr>
            <p:cNvPr id="11" name="Rectangle 10"/>
            <p:cNvSpPr/>
            <p:nvPr/>
          </p:nvSpPr>
          <p:spPr bwMode="auto">
            <a:xfrm>
              <a:off x="4267200" y="2362200"/>
              <a:ext cx="1066800" cy="381000"/>
            </a:xfrm>
            <a:prstGeom prst="rect">
              <a:avLst/>
            </a:prstGeom>
            <a:solidFill>
              <a:schemeClr val="accent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a:cs typeface="Arial"/>
                </a:rPr>
                <a:t>RX</a:t>
              </a:r>
            </a:p>
            <a:p>
              <a:pPr marL="0" marR="0" indent="0" algn="ctr" defTabSz="914400" rtl="0" eaLnBrk="0" fontAlgn="base" latinLnBrk="0" hangingPunct="0">
                <a:lnSpc>
                  <a:spcPct val="100000"/>
                </a:lnSpc>
                <a:spcBef>
                  <a:spcPct val="0"/>
                </a:spcBef>
                <a:spcAft>
                  <a:spcPct val="0"/>
                </a:spcAft>
                <a:buClrTx/>
                <a:buSzTx/>
                <a:buFontTx/>
                <a:buNone/>
                <a:tabLst/>
              </a:pPr>
              <a:r>
                <a:rPr lang="en-US" sz="900" dirty="0" smtClean="0">
                  <a:solidFill>
                    <a:srgbClr val="000000"/>
                  </a:solidFill>
                  <a:latin typeface="Arial"/>
                  <a:cs typeface="Arial"/>
                </a:rPr>
                <a:t>Operating Mode</a:t>
              </a:r>
              <a:endParaRPr kumimoji="0" lang="en-US" sz="900" b="0" i="0" u="none" strike="noStrike" cap="none" normalizeH="0" baseline="0" dirty="0" smtClean="0">
                <a:ln>
                  <a:noFill/>
                </a:ln>
                <a:solidFill>
                  <a:srgbClr val="000000"/>
                </a:solidFill>
                <a:effectLst/>
                <a:latin typeface="Arial"/>
                <a:cs typeface="Arial"/>
              </a:endParaRPr>
            </a:p>
          </p:txBody>
        </p:sp>
        <p:sp>
          <p:nvSpPr>
            <p:cNvPr id="12" name="Rectangle 11"/>
            <p:cNvSpPr/>
            <p:nvPr/>
          </p:nvSpPr>
          <p:spPr bwMode="auto">
            <a:xfrm>
              <a:off x="5334000" y="2362200"/>
              <a:ext cx="1752600" cy="381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a:cs typeface="Arial"/>
                </a:rPr>
                <a:t>Frame Body</a:t>
              </a:r>
            </a:p>
          </p:txBody>
        </p:sp>
        <p:sp>
          <p:nvSpPr>
            <p:cNvPr id="13" name="Rectangle 12"/>
            <p:cNvSpPr/>
            <p:nvPr/>
          </p:nvSpPr>
          <p:spPr bwMode="auto">
            <a:xfrm>
              <a:off x="7086600" y="2362200"/>
              <a:ext cx="457200" cy="381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a:cs typeface="Arial"/>
                </a:rPr>
                <a:t>FCS</a:t>
              </a:r>
            </a:p>
          </p:txBody>
        </p:sp>
        <p:sp>
          <p:nvSpPr>
            <p:cNvPr id="14" name="Rectangle 13"/>
            <p:cNvSpPr/>
            <p:nvPr/>
          </p:nvSpPr>
          <p:spPr bwMode="auto">
            <a:xfrm>
              <a:off x="1371600" y="2362200"/>
              <a:ext cx="609600" cy="381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a:cs typeface="Arial"/>
                </a:rPr>
                <a:t>Frame</a:t>
              </a:r>
            </a:p>
            <a:p>
              <a:pPr marL="0" marR="0" indent="0" algn="ctr" defTabSz="914400" rtl="0" eaLnBrk="0" fontAlgn="base" latinLnBrk="0" hangingPunct="0">
                <a:lnSpc>
                  <a:spcPct val="100000"/>
                </a:lnSpc>
                <a:spcBef>
                  <a:spcPct val="0"/>
                </a:spcBef>
                <a:spcAft>
                  <a:spcPct val="0"/>
                </a:spcAft>
                <a:buClrTx/>
                <a:buSzTx/>
                <a:buFontTx/>
                <a:buNone/>
                <a:tabLst/>
              </a:pPr>
              <a:r>
                <a:rPr lang="en-US" sz="900" dirty="0" smtClean="0">
                  <a:solidFill>
                    <a:srgbClr val="000000"/>
                  </a:solidFill>
                  <a:latin typeface="Arial"/>
                  <a:cs typeface="Arial"/>
                </a:rPr>
                <a:t>Control</a:t>
              </a:r>
              <a:endParaRPr kumimoji="0" lang="en-US" sz="900" b="0" i="0" u="none" strike="noStrike" cap="none" normalizeH="0" baseline="0" dirty="0" smtClean="0">
                <a:ln>
                  <a:noFill/>
                </a:ln>
                <a:solidFill>
                  <a:srgbClr val="000000"/>
                </a:solidFill>
                <a:effectLst/>
                <a:latin typeface="Arial"/>
                <a:cs typeface="Arial"/>
              </a:endParaRPr>
            </a:p>
          </p:txBody>
        </p:sp>
        <p:sp>
          <p:nvSpPr>
            <p:cNvPr id="15" name="Rectangle 14"/>
            <p:cNvSpPr/>
            <p:nvPr/>
          </p:nvSpPr>
          <p:spPr bwMode="auto">
            <a:xfrm>
              <a:off x="1981200" y="2362200"/>
              <a:ext cx="990600" cy="381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solidFill>
                    <a:srgbClr val="000000"/>
                  </a:solidFill>
                  <a:effectLst/>
                  <a:latin typeface="Arial"/>
                  <a:cs typeface="Arial"/>
                </a:rPr>
                <a:t>….</a:t>
              </a:r>
            </a:p>
          </p:txBody>
        </p:sp>
        <p:sp>
          <p:nvSpPr>
            <p:cNvPr id="16" name="Rectangle 15"/>
            <p:cNvSpPr/>
            <p:nvPr/>
          </p:nvSpPr>
          <p:spPr bwMode="auto">
            <a:xfrm>
              <a:off x="1371600" y="2057400"/>
              <a:ext cx="609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solidFill>
                    <a:srgbClr val="000000"/>
                  </a:solidFill>
                  <a:effectLst/>
                  <a:latin typeface="Arial"/>
                  <a:cs typeface="Arial"/>
                </a:rPr>
                <a:t>2</a:t>
              </a:r>
            </a:p>
          </p:txBody>
        </p:sp>
        <p:sp>
          <p:nvSpPr>
            <p:cNvPr id="17" name="Rectangle 16"/>
            <p:cNvSpPr/>
            <p:nvPr/>
          </p:nvSpPr>
          <p:spPr bwMode="auto">
            <a:xfrm>
              <a:off x="2971800" y="2057400"/>
              <a:ext cx="609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dirty="0">
                  <a:solidFill>
                    <a:srgbClr val="000000"/>
                  </a:solidFill>
                  <a:latin typeface="Arial"/>
                  <a:cs typeface="Arial"/>
                </a:rPr>
                <a:t>2</a:t>
              </a:r>
              <a:endParaRPr kumimoji="0" lang="en-US" sz="900" b="0" i="0" u="none" strike="noStrike" cap="none" normalizeH="0" baseline="0" dirty="0" smtClean="0">
                <a:solidFill>
                  <a:srgbClr val="000000"/>
                </a:solidFill>
                <a:effectLst/>
                <a:latin typeface="Arial"/>
                <a:cs typeface="Arial"/>
              </a:endParaRPr>
            </a:p>
          </p:txBody>
        </p:sp>
        <p:sp>
          <p:nvSpPr>
            <p:cNvPr id="18" name="Rectangle 17"/>
            <p:cNvSpPr/>
            <p:nvPr/>
          </p:nvSpPr>
          <p:spPr bwMode="auto">
            <a:xfrm>
              <a:off x="3581400" y="2057400"/>
              <a:ext cx="609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dirty="0" smtClean="0">
                  <a:solidFill>
                    <a:srgbClr val="000000"/>
                  </a:solidFill>
                  <a:latin typeface="Arial"/>
                  <a:cs typeface="Arial"/>
                </a:rPr>
                <a:t>4</a:t>
              </a:r>
              <a:endParaRPr kumimoji="0" lang="en-US" sz="900" b="0" i="0" u="none" strike="noStrike" cap="none" normalizeH="0" baseline="0" dirty="0" smtClean="0">
                <a:solidFill>
                  <a:srgbClr val="000000"/>
                </a:solidFill>
                <a:effectLst/>
                <a:latin typeface="Arial"/>
                <a:cs typeface="Arial"/>
              </a:endParaRPr>
            </a:p>
          </p:txBody>
        </p:sp>
        <p:sp>
          <p:nvSpPr>
            <p:cNvPr id="19" name="Rectangle 18"/>
            <p:cNvSpPr/>
            <p:nvPr/>
          </p:nvSpPr>
          <p:spPr bwMode="auto">
            <a:xfrm>
              <a:off x="4267200" y="2057400"/>
              <a:ext cx="1066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dirty="0" smtClean="0">
                  <a:solidFill>
                    <a:srgbClr val="000000"/>
                  </a:solidFill>
                  <a:latin typeface="Arial"/>
                  <a:cs typeface="Arial"/>
                </a:rPr>
                <a:t>1</a:t>
              </a:r>
              <a:endParaRPr kumimoji="0" lang="en-US" sz="900" b="0" i="0" u="none" strike="noStrike" cap="none" normalizeH="0" baseline="0" dirty="0" smtClean="0">
                <a:solidFill>
                  <a:srgbClr val="000000"/>
                </a:solidFill>
                <a:effectLst/>
                <a:latin typeface="Arial"/>
                <a:cs typeface="Arial"/>
              </a:endParaRPr>
            </a:p>
          </p:txBody>
        </p:sp>
        <p:sp>
          <p:nvSpPr>
            <p:cNvPr id="20" name="Rectangle 19"/>
            <p:cNvSpPr/>
            <p:nvPr/>
          </p:nvSpPr>
          <p:spPr bwMode="auto">
            <a:xfrm>
              <a:off x="5334000" y="2057400"/>
              <a:ext cx="1752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dirty="0" smtClean="0">
                  <a:solidFill>
                    <a:srgbClr val="000000"/>
                  </a:solidFill>
                  <a:latin typeface="Arial"/>
                  <a:cs typeface="Arial"/>
                </a:rPr>
                <a:t>variable</a:t>
              </a:r>
              <a:endParaRPr kumimoji="0" lang="en-US" sz="900" b="0" i="0" u="none" strike="noStrike" cap="none" normalizeH="0" baseline="0" dirty="0" smtClean="0">
                <a:solidFill>
                  <a:srgbClr val="000000"/>
                </a:solidFill>
                <a:effectLst/>
                <a:latin typeface="Arial"/>
                <a:cs typeface="Arial"/>
              </a:endParaRPr>
            </a:p>
          </p:txBody>
        </p:sp>
        <p:sp>
          <p:nvSpPr>
            <p:cNvPr id="21" name="Rectangle 20"/>
            <p:cNvSpPr/>
            <p:nvPr/>
          </p:nvSpPr>
          <p:spPr bwMode="auto">
            <a:xfrm>
              <a:off x="7086600" y="2057400"/>
              <a:ext cx="457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dirty="0" smtClean="0">
                  <a:solidFill>
                    <a:srgbClr val="000000"/>
                  </a:solidFill>
                  <a:latin typeface="Arial"/>
                  <a:cs typeface="Arial"/>
                </a:rPr>
                <a:t>4</a:t>
              </a:r>
              <a:endParaRPr kumimoji="0" lang="en-US" sz="900" b="0" i="0" u="none" strike="noStrike" cap="none" normalizeH="0" baseline="0" dirty="0" smtClean="0">
                <a:solidFill>
                  <a:srgbClr val="000000"/>
                </a:solidFill>
                <a:effectLst/>
                <a:latin typeface="Arial"/>
                <a:cs typeface="Arial"/>
              </a:endParaRPr>
            </a:p>
          </p:txBody>
        </p:sp>
        <p:cxnSp>
          <p:nvCxnSpPr>
            <p:cNvPr id="22" name="Straight Arrow Connector 21"/>
            <p:cNvCxnSpPr/>
            <p:nvPr/>
          </p:nvCxnSpPr>
          <p:spPr bwMode="auto">
            <a:xfrm>
              <a:off x="1371600" y="3276600"/>
              <a:ext cx="396240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23" name="TextBox 22"/>
            <p:cNvSpPr txBox="1"/>
            <p:nvPr/>
          </p:nvSpPr>
          <p:spPr>
            <a:xfrm>
              <a:off x="2590800" y="3276600"/>
              <a:ext cx="1828800" cy="261610"/>
            </a:xfrm>
            <a:prstGeom prst="rect">
              <a:avLst/>
            </a:prstGeom>
            <a:noFill/>
          </p:spPr>
          <p:txBody>
            <a:bodyPr wrap="square" rtlCol="0">
              <a:spAutoFit/>
            </a:bodyPr>
            <a:lstStyle/>
            <a:p>
              <a:pPr algn="ctr"/>
              <a:r>
                <a:rPr lang="en-US" sz="1050" dirty="0" smtClean="0">
                  <a:solidFill>
                    <a:srgbClr val="000000"/>
                  </a:solidFill>
                  <a:latin typeface="Arial"/>
                  <a:cs typeface="Arial"/>
                </a:rPr>
                <a:t>MAC Header</a:t>
              </a:r>
              <a:endParaRPr lang="en-US" sz="1050" dirty="0">
                <a:solidFill>
                  <a:srgbClr val="000000"/>
                </a:solidFill>
                <a:latin typeface="Arial"/>
                <a:cs typeface="Arial"/>
              </a:endParaRPr>
            </a:p>
          </p:txBody>
        </p:sp>
        <p:sp>
          <p:nvSpPr>
            <p:cNvPr id="24" name="Rectangle 23"/>
            <p:cNvSpPr/>
            <p:nvPr/>
          </p:nvSpPr>
          <p:spPr bwMode="auto">
            <a:xfrm>
              <a:off x="990600" y="2057400"/>
              <a:ext cx="609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dirty="0" smtClean="0">
                  <a:solidFill>
                    <a:srgbClr val="000000"/>
                  </a:solidFill>
                  <a:latin typeface="Arial"/>
                  <a:cs typeface="Arial"/>
                </a:rPr>
                <a:t>Octets:</a:t>
              </a:r>
              <a:endParaRPr kumimoji="0" lang="en-US" sz="900" b="0" i="0" u="none" strike="noStrike" cap="none" normalizeH="0" baseline="0" dirty="0" smtClean="0">
                <a:solidFill>
                  <a:srgbClr val="000000"/>
                </a:solidFill>
                <a:effectLst/>
                <a:latin typeface="Arial"/>
                <a:cs typeface="Arial"/>
              </a:endParaRPr>
            </a:p>
          </p:txBody>
        </p:sp>
      </p:grpSp>
    </p:spTree>
    <p:extLst>
      <p:ext uri="{BB962C8B-B14F-4D97-AF65-F5344CB8AC3E}">
        <p14:creationId xmlns:p14="http://schemas.microsoft.com/office/powerpoint/2010/main" val="2636936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 Operating Mode Indication (3)</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
        <p:nvSpPr>
          <p:cNvPr id="5" name="Footer Placeholder 4"/>
          <p:cNvSpPr>
            <a:spLocks noGrp="1"/>
          </p:cNvSpPr>
          <p:nvPr>
            <p:ph type="ftr" idx="14"/>
          </p:nvPr>
        </p:nvSpPr>
        <p:spPr/>
        <p:txBody>
          <a:bodyPr/>
          <a:lstStyle/>
          <a:p>
            <a:r>
              <a:rPr lang="en-GB" smtClean="0"/>
              <a:t>Eric Wong (Apple)</a:t>
            </a:r>
            <a:endParaRPr lang="en-GB" dirty="0"/>
          </a:p>
        </p:txBody>
      </p:sp>
      <p:sp>
        <p:nvSpPr>
          <p:cNvPr id="6" name="Date Placeholder 5"/>
          <p:cNvSpPr>
            <a:spLocks noGrp="1"/>
          </p:cNvSpPr>
          <p:nvPr>
            <p:ph type="dt" idx="15"/>
          </p:nvPr>
        </p:nvSpPr>
        <p:spPr/>
        <p:txBody>
          <a:bodyPr/>
          <a:lstStyle/>
          <a:p>
            <a:r>
              <a:rPr lang="en-US" smtClean="0"/>
              <a:t>September 2015</a:t>
            </a:r>
            <a:endParaRPr lang="en-GB" dirty="0"/>
          </a:p>
        </p:txBody>
      </p:sp>
      <p:grpSp>
        <p:nvGrpSpPr>
          <p:cNvPr id="7" name="Group 6"/>
          <p:cNvGrpSpPr/>
          <p:nvPr/>
        </p:nvGrpSpPr>
        <p:grpSpPr>
          <a:xfrm>
            <a:off x="1828800" y="3099616"/>
            <a:ext cx="5280660" cy="1167584"/>
            <a:chOff x="1676400" y="4038600"/>
            <a:chExt cx="5867400" cy="1297315"/>
          </a:xfrm>
        </p:grpSpPr>
        <p:pic>
          <p:nvPicPr>
            <p:cNvPr id="8" name="Picture 7"/>
            <p:cNvPicPr>
              <a:picLocks noChangeAspect="1"/>
            </p:cNvPicPr>
            <p:nvPr/>
          </p:nvPicPr>
          <p:blipFill>
            <a:blip r:embed="rId2"/>
            <a:stretch>
              <a:fillRect/>
            </a:stretch>
          </p:blipFill>
          <p:spPr>
            <a:xfrm>
              <a:off x="1676400" y="4038600"/>
              <a:ext cx="5867400" cy="1297315"/>
            </a:xfrm>
            <a:prstGeom prst="rect">
              <a:avLst/>
            </a:prstGeom>
          </p:spPr>
        </p:pic>
        <p:sp>
          <p:nvSpPr>
            <p:cNvPr id="9" name="Donut 8"/>
            <p:cNvSpPr/>
            <p:nvPr/>
          </p:nvSpPr>
          <p:spPr bwMode="auto">
            <a:xfrm>
              <a:off x="1981200" y="4114800"/>
              <a:ext cx="914400" cy="838200"/>
            </a:xfrm>
            <a:prstGeom prst="donut">
              <a:avLst>
                <a:gd name="adj" fmla="val 1801"/>
              </a:avLst>
            </a:prstGeom>
            <a:noFill/>
            <a:ln w="12700" cap="flat" cmpd="sng" algn="ctr">
              <a:solidFill>
                <a:srgbClr val="FF6600">
                  <a:alpha val="50000"/>
                </a:srgb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10" name="Group 9"/>
          <p:cNvGrpSpPr/>
          <p:nvPr/>
        </p:nvGrpSpPr>
        <p:grpSpPr>
          <a:xfrm>
            <a:off x="1752600" y="1676400"/>
            <a:ext cx="5006340" cy="1303158"/>
            <a:chOff x="1752600" y="1981200"/>
            <a:chExt cx="5562600" cy="1447953"/>
          </a:xfrm>
        </p:grpSpPr>
        <p:pic>
          <p:nvPicPr>
            <p:cNvPr id="11" name="Picture 10"/>
            <p:cNvPicPr>
              <a:picLocks noChangeAspect="1"/>
            </p:cNvPicPr>
            <p:nvPr/>
          </p:nvPicPr>
          <p:blipFill>
            <a:blip r:embed="rId3"/>
            <a:stretch>
              <a:fillRect/>
            </a:stretch>
          </p:blipFill>
          <p:spPr>
            <a:xfrm>
              <a:off x="1752600" y="1981200"/>
              <a:ext cx="5562600" cy="1447953"/>
            </a:xfrm>
            <a:prstGeom prst="rect">
              <a:avLst/>
            </a:prstGeom>
          </p:spPr>
        </p:pic>
        <p:sp>
          <p:nvSpPr>
            <p:cNvPr id="12" name="Donut 11"/>
            <p:cNvSpPr/>
            <p:nvPr/>
          </p:nvSpPr>
          <p:spPr bwMode="auto">
            <a:xfrm>
              <a:off x="4038600" y="2057400"/>
              <a:ext cx="838200" cy="1066800"/>
            </a:xfrm>
            <a:prstGeom prst="donut">
              <a:avLst>
                <a:gd name="adj" fmla="val 1801"/>
              </a:avLst>
            </a:prstGeom>
            <a:noFill/>
            <a:ln w="12700" cap="flat" cmpd="sng" algn="ctr">
              <a:solidFill>
                <a:srgbClr val="FF6600">
                  <a:alpha val="50000"/>
                </a:srgb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3" name="Donut 12"/>
            <p:cNvSpPr/>
            <p:nvPr/>
          </p:nvSpPr>
          <p:spPr bwMode="auto">
            <a:xfrm>
              <a:off x="5943600" y="2057400"/>
              <a:ext cx="762000" cy="1066800"/>
            </a:xfrm>
            <a:prstGeom prst="donut">
              <a:avLst>
                <a:gd name="adj" fmla="val 1801"/>
              </a:avLst>
            </a:prstGeom>
            <a:noFill/>
            <a:ln w="12700" cap="flat" cmpd="sng" algn="ctr">
              <a:solidFill>
                <a:srgbClr val="FF6600">
                  <a:alpha val="50000"/>
                </a:srgb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
        <p:nvSpPr>
          <p:cNvPr id="14" name="Content Placeholder 2"/>
          <p:cNvSpPr txBox="1">
            <a:spLocks/>
          </p:cNvSpPr>
          <p:nvPr/>
        </p:nvSpPr>
        <p:spPr bwMode="auto">
          <a:xfrm>
            <a:off x="685800" y="4495800"/>
            <a:ext cx="7772400" cy="16002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a:buChar char="•"/>
            </a:pPr>
            <a:r>
              <a:rPr lang="en-US" sz="1600" dirty="0" smtClean="0"/>
              <a:t>Format of Receive (RX) Operating Mode (ROM) field in DATA type MAC header is TBD</a:t>
            </a:r>
            <a:endParaRPr lang="en-US" sz="1400" dirty="0" smtClean="0"/>
          </a:p>
          <a:p>
            <a:endParaRPr lang="en-US" sz="1800" dirty="0"/>
          </a:p>
        </p:txBody>
      </p:sp>
    </p:spTree>
    <p:extLst>
      <p:ext uri="{BB962C8B-B14F-4D97-AF65-F5344CB8AC3E}">
        <p14:creationId xmlns:p14="http://schemas.microsoft.com/office/powerpoint/2010/main" val="19049207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 Operating Mode Indication (4)</a:t>
            </a:r>
          </a:p>
        </p:txBody>
      </p:sp>
      <p:sp>
        <p:nvSpPr>
          <p:cNvPr id="3" name="Content Placeholder 2"/>
          <p:cNvSpPr>
            <a:spLocks noGrp="1"/>
          </p:cNvSpPr>
          <p:nvPr>
            <p:ph idx="1"/>
          </p:nvPr>
        </p:nvSpPr>
        <p:spPr/>
        <p:txBody>
          <a:bodyPr/>
          <a:lstStyle/>
          <a:p>
            <a:pPr>
              <a:buFont typeface="Arial"/>
              <a:buChar char="•"/>
            </a:pPr>
            <a:r>
              <a:rPr lang="en-US" sz="1600" dirty="0"/>
              <a:t>The STA originating a unicast frame exchange shall use the RX Operating Mode field in the DATA type MAC header to indicate to the intended receiving STA the state of its receiver upon successful receipt of the response frame</a:t>
            </a:r>
          </a:p>
          <a:p>
            <a:pPr>
              <a:buFont typeface="Arial"/>
              <a:buChar char="•"/>
            </a:pPr>
            <a:r>
              <a:rPr lang="en-US" sz="1600" dirty="0"/>
              <a:t>The STA receiving the RX Operating Mode field in the DATA type MAC header shall not transmit a multiple spatial stream frame with a larger number of spatial stream and bandwidth back to the originating </a:t>
            </a:r>
            <a:r>
              <a:rPr lang="en-US" sz="1600" dirty="0" smtClean="0"/>
              <a:t>STA after an outage time (TBD)</a:t>
            </a:r>
            <a:endParaRPr lang="en-US" sz="1200" dirty="0" smtClean="0"/>
          </a:p>
          <a:p>
            <a:pPr lvl="1">
              <a:buFont typeface="Arial"/>
              <a:buChar char="•"/>
            </a:pPr>
            <a:r>
              <a:rPr lang="en-US" sz="1400" dirty="0" smtClean="0"/>
              <a:t>Different </a:t>
            </a:r>
            <a:r>
              <a:rPr lang="en-US" sz="1400" dirty="0"/>
              <a:t>outage times may be specified for NSS </a:t>
            </a:r>
            <a:r>
              <a:rPr lang="en-US" sz="1400" dirty="0" smtClean="0"/>
              <a:t>(TBD </a:t>
            </a:r>
            <a:r>
              <a:rPr lang="en-US" sz="1400" dirty="0" err="1" smtClean="0"/>
              <a:t>ms</a:t>
            </a:r>
            <a:r>
              <a:rPr lang="en-US" sz="1400" dirty="0" smtClean="0"/>
              <a:t>) </a:t>
            </a:r>
            <a:r>
              <a:rPr lang="en-US" sz="1400" dirty="0"/>
              <a:t>or BW </a:t>
            </a:r>
            <a:r>
              <a:rPr lang="en-US" sz="1400" dirty="0" smtClean="0"/>
              <a:t>(TBD </a:t>
            </a:r>
            <a:r>
              <a:rPr lang="en-US" sz="1400" dirty="0" err="1"/>
              <a:t>ms</a:t>
            </a:r>
            <a:r>
              <a:rPr lang="en-US" sz="1400" dirty="0"/>
              <a:t>)</a:t>
            </a:r>
          </a:p>
          <a:p>
            <a:pPr lvl="1">
              <a:buFont typeface="Arial"/>
              <a:buChar char="•"/>
            </a:pPr>
            <a:r>
              <a:rPr lang="en-US" sz="1400" dirty="0"/>
              <a:t>Outage times may be negotiated by a management frame exchange (e.g. Association)</a:t>
            </a:r>
          </a:p>
          <a:p>
            <a:pPr>
              <a:buFont typeface="Arial"/>
              <a:buChar char="•"/>
            </a:pPr>
            <a:endParaRPr lang="en-US" sz="1600" dirty="0"/>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5" name="Footer Placeholder 4"/>
          <p:cNvSpPr>
            <a:spLocks noGrp="1"/>
          </p:cNvSpPr>
          <p:nvPr>
            <p:ph type="ftr" idx="14"/>
          </p:nvPr>
        </p:nvSpPr>
        <p:spPr/>
        <p:txBody>
          <a:bodyPr/>
          <a:lstStyle/>
          <a:p>
            <a:r>
              <a:rPr lang="en-GB" smtClean="0"/>
              <a:t>Eric Wong (Apple)</a:t>
            </a:r>
            <a:endParaRPr lang="en-GB" dirty="0"/>
          </a:p>
        </p:txBody>
      </p:sp>
      <p:sp>
        <p:nvSpPr>
          <p:cNvPr id="6" name="Date Placeholder 5"/>
          <p:cNvSpPr>
            <a:spLocks noGrp="1"/>
          </p:cNvSpPr>
          <p:nvPr>
            <p:ph type="dt" idx="15"/>
          </p:nvPr>
        </p:nvSpPr>
        <p:spPr/>
        <p:txBody>
          <a:bodyPr/>
          <a:lstStyle/>
          <a:p>
            <a:r>
              <a:rPr lang="en-US" smtClean="0"/>
              <a:t>September 2015</a:t>
            </a:r>
            <a:endParaRPr lang="en-GB" dirty="0"/>
          </a:p>
        </p:txBody>
      </p:sp>
    </p:spTree>
    <p:extLst>
      <p:ext uri="{BB962C8B-B14F-4D97-AF65-F5344CB8AC3E}">
        <p14:creationId xmlns:p14="http://schemas.microsoft.com/office/powerpoint/2010/main" val="3693789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smtClean="0"/>
              <a:t>September 2015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Eric Wong (Apple)</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2</a:t>
            </a:fld>
            <a:endParaRPr lang="en-GB" dirty="0"/>
          </a:p>
        </p:txBody>
      </p:sp>
      <p:sp>
        <p:nvSpPr>
          <p:cNvPr id="3076" name="Rectangle 4"/>
          <p:cNvSpPr>
            <a:spLocks noChangeArrowheads="1"/>
          </p:cNvSpPr>
          <p:nvPr/>
        </p:nvSpPr>
        <p:spPr bwMode="auto">
          <a:xfrm>
            <a:off x="611560" y="764704"/>
            <a:ext cx="2736304"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1800" dirty="0" smtClean="0">
                <a:solidFill>
                  <a:srgbClr val="000000"/>
                </a:solidFill>
              </a:rPr>
              <a:t>Authors (Continued)</a:t>
            </a:r>
            <a:endParaRPr lang="en-GB" sz="1800" dirty="0">
              <a:solidFill>
                <a:srgbClr val="000000"/>
              </a:solidFill>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3791654789"/>
              </p:ext>
            </p:extLst>
          </p:nvPr>
        </p:nvGraphicFramePr>
        <p:xfrm>
          <a:off x="584200" y="1372865"/>
          <a:ext cx="8559800" cy="2416175"/>
        </p:xfrm>
        <a:graphic>
          <a:graphicData uri="http://schemas.openxmlformats.org/presentationml/2006/ole">
            <mc:AlternateContent xmlns:mc="http://schemas.openxmlformats.org/markup-compatibility/2006">
              <mc:Choice xmlns:v="urn:schemas-microsoft-com:vml" Requires="v">
                <p:oleObj spid="_x0000_s2694" name="Document" r:id="rId4" imgW="8661400" imgH="2451100" progId="Word.Document.8">
                  <p:embed/>
                </p:oleObj>
              </mc:Choice>
              <mc:Fallback>
                <p:oleObj name="Document" r:id="rId4" imgW="8661400" imgH="2451100" progId="Word.Document.8">
                  <p:embed/>
                  <p:pic>
                    <p:nvPicPr>
                      <p:cNvPr id="0" name=""/>
                      <p:cNvPicPr>
                        <a:picLocks noChangeAspect="1" noChangeArrowheads="1"/>
                      </p:cNvPicPr>
                      <p:nvPr/>
                    </p:nvPicPr>
                    <p:blipFill>
                      <a:blip r:embed="rId5"/>
                      <a:srcRect/>
                      <a:stretch>
                        <a:fillRect/>
                      </a:stretch>
                    </p:blipFill>
                    <p:spPr bwMode="auto">
                      <a:xfrm>
                        <a:off x="584200" y="1372865"/>
                        <a:ext cx="8559800" cy="24161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241774225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Receive Operating Mode Indication Operation</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5" name="Footer Placeholder 4"/>
          <p:cNvSpPr>
            <a:spLocks noGrp="1"/>
          </p:cNvSpPr>
          <p:nvPr>
            <p:ph type="ftr" idx="14"/>
          </p:nvPr>
        </p:nvSpPr>
        <p:spPr/>
        <p:txBody>
          <a:bodyPr/>
          <a:lstStyle/>
          <a:p>
            <a:r>
              <a:rPr lang="en-GB" smtClean="0"/>
              <a:t>Eric Wong (Apple)</a:t>
            </a:r>
            <a:endParaRPr lang="en-GB" dirty="0"/>
          </a:p>
        </p:txBody>
      </p:sp>
      <p:sp>
        <p:nvSpPr>
          <p:cNvPr id="6" name="Date Placeholder 5"/>
          <p:cNvSpPr>
            <a:spLocks noGrp="1"/>
          </p:cNvSpPr>
          <p:nvPr>
            <p:ph type="dt" idx="15"/>
          </p:nvPr>
        </p:nvSpPr>
        <p:spPr/>
        <p:txBody>
          <a:bodyPr/>
          <a:lstStyle/>
          <a:p>
            <a:r>
              <a:rPr lang="en-US" smtClean="0"/>
              <a:t>September 2015</a:t>
            </a:r>
            <a:endParaRPr lang="en-GB" dirty="0"/>
          </a:p>
        </p:txBody>
      </p:sp>
      <p:grpSp>
        <p:nvGrpSpPr>
          <p:cNvPr id="7" name="Group 6"/>
          <p:cNvGrpSpPr/>
          <p:nvPr/>
        </p:nvGrpSpPr>
        <p:grpSpPr>
          <a:xfrm>
            <a:off x="1219200" y="2743200"/>
            <a:ext cx="6675138" cy="1752600"/>
            <a:chOff x="1219200" y="2743200"/>
            <a:chExt cx="6675138" cy="1752600"/>
          </a:xfrm>
        </p:grpSpPr>
        <p:sp>
          <p:nvSpPr>
            <p:cNvPr id="8" name="Shape 76"/>
            <p:cNvSpPr/>
            <p:nvPr/>
          </p:nvSpPr>
          <p:spPr>
            <a:xfrm>
              <a:off x="1836763" y="3451413"/>
              <a:ext cx="6057575" cy="1"/>
            </a:xfrm>
            <a:prstGeom prst="line">
              <a:avLst/>
            </a:prstGeom>
            <a:ln w="25400">
              <a:solidFill>
                <a:srgbClr val="85888D"/>
              </a:solidFill>
              <a:miter lim="400000"/>
              <a:tailEnd type="triangle"/>
            </a:ln>
          </p:spPr>
          <p:txBody>
            <a:bodyPr lIns="35717" tIns="35717" rIns="35717" bIns="35717" anchor="ctr"/>
            <a:lstStyle/>
            <a:p>
              <a:pPr lvl="0" algn="ctr">
                <a:defRPr sz="3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rgbClr val="000000"/>
                </a:solidFill>
              </a:endParaRPr>
            </a:p>
          </p:txBody>
        </p:sp>
        <p:sp>
          <p:nvSpPr>
            <p:cNvPr id="9" name="Shape 77"/>
            <p:cNvSpPr/>
            <p:nvPr/>
          </p:nvSpPr>
          <p:spPr>
            <a:xfrm>
              <a:off x="1219200" y="3175595"/>
              <a:ext cx="610277" cy="241102"/>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defRPr sz="1600">
                  <a:latin typeface="Gill Sans SemiBold"/>
                  <a:ea typeface="Gill Sans SemiBold"/>
                  <a:cs typeface="Gill Sans SemiBold"/>
                  <a:sym typeface="Gill Sans SemiBold"/>
                </a:defRPr>
              </a:lvl1pPr>
            </a:lstStyle>
            <a:p>
              <a:pPr lvl="0" algn="ctr">
                <a:defRPr sz="1800"/>
              </a:pPr>
              <a:r>
                <a:rPr sz="1100">
                  <a:solidFill>
                    <a:srgbClr val="000000"/>
                  </a:solidFill>
                </a:rPr>
                <a:t>AP</a:t>
              </a:r>
            </a:p>
          </p:txBody>
        </p:sp>
        <p:sp>
          <p:nvSpPr>
            <p:cNvPr id="10" name="Shape 78"/>
            <p:cNvSpPr/>
            <p:nvPr/>
          </p:nvSpPr>
          <p:spPr>
            <a:xfrm>
              <a:off x="1219200" y="3486951"/>
              <a:ext cx="610277" cy="241102"/>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defRPr sz="1600">
                  <a:latin typeface="Gill Sans SemiBold"/>
                  <a:ea typeface="Gill Sans SemiBold"/>
                  <a:cs typeface="Gill Sans SemiBold"/>
                  <a:sym typeface="Gill Sans SemiBold"/>
                </a:defRPr>
              </a:lvl1pPr>
            </a:lstStyle>
            <a:p>
              <a:pPr lvl="0" algn="ctr">
                <a:defRPr sz="1800"/>
              </a:pPr>
              <a:r>
                <a:rPr sz="1100">
                  <a:solidFill>
                    <a:srgbClr val="000000"/>
                  </a:solidFill>
                </a:rPr>
                <a:t>STA</a:t>
              </a:r>
            </a:p>
          </p:txBody>
        </p:sp>
        <p:sp>
          <p:nvSpPr>
            <p:cNvPr id="11" name="Shape 79"/>
            <p:cNvSpPr/>
            <p:nvPr/>
          </p:nvSpPr>
          <p:spPr>
            <a:xfrm>
              <a:off x="4581994" y="4286689"/>
              <a:ext cx="3086350" cy="209111"/>
            </a:xfrm>
            <a:prstGeom prst="rect">
              <a:avLst/>
            </a:prstGeom>
            <a:solidFill>
              <a:srgbClr val="EDEDED"/>
            </a:solidFill>
            <a:ln w="6350">
              <a:miter lim="400000"/>
            </a:ln>
            <a:effectLst>
              <a:outerShdw blurRad="76200" dist="50800" dir="5400000" rotWithShape="0">
                <a:srgbClr val="000000">
                  <a:alpha val="50000"/>
                </a:srgbClr>
              </a:outerShdw>
            </a:effectLst>
            <a:extLst>
              <a:ext uri="{C572A759-6A51-4108-AA02-DFA0A04FC94B}">
                <ma14:wrappingTextBoxFlag xmlns:ma14="http://schemas.microsoft.com/office/mac/drawingml/2011/main" val="1"/>
              </a:ext>
            </a:extLst>
          </p:spPr>
          <p:txBody>
            <a:bodyPr lIns="35717" tIns="35717" rIns="35717" bIns="35717" anchor="ctr"/>
            <a:lstStyle>
              <a:lvl1pPr>
                <a:defRPr sz="1400">
                  <a:solidFill>
                    <a:srgbClr val="C94C47"/>
                  </a:solidFill>
                  <a:effectLst>
                    <a:outerShdw blurRad="38100" dist="12700" dir="5400000" rotWithShape="0">
                      <a:srgbClr val="000000">
                        <a:alpha val="50000"/>
                      </a:srgbClr>
                    </a:outerShdw>
                  </a:effectLst>
                  <a:latin typeface="Gill Sans"/>
                  <a:ea typeface="Gill Sans"/>
                  <a:cs typeface="Gill Sans"/>
                  <a:sym typeface="Gill Sans"/>
                </a:defRPr>
              </a:lvl1pPr>
            </a:lstStyle>
            <a:p>
              <a:pPr lvl="0" algn="ctr">
                <a:defRPr sz="1800">
                  <a:solidFill>
                    <a:srgbClr val="000000"/>
                  </a:solidFill>
                  <a:effectLst/>
                </a:defRPr>
              </a:pPr>
              <a:r>
                <a:rPr sz="1000" dirty="0">
                  <a:solidFill>
                    <a:srgbClr val="FF0000"/>
                  </a:solidFill>
                </a:rPr>
                <a:t>RX, NSS=2, BW=40MHz</a:t>
              </a:r>
            </a:p>
          </p:txBody>
        </p:sp>
        <p:sp>
          <p:nvSpPr>
            <p:cNvPr id="12" name="Shape 80"/>
            <p:cNvSpPr/>
            <p:nvPr/>
          </p:nvSpPr>
          <p:spPr>
            <a:xfrm>
              <a:off x="2548299" y="3451232"/>
              <a:ext cx="592419" cy="312540"/>
            </a:xfrm>
            <a:prstGeom prst="rect">
              <a:avLst/>
            </a:prstGeom>
            <a:solidFill>
              <a:srgbClr val="1990DF"/>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defRPr sz="1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lvl="0" algn="ctr">
                <a:defRPr sz="1800">
                  <a:solidFill>
                    <a:srgbClr val="000000"/>
                  </a:solidFill>
                  <a:effectLst/>
                </a:defRPr>
              </a:pPr>
              <a:r>
                <a:rPr sz="1000">
                  <a:solidFill>
                    <a:srgbClr val="000000"/>
                  </a:solidFill>
                </a:rPr>
                <a:t>DATA</a:t>
              </a:r>
            </a:p>
          </p:txBody>
        </p:sp>
        <p:sp>
          <p:nvSpPr>
            <p:cNvPr id="13" name="Shape 81"/>
            <p:cNvSpPr/>
            <p:nvPr/>
          </p:nvSpPr>
          <p:spPr>
            <a:xfrm>
              <a:off x="7161835" y="3454104"/>
              <a:ext cx="360740" cy="312540"/>
            </a:xfrm>
            <a:prstGeom prst="rect">
              <a:avLst/>
            </a:prstGeom>
            <a:solidFill>
              <a:srgbClr val="1990DF"/>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defRPr sz="1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lvl="0" algn="ctr">
                <a:defRPr sz="1800">
                  <a:solidFill>
                    <a:srgbClr val="000000"/>
                  </a:solidFill>
                  <a:effectLst/>
                </a:defRPr>
              </a:pPr>
              <a:r>
                <a:rPr lang="en-US" sz="1000" dirty="0" smtClean="0">
                  <a:solidFill>
                    <a:srgbClr val="000000"/>
                  </a:solidFill>
                </a:rPr>
                <a:t>BA</a:t>
              </a:r>
              <a:endParaRPr sz="1000" dirty="0">
                <a:solidFill>
                  <a:srgbClr val="000000"/>
                </a:solidFill>
              </a:endParaRPr>
            </a:p>
          </p:txBody>
        </p:sp>
        <p:sp>
          <p:nvSpPr>
            <p:cNvPr id="14" name="Shape 82"/>
            <p:cNvSpPr/>
            <p:nvPr/>
          </p:nvSpPr>
          <p:spPr>
            <a:xfrm>
              <a:off x="3234465" y="3139284"/>
              <a:ext cx="385684" cy="312540"/>
            </a:xfrm>
            <a:prstGeom prst="rect">
              <a:avLst/>
            </a:prstGeom>
            <a:solidFill>
              <a:srgbClr val="1990DF"/>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defRPr sz="1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lvl="0" algn="ctr">
                <a:defRPr sz="1800">
                  <a:solidFill>
                    <a:srgbClr val="000000"/>
                  </a:solidFill>
                  <a:effectLst/>
                </a:defRPr>
              </a:pPr>
              <a:r>
                <a:rPr lang="en-US" sz="1000" dirty="0" smtClean="0">
                  <a:solidFill>
                    <a:srgbClr val="000000"/>
                  </a:solidFill>
                </a:rPr>
                <a:t>BA</a:t>
              </a:r>
              <a:endParaRPr sz="1000" dirty="0">
                <a:solidFill>
                  <a:srgbClr val="000000"/>
                </a:solidFill>
              </a:endParaRPr>
            </a:p>
          </p:txBody>
        </p:sp>
        <p:sp>
          <p:nvSpPr>
            <p:cNvPr id="15" name="Shape 83"/>
            <p:cNvSpPr/>
            <p:nvPr/>
          </p:nvSpPr>
          <p:spPr>
            <a:xfrm>
              <a:off x="6343045" y="3139284"/>
              <a:ext cx="688624" cy="312540"/>
            </a:xfrm>
            <a:prstGeom prst="rect">
              <a:avLst/>
            </a:prstGeom>
            <a:solidFill>
              <a:srgbClr val="1990DF"/>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defRPr sz="1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lvl="0" algn="ctr">
                <a:defRPr sz="1800">
                  <a:solidFill>
                    <a:srgbClr val="000000"/>
                  </a:solidFill>
                  <a:effectLst/>
                </a:defRPr>
              </a:pPr>
              <a:r>
                <a:rPr sz="1000">
                  <a:solidFill>
                    <a:srgbClr val="000000"/>
                  </a:solidFill>
                </a:rPr>
                <a:t>DATA</a:t>
              </a:r>
            </a:p>
          </p:txBody>
        </p:sp>
        <p:sp>
          <p:nvSpPr>
            <p:cNvPr id="16" name="Shape 84"/>
            <p:cNvSpPr/>
            <p:nvPr/>
          </p:nvSpPr>
          <p:spPr>
            <a:xfrm>
              <a:off x="2339752" y="3789040"/>
              <a:ext cx="990600" cy="379908"/>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lvl="0" algn="ctr">
                <a:defRPr sz="1800"/>
              </a:pPr>
              <a:r>
                <a:rPr sz="1000" dirty="0">
                  <a:solidFill>
                    <a:srgbClr val="FF0000"/>
                  </a:solidFill>
                  <a:latin typeface="Gill Sans SemiBold"/>
                  <a:ea typeface="Gill Sans SemiBold"/>
                  <a:cs typeface="Gill Sans SemiBold"/>
                  <a:sym typeface="Gill Sans SemiBold"/>
                </a:rPr>
                <a:t>NSS=2</a:t>
              </a:r>
            </a:p>
            <a:p>
              <a:pPr lvl="0" algn="ctr">
                <a:defRPr sz="1800"/>
              </a:pPr>
              <a:r>
                <a:rPr sz="1000" dirty="0">
                  <a:solidFill>
                    <a:srgbClr val="FF0000"/>
                  </a:solidFill>
                  <a:latin typeface="Gill Sans SemiBold"/>
                  <a:ea typeface="Gill Sans SemiBold"/>
                  <a:cs typeface="Gill Sans SemiBold"/>
                  <a:sym typeface="Gill Sans SemiBold"/>
                </a:rPr>
                <a:t>BW=40MHz</a:t>
              </a:r>
            </a:p>
          </p:txBody>
        </p:sp>
        <p:sp>
          <p:nvSpPr>
            <p:cNvPr id="17" name="Shape 85"/>
            <p:cNvSpPr/>
            <p:nvPr/>
          </p:nvSpPr>
          <p:spPr>
            <a:xfrm>
              <a:off x="2973059" y="2898180"/>
              <a:ext cx="908499" cy="226020"/>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lvl="0" algn="ctr">
                <a:defRPr sz="1800"/>
              </a:pPr>
              <a:r>
                <a:rPr lang="en-US" sz="1000" dirty="0" smtClean="0">
                  <a:solidFill>
                    <a:srgbClr val="FF0000"/>
                  </a:solidFill>
                  <a:latin typeface="Gill Sans SemiBold"/>
                  <a:ea typeface="Gill Sans SemiBold"/>
                  <a:cs typeface="Gill Sans SemiBold"/>
                  <a:sym typeface="Gill Sans SemiBold"/>
                </a:rPr>
                <a:t>Accepted</a:t>
              </a:r>
              <a:endParaRPr sz="1000" dirty="0">
                <a:solidFill>
                  <a:srgbClr val="FF0000"/>
                </a:solidFill>
                <a:latin typeface="Gill Sans SemiBold"/>
                <a:ea typeface="Gill Sans SemiBold"/>
                <a:cs typeface="Gill Sans SemiBold"/>
                <a:sym typeface="Gill Sans SemiBold"/>
              </a:endParaRPr>
            </a:p>
          </p:txBody>
        </p:sp>
        <p:sp>
          <p:nvSpPr>
            <p:cNvPr id="18" name="Shape 86"/>
            <p:cNvSpPr/>
            <p:nvPr/>
          </p:nvSpPr>
          <p:spPr>
            <a:xfrm>
              <a:off x="5306301" y="3512070"/>
              <a:ext cx="1338058" cy="450329"/>
            </a:xfrm>
            <a:custGeom>
              <a:avLst/>
              <a:gdLst/>
              <a:ahLst/>
              <a:cxnLst>
                <a:cxn ang="0">
                  <a:pos x="wd2" y="hd2"/>
                </a:cxn>
                <a:cxn ang="5400000">
                  <a:pos x="wd2" y="hd2"/>
                </a:cxn>
                <a:cxn ang="10800000">
                  <a:pos x="wd2" y="hd2"/>
                </a:cxn>
                <a:cxn ang="16200000">
                  <a:pos x="wd2" y="hd2"/>
                </a:cxn>
              </a:cxnLst>
              <a:rect l="0" t="0" r="r" b="b"/>
              <a:pathLst>
                <a:path w="21600" h="21600" extrusionOk="0">
                  <a:moveTo>
                    <a:pt x="17393" y="0"/>
                  </a:moveTo>
                  <a:lnTo>
                    <a:pt x="16424" y="4519"/>
                  </a:lnTo>
                  <a:lnTo>
                    <a:pt x="739" y="4519"/>
                  </a:lnTo>
                  <a:cubicBezTo>
                    <a:pt x="331" y="4519"/>
                    <a:pt x="0" y="5413"/>
                    <a:pt x="0" y="6512"/>
                  </a:cubicBezTo>
                  <a:lnTo>
                    <a:pt x="0" y="19608"/>
                  </a:lnTo>
                  <a:cubicBezTo>
                    <a:pt x="0" y="20706"/>
                    <a:pt x="331" y="21600"/>
                    <a:pt x="739" y="21600"/>
                  </a:cubicBezTo>
                  <a:lnTo>
                    <a:pt x="20866" y="21600"/>
                  </a:lnTo>
                  <a:cubicBezTo>
                    <a:pt x="21273" y="21600"/>
                    <a:pt x="21600" y="20706"/>
                    <a:pt x="21600" y="19608"/>
                  </a:cubicBezTo>
                  <a:lnTo>
                    <a:pt x="21600" y="6512"/>
                  </a:lnTo>
                  <a:cubicBezTo>
                    <a:pt x="21600" y="5413"/>
                    <a:pt x="21273" y="4519"/>
                    <a:pt x="20866" y="4519"/>
                  </a:cubicBezTo>
                  <a:lnTo>
                    <a:pt x="18361" y="4519"/>
                  </a:lnTo>
                  <a:lnTo>
                    <a:pt x="17393" y="0"/>
                  </a:lnTo>
                  <a:close/>
                </a:path>
              </a:pathLst>
            </a:custGeom>
            <a:ln w="25400">
              <a:solidFill>
                <a:srgbClr val="85888D"/>
              </a:solidFill>
              <a:miter lim="400000"/>
            </a:ln>
            <a:extLst>
              <a:ext uri="{C572A759-6A51-4108-AA02-DFA0A04FC94B}">
                <ma14:wrappingTextBoxFlag xmlns:ma14="http://schemas.microsoft.com/office/mac/drawingml/2011/main" val="1"/>
              </a:ext>
            </a:extLst>
          </p:spPr>
          <p:txBody>
            <a:bodyPr lIns="35717" tIns="35717" rIns="35717" bIns="35717" anchor="b"/>
            <a:lstStyle>
              <a:lvl1pPr>
                <a:defRPr sz="1400">
                  <a:effectLst>
                    <a:outerShdw blurRad="38100" dist="12700" dir="5400000" rotWithShape="0">
                      <a:srgbClr val="000000">
                        <a:alpha val="50000"/>
                      </a:srgbClr>
                    </a:outerShdw>
                  </a:effectLst>
                  <a:latin typeface="Gill Sans"/>
                  <a:ea typeface="Gill Sans"/>
                  <a:cs typeface="Gill Sans"/>
                  <a:sym typeface="Gill Sans"/>
                </a:defRPr>
              </a:lvl1pPr>
            </a:lstStyle>
            <a:p>
              <a:pPr lvl="0" algn="ctr">
                <a:defRPr sz="1800">
                  <a:effectLst/>
                </a:defRPr>
              </a:pPr>
              <a:r>
                <a:rPr sz="1000" dirty="0">
                  <a:solidFill>
                    <a:srgbClr val="000000"/>
                  </a:solidFill>
                </a:rPr>
                <a:t>AP sends DATA in NSS=2 and BW=40MHz </a:t>
              </a:r>
            </a:p>
          </p:txBody>
        </p:sp>
        <p:sp>
          <p:nvSpPr>
            <p:cNvPr id="19" name="Shape 87"/>
            <p:cNvSpPr/>
            <p:nvPr/>
          </p:nvSpPr>
          <p:spPr>
            <a:xfrm>
              <a:off x="2136232" y="4285537"/>
              <a:ext cx="1539331" cy="209111"/>
            </a:xfrm>
            <a:prstGeom prst="rect">
              <a:avLst/>
            </a:prstGeom>
            <a:solidFill>
              <a:srgbClr val="EDEDED"/>
            </a:solidFill>
            <a:ln w="6350">
              <a:miter lim="400000"/>
            </a:ln>
            <a:effectLst>
              <a:outerShdw blurRad="76200" dist="50800" dir="5400000" rotWithShape="0">
                <a:srgbClr val="000000">
                  <a:alpha val="50000"/>
                </a:srgbClr>
              </a:outerShdw>
            </a:effectLst>
            <a:extLst>
              <a:ext uri="{C572A759-6A51-4108-AA02-DFA0A04FC94B}">
                <ma14:wrappingTextBoxFlag xmlns:ma14="http://schemas.microsoft.com/office/mac/drawingml/2011/main" val="1"/>
              </a:ext>
            </a:extLst>
          </p:spPr>
          <p:txBody>
            <a:bodyPr lIns="35717" tIns="35717" rIns="35717" bIns="35717" anchor="ctr"/>
            <a:lstStyle>
              <a:lvl1pPr>
                <a:defRPr sz="1400">
                  <a:solidFill>
                    <a:srgbClr val="C94C47"/>
                  </a:solidFill>
                  <a:effectLst>
                    <a:outerShdw blurRad="38100" dist="12700" dir="5400000" rotWithShape="0">
                      <a:srgbClr val="000000">
                        <a:alpha val="50000"/>
                      </a:srgbClr>
                    </a:outerShdw>
                  </a:effectLst>
                  <a:latin typeface="Gill Sans"/>
                  <a:ea typeface="Gill Sans"/>
                  <a:cs typeface="Gill Sans"/>
                  <a:sym typeface="Gill Sans"/>
                </a:defRPr>
              </a:lvl1pPr>
            </a:lstStyle>
            <a:p>
              <a:pPr lvl="0" algn="ctr">
                <a:defRPr sz="1800">
                  <a:solidFill>
                    <a:srgbClr val="000000"/>
                  </a:solidFill>
                  <a:effectLst/>
                </a:defRPr>
              </a:pPr>
              <a:r>
                <a:rPr sz="1000">
                  <a:solidFill>
                    <a:srgbClr val="000000"/>
                  </a:solidFill>
                </a:rPr>
                <a:t>TX</a:t>
              </a:r>
            </a:p>
          </p:txBody>
        </p:sp>
        <p:sp>
          <p:nvSpPr>
            <p:cNvPr id="20" name="Shape 101"/>
            <p:cNvSpPr/>
            <p:nvPr/>
          </p:nvSpPr>
          <p:spPr>
            <a:xfrm>
              <a:off x="1692420" y="2743200"/>
              <a:ext cx="1338059" cy="667758"/>
            </a:xfrm>
            <a:custGeom>
              <a:avLst/>
              <a:gdLst/>
              <a:ahLst/>
              <a:cxnLst>
                <a:cxn ang="0">
                  <a:pos x="wd2" y="hd2"/>
                </a:cxn>
                <a:cxn ang="5400000">
                  <a:pos x="wd2" y="hd2"/>
                </a:cxn>
                <a:cxn ang="10800000">
                  <a:pos x="wd2" y="hd2"/>
                </a:cxn>
                <a:cxn ang="16200000">
                  <a:pos x="wd2" y="hd2"/>
                </a:cxn>
              </a:cxnLst>
              <a:rect l="0" t="0" r="r" b="b"/>
              <a:pathLst>
                <a:path w="21600" h="21600" extrusionOk="0">
                  <a:moveTo>
                    <a:pt x="730" y="0"/>
                  </a:moveTo>
                  <a:cubicBezTo>
                    <a:pt x="328" y="0"/>
                    <a:pt x="0" y="585"/>
                    <a:pt x="0" y="1303"/>
                  </a:cubicBezTo>
                  <a:lnTo>
                    <a:pt x="0" y="17328"/>
                  </a:lnTo>
                  <a:cubicBezTo>
                    <a:pt x="0" y="18046"/>
                    <a:pt x="328" y="18632"/>
                    <a:pt x="730" y="18632"/>
                  </a:cubicBezTo>
                  <a:lnTo>
                    <a:pt x="17100" y="18632"/>
                  </a:lnTo>
                  <a:lnTo>
                    <a:pt x="18055" y="21600"/>
                  </a:lnTo>
                  <a:lnTo>
                    <a:pt x="19010" y="18632"/>
                  </a:lnTo>
                  <a:lnTo>
                    <a:pt x="20875" y="18632"/>
                  </a:lnTo>
                  <a:cubicBezTo>
                    <a:pt x="21277" y="18632"/>
                    <a:pt x="21600" y="18046"/>
                    <a:pt x="21600" y="17328"/>
                  </a:cubicBezTo>
                  <a:lnTo>
                    <a:pt x="21600" y="1303"/>
                  </a:lnTo>
                  <a:cubicBezTo>
                    <a:pt x="21600" y="585"/>
                    <a:pt x="21277" y="0"/>
                    <a:pt x="20875" y="0"/>
                  </a:cubicBezTo>
                  <a:lnTo>
                    <a:pt x="730" y="0"/>
                  </a:lnTo>
                  <a:close/>
                </a:path>
              </a:pathLst>
            </a:custGeom>
            <a:ln w="25400">
              <a:solidFill>
                <a:srgbClr val="85888D"/>
              </a:solidFill>
              <a:miter lim="400000"/>
            </a:ln>
            <a:extLst>
              <a:ext uri="{C572A759-6A51-4108-AA02-DFA0A04FC94B}">
                <ma14:wrappingTextBoxFlag xmlns:ma14="http://schemas.microsoft.com/office/mac/drawingml/2011/main" val="1"/>
              </a:ext>
            </a:extLst>
          </p:spPr>
          <p:txBody>
            <a:bodyPr lIns="35717" tIns="35717" rIns="35717" bIns="35717" anchor="t"/>
            <a:lstStyle>
              <a:lvl1pPr>
                <a:defRPr sz="1400">
                  <a:effectLst>
                    <a:outerShdw blurRad="38100" dist="12700" dir="5400000" rotWithShape="0">
                      <a:srgbClr val="000000">
                        <a:alpha val="50000"/>
                      </a:srgbClr>
                    </a:outerShdw>
                  </a:effectLst>
                  <a:latin typeface="Gill Sans"/>
                  <a:ea typeface="Gill Sans"/>
                  <a:cs typeface="Gill Sans"/>
                  <a:sym typeface="Gill Sans"/>
                </a:defRPr>
              </a:lvl1pPr>
            </a:lstStyle>
            <a:p>
              <a:pPr lvl="0" algn="ctr">
                <a:defRPr sz="1800">
                  <a:effectLst/>
                </a:defRPr>
              </a:pPr>
              <a:r>
                <a:rPr sz="1000" dirty="0">
                  <a:solidFill>
                    <a:srgbClr val="000000"/>
                  </a:solidFill>
                </a:rPr>
                <a:t>STA sends DATA with RX NSS=2, and RX Channel Width=40MHz</a:t>
              </a:r>
            </a:p>
          </p:txBody>
        </p:sp>
      </p:grpSp>
      <p:sp>
        <p:nvSpPr>
          <p:cNvPr id="21" name="Shape 103"/>
          <p:cNvSpPr/>
          <p:nvPr/>
        </p:nvSpPr>
        <p:spPr>
          <a:xfrm>
            <a:off x="3707904" y="4293096"/>
            <a:ext cx="792088" cy="209111"/>
          </a:xfrm>
          <a:prstGeom prst="rect">
            <a:avLst/>
          </a:prstGeom>
          <a:solidFill>
            <a:schemeClr val="tx1">
              <a:lumMod val="65000"/>
              <a:lumOff val="35000"/>
            </a:schemeClr>
          </a:solidFill>
          <a:ln w="6350">
            <a:miter lim="400000"/>
          </a:ln>
          <a:effectLst>
            <a:outerShdw blurRad="76200" dist="50800" dir="5400000" rotWithShape="0">
              <a:srgbClr val="000000">
                <a:alpha val="50000"/>
              </a:srgbClr>
            </a:outerShdw>
          </a:effectLst>
          <a:extLst>
            <a:ext uri="{C572A759-6A51-4108-AA02-DFA0A04FC94B}">
              <ma14:wrappingTextBoxFlag xmlns:ma14="http://schemas.microsoft.com/office/mac/drawingml/2011/main" val="1"/>
            </a:ext>
          </a:extLst>
        </p:spPr>
        <p:txBody>
          <a:bodyPr lIns="35717" tIns="35717" rIns="35717" bIns="35717" anchor="ctr"/>
          <a:lstStyle>
            <a:lvl1pPr>
              <a:defRPr sz="1400">
                <a:solidFill>
                  <a:srgbClr val="C94C47"/>
                </a:solidFill>
                <a:effectLst>
                  <a:outerShdw blurRad="38100" dist="12700" dir="5400000" rotWithShape="0">
                    <a:srgbClr val="000000">
                      <a:alpha val="50000"/>
                    </a:srgbClr>
                  </a:outerShdw>
                </a:effectLst>
                <a:latin typeface="Gill Sans"/>
                <a:ea typeface="Gill Sans"/>
                <a:cs typeface="Gill Sans"/>
                <a:sym typeface="Gill Sans"/>
              </a:defRPr>
            </a:lvl1pPr>
          </a:lstStyle>
          <a:p>
            <a:pPr lvl="0" algn="ctr">
              <a:defRPr sz="1800">
                <a:solidFill>
                  <a:srgbClr val="000000"/>
                </a:solidFill>
                <a:effectLst/>
              </a:defRPr>
            </a:pPr>
            <a:r>
              <a:rPr lang="en-US" sz="1000" dirty="0" smtClean="0">
                <a:solidFill>
                  <a:schemeClr val="bg1"/>
                </a:solidFill>
              </a:rPr>
              <a:t>Outage</a:t>
            </a:r>
            <a:endParaRPr sz="1000" dirty="0">
              <a:solidFill>
                <a:schemeClr val="bg1"/>
              </a:solidFill>
            </a:endParaRPr>
          </a:p>
        </p:txBody>
      </p:sp>
      <p:sp>
        <p:nvSpPr>
          <p:cNvPr id="22" name="Shape 102"/>
          <p:cNvSpPr/>
          <p:nvPr/>
        </p:nvSpPr>
        <p:spPr>
          <a:xfrm>
            <a:off x="3779912" y="2924944"/>
            <a:ext cx="2448272" cy="379908"/>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lvl="0" algn="ctr">
              <a:defRPr sz="1800"/>
            </a:pPr>
            <a:r>
              <a:rPr lang="en-US" sz="1000" dirty="0" smtClean="0">
                <a:solidFill>
                  <a:srgbClr val="000000"/>
                </a:solidFill>
                <a:latin typeface="Gill Sans SemiBold"/>
                <a:ea typeface="Gill Sans SemiBold"/>
                <a:cs typeface="Gill Sans SemiBold"/>
                <a:sym typeface="Gill Sans SemiBold"/>
              </a:rPr>
              <a:t>AP shall not start any PPDU transmissions to this STA after outage time</a:t>
            </a:r>
            <a:endParaRPr sz="1000" dirty="0">
              <a:solidFill>
                <a:srgbClr val="000000"/>
              </a:solidFill>
              <a:latin typeface="Gill Sans SemiBold"/>
              <a:ea typeface="Gill Sans SemiBold"/>
              <a:cs typeface="Gill Sans SemiBold"/>
              <a:sym typeface="Gill Sans SemiBold"/>
            </a:endParaRPr>
          </a:p>
        </p:txBody>
      </p:sp>
      <p:cxnSp>
        <p:nvCxnSpPr>
          <p:cNvPr id="23" name="Straight Arrow Connector 22"/>
          <p:cNvCxnSpPr/>
          <p:nvPr/>
        </p:nvCxnSpPr>
        <p:spPr bwMode="auto">
          <a:xfrm>
            <a:off x="3707904" y="3356992"/>
            <a:ext cx="792088" cy="0"/>
          </a:xfrm>
          <a:prstGeom prst="straightConnector1">
            <a:avLst/>
          </a:prstGeom>
          <a:solidFill>
            <a:schemeClr val="accent1"/>
          </a:solidFill>
          <a:ln w="19050" cap="flat" cmpd="sng" algn="ctr">
            <a:solidFill>
              <a:schemeClr val="bg1">
                <a:lumMod val="50000"/>
              </a:schemeClr>
            </a:solidFill>
            <a:prstDash val="sysDot"/>
            <a:round/>
            <a:headEnd type="arrow" w="med" len="sm"/>
            <a:tailEnd type="arrow" w="med" len="sm"/>
          </a:ln>
          <a:effectLst/>
        </p:spPr>
      </p:cxnSp>
    </p:spTree>
    <p:extLst>
      <p:ext uri="{BB962C8B-B14F-4D97-AF65-F5344CB8AC3E}">
        <p14:creationId xmlns:p14="http://schemas.microsoft.com/office/powerpoint/2010/main" val="12859248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a:buFont typeface="Arial"/>
              <a:buChar char="•"/>
            </a:pPr>
            <a:r>
              <a:rPr lang="en-US" sz="1600" dirty="0"/>
              <a:t>Power conservation, i.e. minimizing the number of active receive chains and bandwidth while anticipating the next intended frame</a:t>
            </a:r>
          </a:p>
          <a:p>
            <a:pPr lvl="1">
              <a:buFont typeface="Arial"/>
              <a:buChar char="•"/>
            </a:pPr>
            <a:r>
              <a:rPr lang="en-US" sz="1400" dirty="0"/>
              <a:t>In a congested environment, a STA can spend a significant amount of time and power on Listen state</a:t>
            </a:r>
          </a:p>
          <a:p>
            <a:pPr>
              <a:buFont typeface="Arial"/>
              <a:buChar char="•"/>
            </a:pPr>
            <a:r>
              <a:rPr lang="en-US" sz="1600" dirty="0"/>
              <a:t>Improved MAC efficiency, i.e. no need for exchange of Management frames on a per frame basis to change the NSS and channel width; these frames are typically sent at legacy rates</a:t>
            </a:r>
          </a:p>
          <a:p>
            <a:pPr lvl="1">
              <a:buFont typeface="Arial"/>
              <a:buChar char="•"/>
            </a:pPr>
            <a:r>
              <a:rPr lang="en-US" sz="1400" dirty="0"/>
              <a:t>Instead of using RTS to trigger a dynamic NSS and bandwidth change on the intended receiving STA the proposed mechanism uses information in the MAC header of data frame</a:t>
            </a:r>
          </a:p>
          <a:p>
            <a:pPr>
              <a:buFont typeface="Arial"/>
              <a:buChar char="•"/>
            </a:pPr>
            <a:r>
              <a:rPr lang="en-US" sz="1600" dirty="0"/>
              <a:t>Proposed mechanisms can be supported between multiple STAs, i.e. no AP-STA requirement unlike in legacy SM power save in HT STA</a:t>
            </a:r>
          </a:p>
          <a:p>
            <a:pPr marL="0" indent="0"/>
            <a:endParaRPr lang="en-US" sz="16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
        <p:nvSpPr>
          <p:cNvPr id="5" name="Footer Placeholder 4"/>
          <p:cNvSpPr>
            <a:spLocks noGrp="1"/>
          </p:cNvSpPr>
          <p:nvPr>
            <p:ph type="ftr" idx="14"/>
          </p:nvPr>
        </p:nvSpPr>
        <p:spPr/>
        <p:txBody>
          <a:bodyPr/>
          <a:lstStyle/>
          <a:p>
            <a:r>
              <a:rPr lang="en-GB" smtClean="0"/>
              <a:t>Eric Wong (Apple)</a:t>
            </a:r>
            <a:endParaRPr lang="en-GB" dirty="0"/>
          </a:p>
        </p:txBody>
      </p:sp>
      <p:sp>
        <p:nvSpPr>
          <p:cNvPr id="6" name="Date Placeholder 5"/>
          <p:cNvSpPr>
            <a:spLocks noGrp="1"/>
          </p:cNvSpPr>
          <p:nvPr>
            <p:ph type="dt" idx="15"/>
          </p:nvPr>
        </p:nvSpPr>
        <p:spPr/>
        <p:txBody>
          <a:bodyPr/>
          <a:lstStyle/>
          <a:p>
            <a:r>
              <a:rPr lang="en-US" smtClean="0"/>
              <a:t>September 2015</a:t>
            </a:r>
            <a:endParaRPr lang="en-GB" dirty="0"/>
          </a:p>
        </p:txBody>
      </p:sp>
    </p:spTree>
    <p:extLst>
      <p:ext uri="{BB962C8B-B14F-4D97-AF65-F5344CB8AC3E}">
        <p14:creationId xmlns:p14="http://schemas.microsoft.com/office/powerpoint/2010/main" val="29838274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a:buFont typeface="Arial"/>
              <a:buChar char="•"/>
            </a:pPr>
            <a:r>
              <a:rPr lang="en-US" sz="1600" dirty="0"/>
              <a:t>This contribution proposed a mechanism for receive operating mode indication so as to dynamically adapt the number of active receive chains and channel width for reception of the next subsequent PPDU</a:t>
            </a:r>
          </a:p>
          <a:p>
            <a:pPr lvl="1">
              <a:buFont typeface="Arial"/>
              <a:buChar char="•"/>
            </a:pPr>
            <a:r>
              <a:rPr lang="en-US" sz="1400" dirty="0"/>
              <a:t>Allow STAs in Listen state to save power</a:t>
            </a:r>
          </a:p>
          <a:p>
            <a:pPr lvl="1">
              <a:buFont typeface="Arial"/>
              <a:buChar char="•"/>
            </a:pPr>
            <a:r>
              <a:rPr lang="en-US" sz="1400" dirty="0"/>
              <a:t>Improve MAC efficiency</a:t>
            </a:r>
          </a:p>
          <a:p>
            <a:pPr>
              <a:buFont typeface="Arial"/>
              <a:buChar char="•"/>
            </a:pPr>
            <a:r>
              <a:rPr lang="en-US" sz="1600" dirty="0"/>
              <a:t>Add one byte Receive (RX) Operating Mode field in the Data type MAC header to include </a:t>
            </a:r>
          </a:p>
          <a:p>
            <a:pPr lvl="1">
              <a:buFont typeface="Arial"/>
              <a:buChar char="•"/>
            </a:pPr>
            <a:r>
              <a:rPr lang="en-US" sz="1400" dirty="0"/>
              <a:t>RX NSS (3-bit)</a:t>
            </a:r>
          </a:p>
          <a:p>
            <a:pPr lvl="1">
              <a:buFont typeface="Arial"/>
              <a:buChar char="•"/>
            </a:pPr>
            <a:r>
              <a:rPr lang="en-US" sz="1400" dirty="0"/>
              <a:t>RX Channel Width (3-bit)</a:t>
            </a:r>
          </a:p>
          <a:p>
            <a:pPr>
              <a:buFont typeface="Arial"/>
              <a:buChar char="•"/>
            </a:pPr>
            <a:r>
              <a:rPr lang="en-US" sz="1600" dirty="0" smtClean="0"/>
              <a:t>Use </a:t>
            </a:r>
            <a:r>
              <a:rPr lang="en-US" sz="1600" dirty="0"/>
              <a:t>outage time(s) to give receivers ample time to adjust to the new NSS or BW settings</a:t>
            </a:r>
          </a:p>
          <a:p>
            <a:pPr>
              <a:buFont typeface="Arial"/>
              <a:buChar char="•"/>
            </a:pPr>
            <a:endParaRPr lang="en-US" sz="16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5" name="Footer Placeholder 4"/>
          <p:cNvSpPr>
            <a:spLocks noGrp="1"/>
          </p:cNvSpPr>
          <p:nvPr>
            <p:ph type="ftr" idx="14"/>
          </p:nvPr>
        </p:nvSpPr>
        <p:spPr/>
        <p:txBody>
          <a:bodyPr/>
          <a:lstStyle/>
          <a:p>
            <a:r>
              <a:rPr lang="en-GB" smtClean="0"/>
              <a:t>Eric Wong (Apple)</a:t>
            </a:r>
            <a:endParaRPr lang="en-GB" dirty="0"/>
          </a:p>
        </p:txBody>
      </p:sp>
      <p:sp>
        <p:nvSpPr>
          <p:cNvPr id="6" name="Date Placeholder 5"/>
          <p:cNvSpPr>
            <a:spLocks noGrp="1"/>
          </p:cNvSpPr>
          <p:nvPr>
            <p:ph type="dt" idx="15"/>
          </p:nvPr>
        </p:nvSpPr>
        <p:spPr/>
        <p:txBody>
          <a:bodyPr/>
          <a:lstStyle/>
          <a:p>
            <a:r>
              <a:rPr lang="en-US" smtClean="0"/>
              <a:t>September 2015</a:t>
            </a:r>
            <a:endParaRPr lang="en-GB" dirty="0"/>
          </a:p>
        </p:txBody>
      </p:sp>
    </p:spTree>
    <p:extLst>
      <p:ext uri="{BB962C8B-B14F-4D97-AF65-F5344CB8AC3E}">
        <p14:creationId xmlns:p14="http://schemas.microsoft.com/office/powerpoint/2010/main" val="40746962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Straw Poll</a:t>
            </a:r>
            <a:endParaRPr lang="en-US" dirty="0"/>
          </a:p>
        </p:txBody>
      </p:sp>
      <p:sp>
        <p:nvSpPr>
          <p:cNvPr id="3" name="Content Placeholder 2"/>
          <p:cNvSpPr>
            <a:spLocks noGrp="1"/>
          </p:cNvSpPr>
          <p:nvPr>
            <p:ph idx="1"/>
          </p:nvPr>
        </p:nvSpPr>
        <p:spPr/>
        <p:txBody>
          <a:bodyPr/>
          <a:lstStyle/>
          <a:p>
            <a:pPr>
              <a:buFont typeface="Arial"/>
              <a:buChar char="•"/>
            </a:pPr>
            <a:r>
              <a:rPr lang="en-US" sz="1600" dirty="0" smtClean="0"/>
              <a:t>Do you </a:t>
            </a:r>
            <a:r>
              <a:rPr lang="en-US" sz="1600" dirty="0"/>
              <a:t>support </a:t>
            </a:r>
            <a:r>
              <a:rPr lang="en-US" sz="1600" dirty="0" smtClean="0"/>
              <a:t>defining </a:t>
            </a:r>
            <a:r>
              <a:rPr lang="en-US" sz="1600" dirty="0"/>
              <a:t>a mechanism for a transmitting STA to indicate its RX operating mode, i.e. RX NSS, RX channel width, in a transmitted DATA type MAC header, so that the responding STA shall not transmit a subsequent PPDU using an NSS or channel width value not indicated as supported in the RX operating mode of the transmitting STA</a:t>
            </a:r>
            <a:r>
              <a:rPr lang="en-US" sz="1600" dirty="0" smtClean="0"/>
              <a:t>.</a:t>
            </a:r>
          </a:p>
          <a:p>
            <a:pPr marL="742950" lvl="2" indent="-342900">
              <a:spcBef>
                <a:spcPts val="600"/>
              </a:spcBef>
              <a:buFont typeface="Arial"/>
              <a:buChar char="•"/>
            </a:pPr>
            <a:r>
              <a:rPr lang="en-US" sz="1400" dirty="0"/>
              <a:t>The responding STA shall not adopt the new NSS and BW until a time TBD.</a:t>
            </a:r>
          </a:p>
          <a:p>
            <a:pPr>
              <a:buFont typeface="Arial"/>
              <a:buChar char="•"/>
            </a:pPr>
            <a:endParaRPr lang="en-US" sz="1600" dirty="0"/>
          </a:p>
          <a:p>
            <a:endParaRPr lang="en-US" sz="1800" dirty="0"/>
          </a:p>
          <a:p>
            <a:pPr lvl="1">
              <a:buFont typeface="Wingdings" charset="2"/>
              <a:buChar char="q"/>
            </a:pPr>
            <a:r>
              <a:rPr lang="en-US" sz="1400" dirty="0"/>
              <a:t>Yes</a:t>
            </a:r>
          </a:p>
          <a:p>
            <a:pPr lvl="1">
              <a:buFont typeface="Wingdings" charset="2"/>
              <a:buChar char="q"/>
            </a:pPr>
            <a:r>
              <a:rPr lang="en-US" sz="1400" dirty="0"/>
              <a:t>No</a:t>
            </a:r>
          </a:p>
          <a:p>
            <a:pPr lvl="1">
              <a:buFont typeface="Wingdings" charset="2"/>
              <a:buChar char="q"/>
            </a:pPr>
            <a:r>
              <a:rPr lang="en-US" sz="1400" dirty="0"/>
              <a:t>Abstain</a:t>
            </a:r>
          </a:p>
          <a:p>
            <a:pPr marL="0" indent="0"/>
            <a:endParaRPr lang="en-US" dirty="0" smtClean="0"/>
          </a:p>
          <a:p>
            <a:pPr>
              <a:buFont typeface="Arial"/>
              <a:buChar char="•"/>
            </a:pPr>
            <a:endParaRPr lang="en-US" dirty="0"/>
          </a:p>
          <a:p>
            <a:pPr>
              <a:buFont typeface="Arial"/>
              <a:buChar char="•"/>
            </a:pPr>
            <a:endParaRPr lang="en-US" dirty="0" smtClean="0"/>
          </a:p>
          <a:p>
            <a:pPr>
              <a:buFont typeface="Arial"/>
              <a:buChar char="•"/>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
        <p:nvSpPr>
          <p:cNvPr id="5" name="Footer Placeholder 4"/>
          <p:cNvSpPr>
            <a:spLocks noGrp="1"/>
          </p:cNvSpPr>
          <p:nvPr>
            <p:ph type="ftr" idx="14"/>
          </p:nvPr>
        </p:nvSpPr>
        <p:spPr/>
        <p:txBody>
          <a:bodyPr/>
          <a:lstStyle/>
          <a:p>
            <a:r>
              <a:rPr lang="en-GB" smtClean="0"/>
              <a:t>Eric Wong (Apple)</a:t>
            </a:r>
            <a:endParaRPr lang="en-GB" dirty="0"/>
          </a:p>
        </p:txBody>
      </p:sp>
      <p:sp>
        <p:nvSpPr>
          <p:cNvPr id="6" name="Date Placeholder 5"/>
          <p:cNvSpPr>
            <a:spLocks noGrp="1"/>
          </p:cNvSpPr>
          <p:nvPr>
            <p:ph type="dt" idx="15"/>
          </p:nvPr>
        </p:nvSpPr>
        <p:spPr/>
        <p:txBody>
          <a:bodyPr/>
          <a:lstStyle/>
          <a:p>
            <a:r>
              <a:rPr lang="en-US" smtClean="0"/>
              <a:t>September 2015</a:t>
            </a:r>
            <a:endParaRPr lang="en-GB" dirty="0"/>
          </a:p>
        </p:txBody>
      </p:sp>
    </p:spTree>
    <p:extLst>
      <p:ext uri="{BB962C8B-B14F-4D97-AF65-F5344CB8AC3E}">
        <p14:creationId xmlns:p14="http://schemas.microsoft.com/office/powerpoint/2010/main" val="36272110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a:t>
            </a:r>
            <a:endParaRPr lang="en-US" dirty="0"/>
          </a:p>
        </p:txBody>
      </p:sp>
      <p:sp>
        <p:nvSpPr>
          <p:cNvPr id="3" name="Content Placeholder 2"/>
          <p:cNvSpPr>
            <a:spLocks noGrp="1"/>
          </p:cNvSpPr>
          <p:nvPr>
            <p:ph idx="1"/>
          </p:nvPr>
        </p:nvSpPr>
        <p:spPr/>
        <p:txBody>
          <a:bodyPr/>
          <a:lstStyle/>
          <a:p>
            <a:pPr marL="285750" indent="-285750">
              <a:buFont typeface="Arial"/>
              <a:buChar char="•"/>
            </a:pPr>
            <a:r>
              <a:rPr lang="en-US" sz="1600" dirty="0"/>
              <a:t>Move to add to the spec framework:</a:t>
            </a:r>
          </a:p>
          <a:p>
            <a:pPr marL="0" indent="0"/>
            <a:endParaRPr lang="en-US" sz="1600" dirty="0"/>
          </a:p>
          <a:p>
            <a:pPr marL="400050" lvl="1" indent="0"/>
            <a:r>
              <a:rPr lang="en-US" sz="1600" dirty="0" smtClean="0"/>
              <a:t>The </a:t>
            </a:r>
            <a:r>
              <a:rPr lang="en-US" sz="1600" dirty="0"/>
              <a:t>spec shall define a mechanism for a transmitting STA to indicate its RX operating mode, i.e. RX NSS, RX channel width, in a transmitted DATA type MAC header, so that the responding STA shall not transmit a subsequent PPDU using an NSS or channel width value not indicated as supported in the RX operating mode of the transmitting STA.</a:t>
            </a:r>
          </a:p>
          <a:p>
            <a:pPr lvl="1">
              <a:buFont typeface="Arial"/>
              <a:buChar char="•"/>
            </a:pPr>
            <a:r>
              <a:rPr lang="en-US" sz="1400" dirty="0" smtClean="0"/>
              <a:t>The </a:t>
            </a:r>
            <a:r>
              <a:rPr lang="en-US" sz="1400" dirty="0"/>
              <a:t>responding STA shall not adopt the new NSS and BW until a time TBD.</a:t>
            </a:r>
          </a:p>
          <a:p>
            <a:endParaRPr lang="en-US" sz="1800" dirty="0"/>
          </a:p>
          <a:p>
            <a:pPr lvl="1">
              <a:buFont typeface="Wingdings" charset="2"/>
              <a:buChar char="q"/>
            </a:pPr>
            <a:r>
              <a:rPr lang="en-US" sz="1400" dirty="0"/>
              <a:t>Yes</a:t>
            </a:r>
          </a:p>
          <a:p>
            <a:pPr lvl="1">
              <a:buFont typeface="Wingdings" charset="2"/>
              <a:buChar char="q"/>
            </a:pPr>
            <a:r>
              <a:rPr lang="en-US" sz="1400" dirty="0"/>
              <a:t>No</a:t>
            </a:r>
          </a:p>
          <a:p>
            <a:pPr lvl="1">
              <a:buFont typeface="Wingdings" charset="2"/>
              <a:buChar char="q"/>
            </a:pPr>
            <a:r>
              <a:rPr lang="en-US" sz="1400" dirty="0"/>
              <a:t>Abstain</a:t>
            </a:r>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24</a:t>
            </a:fld>
            <a:endParaRPr lang="en-GB" dirty="0"/>
          </a:p>
        </p:txBody>
      </p:sp>
      <p:sp>
        <p:nvSpPr>
          <p:cNvPr id="5" name="Footer Placeholder 4"/>
          <p:cNvSpPr>
            <a:spLocks noGrp="1"/>
          </p:cNvSpPr>
          <p:nvPr>
            <p:ph type="ftr" idx="14"/>
          </p:nvPr>
        </p:nvSpPr>
        <p:spPr/>
        <p:txBody>
          <a:bodyPr/>
          <a:lstStyle/>
          <a:p>
            <a:r>
              <a:rPr lang="en-GB" smtClean="0"/>
              <a:t>Eric Wong (Apple)</a:t>
            </a:r>
            <a:endParaRPr lang="en-GB" dirty="0"/>
          </a:p>
        </p:txBody>
      </p:sp>
      <p:sp>
        <p:nvSpPr>
          <p:cNvPr id="6" name="Date Placeholder 5"/>
          <p:cNvSpPr>
            <a:spLocks noGrp="1"/>
          </p:cNvSpPr>
          <p:nvPr>
            <p:ph type="dt" idx="15"/>
          </p:nvPr>
        </p:nvSpPr>
        <p:spPr/>
        <p:txBody>
          <a:bodyPr/>
          <a:lstStyle/>
          <a:p>
            <a:r>
              <a:rPr lang="en-US" smtClean="0"/>
              <a:t>September 2015</a:t>
            </a:r>
            <a:endParaRPr lang="en-GB" dirty="0"/>
          </a:p>
        </p:txBody>
      </p:sp>
    </p:spTree>
    <p:extLst>
      <p:ext uri="{BB962C8B-B14F-4D97-AF65-F5344CB8AC3E}">
        <p14:creationId xmlns:p14="http://schemas.microsoft.com/office/powerpoint/2010/main" val="29117879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1600" dirty="0"/>
              <a:t>IEEE 802.11-2012</a:t>
            </a:r>
          </a:p>
          <a:p>
            <a:pPr marL="457200" indent="-457200">
              <a:buFont typeface="+mj-lt"/>
              <a:buAutoNum type="arabicPeriod"/>
            </a:pPr>
            <a:r>
              <a:rPr lang="en-US" sz="1600" dirty="0"/>
              <a:t>IEEE 802.11ac-2013</a:t>
            </a:r>
          </a:p>
          <a:p>
            <a:pPr marL="457200" indent="-457200">
              <a:buFont typeface="+mj-lt"/>
              <a:buAutoNum type="arabicPeriod"/>
            </a:pPr>
            <a:r>
              <a:rPr lang="en-US" sz="1600" dirty="0"/>
              <a:t>IEEE 802.11REVmc D4.0</a:t>
            </a:r>
          </a:p>
          <a:p>
            <a:pPr marL="457200" indent="-457200">
              <a:buFont typeface="+mj-lt"/>
              <a:buAutoNum type="arabicPeriod"/>
            </a:pPr>
            <a:r>
              <a:rPr lang="en-US" sz="1600" dirty="0"/>
              <a:t>“802.11 HEW SG Proposed PAR,” 11-14/0165r0</a:t>
            </a:r>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25</a:t>
            </a:fld>
            <a:endParaRPr lang="en-GB" dirty="0"/>
          </a:p>
        </p:txBody>
      </p:sp>
      <p:sp>
        <p:nvSpPr>
          <p:cNvPr id="5" name="Footer Placeholder 4"/>
          <p:cNvSpPr>
            <a:spLocks noGrp="1"/>
          </p:cNvSpPr>
          <p:nvPr>
            <p:ph type="ftr" idx="14"/>
          </p:nvPr>
        </p:nvSpPr>
        <p:spPr/>
        <p:txBody>
          <a:bodyPr/>
          <a:lstStyle/>
          <a:p>
            <a:r>
              <a:rPr lang="en-GB" smtClean="0"/>
              <a:t>Eric Wong (Apple)</a:t>
            </a:r>
            <a:endParaRPr lang="en-GB" dirty="0"/>
          </a:p>
        </p:txBody>
      </p:sp>
      <p:sp>
        <p:nvSpPr>
          <p:cNvPr id="6" name="Date Placeholder 5"/>
          <p:cNvSpPr>
            <a:spLocks noGrp="1"/>
          </p:cNvSpPr>
          <p:nvPr>
            <p:ph type="dt" idx="15"/>
          </p:nvPr>
        </p:nvSpPr>
        <p:spPr/>
        <p:txBody>
          <a:bodyPr/>
          <a:lstStyle/>
          <a:p>
            <a:r>
              <a:rPr lang="en-US" smtClean="0"/>
              <a:t>September 2015</a:t>
            </a:r>
            <a:endParaRPr lang="en-GB" dirty="0"/>
          </a:p>
        </p:txBody>
      </p:sp>
    </p:spTree>
    <p:extLst>
      <p:ext uri="{BB962C8B-B14F-4D97-AF65-F5344CB8AC3E}">
        <p14:creationId xmlns:p14="http://schemas.microsoft.com/office/powerpoint/2010/main" val="18193644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smtClean="0"/>
              <a:t>September 2015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Eric Wong (Apple)</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3</a:t>
            </a:fld>
            <a:endParaRPr lang="en-GB" dirty="0"/>
          </a:p>
        </p:txBody>
      </p:sp>
      <p:sp>
        <p:nvSpPr>
          <p:cNvPr id="3076" name="Rectangle 4"/>
          <p:cNvSpPr>
            <a:spLocks noChangeArrowheads="1"/>
          </p:cNvSpPr>
          <p:nvPr/>
        </p:nvSpPr>
        <p:spPr bwMode="auto">
          <a:xfrm>
            <a:off x="611560" y="764704"/>
            <a:ext cx="2736304"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1800" dirty="0" smtClean="0">
                <a:solidFill>
                  <a:srgbClr val="000000"/>
                </a:solidFill>
              </a:rPr>
              <a:t>Authors (Continued)</a:t>
            </a:r>
            <a:endParaRPr lang="en-GB" sz="1800" dirty="0">
              <a:solidFill>
                <a:srgbClr val="000000"/>
              </a:solidFill>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3363758881"/>
              </p:ext>
            </p:extLst>
          </p:nvPr>
        </p:nvGraphicFramePr>
        <p:xfrm>
          <a:off x="584200" y="1377950"/>
          <a:ext cx="8559800" cy="3611563"/>
        </p:xfrm>
        <a:graphic>
          <a:graphicData uri="http://schemas.openxmlformats.org/presentationml/2006/ole">
            <mc:AlternateContent xmlns:mc="http://schemas.openxmlformats.org/markup-compatibility/2006">
              <mc:Choice xmlns:v="urn:schemas-microsoft-com:vml" Requires="v">
                <p:oleObj spid="_x0000_s4276" name="Document" r:id="rId4" imgW="8661400" imgH="3771900" progId="Word.Document.8">
                  <p:embed/>
                </p:oleObj>
              </mc:Choice>
              <mc:Fallback>
                <p:oleObj name="Document" r:id="rId4" imgW="8661400" imgH="3771900" progId="Word.Document.8">
                  <p:embed/>
                  <p:pic>
                    <p:nvPicPr>
                      <p:cNvPr id="0" name=""/>
                      <p:cNvPicPr>
                        <a:picLocks noChangeAspect="1" noChangeArrowheads="1"/>
                      </p:cNvPicPr>
                      <p:nvPr/>
                    </p:nvPicPr>
                    <p:blipFill>
                      <a:blip r:embed="rId5"/>
                      <a:srcRect/>
                      <a:stretch>
                        <a:fillRect/>
                      </a:stretch>
                    </p:blipFill>
                    <p:spPr bwMode="auto">
                      <a:xfrm>
                        <a:off x="584200" y="1377950"/>
                        <a:ext cx="8559800" cy="3611563"/>
                      </a:xfrm>
                      <a:prstGeom prst="rect">
                        <a:avLst/>
                      </a:prstGeom>
                      <a:noFill/>
                      <a:extLst/>
                    </p:spPr>
                  </p:pic>
                </p:oleObj>
              </mc:Fallback>
            </mc:AlternateContent>
          </a:graphicData>
        </a:graphic>
      </p:graphicFrame>
    </p:spTree>
    <p:extLst>
      <p:ext uri="{BB962C8B-B14F-4D97-AF65-F5344CB8AC3E}">
        <p14:creationId xmlns:p14="http://schemas.microsoft.com/office/powerpoint/2010/main" val="125650538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smtClean="0"/>
              <a:t>September 2015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Eric Wong (Apple)</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4</a:t>
            </a:fld>
            <a:endParaRPr lang="en-GB" dirty="0"/>
          </a:p>
        </p:txBody>
      </p:sp>
      <p:sp>
        <p:nvSpPr>
          <p:cNvPr id="3076" name="Rectangle 4"/>
          <p:cNvSpPr>
            <a:spLocks noChangeArrowheads="1"/>
          </p:cNvSpPr>
          <p:nvPr/>
        </p:nvSpPr>
        <p:spPr bwMode="auto">
          <a:xfrm>
            <a:off x="611560" y="764704"/>
            <a:ext cx="2736304"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1800" dirty="0" smtClean="0">
                <a:solidFill>
                  <a:srgbClr val="000000"/>
                </a:solidFill>
              </a:rPr>
              <a:t>Authors (Continued)</a:t>
            </a:r>
            <a:endParaRPr lang="en-GB" sz="1800" dirty="0">
              <a:solidFill>
                <a:srgbClr val="000000"/>
              </a:solidFill>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3295754259"/>
              </p:ext>
            </p:extLst>
          </p:nvPr>
        </p:nvGraphicFramePr>
        <p:xfrm>
          <a:off x="584200" y="1426766"/>
          <a:ext cx="8559800" cy="3154362"/>
        </p:xfrm>
        <a:graphic>
          <a:graphicData uri="http://schemas.openxmlformats.org/presentationml/2006/ole">
            <mc:AlternateContent xmlns:mc="http://schemas.openxmlformats.org/markup-compatibility/2006">
              <mc:Choice xmlns:v="urn:schemas-microsoft-com:vml" Requires="v">
                <p:oleObj spid="_x0000_s5300" name="Document" r:id="rId4" imgW="8661400" imgH="3200400" progId="Word.Document.8">
                  <p:embed/>
                </p:oleObj>
              </mc:Choice>
              <mc:Fallback>
                <p:oleObj name="Document" r:id="rId4" imgW="8661400" imgH="3200400" progId="Word.Document.8">
                  <p:embed/>
                  <p:pic>
                    <p:nvPicPr>
                      <p:cNvPr id="0" name=""/>
                      <p:cNvPicPr>
                        <a:picLocks noChangeAspect="1" noChangeArrowheads="1"/>
                      </p:cNvPicPr>
                      <p:nvPr/>
                    </p:nvPicPr>
                    <p:blipFill>
                      <a:blip r:embed="rId5"/>
                      <a:srcRect/>
                      <a:stretch>
                        <a:fillRect/>
                      </a:stretch>
                    </p:blipFill>
                    <p:spPr bwMode="auto">
                      <a:xfrm>
                        <a:off x="584200" y="1426766"/>
                        <a:ext cx="8559800" cy="31543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139556200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smtClean="0"/>
              <a:t>September 2015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Eric Wong (Apple)</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5</a:t>
            </a:fld>
            <a:endParaRPr lang="en-GB" dirty="0"/>
          </a:p>
        </p:txBody>
      </p:sp>
      <p:sp>
        <p:nvSpPr>
          <p:cNvPr id="3076" name="Rectangle 4"/>
          <p:cNvSpPr>
            <a:spLocks noChangeArrowheads="1"/>
          </p:cNvSpPr>
          <p:nvPr/>
        </p:nvSpPr>
        <p:spPr bwMode="auto">
          <a:xfrm>
            <a:off x="611560" y="764704"/>
            <a:ext cx="2736304"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1800" dirty="0" smtClean="0">
                <a:solidFill>
                  <a:srgbClr val="000000"/>
                </a:solidFill>
              </a:rPr>
              <a:t>Authors (Continued)</a:t>
            </a:r>
            <a:endParaRPr lang="en-GB" sz="1800" dirty="0">
              <a:solidFill>
                <a:srgbClr val="000000"/>
              </a:solidFill>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480037076"/>
              </p:ext>
            </p:extLst>
          </p:nvPr>
        </p:nvGraphicFramePr>
        <p:xfrm>
          <a:off x="539552" y="1412776"/>
          <a:ext cx="8559800" cy="4536504"/>
        </p:xfrm>
        <a:graphic>
          <a:graphicData uri="http://schemas.openxmlformats.org/presentationml/2006/ole">
            <mc:AlternateContent xmlns:mc="http://schemas.openxmlformats.org/markup-compatibility/2006">
              <mc:Choice xmlns:v="urn:schemas-microsoft-com:vml" Requires="v">
                <p:oleObj spid="_x0000_s6324" name="Document" r:id="rId4" imgW="8661400" imgH="4686300" progId="Word.Document.8">
                  <p:embed/>
                </p:oleObj>
              </mc:Choice>
              <mc:Fallback>
                <p:oleObj name="Document" r:id="rId4" imgW="8661400" imgH="4686300" progId="Word.Document.8">
                  <p:embed/>
                  <p:pic>
                    <p:nvPicPr>
                      <p:cNvPr id="0" name=""/>
                      <p:cNvPicPr>
                        <a:picLocks noChangeAspect="1" noChangeArrowheads="1"/>
                      </p:cNvPicPr>
                      <p:nvPr/>
                    </p:nvPicPr>
                    <p:blipFill>
                      <a:blip r:embed="rId5"/>
                      <a:srcRect/>
                      <a:stretch>
                        <a:fillRect/>
                      </a:stretch>
                    </p:blipFill>
                    <p:spPr bwMode="auto">
                      <a:xfrm>
                        <a:off x="539552" y="1412776"/>
                        <a:ext cx="8559800" cy="4536504"/>
                      </a:xfrm>
                      <a:prstGeom prst="rect">
                        <a:avLst/>
                      </a:prstGeom>
                      <a:noFill/>
                      <a:extLst/>
                    </p:spPr>
                  </p:pic>
                </p:oleObj>
              </mc:Fallback>
            </mc:AlternateContent>
          </a:graphicData>
        </a:graphic>
      </p:graphicFrame>
    </p:spTree>
    <p:extLst>
      <p:ext uri="{BB962C8B-B14F-4D97-AF65-F5344CB8AC3E}">
        <p14:creationId xmlns:p14="http://schemas.microsoft.com/office/powerpoint/2010/main" val="139556200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smtClean="0"/>
              <a:t>September 2015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Eric Wong (Apple)</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6</a:t>
            </a:fld>
            <a:endParaRPr lang="en-GB" dirty="0"/>
          </a:p>
        </p:txBody>
      </p:sp>
      <p:sp>
        <p:nvSpPr>
          <p:cNvPr id="3076" name="Rectangle 4"/>
          <p:cNvSpPr>
            <a:spLocks noChangeArrowheads="1"/>
          </p:cNvSpPr>
          <p:nvPr/>
        </p:nvSpPr>
        <p:spPr bwMode="auto">
          <a:xfrm>
            <a:off x="611560" y="764704"/>
            <a:ext cx="2736304"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1800" dirty="0" smtClean="0">
                <a:solidFill>
                  <a:srgbClr val="000000"/>
                </a:solidFill>
              </a:rPr>
              <a:t>Authors (Continued)</a:t>
            </a:r>
            <a:endParaRPr lang="en-GB" sz="1800" dirty="0">
              <a:solidFill>
                <a:srgbClr val="000000"/>
              </a:solidFill>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4098386351"/>
              </p:ext>
            </p:extLst>
          </p:nvPr>
        </p:nvGraphicFramePr>
        <p:xfrm>
          <a:off x="584200" y="1412776"/>
          <a:ext cx="8559800" cy="4530725"/>
        </p:xfrm>
        <a:graphic>
          <a:graphicData uri="http://schemas.openxmlformats.org/presentationml/2006/ole">
            <mc:AlternateContent xmlns:mc="http://schemas.openxmlformats.org/markup-compatibility/2006">
              <mc:Choice xmlns:v="urn:schemas-microsoft-com:vml" Requires="v">
                <p:oleObj spid="_x0000_s7348" name="Document" r:id="rId4" imgW="8661400" imgH="4597400" progId="Word.Document.8">
                  <p:embed/>
                </p:oleObj>
              </mc:Choice>
              <mc:Fallback>
                <p:oleObj name="Document" r:id="rId4" imgW="8661400" imgH="4597400" progId="Word.Document.8">
                  <p:embed/>
                  <p:pic>
                    <p:nvPicPr>
                      <p:cNvPr id="0" name=""/>
                      <p:cNvPicPr>
                        <a:picLocks noChangeAspect="1" noChangeArrowheads="1"/>
                      </p:cNvPicPr>
                      <p:nvPr/>
                    </p:nvPicPr>
                    <p:blipFill>
                      <a:blip r:embed="rId5"/>
                      <a:srcRect/>
                      <a:stretch>
                        <a:fillRect/>
                      </a:stretch>
                    </p:blipFill>
                    <p:spPr bwMode="auto">
                      <a:xfrm>
                        <a:off x="584200" y="1412776"/>
                        <a:ext cx="8559800" cy="45307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139556200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smtClean="0"/>
              <a:t>September 2015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Eric Wong (Apple)</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7</a:t>
            </a:fld>
            <a:endParaRPr lang="en-GB" dirty="0"/>
          </a:p>
        </p:txBody>
      </p:sp>
      <p:sp>
        <p:nvSpPr>
          <p:cNvPr id="3076" name="Rectangle 4"/>
          <p:cNvSpPr>
            <a:spLocks noChangeArrowheads="1"/>
          </p:cNvSpPr>
          <p:nvPr/>
        </p:nvSpPr>
        <p:spPr bwMode="auto">
          <a:xfrm>
            <a:off x="611560" y="764704"/>
            <a:ext cx="2736304"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1800" dirty="0" smtClean="0">
                <a:solidFill>
                  <a:srgbClr val="000000"/>
                </a:solidFill>
              </a:rPr>
              <a:t>Authors (Continued)</a:t>
            </a:r>
            <a:endParaRPr lang="en-GB" sz="1800" dirty="0">
              <a:solidFill>
                <a:srgbClr val="000000"/>
              </a:solidFill>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1642370532"/>
              </p:ext>
            </p:extLst>
          </p:nvPr>
        </p:nvGraphicFramePr>
        <p:xfrm>
          <a:off x="584200" y="1386954"/>
          <a:ext cx="8559800" cy="2978150"/>
        </p:xfrm>
        <a:graphic>
          <a:graphicData uri="http://schemas.openxmlformats.org/presentationml/2006/ole">
            <mc:AlternateContent xmlns:mc="http://schemas.openxmlformats.org/markup-compatibility/2006">
              <mc:Choice xmlns:v="urn:schemas-microsoft-com:vml" Requires="v">
                <p:oleObj spid="_x0000_s8368" name="Document" r:id="rId4" imgW="8661400" imgH="3022600" progId="Word.Document.8">
                  <p:embed/>
                </p:oleObj>
              </mc:Choice>
              <mc:Fallback>
                <p:oleObj name="Document" r:id="rId4" imgW="8661400" imgH="3022600" progId="Word.Document.8">
                  <p:embed/>
                  <p:pic>
                    <p:nvPicPr>
                      <p:cNvPr id="0" name=""/>
                      <p:cNvPicPr>
                        <a:picLocks noChangeAspect="1" noChangeArrowheads="1"/>
                      </p:cNvPicPr>
                      <p:nvPr/>
                    </p:nvPicPr>
                    <p:blipFill>
                      <a:blip r:embed="rId5"/>
                      <a:srcRect/>
                      <a:stretch>
                        <a:fillRect/>
                      </a:stretch>
                    </p:blipFill>
                    <p:spPr bwMode="auto">
                      <a:xfrm>
                        <a:off x="584200" y="1386954"/>
                        <a:ext cx="8559800" cy="29781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26558982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smtClean="0"/>
              <a:t>September 2015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Eric Wong (Apple)</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8</a:t>
            </a:fld>
            <a:endParaRPr lang="en-GB" dirty="0"/>
          </a:p>
        </p:txBody>
      </p:sp>
      <p:sp>
        <p:nvSpPr>
          <p:cNvPr id="3076" name="Rectangle 4"/>
          <p:cNvSpPr>
            <a:spLocks noChangeArrowheads="1"/>
          </p:cNvSpPr>
          <p:nvPr/>
        </p:nvSpPr>
        <p:spPr bwMode="auto">
          <a:xfrm>
            <a:off x="611560" y="764704"/>
            <a:ext cx="2736304"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1800" dirty="0" smtClean="0">
                <a:solidFill>
                  <a:srgbClr val="000000"/>
                </a:solidFill>
              </a:rPr>
              <a:t>Authors (Continued)</a:t>
            </a:r>
            <a:endParaRPr lang="en-GB" sz="1800" dirty="0">
              <a:solidFill>
                <a:srgbClr val="000000"/>
              </a:solidFill>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1953935610"/>
              </p:ext>
            </p:extLst>
          </p:nvPr>
        </p:nvGraphicFramePr>
        <p:xfrm>
          <a:off x="584200" y="1412776"/>
          <a:ext cx="8559800" cy="3954462"/>
        </p:xfrm>
        <a:graphic>
          <a:graphicData uri="http://schemas.openxmlformats.org/presentationml/2006/ole">
            <mc:AlternateContent xmlns:mc="http://schemas.openxmlformats.org/markup-compatibility/2006">
              <mc:Choice xmlns:v="urn:schemas-microsoft-com:vml" Requires="v">
                <p:oleObj spid="_x0000_s9392" name="Document" r:id="rId4" imgW="8661400" imgH="4013200" progId="Word.Document.8">
                  <p:embed/>
                </p:oleObj>
              </mc:Choice>
              <mc:Fallback>
                <p:oleObj name="Document" r:id="rId4" imgW="8661400" imgH="4013200" progId="Word.Document.8">
                  <p:embed/>
                  <p:pic>
                    <p:nvPicPr>
                      <p:cNvPr id="0" name=""/>
                      <p:cNvPicPr>
                        <a:picLocks noChangeAspect="1" noChangeArrowheads="1"/>
                      </p:cNvPicPr>
                      <p:nvPr/>
                    </p:nvPicPr>
                    <p:blipFill>
                      <a:blip r:embed="rId5"/>
                      <a:srcRect/>
                      <a:stretch>
                        <a:fillRect/>
                      </a:stretch>
                    </p:blipFill>
                    <p:spPr bwMode="auto">
                      <a:xfrm>
                        <a:off x="584200" y="1412776"/>
                        <a:ext cx="8559800" cy="39544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26558982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smtClean="0"/>
              <a:t>September 2015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Eric Wong (Apple)</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9</a:t>
            </a:fld>
            <a:endParaRPr lang="en-GB" dirty="0"/>
          </a:p>
        </p:txBody>
      </p:sp>
      <p:sp>
        <p:nvSpPr>
          <p:cNvPr id="3076" name="Rectangle 4"/>
          <p:cNvSpPr>
            <a:spLocks noChangeArrowheads="1"/>
          </p:cNvSpPr>
          <p:nvPr/>
        </p:nvSpPr>
        <p:spPr bwMode="auto">
          <a:xfrm>
            <a:off x="611560" y="764704"/>
            <a:ext cx="2736304"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1800" dirty="0" smtClean="0">
                <a:solidFill>
                  <a:srgbClr val="000000"/>
                </a:solidFill>
              </a:rPr>
              <a:t>Authors (Continued)</a:t>
            </a:r>
            <a:endParaRPr lang="en-GB" sz="1800" dirty="0">
              <a:solidFill>
                <a:srgbClr val="000000"/>
              </a:solidFill>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2039399889"/>
              </p:ext>
            </p:extLst>
          </p:nvPr>
        </p:nvGraphicFramePr>
        <p:xfrm>
          <a:off x="584200" y="1457548"/>
          <a:ext cx="8559800" cy="4203700"/>
        </p:xfrm>
        <a:graphic>
          <a:graphicData uri="http://schemas.openxmlformats.org/presentationml/2006/ole">
            <mc:AlternateContent xmlns:mc="http://schemas.openxmlformats.org/markup-compatibility/2006">
              <mc:Choice xmlns:v="urn:schemas-microsoft-com:vml" Requires="v">
                <p:oleObj spid="_x0000_s10416" name="Document" r:id="rId4" imgW="8661400" imgH="4267200" progId="Word.Document.8">
                  <p:embed/>
                </p:oleObj>
              </mc:Choice>
              <mc:Fallback>
                <p:oleObj name="Document" r:id="rId4" imgW="8661400" imgH="4267200" progId="Word.Document.8">
                  <p:embed/>
                  <p:pic>
                    <p:nvPicPr>
                      <p:cNvPr id="0" name=""/>
                      <p:cNvPicPr>
                        <a:picLocks noChangeAspect="1" noChangeArrowheads="1"/>
                      </p:cNvPicPr>
                      <p:nvPr/>
                    </p:nvPicPr>
                    <p:blipFill>
                      <a:blip r:embed="rId5"/>
                      <a:srcRect/>
                      <a:stretch>
                        <a:fillRect/>
                      </a:stretch>
                    </p:blipFill>
                    <p:spPr bwMode="auto">
                      <a:xfrm>
                        <a:off x="584200" y="1457548"/>
                        <a:ext cx="8559800" cy="42037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294436510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21887</TotalTime>
  <Words>1724</Words>
  <Application>Microsoft Macintosh PowerPoint</Application>
  <PresentationFormat>On-screen Show (4:3)</PresentationFormat>
  <Paragraphs>242</Paragraphs>
  <Slides>25</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Document</vt:lpstr>
      <vt:lpstr>Receive Operating Mode Indication for Power Save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Existing Spatial Multiplexing Power Save for HT STA (11n)</vt:lpstr>
      <vt:lpstr>Existing Spatial Multiplexing Power Save for HT STA (11n)</vt:lpstr>
      <vt:lpstr>Existing Operating Mode Notification for VHT STA (11ac)</vt:lpstr>
      <vt:lpstr>Existing Operating Mode Notification in VHT STA (11ac)</vt:lpstr>
      <vt:lpstr>Proposal</vt:lpstr>
      <vt:lpstr>Receive Operating Mode Indication (1)</vt:lpstr>
      <vt:lpstr>Receive Operating Mode Indication (2)</vt:lpstr>
      <vt:lpstr>Receive Operating Mode Indication (3)</vt:lpstr>
      <vt:lpstr>Receive Operating Mode Indication (4)</vt:lpstr>
      <vt:lpstr>Example of Receive Operating Mode Indication Operation</vt:lpstr>
      <vt:lpstr>Discussion</vt:lpstr>
      <vt:lpstr>Conclusion</vt:lpstr>
      <vt:lpstr>Straw Poll</vt:lpstr>
      <vt:lpstr>Motion</vt:lpstr>
      <vt:lpstr>References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subject/>
  <dc:creator>Eric Wong</dc:creator>
  <cp:keywords/>
  <dc:description/>
  <cp:lastModifiedBy>Eric Wong</cp:lastModifiedBy>
  <cp:revision>2057</cp:revision>
  <cp:lastPrinted>1601-01-01T00:00:00Z</cp:lastPrinted>
  <dcterms:created xsi:type="dcterms:W3CDTF">2010-02-15T12:38:41Z</dcterms:created>
  <dcterms:modified xsi:type="dcterms:W3CDTF">2015-09-13T22:56:49Z</dcterms:modified>
  <cp:category/>
</cp:coreProperties>
</file>