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0"/>
  </p:notesMasterIdLst>
  <p:handoutMasterIdLst>
    <p:handoutMasterId r:id="rId21"/>
  </p:handoutMasterIdLst>
  <p:sldIdLst>
    <p:sldId id="508" r:id="rId2"/>
    <p:sldId id="509" r:id="rId3"/>
    <p:sldId id="510" r:id="rId4"/>
    <p:sldId id="511" r:id="rId5"/>
    <p:sldId id="512" r:id="rId6"/>
    <p:sldId id="513" r:id="rId7"/>
    <p:sldId id="514" r:id="rId8"/>
    <p:sldId id="515" r:id="rId9"/>
    <p:sldId id="516" r:id="rId10"/>
    <p:sldId id="413" r:id="rId11"/>
    <p:sldId id="497" r:id="rId12"/>
    <p:sldId id="493" r:id="rId13"/>
    <p:sldId id="504" r:id="rId14"/>
    <p:sldId id="492" r:id="rId15"/>
    <p:sldId id="495" r:id="rId16"/>
    <p:sldId id="505" r:id="rId17"/>
    <p:sldId id="506" r:id="rId18"/>
    <p:sldId id="507"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7" autoAdjust="0"/>
    <p:restoredTop sz="92086" autoAdjust="0"/>
  </p:normalViewPr>
  <p:slideViewPr>
    <p:cSldViewPr>
      <p:cViewPr>
        <p:scale>
          <a:sx n="80" d="100"/>
          <a:sy n="80" d="100"/>
        </p:scale>
        <p:origin x="-93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06"/>
    </p:cViewPr>
  </p:sorterViewPr>
  <p:notesViewPr>
    <p:cSldViewPr>
      <p:cViewPr varScale="1">
        <p:scale>
          <a:sx n="48" d="100"/>
          <a:sy n="48" d="100"/>
        </p:scale>
        <p:origin x="-2562"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487272" y="6475413"/>
            <a:ext cx="2056653" cy="184666"/>
          </a:xfrm>
          <a:ln/>
        </p:spPr>
        <p:txBody>
          <a:bodyPr/>
          <a:lstStyle>
            <a:lvl1pPr>
              <a:defRPr/>
            </a:lvl1pPr>
          </a:lstStyle>
          <a:p>
            <a:pPr>
              <a:defRPr/>
            </a:pPr>
            <a:r>
              <a:rPr lang="en-US" altLang="ko-KR" smtClean="0"/>
              <a:t>Ron Porat, Broadcom</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November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Ron Porat, Broadcom</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November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Ron Porat, Broadcom</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smtClean="0"/>
              <a:t>Ron Porat, Broadcom</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November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Ron Porat, Broadcom</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November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Ron Porat, Broadcom</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November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Ron Porat, Broadcom</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November 2015</a:t>
            </a:r>
            <a:endParaRPr lang="en-US" altLang="ko-KR" dirty="0"/>
          </a:p>
        </p:txBody>
      </p:sp>
      <p:sp>
        <p:nvSpPr>
          <p:cNvPr id="4"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Ron Porat, Broadcom</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November 2015</a:t>
            </a:r>
            <a:endParaRPr lang="en-US" altLang="ko-KR" dirty="0"/>
          </a:p>
        </p:txBody>
      </p:sp>
      <p:sp>
        <p:nvSpPr>
          <p:cNvPr id="3"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Ron Porat, Broadcom</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November 2015</a:t>
            </a:r>
            <a:endParaRPr lang="en-US" altLang="ko-KR" dirty="0"/>
          </a:p>
        </p:txBody>
      </p:sp>
      <p:sp>
        <p:nvSpPr>
          <p:cNvPr id="6"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Ron Porat, Broadcom</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November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Ron Porat, Broadcom</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2015</a:t>
            </a:r>
            <a:endParaRPr lang="en-US" dirty="0"/>
          </a:p>
        </p:txBody>
      </p:sp>
      <p:sp>
        <p:nvSpPr>
          <p:cNvPr id="1029" name="Rectangle 5"/>
          <p:cNvSpPr>
            <a:spLocks noGrp="1" noChangeArrowheads="1"/>
          </p:cNvSpPr>
          <p:nvPr>
            <p:ph type="ftr" sz="quarter" idx="3"/>
          </p:nvPr>
        </p:nvSpPr>
        <p:spPr bwMode="auto">
          <a:xfrm>
            <a:off x="7173357" y="6475413"/>
            <a:ext cx="13705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Ron Porat, Broadcom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802.11-15/1059r2</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a:t>SIG-B Encoding Structure Part II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a:t>
            </a:r>
            <a:r>
              <a:rPr lang="en-US" sz="2000" b="0" dirty="0" smtClean="0"/>
              <a:t>2015-11-06</a:t>
            </a:r>
            <a:endParaRPr lang="en-US" sz="2000" b="0" dirty="0" smtClean="0"/>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61960941"/>
              </p:ext>
            </p:extLst>
          </p:nvPr>
        </p:nvGraphicFramePr>
        <p:xfrm>
          <a:off x="800100" y="3738852"/>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125799901"/>
              </p:ext>
            </p:extLst>
          </p:nvPr>
        </p:nvGraphicFramePr>
        <p:xfrm>
          <a:off x="800100" y="1981200"/>
          <a:ext cx="7239000" cy="18007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34584891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Introduction</a:t>
            </a:r>
            <a:endParaRPr lang="en-US" dirty="0"/>
          </a:p>
        </p:txBody>
      </p:sp>
      <p:sp>
        <p:nvSpPr>
          <p:cNvPr id="3" name="Content Placeholder 2"/>
          <p:cNvSpPr>
            <a:spLocks noGrp="1"/>
          </p:cNvSpPr>
          <p:nvPr>
            <p:ph idx="1"/>
          </p:nvPr>
        </p:nvSpPr>
        <p:spPr>
          <a:xfrm>
            <a:off x="259980" y="1363653"/>
            <a:ext cx="8763000" cy="5029200"/>
          </a:xfrm>
        </p:spPr>
        <p:txBody>
          <a:bodyPr>
            <a:normAutofit/>
          </a:bodyPr>
          <a:lstStyle/>
          <a:p>
            <a:r>
              <a:rPr lang="en-US" sz="1800" b="1" dirty="0" smtClean="0"/>
              <a:t>Background</a:t>
            </a:r>
          </a:p>
          <a:p>
            <a:pPr lvl="1"/>
            <a:r>
              <a:rPr lang="en-US" sz="1600" dirty="0" smtClean="0"/>
              <a:t>In previous contributions [1], [</a:t>
            </a:r>
            <a:r>
              <a:rPr lang="en-US" sz="1600" dirty="0"/>
              <a:t>2</a:t>
            </a:r>
            <a:r>
              <a:rPr lang="en-US" sz="1600" dirty="0" smtClean="0"/>
              <a:t>], [3] we proposed the basics of signaling structure for 11ax SIG-B</a:t>
            </a:r>
          </a:p>
          <a:p>
            <a:pPr lvl="2"/>
            <a:r>
              <a:rPr lang="en-US" dirty="0" smtClean="0"/>
              <a:t>Carries bits only for intended recipient(s) of the packet</a:t>
            </a:r>
          </a:p>
          <a:p>
            <a:pPr lvl="2"/>
            <a:r>
              <a:rPr lang="en-US" dirty="0" smtClean="0"/>
              <a:t>Split into two logical fields -  “common” and “user-specific”</a:t>
            </a:r>
          </a:p>
          <a:p>
            <a:pPr lvl="2"/>
            <a:r>
              <a:rPr lang="en-US" dirty="0"/>
              <a:t>E</a:t>
            </a:r>
            <a:r>
              <a:rPr lang="en-US" dirty="0" smtClean="0"/>
              <a:t>ncoding </a:t>
            </a:r>
            <a:r>
              <a:rPr lang="en-US" dirty="0"/>
              <a:t>structure in time and frequency domains based on the following design philosophies</a:t>
            </a:r>
          </a:p>
          <a:p>
            <a:pPr lvl="3"/>
            <a:r>
              <a:rPr lang="en-US" dirty="0"/>
              <a:t>Simple extensions of SIG-A design structure that do not require fundamentally more complex or different encoding/decoding </a:t>
            </a:r>
          </a:p>
          <a:p>
            <a:pPr lvl="3"/>
            <a:r>
              <a:rPr lang="en-US" dirty="0"/>
              <a:t>Flexible design operating in the bit </a:t>
            </a:r>
            <a:r>
              <a:rPr lang="en-US" dirty="0" smtClean="0"/>
              <a:t>domain</a:t>
            </a:r>
          </a:p>
          <a:p>
            <a:pPr marL="1200150" lvl="3" indent="0">
              <a:buNone/>
            </a:pPr>
            <a:endParaRPr lang="en-US" dirty="0" smtClean="0"/>
          </a:p>
          <a:p>
            <a:r>
              <a:rPr lang="en-US" sz="1800" b="1" dirty="0" smtClean="0"/>
              <a:t>In this r2 of [3]</a:t>
            </a:r>
            <a:endParaRPr lang="en-US" sz="1800" b="1" dirty="0" smtClean="0"/>
          </a:p>
          <a:p>
            <a:pPr lvl="1"/>
            <a:r>
              <a:rPr lang="en-US" sz="1600" dirty="0" smtClean="0"/>
              <a:t>Prior contributions left the following TBD: does the common field have its own CRC? </a:t>
            </a:r>
            <a:r>
              <a:rPr lang="en-US" sz="1600" dirty="0" smtClean="0"/>
              <a:t>or </a:t>
            </a:r>
            <a:r>
              <a:rPr lang="en-US" sz="1600" dirty="0" smtClean="0"/>
              <a:t>does it share </a:t>
            </a:r>
            <a:r>
              <a:rPr lang="en-US" sz="1600" dirty="0" smtClean="0"/>
              <a:t>a CRC </a:t>
            </a:r>
            <a:r>
              <a:rPr lang="en-US" sz="1600" dirty="0" smtClean="0"/>
              <a:t>with </a:t>
            </a:r>
            <a:r>
              <a:rPr lang="en-US" sz="1600" dirty="0" smtClean="0"/>
              <a:t>each block of</a:t>
            </a:r>
            <a:r>
              <a:rPr lang="en-US" sz="1600" dirty="0" smtClean="0"/>
              <a:t> </a:t>
            </a:r>
            <a:r>
              <a:rPr lang="en-US" sz="1600" dirty="0" smtClean="0"/>
              <a:t>the user specific </a:t>
            </a:r>
            <a:r>
              <a:rPr lang="en-US" sz="1600" dirty="0" smtClean="0"/>
              <a:t>section</a:t>
            </a:r>
            <a:r>
              <a:rPr lang="en-US" sz="1600" dirty="0" smtClean="0"/>
              <a:t>?</a:t>
            </a:r>
            <a:endParaRPr lang="en-US" sz="1600" dirty="0" smtClean="0"/>
          </a:p>
          <a:p>
            <a:pPr lvl="1"/>
            <a:r>
              <a:rPr lang="en-US" sz="1600" dirty="0" smtClean="0"/>
              <a:t>Here, we propose a separate CRC for the common block and explain its advantage</a:t>
            </a:r>
            <a:endParaRPr lang="en-US" dirty="0"/>
          </a:p>
          <a:p>
            <a:pPr lvl="2"/>
            <a:endParaRPr lang="en-US" dirty="0" smtClean="0"/>
          </a:p>
          <a:p>
            <a:pPr lvl="1"/>
            <a:endParaRPr lang="en-US" dirty="0" smtClean="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smtClean="0"/>
              <a:t>Ron Porat, Broadcom</a:t>
            </a:r>
            <a:endParaRPr lang="en-US"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SIG-B </a:t>
            </a:r>
            <a:r>
              <a:rPr lang="en-US" dirty="0"/>
              <a:t>encoding </a:t>
            </a:r>
            <a:r>
              <a:rPr lang="en-US" dirty="0" smtClean="0"/>
              <a:t>structure - Reminder</a:t>
            </a:r>
            <a:endParaRPr lang="en-US" dirty="0"/>
          </a:p>
        </p:txBody>
      </p:sp>
      <p:sp>
        <p:nvSpPr>
          <p:cNvPr id="3" name="Content Placeholder 2"/>
          <p:cNvSpPr>
            <a:spLocks noGrp="1"/>
          </p:cNvSpPr>
          <p:nvPr>
            <p:ph idx="1"/>
          </p:nvPr>
        </p:nvSpPr>
        <p:spPr>
          <a:xfrm>
            <a:off x="259980" y="1439853"/>
            <a:ext cx="8763000" cy="3970347"/>
          </a:xfrm>
        </p:spPr>
        <p:txBody>
          <a:bodyPr>
            <a:normAutofit/>
          </a:bodyPr>
          <a:lstStyle/>
          <a:p>
            <a:endParaRPr lang="en-US" sz="1800" dirty="0" smtClean="0"/>
          </a:p>
          <a:p>
            <a:r>
              <a:rPr lang="en-US" sz="1800" dirty="0" smtClean="0"/>
              <a:t>SIG-B encoded on a per-20 MHz basis using BCC as shown below [2].</a:t>
            </a:r>
          </a:p>
          <a:p>
            <a:pPr marL="342900" lvl="1" indent="-342900"/>
            <a:r>
              <a:rPr lang="en-US" dirty="0"/>
              <a:t>The common and </a:t>
            </a:r>
            <a:r>
              <a:rPr lang="en-US" dirty="0" smtClean="0"/>
              <a:t>per-user </a:t>
            </a:r>
            <a:r>
              <a:rPr lang="en-US" dirty="0"/>
              <a:t>blocks are separated in the bit </a:t>
            </a:r>
            <a:r>
              <a:rPr lang="en-US" dirty="0" smtClean="0"/>
              <a:t>domain </a:t>
            </a:r>
            <a:r>
              <a:rPr lang="en-US" dirty="0" smtClean="0">
                <a:sym typeface="Wingdings" panose="05000000000000000000" pitchFamily="2" charset="2"/>
              </a:rPr>
              <a:t> </a:t>
            </a:r>
            <a:r>
              <a:rPr lang="en-US" dirty="0">
                <a:sym typeface="Wingdings" panose="05000000000000000000" pitchFamily="2" charset="2"/>
              </a:rPr>
              <a:t>flexibility to have any number of bits in the common and per-user blocks</a:t>
            </a:r>
            <a:r>
              <a:rPr lang="en-US" dirty="0"/>
              <a:t> </a:t>
            </a:r>
          </a:p>
          <a:p>
            <a:endParaRPr lang="en-US" sz="1800" dirty="0" smtClean="0"/>
          </a:p>
          <a:p>
            <a:pPr marL="0" indent="0">
              <a:buNone/>
            </a:pPr>
            <a:endParaRPr lang="en-US" sz="1800" dirty="0" smtClean="0"/>
          </a:p>
          <a:p>
            <a:endParaRPr lang="en-US" sz="1800" dirty="0"/>
          </a:p>
          <a:p>
            <a:endParaRPr lang="en-US" sz="1800" dirty="0" smtClean="0"/>
          </a:p>
          <a:p>
            <a:endParaRPr lang="en-US" sz="1800" dirty="0"/>
          </a:p>
          <a:p>
            <a:endParaRPr lang="en-US" sz="1800" dirty="0" smtClean="0"/>
          </a:p>
          <a:p>
            <a:pPr marL="0" indent="0">
              <a:buNone/>
            </a:pPr>
            <a:endParaRPr lang="en-US" sz="1800" dirty="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pPr marL="0" indent="0">
              <a:buNone/>
            </a:pPr>
            <a:endParaRPr lang="en-US" sz="1800" dirty="0" smtClean="0"/>
          </a:p>
          <a:p>
            <a:pPr marL="457200" lvl="1" indent="0">
              <a:buNone/>
            </a:pPr>
            <a:endParaRPr lang="en-US" dirty="0" smtClean="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smtClean="0"/>
              <a:t>Ron Porat, Broadcom</a:t>
            </a:r>
            <a:endParaRPr lang="en-US" altLang="ko-KR" dirty="0"/>
          </a:p>
        </p:txBody>
      </p:sp>
      <p:grpSp>
        <p:nvGrpSpPr>
          <p:cNvPr id="34" name="Group 33"/>
          <p:cNvGrpSpPr/>
          <p:nvPr/>
        </p:nvGrpSpPr>
        <p:grpSpPr>
          <a:xfrm>
            <a:off x="1553818" y="3308408"/>
            <a:ext cx="6066182" cy="1034992"/>
            <a:chOff x="1391893" y="4076652"/>
            <a:chExt cx="6066182" cy="1034992"/>
          </a:xfrm>
        </p:grpSpPr>
        <p:grpSp>
          <p:nvGrpSpPr>
            <p:cNvPr id="35" name="Group 34"/>
            <p:cNvGrpSpPr/>
            <p:nvPr/>
          </p:nvGrpSpPr>
          <p:grpSpPr>
            <a:xfrm>
              <a:off x="1391893" y="4076652"/>
              <a:ext cx="6066182" cy="679939"/>
              <a:chOff x="744491" y="2906886"/>
              <a:chExt cx="6066182" cy="679939"/>
            </a:xfrm>
          </p:grpSpPr>
          <p:sp>
            <p:nvSpPr>
              <p:cNvPr id="43" name="Rectangle 42"/>
              <p:cNvSpPr/>
              <p:nvPr/>
            </p:nvSpPr>
            <p:spPr>
              <a:xfrm>
                <a:off x="744491" y="3281307"/>
                <a:ext cx="914400" cy="304800"/>
              </a:xfrm>
              <a:prstGeom prst="rect">
                <a:avLst/>
              </a:prstGeom>
              <a:no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1658891" y="3281307"/>
                <a:ext cx="914400" cy="304800"/>
              </a:xfrm>
              <a:prstGeom prst="rect">
                <a:avLst/>
              </a:prstGeom>
              <a:no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2573291" y="3281307"/>
                <a:ext cx="457200" cy="304800"/>
              </a:xfrm>
              <a:prstGeom prst="rect">
                <a:avLst/>
              </a:prstGeom>
              <a:no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820830" y="2916412"/>
                <a:ext cx="761722" cy="307777"/>
              </a:xfrm>
              <a:prstGeom prst="rect">
                <a:avLst/>
              </a:prstGeom>
              <a:noFill/>
            </p:spPr>
            <p:txBody>
              <a:bodyPr wrap="square" rtlCol="0">
                <a:spAutoFit/>
              </a:bodyPr>
              <a:lstStyle/>
              <a:p>
                <a:pPr algn="ctr"/>
                <a:r>
                  <a:rPr lang="en-US" sz="1400" dirty="0" smtClean="0">
                    <a:latin typeface="Trebuchet MS" panose="020B0603020202020204" pitchFamily="34" charset="0"/>
                  </a:rPr>
                  <a:t>L-STF</a:t>
                </a:r>
                <a:endParaRPr lang="en-US" sz="1400" dirty="0">
                  <a:latin typeface="Trebuchet MS" panose="020B0603020202020204" pitchFamily="34" charset="0"/>
                </a:endParaRPr>
              </a:p>
            </p:txBody>
          </p:sp>
          <p:sp>
            <p:nvSpPr>
              <p:cNvPr id="50" name="TextBox 49"/>
              <p:cNvSpPr txBox="1"/>
              <p:nvPr/>
            </p:nvSpPr>
            <p:spPr>
              <a:xfrm>
                <a:off x="2421030" y="2935461"/>
                <a:ext cx="761722" cy="261610"/>
              </a:xfrm>
              <a:prstGeom prst="rect">
                <a:avLst/>
              </a:prstGeom>
              <a:noFill/>
            </p:spPr>
            <p:txBody>
              <a:bodyPr wrap="square" rtlCol="0">
                <a:spAutoFit/>
              </a:bodyPr>
              <a:lstStyle/>
              <a:p>
                <a:pPr algn="ctr"/>
                <a:r>
                  <a:rPr lang="en-US" sz="1100" dirty="0" smtClean="0">
                    <a:latin typeface="Trebuchet MS" panose="020B0603020202020204" pitchFamily="34" charset="0"/>
                  </a:rPr>
                  <a:t>L-SIG</a:t>
                </a:r>
                <a:endParaRPr lang="en-US" sz="1100" dirty="0">
                  <a:latin typeface="Trebuchet MS" panose="020B0603020202020204" pitchFamily="34" charset="0"/>
                </a:endParaRPr>
              </a:p>
            </p:txBody>
          </p:sp>
          <p:sp>
            <p:nvSpPr>
              <p:cNvPr id="51" name="TextBox 50"/>
              <p:cNvSpPr txBox="1"/>
              <p:nvPr/>
            </p:nvSpPr>
            <p:spPr>
              <a:xfrm>
                <a:off x="1690640" y="2937259"/>
                <a:ext cx="761722" cy="307777"/>
              </a:xfrm>
              <a:prstGeom prst="rect">
                <a:avLst/>
              </a:prstGeom>
              <a:noFill/>
            </p:spPr>
            <p:txBody>
              <a:bodyPr wrap="square" rtlCol="0">
                <a:spAutoFit/>
              </a:bodyPr>
              <a:lstStyle/>
              <a:p>
                <a:pPr algn="ctr"/>
                <a:r>
                  <a:rPr lang="en-US" sz="1400" dirty="0" smtClean="0">
                    <a:latin typeface="Trebuchet MS" panose="020B0603020202020204" pitchFamily="34" charset="0"/>
                  </a:rPr>
                  <a:t>L-LTF</a:t>
                </a:r>
                <a:endParaRPr lang="en-US" sz="1400" dirty="0">
                  <a:latin typeface="Trebuchet MS" panose="020B0603020202020204" pitchFamily="34" charset="0"/>
                </a:endParaRPr>
              </a:p>
            </p:txBody>
          </p:sp>
          <p:grpSp>
            <p:nvGrpSpPr>
              <p:cNvPr id="52" name="Group 51"/>
              <p:cNvGrpSpPr/>
              <p:nvPr/>
            </p:nvGrpSpPr>
            <p:grpSpPr>
              <a:xfrm>
                <a:off x="3489253" y="2906886"/>
                <a:ext cx="3321420" cy="679939"/>
                <a:chOff x="3306716" y="3310100"/>
                <a:chExt cx="3321420" cy="679939"/>
              </a:xfrm>
            </p:grpSpPr>
            <p:cxnSp>
              <p:nvCxnSpPr>
                <p:cNvPr id="55" name="Straight Arrow Connector 54"/>
                <p:cNvCxnSpPr>
                  <a:endCxn id="60" idx="1"/>
                </p:cNvCxnSpPr>
                <p:nvPr/>
              </p:nvCxnSpPr>
              <p:spPr bwMode="auto">
                <a:xfrm>
                  <a:off x="4242329" y="3492352"/>
                  <a:ext cx="556606" cy="1"/>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56" name="Rectangle 55"/>
                <p:cNvSpPr/>
                <p:nvPr/>
              </p:nvSpPr>
              <p:spPr>
                <a:xfrm>
                  <a:off x="3306716" y="3685239"/>
                  <a:ext cx="457200" cy="3048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3766079" y="3685239"/>
                  <a:ext cx="457200" cy="3048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4237549" y="3685239"/>
                  <a:ext cx="780862" cy="304800"/>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3383055" y="3310100"/>
                  <a:ext cx="761722" cy="307777"/>
                </a:xfrm>
                <a:prstGeom prst="rect">
                  <a:avLst/>
                </a:prstGeom>
                <a:noFill/>
              </p:spPr>
              <p:txBody>
                <a:bodyPr wrap="square" rtlCol="0">
                  <a:spAutoFit/>
                </a:bodyPr>
                <a:lstStyle/>
                <a:p>
                  <a:pPr algn="ctr"/>
                  <a:r>
                    <a:rPr lang="en-US" sz="1400" dirty="0" smtClean="0">
                      <a:latin typeface="Trebuchet MS" panose="020B0603020202020204" pitchFamily="34" charset="0"/>
                    </a:rPr>
                    <a:t>SIG-A</a:t>
                  </a:r>
                  <a:endParaRPr lang="en-US" sz="1400" dirty="0">
                    <a:latin typeface="Trebuchet MS" panose="020B0603020202020204" pitchFamily="34" charset="0"/>
                  </a:endParaRPr>
                </a:p>
              </p:txBody>
            </p:sp>
            <p:sp>
              <p:nvSpPr>
                <p:cNvPr id="60" name="TextBox 59"/>
                <p:cNvSpPr txBox="1"/>
                <p:nvPr/>
              </p:nvSpPr>
              <p:spPr>
                <a:xfrm>
                  <a:off x="4798935" y="3338464"/>
                  <a:ext cx="761722" cy="307777"/>
                </a:xfrm>
                <a:prstGeom prst="rect">
                  <a:avLst/>
                </a:prstGeom>
                <a:noFill/>
              </p:spPr>
              <p:txBody>
                <a:bodyPr wrap="square" rtlCol="0">
                  <a:spAutoFit/>
                </a:bodyPr>
                <a:lstStyle/>
                <a:p>
                  <a:pPr algn="ctr"/>
                  <a:r>
                    <a:rPr lang="en-US" sz="1400" dirty="0" smtClean="0">
                      <a:latin typeface="Trebuchet MS" panose="020B0603020202020204" pitchFamily="34" charset="0"/>
                    </a:rPr>
                    <a:t>SIG-B</a:t>
                  </a:r>
                  <a:endParaRPr lang="en-US" sz="1400" dirty="0">
                    <a:latin typeface="Trebuchet MS" panose="020B0603020202020204" pitchFamily="34" charset="0"/>
                  </a:endParaRPr>
                </a:p>
              </p:txBody>
            </p:sp>
            <p:sp>
              <p:nvSpPr>
                <p:cNvPr id="61" name="Rectangle 60"/>
                <p:cNvSpPr/>
                <p:nvPr/>
              </p:nvSpPr>
              <p:spPr>
                <a:xfrm>
                  <a:off x="5027936" y="3685238"/>
                  <a:ext cx="1600200" cy="296735"/>
                </a:xfrm>
                <a:prstGeom prst="rect">
                  <a:avLst/>
                </a:prstGeom>
                <a:solidFill>
                  <a:srgbClr val="EB89E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Arrow Connector 61"/>
                <p:cNvCxnSpPr/>
                <p:nvPr/>
              </p:nvCxnSpPr>
              <p:spPr bwMode="auto">
                <a:xfrm flipH="1">
                  <a:off x="5451492" y="3474233"/>
                  <a:ext cx="744700" cy="0"/>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grpSp>
          <p:sp>
            <p:nvSpPr>
              <p:cNvPr id="53" name="Rectangle 52"/>
              <p:cNvSpPr/>
              <p:nvPr/>
            </p:nvSpPr>
            <p:spPr>
              <a:xfrm>
                <a:off x="3032053" y="3281307"/>
                <a:ext cx="457200" cy="304800"/>
              </a:xfrm>
              <a:prstGeom prst="rect">
                <a:avLst/>
              </a:prstGeom>
              <a:no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2908506" y="2934301"/>
                <a:ext cx="761722" cy="261610"/>
              </a:xfrm>
              <a:prstGeom prst="rect">
                <a:avLst/>
              </a:prstGeom>
              <a:noFill/>
            </p:spPr>
            <p:txBody>
              <a:bodyPr wrap="square" rtlCol="0">
                <a:spAutoFit/>
              </a:bodyPr>
              <a:lstStyle/>
              <a:p>
                <a:pPr algn="ctr"/>
                <a:r>
                  <a:rPr lang="en-US" sz="1100" dirty="0">
                    <a:latin typeface="Trebuchet MS" panose="020B0603020202020204" pitchFamily="34" charset="0"/>
                  </a:rPr>
                  <a:t>R</a:t>
                </a:r>
                <a:r>
                  <a:rPr lang="en-US" sz="1100" dirty="0" smtClean="0">
                    <a:latin typeface="Trebuchet MS" panose="020B0603020202020204" pitchFamily="34" charset="0"/>
                  </a:rPr>
                  <a:t>L-SIG</a:t>
                </a:r>
                <a:endParaRPr lang="en-US" sz="1100" dirty="0">
                  <a:latin typeface="Trebuchet MS" panose="020B0603020202020204" pitchFamily="34" charset="0"/>
                </a:endParaRPr>
              </a:p>
            </p:txBody>
          </p:sp>
        </p:grpSp>
        <p:sp>
          <p:nvSpPr>
            <p:cNvPr id="41" name="TextBox 40"/>
            <p:cNvSpPr txBox="1"/>
            <p:nvPr/>
          </p:nvSpPr>
          <p:spPr>
            <a:xfrm>
              <a:off x="5008469" y="4803867"/>
              <a:ext cx="1209163" cy="307777"/>
            </a:xfrm>
            <a:prstGeom prst="rect">
              <a:avLst/>
            </a:prstGeom>
            <a:noFill/>
          </p:spPr>
          <p:txBody>
            <a:bodyPr wrap="square" rtlCol="0">
              <a:spAutoFit/>
            </a:bodyPr>
            <a:lstStyle/>
            <a:p>
              <a:r>
                <a:rPr lang="en-US" sz="1400" b="1" dirty="0" smtClean="0"/>
                <a:t>Common</a:t>
              </a:r>
              <a:endParaRPr lang="en-US" sz="1400" b="1" dirty="0"/>
            </a:p>
          </p:txBody>
        </p:sp>
        <p:sp>
          <p:nvSpPr>
            <p:cNvPr id="42" name="TextBox 41"/>
            <p:cNvSpPr txBox="1"/>
            <p:nvPr/>
          </p:nvSpPr>
          <p:spPr>
            <a:xfrm>
              <a:off x="6020932" y="4794453"/>
              <a:ext cx="1414770" cy="307777"/>
            </a:xfrm>
            <a:prstGeom prst="rect">
              <a:avLst/>
            </a:prstGeom>
            <a:noFill/>
          </p:spPr>
          <p:txBody>
            <a:bodyPr wrap="square" rtlCol="0">
              <a:spAutoFit/>
            </a:bodyPr>
            <a:lstStyle/>
            <a:p>
              <a:pPr algn="ctr"/>
              <a:r>
                <a:rPr lang="en-US" sz="1400" b="1" dirty="0" smtClean="0"/>
                <a:t>User-specific</a:t>
              </a:r>
              <a:endParaRPr lang="en-US" sz="1400" b="1" dirty="0"/>
            </a:p>
          </p:txBody>
        </p:sp>
      </p:grpSp>
      <p:grpSp>
        <p:nvGrpSpPr>
          <p:cNvPr id="29" name="Group 28"/>
          <p:cNvGrpSpPr/>
          <p:nvPr/>
        </p:nvGrpSpPr>
        <p:grpSpPr>
          <a:xfrm>
            <a:off x="3947807" y="4733926"/>
            <a:ext cx="4281794" cy="676274"/>
            <a:chOff x="3190826" y="1841627"/>
            <a:chExt cx="3798143" cy="1696277"/>
          </a:xfrm>
        </p:grpSpPr>
        <p:sp>
          <p:nvSpPr>
            <p:cNvPr id="30" name="Rectangle 29"/>
            <p:cNvSpPr/>
            <p:nvPr/>
          </p:nvSpPr>
          <p:spPr bwMode="auto">
            <a:xfrm>
              <a:off x="3190826" y="2591211"/>
              <a:ext cx="978743" cy="946693"/>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User Block</a:t>
              </a:r>
              <a:endParaRPr kumimoji="0" lang="en-US"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[0]</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31" name="TextBox 42"/>
            <p:cNvSpPr txBox="1"/>
            <p:nvPr/>
          </p:nvSpPr>
          <p:spPr>
            <a:xfrm>
              <a:off x="5257800" y="1841627"/>
              <a:ext cx="697627" cy="70788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4000" dirty="0" smtClean="0"/>
                <a:t>…</a:t>
              </a:r>
              <a:endParaRPr lang="en-US" sz="4000" dirty="0"/>
            </a:p>
          </p:txBody>
        </p:sp>
        <p:sp>
          <p:nvSpPr>
            <p:cNvPr id="32" name="Rectangle 31"/>
            <p:cNvSpPr/>
            <p:nvPr/>
          </p:nvSpPr>
          <p:spPr bwMode="auto">
            <a:xfrm>
              <a:off x="4169569" y="2591007"/>
              <a:ext cx="938114" cy="946897"/>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rPr>
                <a:t>User Block</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t>[1]</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33" name="Rectangle 32"/>
            <p:cNvSpPr/>
            <p:nvPr/>
          </p:nvSpPr>
          <p:spPr bwMode="auto">
            <a:xfrm>
              <a:off x="6048326" y="2591213"/>
              <a:ext cx="940643" cy="946691"/>
            </a:xfrm>
            <a:prstGeom prst="rect">
              <a:avLst/>
            </a:prstGeom>
            <a:solidFill>
              <a:srgbClr val="EB89E6"/>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2"/>
                  </a:solidFill>
                  <a:effectLst/>
                  <a:latin typeface="Times New Roman" pitchFamily="18" charset="0"/>
                </a:rPr>
                <a:t>User Block</a:t>
              </a:r>
            </a:p>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2"/>
                  </a:solidFill>
                </a:rPr>
                <a:t>[N-1]</a:t>
              </a:r>
              <a:endParaRPr kumimoji="0" lang="en-US" b="0" i="0" u="none" strike="noStrike" cap="none" normalizeH="0" baseline="0" dirty="0" smtClean="0">
                <a:ln>
                  <a:noFill/>
                </a:ln>
                <a:solidFill>
                  <a:schemeClr val="tx2"/>
                </a:solidFill>
                <a:effectLst/>
              </a:endParaRPr>
            </a:p>
          </p:txBody>
        </p:sp>
      </p:grpSp>
      <p:cxnSp>
        <p:nvCxnSpPr>
          <p:cNvPr id="8" name="Straight Arrow Connector 7"/>
          <p:cNvCxnSpPr/>
          <p:nvPr/>
        </p:nvCxnSpPr>
        <p:spPr bwMode="auto">
          <a:xfrm flipH="1">
            <a:off x="6840014" y="4586053"/>
            <a:ext cx="102689" cy="358204"/>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3163933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726" y="609600"/>
            <a:ext cx="7772400" cy="533400"/>
          </a:xfrm>
        </p:spPr>
        <p:txBody>
          <a:bodyPr/>
          <a:lstStyle/>
          <a:p>
            <a:r>
              <a:rPr lang="en-US" dirty="0" smtClean="0"/>
              <a:t>SIG-B </a:t>
            </a:r>
            <a:r>
              <a:rPr lang="en-US" dirty="0"/>
              <a:t>encoding </a:t>
            </a:r>
            <a:r>
              <a:rPr lang="en-US" dirty="0" smtClean="0"/>
              <a:t>structure – Reminder</a:t>
            </a:r>
            <a:endParaRPr lang="en-US" dirty="0"/>
          </a:p>
        </p:txBody>
      </p:sp>
      <p:sp>
        <p:nvSpPr>
          <p:cNvPr id="3" name="Content Placeholder 2"/>
          <p:cNvSpPr>
            <a:spLocks noGrp="1"/>
          </p:cNvSpPr>
          <p:nvPr>
            <p:ph idx="1"/>
          </p:nvPr>
        </p:nvSpPr>
        <p:spPr>
          <a:xfrm>
            <a:off x="259980" y="1363653"/>
            <a:ext cx="8763000" cy="5029200"/>
          </a:xfrm>
        </p:spPr>
        <p:txBody>
          <a:bodyPr>
            <a:noAutofit/>
          </a:bodyPr>
          <a:lstStyle/>
          <a:p>
            <a:pPr marL="285750" lvl="1">
              <a:buFont typeface="Arial" panose="020B0604020202020204" pitchFamily="34" charset="0"/>
              <a:buChar char="•"/>
            </a:pPr>
            <a:r>
              <a:rPr lang="en-US" sz="1600" dirty="0" smtClean="0"/>
              <a:t>The </a:t>
            </a:r>
            <a:r>
              <a:rPr lang="en-US" sz="1600" dirty="0" smtClean="0"/>
              <a:t>common field </a:t>
            </a:r>
            <a:r>
              <a:rPr lang="en-US" sz="1600" dirty="0" smtClean="0"/>
              <a:t>includes tail bits enabling the </a:t>
            </a:r>
            <a:r>
              <a:rPr lang="en-US" sz="1600" dirty="0" smtClean="0"/>
              <a:t>receiver to immediately decode it and get the information conveyed in that field, e</a:t>
            </a:r>
            <a:r>
              <a:rPr lang="en-US" sz="1600" dirty="0" smtClean="0"/>
              <a:t>. g</a:t>
            </a:r>
            <a:r>
              <a:rPr lang="en-US" sz="1600" dirty="0" smtClean="0"/>
              <a:t>. the RU structure. </a:t>
            </a:r>
          </a:p>
          <a:p>
            <a:pPr marL="0" lvl="1" indent="0">
              <a:buNone/>
            </a:pPr>
            <a:endParaRPr lang="en-US" sz="1600" dirty="0" smtClean="0"/>
          </a:p>
          <a:p>
            <a:pPr marL="285750" lvl="1">
              <a:buFont typeface="Arial" panose="020B0604020202020204" pitchFamily="34" charset="0"/>
              <a:buChar char="•"/>
            </a:pPr>
            <a:r>
              <a:rPr lang="en-US" sz="1600" dirty="0" smtClean="0"/>
              <a:t>The user-specific field is split into 2-user blocks</a:t>
            </a:r>
            <a:r>
              <a:rPr lang="en-US" sz="1600" dirty="0"/>
              <a:t>, </a:t>
            </a:r>
            <a:r>
              <a:rPr lang="en-US" sz="1600" dirty="0" smtClean="0"/>
              <a:t>where each block </a:t>
            </a:r>
            <a:r>
              <a:rPr lang="en-US" sz="1600" dirty="0"/>
              <a:t>is protected by a </a:t>
            </a:r>
            <a:r>
              <a:rPr lang="en-US" sz="1600" dirty="0" smtClean="0"/>
              <a:t>CRC. The tail bits at the end of each block enable the receiver to decode that block without waiting to the end of SIG-B</a:t>
            </a:r>
            <a:endParaRPr lang="en-US" sz="1600" dirty="0"/>
          </a:p>
          <a:p>
            <a:pPr marL="0" indent="0">
              <a:buNone/>
            </a:pPr>
            <a:endParaRPr lang="en-US" sz="1600" dirty="0" smtClean="0"/>
          </a:p>
          <a:p>
            <a:endParaRPr lang="en-US" sz="1800" dirty="0"/>
          </a:p>
          <a:p>
            <a:endParaRPr lang="en-US" sz="1800" dirty="0" smtClean="0"/>
          </a:p>
          <a:p>
            <a:endParaRPr lang="en-US" sz="1800" dirty="0"/>
          </a:p>
          <a:p>
            <a:endParaRPr lang="en-US" sz="1800" dirty="0" smtClean="0"/>
          </a:p>
          <a:p>
            <a:pPr marL="0" indent="0">
              <a:buNone/>
            </a:pPr>
            <a:endParaRPr lang="en-US" sz="1800" dirty="0"/>
          </a:p>
          <a:p>
            <a:endParaRPr lang="en-US" sz="1800" u="sng" dirty="0" smtClean="0"/>
          </a:p>
          <a:p>
            <a:pPr lvl="1"/>
            <a:endParaRPr lang="en-US" sz="16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pPr marL="0" indent="0">
              <a:buNone/>
            </a:pPr>
            <a:endParaRPr lang="en-US" sz="1800" dirty="0" smtClean="0"/>
          </a:p>
          <a:p>
            <a:pPr marL="457200" lvl="1" indent="0">
              <a:buNone/>
            </a:pPr>
            <a:endParaRPr lang="en-US" dirty="0" smtClean="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smtClean="0"/>
              <a:t>Ron Porat, Broadcom</a:t>
            </a:r>
            <a:endParaRPr lang="en-US" altLang="ko-KR" dirty="0"/>
          </a:p>
        </p:txBody>
      </p:sp>
      <p:grpSp>
        <p:nvGrpSpPr>
          <p:cNvPr id="15" name="Group 14"/>
          <p:cNvGrpSpPr/>
          <p:nvPr/>
        </p:nvGrpSpPr>
        <p:grpSpPr>
          <a:xfrm>
            <a:off x="1810915" y="3526052"/>
            <a:ext cx="6415393" cy="1947530"/>
            <a:chOff x="2133601" y="2381969"/>
            <a:chExt cx="6415393" cy="1947530"/>
          </a:xfrm>
        </p:grpSpPr>
        <p:cxnSp>
          <p:nvCxnSpPr>
            <p:cNvPr id="55" name="Straight Arrow Connector 54"/>
            <p:cNvCxnSpPr/>
            <p:nvPr/>
          </p:nvCxnSpPr>
          <p:spPr bwMode="auto">
            <a:xfrm>
              <a:off x="3000281" y="2553977"/>
              <a:ext cx="556606" cy="1"/>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58" name="Rectangle 57"/>
            <p:cNvSpPr/>
            <p:nvPr/>
          </p:nvSpPr>
          <p:spPr>
            <a:xfrm>
              <a:off x="3000281" y="2707866"/>
              <a:ext cx="780862" cy="304800"/>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3683851" y="2381969"/>
              <a:ext cx="761722" cy="307777"/>
            </a:xfrm>
            <a:prstGeom prst="rect">
              <a:avLst/>
            </a:prstGeom>
            <a:noFill/>
          </p:spPr>
          <p:txBody>
            <a:bodyPr wrap="square" rtlCol="0">
              <a:spAutoFit/>
            </a:bodyPr>
            <a:lstStyle/>
            <a:p>
              <a:pPr algn="ctr"/>
              <a:r>
                <a:rPr lang="en-US" sz="1400" dirty="0" smtClean="0">
                  <a:latin typeface="Trebuchet MS" panose="020B0603020202020204" pitchFamily="34" charset="0"/>
                </a:rPr>
                <a:t>SIG-B</a:t>
              </a:r>
              <a:endParaRPr lang="en-US" sz="1400" dirty="0">
                <a:latin typeface="Trebuchet MS" panose="020B0603020202020204" pitchFamily="34" charset="0"/>
              </a:endParaRPr>
            </a:p>
          </p:txBody>
        </p:sp>
        <p:sp>
          <p:nvSpPr>
            <p:cNvPr id="61" name="Rectangle 60"/>
            <p:cNvSpPr/>
            <p:nvPr/>
          </p:nvSpPr>
          <p:spPr>
            <a:xfrm>
              <a:off x="3790762" y="2701107"/>
              <a:ext cx="1600200" cy="311559"/>
            </a:xfrm>
            <a:prstGeom prst="rect">
              <a:avLst/>
            </a:prstGeom>
            <a:solidFill>
              <a:srgbClr val="EB89E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Arrow Connector 61"/>
            <p:cNvCxnSpPr/>
            <p:nvPr/>
          </p:nvCxnSpPr>
          <p:spPr bwMode="auto">
            <a:xfrm flipH="1">
              <a:off x="4646262" y="2535857"/>
              <a:ext cx="744700" cy="0"/>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41" name="TextBox 40"/>
            <p:cNvSpPr txBox="1"/>
            <p:nvPr/>
          </p:nvSpPr>
          <p:spPr>
            <a:xfrm>
              <a:off x="2855549" y="3012666"/>
              <a:ext cx="1209163" cy="307777"/>
            </a:xfrm>
            <a:prstGeom prst="rect">
              <a:avLst/>
            </a:prstGeom>
            <a:noFill/>
          </p:spPr>
          <p:txBody>
            <a:bodyPr wrap="square" rtlCol="0">
              <a:spAutoFit/>
            </a:bodyPr>
            <a:lstStyle/>
            <a:p>
              <a:r>
                <a:rPr lang="en-US" sz="1400" b="1" dirty="0" smtClean="0"/>
                <a:t>Common</a:t>
              </a:r>
              <a:endParaRPr lang="en-US" sz="1400" b="1" dirty="0"/>
            </a:p>
          </p:txBody>
        </p:sp>
        <p:sp>
          <p:nvSpPr>
            <p:cNvPr id="42" name="TextBox 41"/>
            <p:cNvSpPr txBox="1"/>
            <p:nvPr/>
          </p:nvSpPr>
          <p:spPr>
            <a:xfrm>
              <a:off x="3976192" y="2997842"/>
              <a:ext cx="1414770" cy="307777"/>
            </a:xfrm>
            <a:prstGeom prst="rect">
              <a:avLst/>
            </a:prstGeom>
            <a:noFill/>
          </p:spPr>
          <p:txBody>
            <a:bodyPr wrap="square" rtlCol="0">
              <a:spAutoFit/>
            </a:bodyPr>
            <a:lstStyle/>
            <a:p>
              <a:pPr algn="ctr"/>
              <a:r>
                <a:rPr lang="en-US" sz="1400" b="1" dirty="0" smtClean="0"/>
                <a:t>User-specific</a:t>
              </a:r>
              <a:endParaRPr lang="en-US" sz="1400" b="1" dirty="0"/>
            </a:p>
          </p:txBody>
        </p:sp>
        <p:sp>
          <p:nvSpPr>
            <p:cNvPr id="30" name="Rectangle 29"/>
            <p:cNvSpPr/>
            <p:nvPr/>
          </p:nvSpPr>
          <p:spPr bwMode="auto">
            <a:xfrm>
              <a:off x="4267200" y="3619288"/>
              <a:ext cx="1103375" cy="377429"/>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31" name="TextBox 42"/>
            <p:cNvSpPr txBox="1"/>
            <p:nvPr/>
          </p:nvSpPr>
          <p:spPr>
            <a:xfrm>
              <a:off x="6597380" y="3320443"/>
              <a:ext cx="786462" cy="28222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4000" dirty="0" smtClean="0"/>
                <a:t>…</a:t>
              </a:r>
              <a:endParaRPr lang="en-US" sz="4000" dirty="0"/>
            </a:p>
          </p:txBody>
        </p:sp>
        <p:sp>
          <p:nvSpPr>
            <p:cNvPr id="32" name="Rectangle 31"/>
            <p:cNvSpPr/>
            <p:nvPr/>
          </p:nvSpPr>
          <p:spPr bwMode="auto">
            <a:xfrm>
              <a:off x="5370575" y="3619207"/>
              <a:ext cx="1057572" cy="377510"/>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33" name="Rectangle 32"/>
            <p:cNvSpPr/>
            <p:nvPr/>
          </p:nvSpPr>
          <p:spPr bwMode="auto">
            <a:xfrm>
              <a:off x="7488571" y="3619289"/>
              <a:ext cx="1060423" cy="377428"/>
            </a:xfrm>
            <a:prstGeom prst="rect">
              <a:avLst/>
            </a:prstGeom>
            <a:solidFill>
              <a:srgbClr val="EB89E6"/>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2"/>
                  </a:solidFill>
                  <a:effectLst/>
                  <a:latin typeface="Times New Roman" pitchFamily="18" charset="0"/>
                </a:rPr>
                <a:t>&lt;=2 users + CRC +</a:t>
              </a:r>
              <a:r>
                <a:rPr kumimoji="0" lang="en-US" b="0" i="0" u="none" strike="noStrike" cap="none" normalizeH="0" dirty="0" smtClean="0">
                  <a:ln>
                    <a:noFill/>
                  </a:ln>
                  <a:solidFill>
                    <a:schemeClr val="tx2"/>
                  </a:solidFill>
                  <a:effectLst/>
                  <a:latin typeface="Times New Roman" pitchFamily="18" charset="0"/>
                </a:rPr>
                <a:t> Tail</a:t>
              </a:r>
              <a:endParaRPr kumimoji="0" lang="en-US" b="0" i="0" u="none" strike="noStrike" cap="none" normalizeH="0" baseline="0" dirty="0" smtClean="0">
                <a:ln>
                  <a:noFill/>
                </a:ln>
                <a:solidFill>
                  <a:schemeClr val="tx2"/>
                </a:solidFill>
                <a:effectLst/>
                <a:latin typeface="Times New Roman" pitchFamily="18" charset="0"/>
              </a:endParaRPr>
            </a:p>
          </p:txBody>
        </p:sp>
        <p:cxnSp>
          <p:nvCxnSpPr>
            <p:cNvPr id="8" name="Straight Arrow Connector 7"/>
            <p:cNvCxnSpPr/>
            <p:nvPr/>
          </p:nvCxnSpPr>
          <p:spPr bwMode="auto">
            <a:xfrm flipH="1">
              <a:off x="2209800" y="3090886"/>
              <a:ext cx="732356" cy="469082"/>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36" name="Rectangle 35"/>
            <p:cNvSpPr/>
            <p:nvPr/>
          </p:nvSpPr>
          <p:spPr>
            <a:xfrm>
              <a:off x="2133601" y="3624948"/>
              <a:ext cx="2133600" cy="371769"/>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Common bits  </a:t>
              </a:r>
              <a:r>
                <a:rPr lang="en-US" dirty="0" smtClean="0">
                  <a:solidFill>
                    <a:schemeClr val="tx1"/>
                  </a:solidFill>
                </a:rPr>
                <a:t>(+ CRC) </a:t>
              </a:r>
              <a:r>
                <a:rPr lang="en-US" dirty="0" smtClean="0">
                  <a:solidFill>
                    <a:schemeClr val="tx1"/>
                  </a:solidFill>
                </a:rPr>
                <a:t>+Tail</a:t>
              </a:r>
              <a:endParaRPr lang="en-US" dirty="0">
                <a:solidFill>
                  <a:schemeClr val="tx1"/>
                </a:solidFill>
              </a:endParaRPr>
            </a:p>
          </p:txBody>
        </p:sp>
        <p:cxnSp>
          <p:nvCxnSpPr>
            <p:cNvPr id="38" name="Straight Arrow Connector 37"/>
            <p:cNvCxnSpPr/>
            <p:nvPr/>
          </p:nvCxnSpPr>
          <p:spPr bwMode="auto">
            <a:xfrm>
              <a:off x="5257800" y="3080917"/>
              <a:ext cx="838200" cy="479051"/>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13" name="TextBox 12"/>
            <p:cNvSpPr txBox="1"/>
            <p:nvPr/>
          </p:nvSpPr>
          <p:spPr>
            <a:xfrm>
              <a:off x="3976192" y="2381969"/>
              <a:ext cx="184731" cy="276999"/>
            </a:xfrm>
            <a:prstGeom prst="rect">
              <a:avLst/>
            </a:prstGeom>
            <a:noFill/>
          </p:spPr>
          <p:txBody>
            <a:bodyPr wrap="none" rtlCol="0">
              <a:spAutoFit/>
            </a:bodyPr>
            <a:lstStyle/>
            <a:p>
              <a:endParaRPr lang="en-US" dirty="0"/>
            </a:p>
          </p:txBody>
        </p:sp>
        <p:sp>
          <p:nvSpPr>
            <p:cNvPr id="14" name="TextBox 13"/>
            <p:cNvSpPr txBox="1"/>
            <p:nvPr/>
          </p:nvSpPr>
          <p:spPr>
            <a:xfrm>
              <a:off x="4375941" y="4038600"/>
              <a:ext cx="1039067" cy="276999"/>
            </a:xfrm>
            <a:prstGeom prst="rect">
              <a:avLst/>
            </a:prstGeom>
            <a:noFill/>
          </p:spPr>
          <p:txBody>
            <a:bodyPr wrap="none" rtlCol="0">
              <a:spAutoFit/>
            </a:bodyPr>
            <a:lstStyle/>
            <a:p>
              <a:r>
                <a:rPr lang="en-US" b="1" dirty="0" smtClean="0"/>
                <a:t>1 BCC Block</a:t>
              </a:r>
              <a:endParaRPr lang="en-US" b="1" dirty="0"/>
            </a:p>
          </p:txBody>
        </p:sp>
        <p:sp>
          <p:nvSpPr>
            <p:cNvPr id="44" name="TextBox 43"/>
            <p:cNvSpPr txBox="1"/>
            <p:nvPr/>
          </p:nvSpPr>
          <p:spPr>
            <a:xfrm>
              <a:off x="5406992" y="4052500"/>
              <a:ext cx="1039067" cy="276999"/>
            </a:xfrm>
            <a:prstGeom prst="rect">
              <a:avLst/>
            </a:prstGeom>
            <a:noFill/>
          </p:spPr>
          <p:txBody>
            <a:bodyPr wrap="none" rtlCol="0">
              <a:spAutoFit/>
            </a:bodyPr>
            <a:lstStyle/>
            <a:p>
              <a:r>
                <a:rPr lang="en-US" b="1" dirty="0" smtClean="0"/>
                <a:t>1 BCC Block</a:t>
              </a:r>
              <a:endParaRPr lang="en-US" b="1" dirty="0"/>
            </a:p>
          </p:txBody>
        </p:sp>
      </p:grpSp>
      <p:sp>
        <p:nvSpPr>
          <p:cNvPr id="46" name="TextBox 45"/>
          <p:cNvSpPr txBox="1"/>
          <p:nvPr/>
        </p:nvSpPr>
        <p:spPr>
          <a:xfrm>
            <a:off x="7195257" y="5202452"/>
            <a:ext cx="1039067" cy="276999"/>
          </a:xfrm>
          <a:prstGeom prst="rect">
            <a:avLst/>
          </a:prstGeom>
          <a:noFill/>
        </p:spPr>
        <p:txBody>
          <a:bodyPr wrap="none" rtlCol="0">
            <a:spAutoFit/>
          </a:bodyPr>
          <a:lstStyle/>
          <a:p>
            <a:r>
              <a:rPr lang="en-US" b="1" dirty="0" smtClean="0"/>
              <a:t>1 BCC Block</a:t>
            </a:r>
            <a:endParaRPr lang="en-US" b="1" dirty="0"/>
          </a:p>
        </p:txBody>
      </p:sp>
      <p:sp>
        <p:nvSpPr>
          <p:cNvPr id="26" name="TextBox 25"/>
          <p:cNvSpPr txBox="1"/>
          <p:nvPr/>
        </p:nvSpPr>
        <p:spPr>
          <a:xfrm>
            <a:off x="2548492" y="5209401"/>
            <a:ext cx="1039067" cy="276999"/>
          </a:xfrm>
          <a:prstGeom prst="rect">
            <a:avLst/>
          </a:prstGeom>
          <a:noFill/>
        </p:spPr>
        <p:txBody>
          <a:bodyPr wrap="none" rtlCol="0">
            <a:spAutoFit/>
          </a:bodyPr>
          <a:lstStyle/>
          <a:p>
            <a:r>
              <a:rPr lang="en-US" b="1" dirty="0" smtClean="0"/>
              <a:t>1 BCC Block</a:t>
            </a:r>
            <a:endParaRPr lang="en-US" b="1" dirty="0"/>
          </a:p>
        </p:txBody>
      </p:sp>
    </p:spTree>
    <p:extLst>
      <p:ext uri="{BB962C8B-B14F-4D97-AF65-F5344CB8AC3E}">
        <p14:creationId xmlns:p14="http://schemas.microsoft.com/office/powerpoint/2010/main" val="3584722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Why have separate CRC for the common block?</a:t>
            </a:r>
            <a:endParaRPr lang="en-US"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smtClean="0"/>
              <a:t>Ron Porat, Broadcom</a:t>
            </a:r>
            <a:endParaRPr lang="en-US" altLang="ko-KR" dirty="0"/>
          </a:p>
        </p:txBody>
      </p:sp>
      <p:sp>
        <p:nvSpPr>
          <p:cNvPr id="42" name="TextBox 41"/>
          <p:cNvSpPr txBox="1"/>
          <p:nvPr/>
        </p:nvSpPr>
        <p:spPr>
          <a:xfrm>
            <a:off x="3442791" y="1447800"/>
            <a:ext cx="184731" cy="276999"/>
          </a:xfrm>
          <a:prstGeom prst="rect">
            <a:avLst/>
          </a:prstGeom>
          <a:noFill/>
        </p:spPr>
        <p:txBody>
          <a:bodyPr wrap="none" rtlCol="0">
            <a:spAutoFit/>
          </a:bodyPr>
          <a:lstStyle/>
          <a:p>
            <a:endParaRPr lang="en-US" dirty="0"/>
          </a:p>
        </p:txBody>
      </p:sp>
      <p:grpSp>
        <p:nvGrpSpPr>
          <p:cNvPr id="66" name="Group 65"/>
          <p:cNvGrpSpPr/>
          <p:nvPr/>
        </p:nvGrpSpPr>
        <p:grpSpPr>
          <a:xfrm>
            <a:off x="1447800" y="1307643"/>
            <a:ext cx="6415393" cy="1018897"/>
            <a:chOff x="1564574" y="1508487"/>
            <a:chExt cx="6415393" cy="1018897"/>
          </a:xfrm>
        </p:grpSpPr>
        <p:grpSp>
          <p:nvGrpSpPr>
            <p:cNvPr id="46" name="Group 45"/>
            <p:cNvGrpSpPr/>
            <p:nvPr/>
          </p:nvGrpSpPr>
          <p:grpSpPr>
            <a:xfrm>
              <a:off x="1564574" y="1508487"/>
              <a:ext cx="6415393" cy="1018897"/>
              <a:chOff x="1564574" y="1508487"/>
              <a:chExt cx="6415393" cy="1018897"/>
            </a:xfrm>
          </p:grpSpPr>
          <p:sp>
            <p:nvSpPr>
              <p:cNvPr id="36" name="TextBox 42"/>
              <p:cNvSpPr txBox="1"/>
              <p:nvPr/>
            </p:nvSpPr>
            <p:spPr>
              <a:xfrm>
                <a:off x="6052104" y="1508487"/>
                <a:ext cx="786462" cy="28222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4000" dirty="0" smtClean="0"/>
                  <a:t>…</a:t>
                </a:r>
                <a:endParaRPr lang="en-US" sz="4000" dirty="0"/>
              </a:p>
            </p:txBody>
          </p:sp>
          <p:grpSp>
            <p:nvGrpSpPr>
              <p:cNvPr id="45" name="Group 44"/>
              <p:cNvGrpSpPr/>
              <p:nvPr/>
            </p:nvGrpSpPr>
            <p:grpSpPr>
              <a:xfrm>
                <a:off x="1564574" y="1817092"/>
                <a:ext cx="6415393" cy="710292"/>
                <a:chOff x="1600200" y="2685038"/>
                <a:chExt cx="6415393" cy="710292"/>
              </a:xfrm>
            </p:grpSpPr>
            <p:sp>
              <p:nvSpPr>
                <p:cNvPr id="35" name="Rectangle 34"/>
                <p:cNvSpPr/>
                <p:nvPr/>
              </p:nvSpPr>
              <p:spPr bwMode="auto">
                <a:xfrm>
                  <a:off x="3733799" y="2685119"/>
                  <a:ext cx="1103375" cy="377429"/>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37" name="Rectangle 36"/>
                <p:cNvSpPr/>
                <p:nvPr/>
              </p:nvSpPr>
              <p:spPr bwMode="auto">
                <a:xfrm>
                  <a:off x="4837174" y="2685038"/>
                  <a:ext cx="1057572" cy="377510"/>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38" name="Rectangle 37"/>
                <p:cNvSpPr/>
                <p:nvPr/>
              </p:nvSpPr>
              <p:spPr bwMode="auto">
                <a:xfrm>
                  <a:off x="6955170" y="2685120"/>
                  <a:ext cx="1060423" cy="377428"/>
                </a:xfrm>
                <a:prstGeom prst="rect">
                  <a:avLst/>
                </a:prstGeom>
                <a:solidFill>
                  <a:srgbClr val="EB89E6"/>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2"/>
                      </a:solidFill>
                      <a:effectLst/>
                      <a:latin typeface="Times New Roman" pitchFamily="18" charset="0"/>
                    </a:rPr>
                    <a:t>&lt;=2 users + CRC +</a:t>
                  </a:r>
                  <a:r>
                    <a:rPr kumimoji="0" lang="en-US" b="0" i="0" u="none" strike="noStrike" cap="none" normalizeH="0" dirty="0" smtClean="0">
                      <a:ln>
                        <a:noFill/>
                      </a:ln>
                      <a:solidFill>
                        <a:schemeClr val="tx2"/>
                      </a:solidFill>
                      <a:effectLst/>
                      <a:latin typeface="Times New Roman" pitchFamily="18" charset="0"/>
                    </a:rPr>
                    <a:t> Tail</a:t>
                  </a:r>
                  <a:endParaRPr kumimoji="0" lang="en-US" b="0" i="0" u="none" strike="noStrike" cap="none" normalizeH="0" baseline="0" dirty="0" smtClean="0">
                    <a:ln>
                      <a:noFill/>
                    </a:ln>
                    <a:solidFill>
                      <a:schemeClr val="tx2"/>
                    </a:solidFill>
                    <a:effectLst/>
                    <a:latin typeface="Times New Roman" pitchFamily="18" charset="0"/>
                  </a:endParaRPr>
                </a:p>
              </p:txBody>
            </p:sp>
            <p:sp>
              <p:nvSpPr>
                <p:cNvPr id="40" name="Rectangle 39"/>
                <p:cNvSpPr/>
                <p:nvPr/>
              </p:nvSpPr>
              <p:spPr>
                <a:xfrm>
                  <a:off x="1600200" y="2690779"/>
                  <a:ext cx="2133600" cy="371769"/>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Common bits  + CRC +Tail</a:t>
                  </a:r>
                  <a:endParaRPr lang="en-US" dirty="0">
                    <a:solidFill>
                      <a:schemeClr val="tx1"/>
                    </a:solidFill>
                  </a:endParaRPr>
                </a:p>
              </p:txBody>
            </p:sp>
            <p:sp>
              <p:nvSpPr>
                <p:cNvPr id="43" name="TextBox 42"/>
                <p:cNvSpPr txBox="1"/>
                <p:nvPr/>
              </p:nvSpPr>
              <p:spPr>
                <a:xfrm>
                  <a:off x="3842540" y="3104431"/>
                  <a:ext cx="1039067" cy="276999"/>
                </a:xfrm>
                <a:prstGeom prst="rect">
                  <a:avLst/>
                </a:prstGeom>
                <a:noFill/>
              </p:spPr>
              <p:txBody>
                <a:bodyPr wrap="none" rtlCol="0">
                  <a:spAutoFit/>
                </a:bodyPr>
                <a:lstStyle/>
                <a:p>
                  <a:r>
                    <a:rPr lang="en-US" b="1" dirty="0" smtClean="0"/>
                    <a:t>1 BCC Block</a:t>
                  </a:r>
                  <a:endParaRPr lang="en-US" b="1" dirty="0"/>
                </a:p>
              </p:txBody>
            </p:sp>
            <p:sp>
              <p:nvSpPr>
                <p:cNvPr id="44" name="TextBox 43"/>
                <p:cNvSpPr txBox="1"/>
                <p:nvPr/>
              </p:nvSpPr>
              <p:spPr>
                <a:xfrm>
                  <a:off x="4873591" y="3118331"/>
                  <a:ext cx="1039067" cy="276999"/>
                </a:xfrm>
                <a:prstGeom prst="rect">
                  <a:avLst/>
                </a:prstGeom>
                <a:noFill/>
              </p:spPr>
              <p:txBody>
                <a:bodyPr wrap="none" rtlCol="0">
                  <a:spAutoFit/>
                </a:bodyPr>
                <a:lstStyle/>
                <a:p>
                  <a:r>
                    <a:rPr lang="en-US" b="1" dirty="0" smtClean="0"/>
                    <a:t>1 BCC Block</a:t>
                  </a:r>
                  <a:endParaRPr lang="en-US" b="1" dirty="0"/>
                </a:p>
              </p:txBody>
            </p:sp>
          </p:grpSp>
        </p:grpSp>
        <p:sp>
          <p:nvSpPr>
            <p:cNvPr id="65" name="TextBox 64"/>
            <p:cNvSpPr txBox="1"/>
            <p:nvPr/>
          </p:nvSpPr>
          <p:spPr>
            <a:xfrm>
              <a:off x="6930221" y="2250385"/>
              <a:ext cx="1039067" cy="276999"/>
            </a:xfrm>
            <a:prstGeom prst="rect">
              <a:avLst/>
            </a:prstGeom>
            <a:noFill/>
          </p:spPr>
          <p:txBody>
            <a:bodyPr wrap="none" rtlCol="0">
              <a:spAutoFit/>
            </a:bodyPr>
            <a:lstStyle/>
            <a:p>
              <a:r>
                <a:rPr lang="en-US" b="1" dirty="0" smtClean="0"/>
                <a:t>1 BCC Block</a:t>
              </a:r>
              <a:endParaRPr lang="en-US" b="1" dirty="0"/>
            </a:p>
          </p:txBody>
        </p:sp>
      </p:grpSp>
      <p:sp>
        <p:nvSpPr>
          <p:cNvPr id="67" name="TextBox 66"/>
          <p:cNvSpPr txBox="1"/>
          <p:nvPr/>
        </p:nvSpPr>
        <p:spPr>
          <a:xfrm>
            <a:off x="685800" y="2590800"/>
            <a:ext cx="7620000" cy="2308324"/>
          </a:xfrm>
          <a:prstGeom prst="rect">
            <a:avLst/>
          </a:prstGeom>
          <a:noFill/>
        </p:spPr>
        <p:txBody>
          <a:bodyPr wrap="square" rtlCol="0">
            <a:spAutoFit/>
          </a:bodyPr>
          <a:lstStyle/>
          <a:p>
            <a:pPr marL="285750" indent="-285750">
              <a:buFont typeface="Arial" panose="020B0604020202020204" pitchFamily="34" charset="0"/>
              <a:buChar char="•"/>
            </a:pPr>
            <a:r>
              <a:rPr lang="en-US" sz="1800" dirty="0" smtClean="0"/>
              <a:t>Option 1: CRC in the per-user block also covers the common block</a:t>
            </a:r>
          </a:p>
          <a:p>
            <a:pPr marL="285750" indent="-285750">
              <a:buFont typeface="Arial" panose="020B0604020202020204" pitchFamily="34" charset="0"/>
              <a:buChar char="•"/>
            </a:pPr>
            <a:r>
              <a:rPr lang="en-US" sz="1800" dirty="0" smtClean="0"/>
              <a:t>Option 2: Common field has its own CRC </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smtClean="0"/>
              <a:t>We prefer option 2 over option 1 because</a:t>
            </a:r>
          </a:p>
          <a:p>
            <a:pPr marL="742950" lvl="1" indent="-285750">
              <a:buFont typeface="Arial" panose="020B0604020202020204" pitchFamily="34" charset="0"/>
              <a:buChar char="•"/>
            </a:pPr>
            <a:r>
              <a:rPr lang="en-US" sz="1800" dirty="0" smtClean="0"/>
              <a:t>Complexity </a:t>
            </a:r>
            <a:r>
              <a:rPr lang="en-US" sz="1800" dirty="0"/>
              <a:t>of generating </a:t>
            </a:r>
            <a:r>
              <a:rPr lang="en-US" sz="1800" dirty="0" smtClean="0"/>
              <a:t>the CRC </a:t>
            </a:r>
            <a:r>
              <a:rPr lang="en-US" sz="1800" smtClean="0"/>
              <a:t>in option 1 </a:t>
            </a:r>
            <a:r>
              <a:rPr lang="en-US" sz="1800" dirty="0"/>
              <a:t>at the </a:t>
            </a:r>
            <a:r>
              <a:rPr lang="en-US" sz="1800" dirty="0" err="1"/>
              <a:t>Tx</a:t>
            </a:r>
            <a:r>
              <a:rPr lang="en-US" sz="1800" dirty="0"/>
              <a:t> </a:t>
            </a:r>
            <a:r>
              <a:rPr lang="en-US" sz="1800" dirty="0" smtClean="0"/>
              <a:t>outweighs </a:t>
            </a:r>
            <a:r>
              <a:rPr lang="en-US" sz="1800" dirty="0"/>
              <a:t>the cost of </a:t>
            </a:r>
            <a:r>
              <a:rPr lang="en-US" sz="1800" dirty="0" smtClean="0"/>
              <a:t>4 bit </a:t>
            </a:r>
            <a:r>
              <a:rPr lang="en-US" sz="1800" dirty="0"/>
              <a:t>CRC in the common </a:t>
            </a:r>
            <a:r>
              <a:rPr lang="en-US" sz="1800" dirty="0" smtClean="0"/>
              <a:t>field </a:t>
            </a:r>
            <a:r>
              <a:rPr lang="en-US" sz="1800" dirty="0" smtClean="0">
                <a:latin typeface="Arial"/>
                <a:cs typeface="Arial"/>
              </a:rPr>
              <a:t>→ </a:t>
            </a:r>
            <a:r>
              <a:rPr lang="en-US" sz="1800" dirty="0" smtClean="0">
                <a:latin typeface="+mn-lt"/>
                <a:cs typeface="Arial"/>
              </a:rPr>
              <a:t>simpler design</a:t>
            </a:r>
            <a:endParaRPr lang="en-US" sz="1800" dirty="0" smtClean="0">
              <a:latin typeface="+mn-lt"/>
            </a:endParaRPr>
          </a:p>
          <a:p>
            <a:pPr marL="742950" lvl="1" indent="-285750">
              <a:buFont typeface="Arial" panose="020B0604020202020204" pitchFamily="34" charset="0"/>
              <a:buChar char="•"/>
            </a:pPr>
            <a:r>
              <a:rPr lang="en-US" sz="1800" dirty="0" smtClean="0"/>
              <a:t>Having CRC </a:t>
            </a:r>
            <a:r>
              <a:rPr lang="en-US" sz="1800" dirty="0"/>
              <a:t>in both places reduces </a:t>
            </a:r>
            <a:r>
              <a:rPr lang="en-US" sz="1800" dirty="0" smtClean="0"/>
              <a:t>FA </a:t>
            </a:r>
            <a:r>
              <a:rPr lang="en-US" sz="1800" dirty="0"/>
              <a:t>probability</a:t>
            </a:r>
            <a:endParaRPr lang="en-US" sz="1800" dirty="0" smtClean="0"/>
          </a:p>
          <a:p>
            <a:endParaRPr lang="en-US" sz="1800" dirty="0"/>
          </a:p>
        </p:txBody>
      </p:sp>
    </p:spTree>
    <p:extLst>
      <p:ext uri="{BB962C8B-B14F-4D97-AF65-F5344CB8AC3E}">
        <p14:creationId xmlns:p14="http://schemas.microsoft.com/office/powerpoint/2010/main" val="14419146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References</a:t>
            </a:r>
            <a:endParaRPr lang="en-US" dirty="0"/>
          </a:p>
        </p:txBody>
      </p:sp>
      <p:sp>
        <p:nvSpPr>
          <p:cNvPr id="3" name="Content Placeholder 2"/>
          <p:cNvSpPr>
            <a:spLocks noGrp="1"/>
          </p:cNvSpPr>
          <p:nvPr>
            <p:ph idx="1"/>
          </p:nvPr>
        </p:nvSpPr>
        <p:spPr>
          <a:xfrm>
            <a:off x="685800" y="1676400"/>
            <a:ext cx="7772400" cy="1524000"/>
          </a:xfrm>
        </p:spPr>
        <p:txBody>
          <a:bodyPr>
            <a:normAutofit/>
          </a:bodyPr>
          <a:lstStyle/>
          <a:p>
            <a:pPr marL="457200" indent="-457200">
              <a:buNone/>
            </a:pPr>
            <a:r>
              <a:rPr lang="en-US" dirty="0" smtClean="0"/>
              <a:t>[</a:t>
            </a:r>
            <a:r>
              <a:rPr lang="en-US" dirty="0"/>
              <a:t>1</a:t>
            </a:r>
            <a:r>
              <a:rPr lang="en-US" dirty="0" smtClean="0"/>
              <a:t>] 11-15-0821-00-00ax HE-SIG-B Structure</a:t>
            </a:r>
          </a:p>
          <a:p>
            <a:pPr marL="457200" indent="-457200">
              <a:buNone/>
            </a:pPr>
            <a:r>
              <a:rPr lang="en-US" dirty="0" smtClean="0"/>
              <a:t>[2] 11-15-0873-00-00ax SIG B Encoding Structure</a:t>
            </a:r>
          </a:p>
          <a:p>
            <a:pPr marL="457200" indent="-457200">
              <a:buNone/>
            </a:pPr>
            <a:r>
              <a:rPr lang="en-US" dirty="0" smtClean="0"/>
              <a:t>[3] 11-15-1059-01-00ax SIG B Encoding Structure part II</a:t>
            </a:r>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7" name="Rectangle 5"/>
          <p:cNvSpPr>
            <a:spLocks noGrp="1" noChangeArrowheads="1"/>
          </p:cNvSpPr>
          <p:nvPr>
            <p:ph type="ftr" sz="quarter" idx="11"/>
          </p:nvPr>
        </p:nvSpPr>
        <p:spPr>
          <a:xfrm>
            <a:off x="6825506" y="6475413"/>
            <a:ext cx="1718419" cy="184666"/>
          </a:xfrm>
          <a:ln/>
        </p:spPr>
        <p:txBody>
          <a:bodyPr/>
          <a:lstStyle>
            <a:lvl1pPr>
              <a:defRPr>
                <a:solidFill>
                  <a:schemeClr val="tx1"/>
                </a:solidFill>
              </a:defRPr>
            </a:lvl1pPr>
          </a:lstStyle>
          <a:p>
            <a:pPr>
              <a:defRPr/>
            </a:pPr>
            <a:r>
              <a:rPr lang="en-US" altLang="ko-KR" smtClean="0"/>
              <a:t>Ron Porat, Broadcom</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SP #1</a:t>
            </a:r>
            <a:endParaRPr lang="en-US" dirty="0"/>
          </a:p>
        </p:txBody>
      </p:sp>
      <p:sp>
        <p:nvSpPr>
          <p:cNvPr id="3" name="Content Placeholder 2"/>
          <p:cNvSpPr>
            <a:spLocks noGrp="1"/>
          </p:cNvSpPr>
          <p:nvPr>
            <p:ph idx="1"/>
          </p:nvPr>
        </p:nvSpPr>
        <p:spPr>
          <a:xfrm>
            <a:off x="609600" y="1163852"/>
            <a:ext cx="7772400" cy="4572000"/>
          </a:xfrm>
        </p:spPr>
        <p:txBody>
          <a:bodyPr>
            <a:noAutofit/>
          </a:bodyPr>
          <a:lstStyle/>
          <a:p>
            <a:pPr marL="0" indent="0">
              <a:buNone/>
            </a:pPr>
            <a:r>
              <a:rPr lang="en-US" sz="1800" dirty="0" smtClean="0"/>
              <a:t>Do you agree to modify the text in Section 3.2.4 of the SFD as follows</a:t>
            </a:r>
          </a:p>
          <a:p>
            <a:pPr lvl="0"/>
            <a:r>
              <a:rPr lang="en-GB" sz="1600" dirty="0"/>
              <a:t>Two users are grouped together and jointly encoded in each BCC block in the user specific section of HE-SIG-B</a:t>
            </a:r>
            <a:endParaRPr lang="en-US" sz="1600" dirty="0"/>
          </a:p>
          <a:p>
            <a:pPr lvl="0"/>
            <a:r>
              <a:rPr lang="en-GB" sz="1600" strike="sngStrike" dirty="0"/>
              <a:t>The CRC in the common block is </a:t>
            </a:r>
            <a:r>
              <a:rPr lang="en-GB" sz="1600" strike="sngStrike" dirty="0" smtClean="0"/>
              <a:t>TBD</a:t>
            </a:r>
          </a:p>
          <a:p>
            <a:pPr lvl="0"/>
            <a:r>
              <a:rPr lang="en-GB" sz="1600" dirty="0" smtClean="0">
                <a:solidFill>
                  <a:srgbClr val="C00000"/>
                </a:solidFill>
              </a:rPr>
              <a:t>The common block </a:t>
            </a:r>
            <a:r>
              <a:rPr lang="en-GB" sz="1600" dirty="0" smtClean="0">
                <a:solidFill>
                  <a:srgbClr val="C00000"/>
                </a:solidFill>
              </a:rPr>
              <a:t>has</a:t>
            </a:r>
            <a:r>
              <a:rPr lang="en-GB" sz="1600" dirty="0" smtClean="0">
                <a:solidFill>
                  <a:srgbClr val="C00000"/>
                </a:solidFill>
              </a:rPr>
              <a:t> </a:t>
            </a:r>
            <a:r>
              <a:rPr lang="en-GB" sz="1600" dirty="0" smtClean="0">
                <a:solidFill>
                  <a:srgbClr val="C00000"/>
                </a:solidFill>
              </a:rPr>
              <a:t>a CRC separate from the CRC of the user specific blocks</a:t>
            </a:r>
            <a:endParaRPr lang="en-US" sz="1600" dirty="0">
              <a:solidFill>
                <a:srgbClr val="C00000"/>
              </a:solidFill>
            </a:endParaRPr>
          </a:p>
          <a:p>
            <a:pPr lvl="0"/>
            <a:r>
              <a:rPr lang="en-GB" sz="1600" dirty="0"/>
              <a:t>The last user information is immediately followed by tail bits (regardless of whether the number of users is odd or even) and padding bits are only added after those tail bits</a:t>
            </a:r>
            <a:endParaRPr lang="en-US" sz="1600" dirty="0"/>
          </a:p>
          <a:p>
            <a:pPr marL="0" indent="0">
              <a:buNone/>
            </a:pPr>
            <a:endParaRPr lang="en-US" sz="1600"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800" dirty="0" smtClean="0"/>
              <a:t>Yes/No</a:t>
            </a:r>
            <a:r>
              <a:rPr lang="en-US" sz="1800" dirty="0"/>
              <a:t>/</a:t>
            </a:r>
            <a:r>
              <a:rPr lang="en-US" sz="1800" dirty="0" smtClean="0"/>
              <a:t>Abs</a:t>
            </a: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7" name="Rectangle 5"/>
          <p:cNvSpPr>
            <a:spLocks noGrp="1" noChangeArrowheads="1"/>
          </p:cNvSpPr>
          <p:nvPr>
            <p:ph type="ftr" sz="quarter" idx="11"/>
          </p:nvPr>
        </p:nvSpPr>
        <p:spPr>
          <a:xfrm>
            <a:off x="6825506" y="6475413"/>
            <a:ext cx="1718419" cy="184666"/>
          </a:xfrm>
          <a:ln/>
        </p:spPr>
        <p:txBody>
          <a:bodyPr/>
          <a:lstStyle>
            <a:lvl1pPr>
              <a:defRPr>
                <a:solidFill>
                  <a:schemeClr val="tx1"/>
                </a:solidFill>
              </a:defRPr>
            </a:lvl1pPr>
          </a:lstStyle>
          <a:p>
            <a:pPr>
              <a:defRPr/>
            </a:pPr>
            <a:r>
              <a:rPr lang="en-US" altLang="ko-KR" smtClean="0"/>
              <a:t>Ron Porat, Broadcom</a:t>
            </a:r>
            <a:endParaRPr lang="en-US" altLang="ko-KR" dirty="0"/>
          </a:p>
        </p:txBody>
      </p:sp>
      <p:grpSp>
        <p:nvGrpSpPr>
          <p:cNvPr id="8" name="Group 7"/>
          <p:cNvGrpSpPr/>
          <p:nvPr/>
        </p:nvGrpSpPr>
        <p:grpSpPr>
          <a:xfrm>
            <a:off x="898168" y="3449852"/>
            <a:ext cx="6415393" cy="1947530"/>
            <a:chOff x="2133601" y="2381969"/>
            <a:chExt cx="6415393" cy="1947530"/>
          </a:xfrm>
        </p:grpSpPr>
        <p:cxnSp>
          <p:nvCxnSpPr>
            <p:cNvPr id="9" name="Straight Arrow Connector 8"/>
            <p:cNvCxnSpPr/>
            <p:nvPr/>
          </p:nvCxnSpPr>
          <p:spPr bwMode="auto">
            <a:xfrm>
              <a:off x="3000281" y="2553977"/>
              <a:ext cx="556606" cy="1"/>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10" name="Rectangle 9"/>
            <p:cNvSpPr/>
            <p:nvPr/>
          </p:nvSpPr>
          <p:spPr>
            <a:xfrm>
              <a:off x="3000281" y="2707866"/>
              <a:ext cx="780862" cy="304800"/>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83851" y="2381969"/>
              <a:ext cx="761722" cy="307777"/>
            </a:xfrm>
            <a:prstGeom prst="rect">
              <a:avLst/>
            </a:prstGeom>
            <a:noFill/>
          </p:spPr>
          <p:txBody>
            <a:bodyPr wrap="square" rtlCol="0">
              <a:spAutoFit/>
            </a:bodyPr>
            <a:lstStyle/>
            <a:p>
              <a:pPr algn="ctr"/>
              <a:r>
                <a:rPr lang="en-US" sz="1400" dirty="0" smtClean="0">
                  <a:latin typeface="Trebuchet MS" panose="020B0603020202020204" pitchFamily="34" charset="0"/>
                </a:rPr>
                <a:t>SIG-B</a:t>
              </a:r>
              <a:endParaRPr lang="en-US" sz="1400" dirty="0">
                <a:latin typeface="Trebuchet MS" panose="020B0603020202020204" pitchFamily="34" charset="0"/>
              </a:endParaRPr>
            </a:p>
          </p:txBody>
        </p:sp>
        <p:sp>
          <p:nvSpPr>
            <p:cNvPr id="12" name="Rectangle 11"/>
            <p:cNvSpPr/>
            <p:nvPr/>
          </p:nvSpPr>
          <p:spPr>
            <a:xfrm>
              <a:off x="3790762" y="2701107"/>
              <a:ext cx="1600200" cy="311559"/>
            </a:xfrm>
            <a:prstGeom prst="rect">
              <a:avLst/>
            </a:prstGeom>
            <a:solidFill>
              <a:srgbClr val="EB89E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bwMode="auto">
            <a:xfrm flipH="1">
              <a:off x="4646262" y="2535857"/>
              <a:ext cx="744700" cy="0"/>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14" name="TextBox 13"/>
            <p:cNvSpPr txBox="1"/>
            <p:nvPr/>
          </p:nvSpPr>
          <p:spPr>
            <a:xfrm>
              <a:off x="2855549" y="3012666"/>
              <a:ext cx="1209163" cy="307777"/>
            </a:xfrm>
            <a:prstGeom prst="rect">
              <a:avLst/>
            </a:prstGeom>
            <a:noFill/>
          </p:spPr>
          <p:txBody>
            <a:bodyPr wrap="square" rtlCol="0">
              <a:spAutoFit/>
            </a:bodyPr>
            <a:lstStyle/>
            <a:p>
              <a:r>
                <a:rPr lang="en-US" sz="1400" b="1" dirty="0" smtClean="0"/>
                <a:t>Common</a:t>
              </a:r>
              <a:endParaRPr lang="en-US" sz="1400" b="1" dirty="0"/>
            </a:p>
          </p:txBody>
        </p:sp>
        <p:sp>
          <p:nvSpPr>
            <p:cNvPr id="15" name="TextBox 14"/>
            <p:cNvSpPr txBox="1"/>
            <p:nvPr/>
          </p:nvSpPr>
          <p:spPr>
            <a:xfrm>
              <a:off x="3976192" y="2997842"/>
              <a:ext cx="1414770" cy="307777"/>
            </a:xfrm>
            <a:prstGeom prst="rect">
              <a:avLst/>
            </a:prstGeom>
            <a:noFill/>
          </p:spPr>
          <p:txBody>
            <a:bodyPr wrap="square" rtlCol="0">
              <a:spAutoFit/>
            </a:bodyPr>
            <a:lstStyle/>
            <a:p>
              <a:pPr algn="ctr"/>
              <a:r>
                <a:rPr lang="en-US" sz="1400" b="1" dirty="0" smtClean="0"/>
                <a:t>User-specific</a:t>
              </a:r>
              <a:endParaRPr lang="en-US" sz="1400" b="1" dirty="0"/>
            </a:p>
          </p:txBody>
        </p:sp>
        <p:sp>
          <p:nvSpPr>
            <p:cNvPr id="16" name="Rectangle 15"/>
            <p:cNvSpPr/>
            <p:nvPr/>
          </p:nvSpPr>
          <p:spPr bwMode="auto">
            <a:xfrm>
              <a:off x="4267200" y="3619288"/>
              <a:ext cx="1103375" cy="377429"/>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17" name="TextBox 42"/>
            <p:cNvSpPr txBox="1"/>
            <p:nvPr/>
          </p:nvSpPr>
          <p:spPr>
            <a:xfrm>
              <a:off x="6597380" y="3320443"/>
              <a:ext cx="786462" cy="28222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4000" dirty="0" smtClean="0"/>
                <a:t>…</a:t>
              </a:r>
              <a:endParaRPr lang="en-US" sz="4000" dirty="0"/>
            </a:p>
          </p:txBody>
        </p:sp>
        <p:sp>
          <p:nvSpPr>
            <p:cNvPr id="18" name="Rectangle 17"/>
            <p:cNvSpPr/>
            <p:nvPr/>
          </p:nvSpPr>
          <p:spPr bwMode="auto">
            <a:xfrm>
              <a:off x="5370575" y="3619207"/>
              <a:ext cx="1057572" cy="377510"/>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2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488571" y="3619289"/>
              <a:ext cx="1060423" cy="377428"/>
            </a:xfrm>
            <a:prstGeom prst="rect">
              <a:avLst/>
            </a:prstGeom>
            <a:solidFill>
              <a:srgbClr val="EB89E6"/>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2"/>
                  </a:solidFill>
                </a:rPr>
                <a:t>1 or 2</a:t>
              </a:r>
              <a:r>
                <a:rPr kumimoji="0" lang="en-US" b="0" i="0" u="none" strike="noStrike" cap="none" normalizeH="0" baseline="0" dirty="0" smtClean="0">
                  <a:ln>
                    <a:noFill/>
                  </a:ln>
                  <a:solidFill>
                    <a:schemeClr val="tx2"/>
                  </a:solidFill>
                  <a:effectLst/>
                  <a:latin typeface="Times New Roman" pitchFamily="18" charset="0"/>
                </a:rPr>
                <a:t> users + CRC +</a:t>
              </a:r>
              <a:r>
                <a:rPr kumimoji="0" lang="en-US" b="0" i="0" u="none" strike="noStrike" cap="none" normalizeH="0" dirty="0" smtClean="0">
                  <a:ln>
                    <a:noFill/>
                  </a:ln>
                  <a:solidFill>
                    <a:schemeClr val="tx2"/>
                  </a:solidFill>
                  <a:effectLst/>
                  <a:latin typeface="Times New Roman" pitchFamily="18" charset="0"/>
                </a:rPr>
                <a:t> Tail</a:t>
              </a:r>
              <a:endParaRPr kumimoji="0" lang="en-US" b="0" i="0" u="none" strike="noStrike" cap="none" normalizeH="0" baseline="0" dirty="0" smtClean="0">
                <a:ln>
                  <a:noFill/>
                </a:ln>
                <a:solidFill>
                  <a:schemeClr val="tx2"/>
                </a:solidFill>
                <a:effectLst/>
                <a:latin typeface="Times New Roman" pitchFamily="18" charset="0"/>
              </a:endParaRPr>
            </a:p>
          </p:txBody>
        </p:sp>
        <p:cxnSp>
          <p:nvCxnSpPr>
            <p:cNvPr id="20" name="Straight Arrow Connector 19"/>
            <p:cNvCxnSpPr/>
            <p:nvPr/>
          </p:nvCxnSpPr>
          <p:spPr bwMode="auto">
            <a:xfrm flipH="1">
              <a:off x="2209800" y="3090886"/>
              <a:ext cx="732356" cy="469082"/>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21" name="Rectangle 20"/>
            <p:cNvSpPr/>
            <p:nvPr/>
          </p:nvSpPr>
          <p:spPr>
            <a:xfrm>
              <a:off x="2133601" y="3624948"/>
              <a:ext cx="2133600" cy="371769"/>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Common bits + CRC +Tail</a:t>
              </a:r>
              <a:endParaRPr lang="en-US" dirty="0">
                <a:solidFill>
                  <a:schemeClr val="tx1"/>
                </a:solidFill>
              </a:endParaRPr>
            </a:p>
          </p:txBody>
        </p:sp>
        <p:cxnSp>
          <p:nvCxnSpPr>
            <p:cNvPr id="22" name="Straight Arrow Connector 21"/>
            <p:cNvCxnSpPr/>
            <p:nvPr/>
          </p:nvCxnSpPr>
          <p:spPr bwMode="auto">
            <a:xfrm>
              <a:off x="5257800" y="3080917"/>
              <a:ext cx="838200" cy="479051"/>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23" name="TextBox 22"/>
            <p:cNvSpPr txBox="1"/>
            <p:nvPr/>
          </p:nvSpPr>
          <p:spPr>
            <a:xfrm>
              <a:off x="3976192" y="2381969"/>
              <a:ext cx="184731" cy="276999"/>
            </a:xfrm>
            <a:prstGeom prst="rect">
              <a:avLst/>
            </a:prstGeom>
            <a:noFill/>
          </p:spPr>
          <p:txBody>
            <a:bodyPr wrap="none" rtlCol="0">
              <a:spAutoFit/>
            </a:bodyPr>
            <a:lstStyle/>
            <a:p>
              <a:endParaRPr lang="en-US" dirty="0"/>
            </a:p>
          </p:txBody>
        </p:sp>
        <p:sp>
          <p:nvSpPr>
            <p:cNvPr id="24" name="TextBox 23"/>
            <p:cNvSpPr txBox="1"/>
            <p:nvPr/>
          </p:nvSpPr>
          <p:spPr>
            <a:xfrm>
              <a:off x="4375941" y="4038600"/>
              <a:ext cx="1039067" cy="276999"/>
            </a:xfrm>
            <a:prstGeom prst="rect">
              <a:avLst/>
            </a:prstGeom>
            <a:noFill/>
          </p:spPr>
          <p:txBody>
            <a:bodyPr wrap="none" rtlCol="0">
              <a:spAutoFit/>
            </a:bodyPr>
            <a:lstStyle/>
            <a:p>
              <a:r>
                <a:rPr lang="en-US" b="1" dirty="0" smtClean="0"/>
                <a:t>1 BCC Block</a:t>
              </a:r>
              <a:endParaRPr lang="en-US" b="1" dirty="0"/>
            </a:p>
          </p:txBody>
        </p:sp>
        <p:sp>
          <p:nvSpPr>
            <p:cNvPr id="25" name="TextBox 24"/>
            <p:cNvSpPr txBox="1"/>
            <p:nvPr/>
          </p:nvSpPr>
          <p:spPr>
            <a:xfrm>
              <a:off x="5406992" y="4052500"/>
              <a:ext cx="1039067" cy="276999"/>
            </a:xfrm>
            <a:prstGeom prst="rect">
              <a:avLst/>
            </a:prstGeom>
            <a:noFill/>
          </p:spPr>
          <p:txBody>
            <a:bodyPr wrap="none" rtlCol="0">
              <a:spAutoFit/>
            </a:bodyPr>
            <a:lstStyle/>
            <a:p>
              <a:r>
                <a:rPr lang="en-US" b="1" dirty="0" smtClean="0"/>
                <a:t>1 BCC Block</a:t>
              </a:r>
              <a:endParaRPr lang="en-US" b="1" dirty="0"/>
            </a:p>
          </p:txBody>
        </p:sp>
      </p:grpSp>
      <p:sp>
        <p:nvSpPr>
          <p:cNvPr id="26" name="TextBox 25"/>
          <p:cNvSpPr txBox="1"/>
          <p:nvPr/>
        </p:nvSpPr>
        <p:spPr>
          <a:xfrm>
            <a:off x="6282510" y="5126252"/>
            <a:ext cx="1252266" cy="276999"/>
          </a:xfrm>
          <a:prstGeom prst="rect">
            <a:avLst/>
          </a:prstGeom>
          <a:noFill/>
        </p:spPr>
        <p:txBody>
          <a:bodyPr wrap="none" rtlCol="0">
            <a:spAutoFit/>
          </a:bodyPr>
          <a:lstStyle/>
          <a:p>
            <a:r>
              <a:rPr lang="en-US" b="1" dirty="0" smtClean="0"/>
              <a:t>Last BCC Block</a:t>
            </a:r>
            <a:endParaRPr lang="en-US" b="1" dirty="0"/>
          </a:p>
        </p:txBody>
      </p:sp>
      <p:sp>
        <p:nvSpPr>
          <p:cNvPr id="27" name="TextBox 26"/>
          <p:cNvSpPr txBox="1"/>
          <p:nvPr/>
        </p:nvSpPr>
        <p:spPr>
          <a:xfrm>
            <a:off x="1635745" y="5133201"/>
            <a:ext cx="1039067" cy="276999"/>
          </a:xfrm>
          <a:prstGeom prst="rect">
            <a:avLst/>
          </a:prstGeom>
          <a:noFill/>
        </p:spPr>
        <p:txBody>
          <a:bodyPr wrap="none" rtlCol="0">
            <a:spAutoFit/>
          </a:bodyPr>
          <a:lstStyle/>
          <a:p>
            <a:r>
              <a:rPr lang="en-US" b="1" dirty="0" smtClean="0"/>
              <a:t>1 BCC Block</a:t>
            </a:r>
            <a:endParaRPr lang="en-US" b="1" dirty="0"/>
          </a:p>
        </p:txBody>
      </p:sp>
      <p:sp>
        <p:nvSpPr>
          <p:cNvPr id="28" name="Rectangle 27"/>
          <p:cNvSpPr/>
          <p:nvPr/>
        </p:nvSpPr>
        <p:spPr bwMode="auto">
          <a:xfrm>
            <a:off x="7321577" y="4687090"/>
            <a:ext cx="1060423" cy="377428"/>
          </a:xfrm>
          <a:prstGeom prst="rect">
            <a:avLst/>
          </a:prstGeom>
          <a:solidFill>
            <a:srgbClr val="EB89E6"/>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2"/>
                </a:solidFill>
              </a:rPr>
              <a:t>Padding</a:t>
            </a:r>
            <a:endParaRPr kumimoji="0" lang="en-US" b="0" i="0" u="none" strike="noStrike" cap="none" normalizeH="0" baseline="0" dirty="0" smtClean="0">
              <a:ln>
                <a:noFill/>
              </a:ln>
              <a:solidFill>
                <a:schemeClr val="tx2"/>
              </a:solidFill>
              <a:effectLst/>
              <a:latin typeface="Times New Roman" pitchFamily="18" charset="0"/>
            </a:endParaRPr>
          </a:p>
        </p:txBody>
      </p:sp>
    </p:spTree>
    <p:extLst>
      <p:ext uri="{BB962C8B-B14F-4D97-AF65-F5344CB8AC3E}">
        <p14:creationId xmlns:p14="http://schemas.microsoft.com/office/powerpoint/2010/main" val="1817067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24200"/>
            <a:ext cx="7772400" cy="533400"/>
          </a:xfrm>
        </p:spPr>
        <p:txBody>
          <a:bodyPr/>
          <a:lstStyle/>
          <a:p>
            <a:r>
              <a:rPr lang="en-US" dirty="0" smtClean="0"/>
              <a:t>Appendix</a:t>
            </a:r>
            <a:endParaRPr lang="en-US"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7" name="Rectangle 5"/>
          <p:cNvSpPr>
            <a:spLocks noGrp="1" noChangeArrowheads="1"/>
          </p:cNvSpPr>
          <p:nvPr>
            <p:ph type="ftr" sz="quarter" idx="11"/>
          </p:nvPr>
        </p:nvSpPr>
        <p:spPr>
          <a:xfrm>
            <a:off x="6825506" y="6475413"/>
            <a:ext cx="1718419" cy="184666"/>
          </a:xfrm>
          <a:ln/>
        </p:spPr>
        <p:txBody>
          <a:bodyPr/>
          <a:lstStyle>
            <a:lvl1pPr>
              <a:defRPr>
                <a:solidFill>
                  <a:schemeClr val="tx1"/>
                </a:solidFill>
              </a:defRPr>
            </a:lvl1p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13643075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MCS 0 - Performance for different K values</a:t>
            </a:r>
            <a:endParaRPr lang="en-US" sz="2400" dirty="0"/>
          </a:p>
        </p:txBody>
      </p:sp>
      <p:sp>
        <p:nvSpPr>
          <p:cNvPr id="4" name="Date Placeholder 3"/>
          <p:cNvSpPr>
            <a:spLocks noGrp="1"/>
          </p:cNvSpPr>
          <p:nvPr>
            <p:ph type="dt" sz="half" idx="10"/>
          </p:nvPr>
        </p:nvSpPr>
        <p:spPr/>
        <p:txBody>
          <a:body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p>
            <a:pPr>
              <a:defRPr/>
            </a:pPr>
            <a:r>
              <a:rPr lang="en-US" altLang="ko-KR" smtClean="0"/>
              <a:t>Ron Porat, Broadcom</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pic>
        <p:nvPicPr>
          <p:cNvPr id="9"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219200"/>
            <a:ext cx="39624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200150"/>
            <a:ext cx="39624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2102000" y="1219200"/>
            <a:ext cx="525657" cy="276999"/>
          </a:xfrm>
          <a:prstGeom prst="rect">
            <a:avLst/>
          </a:prstGeom>
          <a:noFill/>
        </p:spPr>
        <p:txBody>
          <a:bodyPr wrap="none" rtlCol="0">
            <a:spAutoFit/>
          </a:bodyPr>
          <a:lstStyle/>
          <a:p>
            <a:r>
              <a:rPr lang="en-US" b="1" dirty="0" smtClean="0"/>
              <a:t>11nD</a:t>
            </a:r>
            <a:endParaRPr lang="en-US" b="1" dirty="0"/>
          </a:p>
        </p:txBody>
      </p:sp>
      <p:sp>
        <p:nvSpPr>
          <p:cNvPr id="12" name="TextBox 11"/>
          <p:cNvSpPr txBox="1"/>
          <p:nvPr/>
        </p:nvSpPr>
        <p:spPr>
          <a:xfrm>
            <a:off x="6571007" y="1219200"/>
            <a:ext cx="941283" cy="276999"/>
          </a:xfrm>
          <a:prstGeom prst="rect">
            <a:avLst/>
          </a:prstGeom>
          <a:noFill/>
        </p:spPr>
        <p:txBody>
          <a:bodyPr wrap="none" rtlCol="0">
            <a:spAutoFit/>
          </a:bodyPr>
          <a:lstStyle/>
          <a:p>
            <a:r>
              <a:rPr lang="en-US" b="1" dirty="0" err="1" smtClean="0"/>
              <a:t>UMi</a:t>
            </a:r>
            <a:r>
              <a:rPr lang="en-US" b="1" dirty="0" smtClean="0"/>
              <a:t> NLOS</a:t>
            </a:r>
            <a:endParaRPr lang="en-US" b="1" dirty="0"/>
          </a:p>
        </p:txBody>
      </p:sp>
      <p:sp>
        <p:nvSpPr>
          <p:cNvPr id="13" name="Content Placeholder 2"/>
          <p:cNvSpPr>
            <a:spLocks noGrp="1"/>
          </p:cNvSpPr>
          <p:nvPr>
            <p:ph idx="1"/>
          </p:nvPr>
        </p:nvSpPr>
        <p:spPr>
          <a:xfrm>
            <a:off x="762000" y="5191125"/>
            <a:ext cx="7772400" cy="12954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600" dirty="0"/>
              <a:t>Total number of users is fixed at 8</a:t>
            </a:r>
          </a:p>
          <a:p>
            <a:r>
              <a:rPr lang="en-US" sz="1600" dirty="0" smtClean="0"/>
              <a:t>Compared to K = 1, degradation ranges from 0.6dB to 1.6dB when K increases from 2 to </a:t>
            </a:r>
            <a:r>
              <a:rPr lang="en-US" sz="1600" dirty="0"/>
              <a:t>8 at 10% </a:t>
            </a:r>
            <a:r>
              <a:rPr lang="en-US" sz="1600" dirty="0" smtClean="0"/>
              <a:t>PER </a:t>
            </a:r>
            <a:r>
              <a:rPr lang="en-US" sz="1600" dirty="0"/>
              <a:t>in indoor </a:t>
            </a:r>
            <a:r>
              <a:rPr lang="en-US" sz="1600" dirty="0" smtClean="0"/>
              <a:t>channel </a:t>
            </a:r>
          </a:p>
          <a:p>
            <a:r>
              <a:rPr lang="en-US" sz="1600" dirty="0" smtClean="0"/>
              <a:t>Compared to K = 1, degradation ranges from 0.6dB to 1.9dB when K increases from 2 to </a:t>
            </a:r>
            <a:r>
              <a:rPr lang="en-US" sz="1600" dirty="0"/>
              <a:t>8 </a:t>
            </a:r>
            <a:r>
              <a:rPr lang="en-US" sz="1600" dirty="0" smtClean="0"/>
              <a:t>at </a:t>
            </a:r>
            <a:r>
              <a:rPr lang="en-US" sz="1600" dirty="0"/>
              <a:t>10% PER, in outdoor </a:t>
            </a:r>
            <a:r>
              <a:rPr lang="en-US" sz="1600" dirty="0" smtClean="0"/>
              <a:t>channel </a:t>
            </a:r>
          </a:p>
          <a:p>
            <a:endParaRPr lang="en-US" sz="1600" dirty="0" smtClean="0"/>
          </a:p>
        </p:txBody>
      </p:sp>
    </p:spTree>
    <p:extLst>
      <p:ext uri="{BB962C8B-B14F-4D97-AF65-F5344CB8AC3E}">
        <p14:creationId xmlns:p14="http://schemas.microsoft.com/office/powerpoint/2010/main" val="217375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805095"/>
            <a:ext cx="8153400" cy="1143000"/>
          </a:xfrm>
        </p:spPr>
        <p:txBody>
          <a:bodyPr/>
          <a:lstStyle/>
          <a:p>
            <a:r>
              <a:rPr lang="en-US" sz="1600" dirty="0" smtClean="0"/>
              <a:t>Total # of symbols in SIG B for the above example with N total users and K users/BCC block is calculated as</a:t>
            </a:r>
          </a:p>
          <a:p>
            <a:pPr marL="0" indent="0">
              <a:buNone/>
            </a:pPr>
            <a:r>
              <a:rPr lang="en-US" sz="1600" dirty="0" smtClean="0"/>
              <a:t>	# SIGB Symbols @MCS 0 = ceil((22+20*N+4*ceil(N/K)+6*ceil(N/K))/24)</a:t>
            </a:r>
          </a:p>
          <a:p>
            <a:r>
              <a:rPr lang="en-US" sz="1600" dirty="0" smtClean="0"/>
              <a:t>Note that as K increases, the total number of symbols required for SIG B signaling decreases </a:t>
            </a:r>
            <a:endParaRPr lang="en-US" sz="1600" dirty="0"/>
          </a:p>
        </p:txBody>
      </p:sp>
      <p:sp>
        <p:nvSpPr>
          <p:cNvPr id="4" name="Date Placeholder 3"/>
          <p:cNvSpPr>
            <a:spLocks noGrp="1"/>
          </p:cNvSpPr>
          <p:nvPr>
            <p:ph type="dt" sz="half" idx="10"/>
          </p:nvPr>
        </p:nvSpPr>
        <p:spPr/>
        <p:txBody>
          <a:bodyPr/>
          <a:lstStyle/>
          <a:p>
            <a:pPr>
              <a:defRPr/>
            </a:pPr>
            <a:r>
              <a:rPr lang="en-US" smtClean="0"/>
              <a:t>November 2015</a:t>
            </a:r>
            <a:endParaRPr lang="en-US" dirty="0"/>
          </a:p>
        </p:txBody>
      </p:sp>
      <p:sp>
        <p:nvSpPr>
          <p:cNvPr id="5" name="Footer Placeholder 4"/>
          <p:cNvSpPr>
            <a:spLocks noGrp="1"/>
          </p:cNvSpPr>
          <p:nvPr>
            <p:ph type="ftr" sz="quarter" idx="11"/>
          </p:nvPr>
        </p:nvSpPr>
        <p:spPr/>
        <p:txBody>
          <a:bodyPr/>
          <a:lstStyle/>
          <a:p>
            <a:pPr>
              <a:defRPr/>
            </a:pPr>
            <a:r>
              <a:rPr lang="en-US" altLang="ko-KR" smtClean="0"/>
              <a:t>Ron Porat, Broadcom</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7" name="Title 1"/>
          <p:cNvSpPr>
            <a:spLocks noGrp="1"/>
          </p:cNvSpPr>
          <p:nvPr>
            <p:ph type="title"/>
          </p:nvPr>
        </p:nvSpPr>
        <p:spPr>
          <a:xfrm>
            <a:off x="685800" y="685800"/>
            <a:ext cx="8305800" cy="609600"/>
          </a:xfrm>
        </p:spPr>
        <p:txBody>
          <a:bodyPr/>
          <a:lstStyle/>
          <a:p>
            <a:r>
              <a:rPr lang="en-US" sz="2400" dirty="0" smtClean="0"/>
              <a:t>MCS 0 - Efficiency for different K values </a:t>
            </a:r>
            <a:endParaRPr lang="en-US" sz="2400" dirty="0"/>
          </a:p>
        </p:txBody>
      </p:sp>
      <p:pic>
        <p:nvPicPr>
          <p:cNvPr id="1029" name="Picture 5" descr="C:\Users\durai\AppData\Local\Microsoft\Windows\Temporary Internet Files\Content.Outlook\469GY32A\ef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199"/>
            <a:ext cx="4847747" cy="358589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486400" y="1600200"/>
            <a:ext cx="3429000" cy="1384995"/>
          </a:xfrm>
          <a:prstGeom prst="rect">
            <a:avLst/>
          </a:prstGeom>
        </p:spPr>
        <p:txBody>
          <a:bodyPr wrap="square">
            <a:spAutoFit/>
          </a:bodyPr>
          <a:lstStyle/>
          <a:p>
            <a:r>
              <a:rPr lang="en-US" sz="1400" dirty="0" smtClean="0"/>
              <a:t>#Users		= </a:t>
            </a:r>
            <a:r>
              <a:rPr lang="en-US" sz="1400" dirty="0"/>
              <a:t>N</a:t>
            </a:r>
          </a:p>
          <a:p>
            <a:r>
              <a:rPr lang="en-US" sz="1400" dirty="0"/>
              <a:t>#Users/Block 	</a:t>
            </a:r>
            <a:r>
              <a:rPr lang="en-US" sz="1400" dirty="0" smtClean="0"/>
              <a:t>= </a:t>
            </a:r>
            <a:r>
              <a:rPr lang="en-US" sz="1400" dirty="0"/>
              <a:t>K</a:t>
            </a:r>
          </a:p>
          <a:p>
            <a:r>
              <a:rPr lang="en-US" sz="1400" dirty="0"/>
              <a:t>#</a:t>
            </a:r>
            <a:r>
              <a:rPr lang="en-US" sz="1400" dirty="0" smtClean="0"/>
              <a:t>bits/user (u)	= 20</a:t>
            </a:r>
            <a:endParaRPr lang="en-US" sz="1400" dirty="0"/>
          </a:p>
          <a:p>
            <a:r>
              <a:rPr lang="en-US" sz="1400" dirty="0" smtClean="0"/>
              <a:t>#</a:t>
            </a:r>
            <a:r>
              <a:rPr lang="en-US" sz="1400" dirty="0"/>
              <a:t>CRC </a:t>
            </a:r>
            <a:r>
              <a:rPr lang="en-US" sz="1400" dirty="0" smtClean="0"/>
              <a:t>bits/block	= </a:t>
            </a:r>
            <a:r>
              <a:rPr lang="en-US" sz="1400" dirty="0"/>
              <a:t>4</a:t>
            </a:r>
          </a:p>
          <a:p>
            <a:r>
              <a:rPr lang="en-US" sz="1400" dirty="0"/>
              <a:t>#Tail </a:t>
            </a:r>
            <a:r>
              <a:rPr lang="en-US" sz="1400" dirty="0" smtClean="0"/>
              <a:t>bits		= 6</a:t>
            </a:r>
          </a:p>
          <a:p>
            <a:r>
              <a:rPr lang="en-US" sz="1400" dirty="0"/>
              <a:t>#Common </a:t>
            </a:r>
            <a:r>
              <a:rPr lang="en-US" sz="1400" dirty="0" smtClean="0"/>
              <a:t>bits(C</a:t>
            </a:r>
            <a:r>
              <a:rPr lang="en-US" sz="1400" dirty="0"/>
              <a:t>)+CRC	= </a:t>
            </a:r>
            <a:r>
              <a:rPr lang="en-US" sz="1400" dirty="0" smtClean="0"/>
              <a:t>16</a:t>
            </a:r>
            <a:endParaRPr lang="en-US" sz="1400" dirty="0"/>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124200"/>
            <a:ext cx="2385588"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7573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3309750409"/>
              </p:ext>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Date Placeholder 1"/>
          <p:cNvSpPr>
            <a:spLocks noGrp="1"/>
          </p:cNvSpPr>
          <p:nvPr>
            <p:ph type="dt" sz="half" idx="10"/>
          </p:nvPr>
        </p:nvSpPr>
        <p:spPr/>
        <p:txBody>
          <a:bodyPr/>
          <a:lstStyle/>
          <a:p>
            <a:pPr>
              <a:defRPr/>
            </a:pPr>
            <a:r>
              <a:rPr lang="en-US" smtClean="0"/>
              <a:t>November 2015</a:t>
            </a:r>
            <a:endParaRPr lang="en-US" dirty="0"/>
          </a:p>
        </p:txBody>
      </p:sp>
      <p:sp>
        <p:nvSpPr>
          <p:cNvPr id="3" name="Footer Placeholder 2"/>
          <p:cNvSpPr>
            <a:spLocks noGrp="1"/>
          </p:cNvSpPr>
          <p:nvPr>
            <p:ph type="ftr" sz="quarter" idx="11"/>
          </p:nvPr>
        </p:nvSpPr>
        <p:spPr/>
        <p:txBody>
          <a:body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2385358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2130996987"/>
              </p:ext>
            </p:extLst>
          </p:nvPr>
        </p:nvGraphicFramePr>
        <p:xfrm>
          <a:off x="685800" y="1066800"/>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Date Placeholder 1"/>
          <p:cNvSpPr>
            <a:spLocks noGrp="1"/>
          </p:cNvSpPr>
          <p:nvPr>
            <p:ph type="dt" sz="half" idx="10"/>
          </p:nvPr>
        </p:nvSpPr>
        <p:spPr/>
        <p:txBody>
          <a:bodyPr/>
          <a:lstStyle/>
          <a:p>
            <a:pPr>
              <a:defRPr/>
            </a:pPr>
            <a:r>
              <a:rPr lang="en-US" smtClean="0"/>
              <a:t>November 2015</a:t>
            </a:r>
            <a:endParaRPr lang="en-US" dirty="0"/>
          </a:p>
        </p:txBody>
      </p:sp>
      <p:sp>
        <p:nvSpPr>
          <p:cNvPr id="3" name="Footer Placeholder 2"/>
          <p:cNvSpPr>
            <a:spLocks noGrp="1"/>
          </p:cNvSpPr>
          <p:nvPr>
            <p:ph type="ftr" sz="quarter" idx="11"/>
          </p:nvPr>
        </p:nvSpPr>
        <p:spPr/>
        <p:txBody>
          <a:body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798261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val="1066233439"/>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Date Placeholder 1"/>
          <p:cNvSpPr>
            <a:spLocks noGrp="1"/>
          </p:cNvSpPr>
          <p:nvPr>
            <p:ph type="dt" sz="half" idx="10"/>
          </p:nvPr>
        </p:nvSpPr>
        <p:spPr/>
        <p:txBody>
          <a:bodyPr/>
          <a:lstStyle/>
          <a:p>
            <a:pPr>
              <a:defRPr/>
            </a:pPr>
            <a:r>
              <a:rPr lang="en-US" smtClean="0"/>
              <a:t>November 2015</a:t>
            </a:r>
            <a:endParaRPr lang="en-US" dirty="0"/>
          </a:p>
        </p:txBody>
      </p:sp>
      <p:sp>
        <p:nvSpPr>
          <p:cNvPr id="3" name="Footer Placeholder 2"/>
          <p:cNvSpPr>
            <a:spLocks noGrp="1"/>
          </p:cNvSpPr>
          <p:nvPr>
            <p:ph type="ftr" sz="quarter" idx="11"/>
          </p:nvPr>
        </p:nvSpPr>
        <p:spPr/>
        <p:txBody>
          <a:body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3014584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ext uri="{D42A27DB-BD31-4B8C-83A1-F6EECF244321}">
                <p14:modId xmlns:p14="http://schemas.microsoft.com/office/powerpoint/2010/main" val="668820468"/>
              </p:ext>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000434068"/>
              </p:ext>
            </p:extLst>
          </p:nvPr>
        </p:nvGraphicFramePr>
        <p:xfrm>
          <a:off x="789972" y="993996"/>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tx1"/>
                          </a:solidFill>
                          <a:latin typeface="Times New Roman"/>
                          <a:ea typeface="Times New Roman"/>
                          <a:cs typeface="Arial"/>
                        </a:rPr>
                        <a:t>Mediatek</a:t>
                      </a:r>
                      <a:endParaRPr lang="en-US" sz="1200" b="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Date Placeholder 1"/>
          <p:cNvSpPr>
            <a:spLocks noGrp="1"/>
          </p:cNvSpPr>
          <p:nvPr>
            <p:ph type="dt" sz="half" idx="10"/>
          </p:nvPr>
        </p:nvSpPr>
        <p:spPr/>
        <p:txBody>
          <a:bodyPr/>
          <a:lstStyle/>
          <a:p>
            <a:pPr>
              <a:defRPr/>
            </a:pPr>
            <a:r>
              <a:rPr lang="en-US" smtClean="0"/>
              <a:t>November 2015</a:t>
            </a:r>
            <a:endParaRPr lang="en-US" dirty="0"/>
          </a:p>
        </p:txBody>
      </p:sp>
      <p:sp>
        <p:nvSpPr>
          <p:cNvPr id="3" name="Footer Placeholder 2"/>
          <p:cNvSpPr>
            <a:spLocks noGrp="1"/>
          </p:cNvSpPr>
          <p:nvPr>
            <p:ph type="ftr" sz="quarter" idx="11"/>
          </p:nvPr>
        </p:nvSpPr>
        <p:spPr/>
        <p:txBody>
          <a:body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1409226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121576"/>
          <a:ext cx="7467600" cy="52030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Date Placeholder 1"/>
          <p:cNvSpPr>
            <a:spLocks noGrp="1"/>
          </p:cNvSpPr>
          <p:nvPr>
            <p:ph type="dt" sz="half" idx="10"/>
          </p:nvPr>
        </p:nvSpPr>
        <p:spPr/>
        <p:txBody>
          <a:bodyPr/>
          <a:lstStyle/>
          <a:p>
            <a:pPr>
              <a:defRPr/>
            </a:pPr>
            <a:r>
              <a:rPr lang="en-US" smtClean="0"/>
              <a:t>November 2015</a:t>
            </a:r>
            <a:endParaRPr lang="en-US" dirty="0"/>
          </a:p>
        </p:txBody>
      </p:sp>
      <p:sp>
        <p:nvSpPr>
          <p:cNvPr id="3" name="Footer Placeholder 2"/>
          <p:cNvSpPr>
            <a:spLocks noGrp="1"/>
          </p:cNvSpPr>
          <p:nvPr>
            <p:ph type="ftr" sz="quarter" idx="11"/>
          </p:nvPr>
        </p:nvSpPr>
        <p:spPr/>
        <p:txBody>
          <a:body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1693975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Date Placeholder 1"/>
          <p:cNvSpPr>
            <a:spLocks noGrp="1"/>
          </p:cNvSpPr>
          <p:nvPr>
            <p:ph type="dt" sz="half" idx="10"/>
          </p:nvPr>
        </p:nvSpPr>
        <p:spPr/>
        <p:txBody>
          <a:bodyPr/>
          <a:lstStyle/>
          <a:p>
            <a:pPr>
              <a:defRPr/>
            </a:pPr>
            <a:r>
              <a:rPr lang="en-US" smtClean="0"/>
              <a:t>November 2015</a:t>
            </a:r>
            <a:endParaRPr lang="en-US" dirty="0"/>
          </a:p>
        </p:txBody>
      </p:sp>
      <p:sp>
        <p:nvSpPr>
          <p:cNvPr id="3" name="Footer Placeholder 2"/>
          <p:cNvSpPr>
            <a:spLocks noGrp="1"/>
          </p:cNvSpPr>
          <p:nvPr>
            <p:ph type="ftr" sz="quarter" idx="11"/>
          </p:nvPr>
        </p:nvSpPr>
        <p:spPr/>
        <p:txBody>
          <a:body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3197941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val="3053052986"/>
              </p:ext>
            </p:extLst>
          </p:nvPr>
        </p:nvGraphicFramePr>
        <p:xfrm>
          <a:off x="381000" y="1193248"/>
          <a:ext cx="8153400" cy="475148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Date Placeholder 1"/>
          <p:cNvSpPr>
            <a:spLocks noGrp="1"/>
          </p:cNvSpPr>
          <p:nvPr>
            <p:ph type="dt" sz="half" idx="10"/>
          </p:nvPr>
        </p:nvSpPr>
        <p:spPr/>
        <p:txBody>
          <a:bodyPr/>
          <a:lstStyle/>
          <a:p>
            <a:pPr>
              <a:defRPr/>
            </a:pPr>
            <a:r>
              <a:rPr lang="en-US" smtClean="0"/>
              <a:t>November 2015</a:t>
            </a:r>
            <a:endParaRPr lang="en-US" dirty="0"/>
          </a:p>
        </p:txBody>
      </p:sp>
      <p:sp>
        <p:nvSpPr>
          <p:cNvPr id="3" name="Footer Placeholder 2"/>
          <p:cNvSpPr>
            <a:spLocks noGrp="1"/>
          </p:cNvSpPr>
          <p:nvPr>
            <p:ph type="ftr" sz="quarter" idx="11"/>
          </p:nvPr>
        </p:nvSpPr>
        <p:spPr/>
        <p:txBody>
          <a:body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352238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val="2367628503"/>
              </p:ext>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Date Placeholder 1"/>
          <p:cNvSpPr>
            <a:spLocks noGrp="1"/>
          </p:cNvSpPr>
          <p:nvPr>
            <p:ph type="dt" sz="half" idx="10"/>
          </p:nvPr>
        </p:nvSpPr>
        <p:spPr/>
        <p:txBody>
          <a:bodyPr/>
          <a:lstStyle/>
          <a:p>
            <a:pPr>
              <a:defRPr/>
            </a:pPr>
            <a:r>
              <a:rPr lang="en-US" smtClean="0"/>
              <a:t>November 2015</a:t>
            </a:r>
            <a:endParaRPr lang="en-US" dirty="0"/>
          </a:p>
        </p:txBody>
      </p:sp>
      <p:sp>
        <p:nvSpPr>
          <p:cNvPr id="3" name="Footer Placeholder 2"/>
          <p:cNvSpPr>
            <a:spLocks noGrp="1"/>
          </p:cNvSpPr>
          <p:nvPr>
            <p:ph type="ftr" sz="quarter" idx="11"/>
          </p:nvPr>
        </p:nvSpPr>
        <p:spPr/>
        <p:txBody>
          <a:body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3833641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109888</TotalTime>
  <Words>1788</Words>
  <Application>Microsoft Office PowerPoint</Application>
  <PresentationFormat>On-screen Show (4:3)</PresentationFormat>
  <Paragraphs>647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SIG-B Encoding Structure Part II</vt:lpstr>
      <vt:lpstr>Authors (continued)</vt:lpstr>
      <vt:lpstr>Authors (continued)</vt:lpstr>
      <vt:lpstr>Authors (continued)</vt:lpstr>
      <vt:lpstr>Authors (continued)</vt:lpstr>
      <vt:lpstr>Authors (continued)</vt:lpstr>
      <vt:lpstr>Authors (continued)</vt:lpstr>
      <vt:lpstr>Authors (continued)</vt:lpstr>
      <vt:lpstr>Authors (continued)</vt:lpstr>
      <vt:lpstr>Introduction</vt:lpstr>
      <vt:lpstr>SIG-B encoding structure - Reminder</vt:lpstr>
      <vt:lpstr>SIG-B encoding structure – Reminder</vt:lpstr>
      <vt:lpstr>Why have separate CRC for the common block?</vt:lpstr>
      <vt:lpstr>References</vt:lpstr>
      <vt:lpstr>SP #1</vt:lpstr>
      <vt:lpstr>Appendix</vt:lpstr>
      <vt:lpstr>MCS 0 - Performance for different K values</vt:lpstr>
      <vt:lpstr>MCS 0 - Efficiency for different K values </vt:lpstr>
    </vt:vector>
  </TitlesOfParts>
  <Company>Marvell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Ron Porat</cp:lastModifiedBy>
  <cp:revision>2020</cp:revision>
  <cp:lastPrinted>1998-02-10T13:28:06Z</cp:lastPrinted>
  <dcterms:created xsi:type="dcterms:W3CDTF">2007-05-21T21:00:37Z</dcterms:created>
  <dcterms:modified xsi:type="dcterms:W3CDTF">2015-11-08T19:52:52Z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