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70" r:id="rId2"/>
    <p:sldId id="473" r:id="rId3"/>
    <p:sldId id="476" r:id="rId4"/>
    <p:sldId id="477" r:id="rId5"/>
    <p:sldId id="474" r:id="rId6"/>
    <p:sldId id="478" r:id="rId7"/>
    <p:sldId id="475" r:id="rId8"/>
    <p:sldId id="413" r:id="rId9"/>
    <p:sldId id="497" r:id="rId10"/>
    <p:sldId id="493" r:id="rId11"/>
    <p:sldId id="504" r:id="rId12"/>
    <p:sldId id="492" r:id="rId13"/>
    <p:sldId id="495" r:id="rId14"/>
    <p:sldId id="498" r:id="rId15"/>
    <p:sldId id="499" r:id="rId16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89E6"/>
    <a:srgbClr val="EFEF57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7" autoAdjust="0"/>
    <p:restoredTop sz="92086" autoAdjust="0"/>
  </p:normalViewPr>
  <p:slideViewPr>
    <p:cSldViewPr>
      <p:cViewPr>
        <p:scale>
          <a:sx n="80" d="100"/>
          <a:sy n="80" d="100"/>
        </p:scale>
        <p:origin x="-93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606"/>
    </p:cViewPr>
  </p:sorterViewPr>
  <p:notesViewPr>
    <p:cSldViewPr>
      <p:cViewPr varScale="1">
        <p:scale>
          <a:sx n="48" d="100"/>
          <a:sy n="48" d="100"/>
        </p:scale>
        <p:origin x="-2562" y="-10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87272" y="6475413"/>
            <a:ext cx="205665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131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May, 2015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62031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September,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87034" y="6475413"/>
            <a:ext cx="175689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Ron Porat, Broadcom,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2" y="332601"/>
            <a:ext cx="10131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6203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September,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73357" y="6475413"/>
            <a:ext cx="137056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</a:t>
            </a: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802.11-15/1059r1</a:t>
            </a:r>
            <a:endParaRPr lang="en-US" sz="1800" b="1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rporat@broadcom.com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mujtaba@apple.com" TargetMode="External"/><Relationship Id="rId2" Type="http://schemas.openxmlformats.org/officeDocument/2006/relationships/hyperlink" Target="mailto:joonsuk@apple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chartman@apple.com" TargetMode="External"/><Relationship Id="rId5" Type="http://schemas.openxmlformats.org/officeDocument/2006/relationships/hyperlink" Target="mailto:ericwong@apple.com" TargetMode="External"/><Relationship Id="rId4" Type="http://schemas.openxmlformats.org/officeDocument/2006/relationships/hyperlink" Target="mailto:guoqing_li@apple.com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mailto:pmonajem@cisco.com" TargetMode="External"/><Relationship Id="rId3" Type="http://schemas.openxmlformats.org/officeDocument/2006/relationships/hyperlink" Target="mailto:lv.kaiying@zte.com.cn" TargetMode="External"/><Relationship Id="rId7" Type="http://schemas.openxmlformats.org/officeDocument/2006/relationships/hyperlink" Target="mailto:brianh@cisco.com" TargetMode="External"/><Relationship Id="rId2" Type="http://schemas.openxmlformats.org/officeDocument/2006/relationships/hyperlink" Target="mailto:sun.bo1@zte.com.c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xing.weimin@zte.com.cn" TargetMode="External"/><Relationship Id="rId5" Type="http://schemas.openxmlformats.org/officeDocument/2006/relationships/hyperlink" Target="mailto:yao.ke5@zte.com.cn" TargetMode="External"/><Relationship Id="rId4" Type="http://schemas.openxmlformats.org/officeDocument/2006/relationships/hyperlink" Target="mailto:yfang@ztetx.com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/>
          <a:lstStyle/>
          <a:p>
            <a:r>
              <a:rPr lang="en-US" dirty="0" smtClean="0"/>
              <a:t>SIG-B Encoding </a:t>
            </a:r>
            <a:r>
              <a:rPr lang="en-US" dirty="0" smtClean="0"/>
              <a:t>Structure Part II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2031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September,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533400" y="12954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2015-09-14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066800" y="1524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87034" y="6475413"/>
            <a:ext cx="175689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Ron Porat, Broadcom, et. al.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607801"/>
              </p:ext>
            </p:extLst>
          </p:nvPr>
        </p:nvGraphicFramePr>
        <p:xfrm>
          <a:off x="800100" y="3810000"/>
          <a:ext cx="7239000" cy="192816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 Stacey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2111 NE 25th Ave, Hillsboro OR 97124, USA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+1-503-724-893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robert.stacey@intel.com</a:t>
                      </a:r>
                      <a:endParaRPr lang="en-US" sz="11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Qinghua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quinghua.li@intel.com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xiaogang.c.chen@intel.com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Ghosh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chittabrata.ghosh@intel.com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Laurent 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cariou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laurent.cariou@intel.com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Rongzhen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rongzhen.yang@intel.com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4289"/>
              </p:ext>
            </p:extLst>
          </p:nvPr>
        </p:nvGraphicFramePr>
        <p:xfrm>
          <a:off x="800100" y="2057400"/>
          <a:ext cx="7239000" cy="201847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Name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Affiliation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 Porat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Broadcom</a:t>
                      </a: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  <a:hlinkClick r:id="rId2"/>
                        </a:rPr>
                        <a:t>rporat@broadcom.com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Sriram Venkateswaran 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mfischer@broadcom.com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Matthew Fischer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Leo Montreuil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Vinko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Erceg</a:t>
                      </a:r>
                      <a:endParaRPr lang="en-US" sz="12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Durai Thirupathi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914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 smtClean="0"/>
              <a:t>SIG-B </a:t>
            </a:r>
            <a:r>
              <a:rPr lang="en-US" dirty="0"/>
              <a:t>encoding </a:t>
            </a:r>
            <a:r>
              <a:rPr lang="en-US" dirty="0" smtClean="0"/>
              <a:t>structure – Further 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980" y="1363653"/>
            <a:ext cx="8763000" cy="5029200"/>
          </a:xfrm>
        </p:spPr>
        <p:txBody>
          <a:bodyPr>
            <a:noAutofit/>
          </a:bodyPr>
          <a:lstStyle/>
          <a:p>
            <a:pPr marL="285750" lvl="1">
              <a:buFont typeface="Arial" panose="020B0604020202020204" pitchFamily="34" charset="0"/>
              <a:buChar char="•"/>
            </a:pPr>
            <a:r>
              <a:rPr lang="en-US" sz="1600" dirty="0" smtClean="0"/>
              <a:t>The common field includes </a:t>
            </a:r>
            <a:r>
              <a:rPr lang="en-US" sz="1600" dirty="0" smtClean="0"/>
              <a:t>tail </a:t>
            </a:r>
            <a:r>
              <a:rPr lang="en-US" sz="1600" dirty="0" smtClean="0"/>
              <a:t>bits enabling the receiver to immediately decode it and get the information conveyed in that field, e.g. the RU structure. The common field may also be protected by a CRC.</a:t>
            </a:r>
            <a:endParaRPr lang="en-US" sz="1600" dirty="0" smtClean="0"/>
          </a:p>
          <a:p>
            <a:pPr marL="285750" lvl="1">
              <a:buFont typeface="Arial" panose="020B0604020202020204" pitchFamily="34" charset="0"/>
              <a:buChar char="•"/>
            </a:pPr>
            <a:endParaRPr lang="en-US" sz="1600" dirty="0" smtClean="0"/>
          </a:p>
          <a:p>
            <a:pPr marL="285750" lvl="1">
              <a:buFont typeface="Arial" panose="020B0604020202020204" pitchFamily="34" charset="0"/>
              <a:buChar char="•"/>
            </a:pPr>
            <a:r>
              <a:rPr lang="en-US" sz="1600" dirty="0" smtClean="0"/>
              <a:t>The user-specific field is split into K-user </a:t>
            </a:r>
            <a:r>
              <a:rPr lang="en-US" sz="1600" dirty="0" smtClean="0"/>
              <a:t>blocks</a:t>
            </a:r>
            <a:r>
              <a:rPr lang="en-US" sz="1600" dirty="0"/>
              <a:t>, </a:t>
            </a:r>
            <a:r>
              <a:rPr lang="en-US" sz="1600" dirty="0" smtClean="0"/>
              <a:t>where each block </a:t>
            </a:r>
            <a:r>
              <a:rPr lang="en-US" sz="1600" dirty="0"/>
              <a:t>is protected by a </a:t>
            </a:r>
            <a:r>
              <a:rPr lang="en-US" sz="1600" dirty="0" smtClean="0"/>
              <a:t>CRC. The tail bits at the end of each block enable the receiver to decode that block without waiting to the end of SIG-B</a:t>
            </a: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  <a:p>
            <a:endParaRPr lang="en-US" sz="1800" u="sng" dirty="0" smtClean="0"/>
          </a:p>
          <a:p>
            <a:pPr lvl="1"/>
            <a:endParaRPr lang="en-US" sz="16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pPr marL="0" indent="0">
              <a:buNone/>
            </a:pPr>
            <a:endParaRPr lang="en-US" sz="1800" dirty="0" smtClean="0"/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2031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September,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87034" y="6475413"/>
            <a:ext cx="175689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Ron Porat, Broadcom, et. al.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1810915" y="3526052"/>
            <a:ext cx="6415393" cy="1947530"/>
            <a:chOff x="2133601" y="2381969"/>
            <a:chExt cx="6415393" cy="1947530"/>
          </a:xfrm>
        </p:grpSpPr>
        <p:cxnSp>
          <p:nvCxnSpPr>
            <p:cNvPr id="55" name="Straight Arrow Connector 54"/>
            <p:cNvCxnSpPr/>
            <p:nvPr/>
          </p:nvCxnSpPr>
          <p:spPr bwMode="auto">
            <a:xfrm>
              <a:off x="3000281" y="2553977"/>
              <a:ext cx="556606" cy="1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stealth" w="med" len="med"/>
              <a:tailEnd type="none"/>
            </a:ln>
            <a:effectLst/>
          </p:spPr>
        </p:cxnSp>
        <p:sp>
          <p:nvSpPr>
            <p:cNvPr id="58" name="Rectangle 57"/>
            <p:cNvSpPr/>
            <p:nvPr/>
          </p:nvSpPr>
          <p:spPr>
            <a:xfrm>
              <a:off x="3000281" y="2707866"/>
              <a:ext cx="780862" cy="304800"/>
            </a:xfrm>
            <a:prstGeom prst="rect">
              <a:avLst/>
            </a:prstGeom>
            <a:solidFill>
              <a:srgbClr val="99FF99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3683851" y="2381969"/>
              <a:ext cx="76172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latin typeface="Trebuchet MS" panose="020B0603020202020204" pitchFamily="34" charset="0"/>
                </a:rPr>
                <a:t>SIG-B</a:t>
              </a:r>
              <a:endParaRPr lang="en-US" sz="1400" dirty="0">
                <a:latin typeface="Trebuchet MS" panose="020B0603020202020204" pitchFamily="34" charset="0"/>
              </a:endParaRPr>
            </a:p>
          </p:txBody>
        </p:sp>
        <p:sp>
          <p:nvSpPr>
            <p:cNvPr id="61" name="Rectangle 60"/>
            <p:cNvSpPr/>
            <p:nvPr/>
          </p:nvSpPr>
          <p:spPr>
            <a:xfrm>
              <a:off x="3790762" y="2701107"/>
              <a:ext cx="1600200" cy="311559"/>
            </a:xfrm>
            <a:prstGeom prst="rect">
              <a:avLst/>
            </a:prstGeom>
            <a:solidFill>
              <a:srgbClr val="EB89E6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2" name="Straight Arrow Connector 61"/>
            <p:cNvCxnSpPr/>
            <p:nvPr/>
          </p:nvCxnSpPr>
          <p:spPr bwMode="auto">
            <a:xfrm flipH="1">
              <a:off x="4646262" y="2535857"/>
              <a:ext cx="7447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stealth" w="med" len="med"/>
              <a:tailEnd type="none"/>
            </a:ln>
            <a:effectLst/>
          </p:spPr>
        </p:cxnSp>
        <p:sp>
          <p:nvSpPr>
            <p:cNvPr id="41" name="TextBox 40"/>
            <p:cNvSpPr txBox="1"/>
            <p:nvPr/>
          </p:nvSpPr>
          <p:spPr>
            <a:xfrm>
              <a:off x="2855549" y="3012666"/>
              <a:ext cx="120916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/>
                <a:t>Common</a:t>
              </a:r>
              <a:endParaRPr lang="en-US" sz="1400" b="1" dirty="0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3976192" y="2997842"/>
              <a:ext cx="141477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/>
                <a:t>User-specific</a:t>
              </a:r>
              <a:endParaRPr lang="en-US" sz="1400" b="1" dirty="0"/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4267200" y="3619288"/>
              <a:ext cx="1103375" cy="377429"/>
            </a:xfrm>
            <a:prstGeom prst="rect">
              <a:avLst/>
            </a:prstGeom>
            <a:solidFill>
              <a:srgbClr val="EB89E6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/>
                <a:t>K </a:t>
              </a:r>
              <a:r>
                <a:rPr lang="en-US" dirty="0" smtClean="0"/>
                <a:t>users </a:t>
              </a:r>
              <a:r>
                <a:rPr lang="en-US" dirty="0" smtClean="0"/>
                <a:t>+ CRC + Tail</a:t>
              </a:r>
              <a:endPara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1" name="TextBox 42"/>
            <p:cNvSpPr txBox="1"/>
            <p:nvPr/>
          </p:nvSpPr>
          <p:spPr>
            <a:xfrm>
              <a:off x="6597380" y="3320443"/>
              <a:ext cx="786462" cy="282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r>
                <a:rPr lang="en-US" sz="4000" dirty="0" smtClean="0"/>
                <a:t>…</a:t>
              </a:r>
              <a:endParaRPr lang="en-US" sz="4000" dirty="0"/>
            </a:p>
          </p:txBody>
        </p:sp>
        <p:sp>
          <p:nvSpPr>
            <p:cNvPr id="32" name="Rectangle 31"/>
            <p:cNvSpPr/>
            <p:nvPr/>
          </p:nvSpPr>
          <p:spPr bwMode="auto">
            <a:xfrm>
              <a:off x="5370575" y="3619207"/>
              <a:ext cx="1057572" cy="377510"/>
            </a:xfrm>
            <a:prstGeom prst="rect">
              <a:avLst/>
            </a:prstGeom>
            <a:solidFill>
              <a:srgbClr val="EB89E6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/>
                <a:t>K users </a:t>
              </a:r>
              <a:r>
                <a:rPr lang="en-US" dirty="0" smtClean="0"/>
                <a:t>+ CRC + Tail</a:t>
              </a:r>
              <a:endPara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3" name="Rectangle 32"/>
            <p:cNvSpPr/>
            <p:nvPr/>
          </p:nvSpPr>
          <p:spPr bwMode="auto">
            <a:xfrm>
              <a:off x="7488571" y="3619289"/>
              <a:ext cx="1060423" cy="377428"/>
            </a:xfrm>
            <a:prstGeom prst="rect">
              <a:avLst/>
            </a:prstGeom>
            <a:solidFill>
              <a:srgbClr val="EB89E6"/>
            </a:solidFill>
            <a:ln w="12700" cap="flat" cmpd="sng" algn="ctr">
              <a:solidFill>
                <a:schemeClr val="tx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Times New Roman" pitchFamily="18" charset="0"/>
                </a:rPr>
                <a:t>&lt;=K </a:t>
              </a: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Times New Roman" pitchFamily="18" charset="0"/>
                </a:rPr>
                <a:t>users </a:t>
              </a: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Times New Roman" pitchFamily="18" charset="0"/>
                </a:rPr>
                <a:t>+ CRC +</a:t>
              </a:r>
              <a:r>
                <a:rPr kumimoji="0" lang="en-US" b="0" i="0" u="none" strike="noStrike" cap="none" normalizeH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Times New Roman" pitchFamily="18" charset="0"/>
                </a:rPr>
                <a:t> Tail</a:t>
              </a:r>
              <a:endParaRPr kumimoji="0" lang="en-US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8" name="Straight Arrow Connector 7"/>
            <p:cNvCxnSpPr/>
            <p:nvPr/>
          </p:nvCxnSpPr>
          <p:spPr bwMode="auto">
            <a:xfrm flipH="1">
              <a:off x="2209800" y="3090886"/>
              <a:ext cx="732356" cy="469082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stealth" w="lg" len="lg"/>
            </a:ln>
            <a:effectLst/>
          </p:spPr>
        </p:cxnSp>
        <p:sp>
          <p:nvSpPr>
            <p:cNvPr id="36" name="Rectangle 35"/>
            <p:cNvSpPr/>
            <p:nvPr/>
          </p:nvSpPr>
          <p:spPr>
            <a:xfrm>
              <a:off x="2133601" y="3624948"/>
              <a:ext cx="2133600" cy="371769"/>
            </a:xfrm>
            <a:prstGeom prst="rect">
              <a:avLst/>
            </a:prstGeom>
            <a:solidFill>
              <a:srgbClr val="99FF99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Common bits </a:t>
              </a:r>
              <a:r>
                <a:rPr lang="en-US" dirty="0" smtClean="0">
                  <a:solidFill>
                    <a:schemeClr val="tx1"/>
                  </a:solidFill>
                </a:rPr>
                <a:t>(+ CRC) </a:t>
              </a:r>
              <a:r>
                <a:rPr lang="en-US" dirty="0" smtClean="0">
                  <a:solidFill>
                    <a:schemeClr val="tx1"/>
                  </a:solidFill>
                </a:rPr>
                <a:t>+Tail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38" name="Straight Arrow Connector 37"/>
            <p:cNvCxnSpPr/>
            <p:nvPr/>
          </p:nvCxnSpPr>
          <p:spPr bwMode="auto">
            <a:xfrm>
              <a:off x="5257800" y="3080917"/>
              <a:ext cx="838200" cy="479051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stealth" w="lg" len="lg"/>
            </a:ln>
            <a:effectLst/>
          </p:spPr>
        </p:cxnSp>
        <p:sp>
          <p:nvSpPr>
            <p:cNvPr id="13" name="TextBox 12"/>
            <p:cNvSpPr txBox="1"/>
            <p:nvPr/>
          </p:nvSpPr>
          <p:spPr>
            <a:xfrm>
              <a:off x="3976192" y="2381969"/>
              <a:ext cx="18473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375941" y="4038600"/>
              <a:ext cx="103906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1 </a:t>
              </a:r>
              <a:r>
                <a:rPr lang="en-US" b="1" dirty="0" smtClean="0"/>
                <a:t>BCC </a:t>
              </a:r>
              <a:r>
                <a:rPr lang="en-US" b="1" dirty="0" smtClean="0"/>
                <a:t>Block</a:t>
              </a:r>
              <a:endParaRPr lang="en-US" b="1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5406992" y="4052500"/>
              <a:ext cx="103906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1 </a:t>
              </a:r>
              <a:r>
                <a:rPr lang="en-US" b="1" dirty="0" smtClean="0"/>
                <a:t>BCC </a:t>
              </a:r>
              <a:r>
                <a:rPr lang="en-US" b="1" dirty="0" smtClean="0"/>
                <a:t>Block</a:t>
              </a:r>
              <a:endParaRPr lang="en-US" b="1" dirty="0"/>
            </a:p>
          </p:txBody>
        </p:sp>
      </p:grpSp>
      <p:sp>
        <p:nvSpPr>
          <p:cNvPr id="46" name="TextBox 45"/>
          <p:cNvSpPr txBox="1"/>
          <p:nvPr/>
        </p:nvSpPr>
        <p:spPr>
          <a:xfrm>
            <a:off x="7195257" y="5202452"/>
            <a:ext cx="10390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1 </a:t>
            </a:r>
            <a:r>
              <a:rPr lang="en-US" b="1" dirty="0" smtClean="0"/>
              <a:t>BCC </a:t>
            </a:r>
            <a:r>
              <a:rPr lang="en-US" b="1" dirty="0" smtClean="0"/>
              <a:t>Block</a:t>
            </a:r>
            <a:endParaRPr lang="en-US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2548492" y="5209401"/>
            <a:ext cx="10390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1 </a:t>
            </a:r>
            <a:r>
              <a:rPr lang="en-US" b="1" dirty="0" smtClean="0"/>
              <a:t>BCC </a:t>
            </a:r>
            <a:r>
              <a:rPr lang="en-US" b="1" dirty="0" smtClean="0"/>
              <a:t>Block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584722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 smtClean="0"/>
              <a:t>Cont.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980" y="1363653"/>
            <a:ext cx="8763000" cy="5029200"/>
          </a:xfrm>
        </p:spPr>
        <p:txBody>
          <a:bodyPr>
            <a:noAutofit/>
          </a:bodyPr>
          <a:lstStyle/>
          <a:p>
            <a:pPr marL="342900" lvl="1" indent="-342900">
              <a:buFontTx/>
              <a:buChar char="•"/>
            </a:pPr>
            <a:r>
              <a:rPr lang="en-US" dirty="0" smtClean="0"/>
              <a:t>We </a:t>
            </a:r>
            <a:r>
              <a:rPr lang="en-US" dirty="0"/>
              <a:t>propose K=2. Why this choice?</a:t>
            </a:r>
          </a:p>
          <a:p>
            <a:pPr lvl="1"/>
            <a:r>
              <a:rPr lang="en-US" sz="1600" dirty="0"/>
              <a:t>There is a trade-off between performance and efficiency with varying </a:t>
            </a:r>
            <a:r>
              <a:rPr lang="en-US" sz="1600" dirty="0" smtClean="0"/>
              <a:t>K and K=2 seems to be the sweet spot.</a:t>
            </a:r>
          </a:p>
          <a:p>
            <a:pPr lvl="1"/>
            <a:r>
              <a:rPr lang="en-US" sz="1600" dirty="0" smtClean="0"/>
              <a:t>Simulation results (in the Appendix) show about 0.5dB loss in performance by increasing K from 1 to 2 to 4 to 8</a:t>
            </a:r>
          </a:p>
          <a:p>
            <a:pPr lvl="1"/>
            <a:r>
              <a:rPr lang="en-US" sz="1600" dirty="0" smtClean="0"/>
              <a:t>Assuming 20bits per user, K </a:t>
            </a:r>
            <a:r>
              <a:rPr lang="en-US" sz="1600" dirty="0"/>
              <a:t>= 2 </a:t>
            </a:r>
            <a:r>
              <a:rPr lang="en-US" sz="1600" dirty="0" smtClean="0"/>
              <a:t>provides slightly better performance than SIGA and performance on-par with SIGA when the common field error rate is included.</a:t>
            </a:r>
          </a:p>
          <a:p>
            <a:pPr lvl="1"/>
            <a:r>
              <a:rPr lang="en-US" sz="1600" dirty="0" smtClean="0"/>
              <a:t>With K=2 the last block only has one different option, namely one user (if the total number of users is odd), reducing the number of decoding options</a:t>
            </a:r>
          </a:p>
          <a:p>
            <a:pPr lvl="1"/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Padding bits – as with the payload, padding is needed  to fill HE-SIGB. It is also needed to make sure both SIGB BCC (for BW&gt;.=40MHz) end at the same symbol boundary. To </a:t>
            </a:r>
            <a:r>
              <a:rPr lang="en-US" sz="1800" dirty="0"/>
              <a:t>maximize performance </a:t>
            </a:r>
            <a:r>
              <a:rPr lang="en-US" sz="1800" dirty="0" smtClean="0"/>
              <a:t>and simplify the design we propose that the last </a:t>
            </a:r>
            <a:r>
              <a:rPr lang="en-US" sz="1800" dirty="0"/>
              <a:t>user information is immediately followed by tail bits (regardless of whether the number of users is </a:t>
            </a:r>
            <a:r>
              <a:rPr lang="en-US" sz="1800" dirty="0" smtClean="0"/>
              <a:t>odd or even) </a:t>
            </a:r>
            <a:r>
              <a:rPr lang="en-US" sz="1800" dirty="0"/>
              <a:t>and padding bits are only added after those tail bits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600" dirty="0"/>
              <a:t>In order to facilitate this we assume the receiver first decodes the common block and </a:t>
            </a:r>
            <a:r>
              <a:rPr lang="en-US" sz="1600" dirty="0" smtClean="0"/>
              <a:t>finds </a:t>
            </a:r>
            <a:r>
              <a:rPr lang="en-US" sz="1600" dirty="0"/>
              <a:t>the number of users. </a:t>
            </a:r>
            <a:endParaRPr lang="en-US" dirty="0"/>
          </a:p>
          <a:p>
            <a:pPr lvl="2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2031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September,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87034" y="6475413"/>
            <a:ext cx="175689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Ron Porat, Broadcom, et. al.</a:t>
            </a:r>
          </a:p>
        </p:txBody>
      </p:sp>
    </p:spTree>
    <p:extLst>
      <p:ext uri="{BB962C8B-B14F-4D97-AF65-F5344CB8AC3E}">
        <p14:creationId xmlns:p14="http://schemas.microsoft.com/office/powerpoint/2010/main" val="1441914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1524000"/>
          </a:xfrm>
        </p:spPr>
        <p:txBody>
          <a:bodyPr>
            <a:normAutofit/>
          </a:bodyPr>
          <a:lstStyle/>
          <a:p>
            <a:pPr marL="457200" indent="-457200">
              <a:buNone/>
            </a:pPr>
            <a:r>
              <a:rPr lang="en-US" dirty="0" smtClean="0"/>
              <a:t>[</a:t>
            </a:r>
            <a:r>
              <a:rPr lang="en-US" dirty="0"/>
              <a:t>1</a:t>
            </a:r>
            <a:r>
              <a:rPr lang="en-US" dirty="0" smtClean="0"/>
              <a:t>] </a:t>
            </a:r>
            <a:r>
              <a:rPr lang="en-US" dirty="0" smtClean="0"/>
              <a:t>11-15-0821-00-00ax HE-SIG-B Structure</a:t>
            </a:r>
          </a:p>
          <a:p>
            <a:pPr marL="457200" indent="-457200">
              <a:buNone/>
            </a:pPr>
            <a:r>
              <a:rPr lang="en-US" dirty="0" smtClean="0"/>
              <a:t>[2] 11-15-0873-00-00ax SIG B </a:t>
            </a:r>
            <a:r>
              <a:rPr lang="en-US" dirty="0" smtClean="0"/>
              <a:t>Encoding Structure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2031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September,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25506" y="6475413"/>
            <a:ext cx="171841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Ron Porat</a:t>
            </a:r>
            <a:r>
              <a:rPr lang="en-US" altLang="ko-KR" smtClean="0"/>
              <a:t>, Broadcom, et al.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 smtClean="0"/>
              <a:t>SP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572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 smtClean="0"/>
              <a:t>Do you </a:t>
            </a:r>
            <a:r>
              <a:rPr lang="en-US" sz="1800" dirty="0" smtClean="0"/>
              <a:t>agree to add the following text to the SFD: The </a:t>
            </a:r>
            <a:r>
              <a:rPr lang="en-US" sz="1800" dirty="0" smtClean="0"/>
              <a:t>encoding structure of </a:t>
            </a:r>
            <a:r>
              <a:rPr lang="en-US" sz="1800" dirty="0" smtClean="0"/>
              <a:t>each BCC in SIG-B is as shown in the figure and as described below:</a:t>
            </a:r>
          </a:p>
          <a:p>
            <a:r>
              <a:rPr lang="en-US" sz="1600" dirty="0" smtClean="0"/>
              <a:t>2 users are grouped together </a:t>
            </a:r>
            <a:r>
              <a:rPr lang="en-US" sz="1600" dirty="0"/>
              <a:t>and jointly encoded in each BCC block in the </a:t>
            </a:r>
            <a:r>
              <a:rPr lang="en-US" sz="1600" dirty="0" smtClean="0"/>
              <a:t>user specific section </a:t>
            </a:r>
            <a:r>
              <a:rPr lang="en-US" sz="1600" dirty="0"/>
              <a:t>of </a:t>
            </a:r>
            <a:r>
              <a:rPr lang="en-US" sz="1600" dirty="0" smtClean="0"/>
              <a:t>HE </a:t>
            </a:r>
            <a:r>
              <a:rPr lang="en-US" sz="1600" dirty="0"/>
              <a:t>SIG-B</a:t>
            </a:r>
            <a:endParaRPr lang="en-US" sz="1600" dirty="0" smtClean="0"/>
          </a:p>
          <a:p>
            <a:r>
              <a:rPr lang="en-US" sz="1600" dirty="0" smtClean="0"/>
              <a:t>The CRC in the common block is TBD</a:t>
            </a:r>
          </a:p>
          <a:p>
            <a:r>
              <a:rPr lang="en-US" sz="1600" dirty="0" smtClean="0"/>
              <a:t>The </a:t>
            </a:r>
            <a:r>
              <a:rPr lang="en-US" sz="1600" dirty="0"/>
              <a:t>last user information is immediately followed by tail bits (regardless of whether the number of users is </a:t>
            </a:r>
            <a:r>
              <a:rPr lang="en-US" sz="1600" dirty="0" smtClean="0"/>
              <a:t>odd or even) </a:t>
            </a:r>
            <a:r>
              <a:rPr lang="en-US" sz="1600" dirty="0"/>
              <a:t>and padding bits are only added after those tail bits</a:t>
            </a:r>
            <a:endParaRPr lang="en-US" sz="1600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1800" dirty="0" smtClean="0"/>
              <a:t>Yes</a:t>
            </a: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No</a:t>
            </a:r>
          </a:p>
          <a:p>
            <a:pPr marL="0" indent="0">
              <a:buNone/>
            </a:pPr>
            <a:r>
              <a:rPr lang="en-US" sz="1800" dirty="0" smtClean="0"/>
              <a:t>Abs</a:t>
            </a: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2031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September,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25506" y="6475413"/>
            <a:ext cx="171841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Ron Porat</a:t>
            </a:r>
            <a:r>
              <a:rPr lang="en-US" altLang="ko-KR" smtClean="0"/>
              <a:t>, Broadcom, et al.</a:t>
            </a:r>
            <a:endParaRPr lang="en-US" altLang="ko-KR" dirty="0"/>
          </a:p>
        </p:txBody>
      </p:sp>
      <p:grpSp>
        <p:nvGrpSpPr>
          <p:cNvPr id="8" name="Group 7"/>
          <p:cNvGrpSpPr/>
          <p:nvPr/>
        </p:nvGrpSpPr>
        <p:grpSpPr>
          <a:xfrm>
            <a:off x="898168" y="3449852"/>
            <a:ext cx="6415393" cy="1947530"/>
            <a:chOff x="2133601" y="2381969"/>
            <a:chExt cx="6415393" cy="1947530"/>
          </a:xfrm>
        </p:grpSpPr>
        <p:cxnSp>
          <p:nvCxnSpPr>
            <p:cNvPr id="9" name="Straight Arrow Connector 8"/>
            <p:cNvCxnSpPr/>
            <p:nvPr/>
          </p:nvCxnSpPr>
          <p:spPr bwMode="auto">
            <a:xfrm>
              <a:off x="3000281" y="2553977"/>
              <a:ext cx="556606" cy="1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stealth" w="med" len="med"/>
              <a:tailEnd type="none"/>
            </a:ln>
            <a:effectLst/>
          </p:spPr>
        </p:cxnSp>
        <p:sp>
          <p:nvSpPr>
            <p:cNvPr id="10" name="Rectangle 9"/>
            <p:cNvSpPr/>
            <p:nvPr/>
          </p:nvSpPr>
          <p:spPr>
            <a:xfrm>
              <a:off x="3000281" y="2707866"/>
              <a:ext cx="780862" cy="304800"/>
            </a:xfrm>
            <a:prstGeom prst="rect">
              <a:avLst/>
            </a:prstGeom>
            <a:solidFill>
              <a:srgbClr val="99FF99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683851" y="2381969"/>
              <a:ext cx="76172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latin typeface="Trebuchet MS" panose="020B0603020202020204" pitchFamily="34" charset="0"/>
                </a:rPr>
                <a:t>SIG-B</a:t>
              </a:r>
              <a:endParaRPr lang="en-US" sz="1400" dirty="0">
                <a:latin typeface="Trebuchet MS" panose="020B0603020202020204" pitchFamily="34" charset="0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790762" y="2701107"/>
              <a:ext cx="1600200" cy="311559"/>
            </a:xfrm>
            <a:prstGeom prst="rect">
              <a:avLst/>
            </a:prstGeom>
            <a:solidFill>
              <a:srgbClr val="EB89E6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" name="Straight Arrow Connector 12"/>
            <p:cNvCxnSpPr/>
            <p:nvPr/>
          </p:nvCxnSpPr>
          <p:spPr bwMode="auto">
            <a:xfrm flipH="1">
              <a:off x="4646262" y="2535857"/>
              <a:ext cx="7447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stealth" w="med" len="med"/>
              <a:tailEnd type="none"/>
            </a:ln>
            <a:effectLst/>
          </p:spPr>
        </p:cxnSp>
        <p:sp>
          <p:nvSpPr>
            <p:cNvPr id="14" name="TextBox 13"/>
            <p:cNvSpPr txBox="1"/>
            <p:nvPr/>
          </p:nvSpPr>
          <p:spPr>
            <a:xfrm>
              <a:off x="2855549" y="3012666"/>
              <a:ext cx="120916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/>
                <a:t>Common</a:t>
              </a:r>
              <a:endParaRPr lang="en-US" sz="1400" b="1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976192" y="2997842"/>
              <a:ext cx="141477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/>
                <a:t>User-specific</a:t>
              </a:r>
              <a:endParaRPr lang="en-US" sz="1400" b="1" dirty="0"/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4267200" y="3619288"/>
              <a:ext cx="1103375" cy="377429"/>
            </a:xfrm>
            <a:prstGeom prst="rect">
              <a:avLst/>
            </a:prstGeom>
            <a:solidFill>
              <a:srgbClr val="EB89E6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/>
                <a:t>2</a:t>
              </a:r>
              <a:r>
                <a:rPr lang="en-US" dirty="0" smtClean="0"/>
                <a:t> users </a:t>
              </a:r>
              <a:r>
                <a:rPr lang="en-US" dirty="0" smtClean="0"/>
                <a:t>+ CRC + Tail</a:t>
              </a:r>
              <a:endPara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7" name="TextBox 42"/>
            <p:cNvSpPr txBox="1"/>
            <p:nvPr/>
          </p:nvSpPr>
          <p:spPr>
            <a:xfrm>
              <a:off x="6597380" y="3320443"/>
              <a:ext cx="786462" cy="282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r>
                <a:rPr lang="en-US" sz="4000" dirty="0" smtClean="0"/>
                <a:t>…</a:t>
              </a:r>
              <a:endParaRPr lang="en-US" sz="4000" dirty="0"/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5370575" y="3619207"/>
              <a:ext cx="1057572" cy="377510"/>
            </a:xfrm>
            <a:prstGeom prst="rect">
              <a:avLst/>
            </a:prstGeom>
            <a:solidFill>
              <a:srgbClr val="EB89E6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/>
                <a:t>2 users </a:t>
              </a:r>
              <a:r>
                <a:rPr lang="en-US" dirty="0" smtClean="0"/>
                <a:t>+ CRC + Tail</a:t>
              </a:r>
              <a:endPara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7488571" y="3619289"/>
              <a:ext cx="1060423" cy="377428"/>
            </a:xfrm>
            <a:prstGeom prst="rect">
              <a:avLst/>
            </a:prstGeom>
            <a:solidFill>
              <a:srgbClr val="EB89E6"/>
            </a:solidFill>
            <a:ln w="12700" cap="flat" cmpd="sng" algn="ctr">
              <a:solidFill>
                <a:schemeClr val="tx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solidFill>
                    <a:schemeClr val="tx2"/>
                  </a:solidFill>
                </a:rPr>
                <a:t>1 or 2</a:t>
              </a: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Times New Roman" pitchFamily="18" charset="0"/>
                </a:rPr>
                <a:t> users </a:t>
              </a: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Times New Roman" pitchFamily="18" charset="0"/>
                </a:rPr>
                <a:t>+ CRC +</a:t>
              </a:r>
              <a:r>
                <a:rPr kumimoji="0" lang="en-US" b="0" i="0" u="none" strike="noStrike" cap="none" normalizeH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Times New Roman" pitchFamily="18" charset="0"/>
                </a:rPr>
                <a:t> Tail</a:t>
              </a:r>
              <a:endParaRPr kumimoji="0" lang="en-US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20" name="Straight Arrow Connector 19"/>
            <p:cNvCxnSpPr/>
            <p:nvPr/>
          </p:nvCxnSpPr>
          <p:spPr bwMode="auto">
            <a:xfrm flipH="1">
              <a:off x="2209800" y="3090886"/>
              <a:ext cx="732356" cy="469082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stealth" w="lg" len="lg"/>
            </a:ln>
            <a:effectLst/>
          </p:spPr>
        </p:cxnSp>
        <p:sp>
          <p:nvSpPr>
            <p:cNvPr id="21" name="Rectangle 20"/>
            <p:cNvSpPr/>
            <p:nvPr/>
          </p:nvSpPr>
          <p:spPr>
            <a:xfrm>
              <a:off x="2133601" y="3624948"/>
              <a:ext cx="2133600" cy="371769"/>
            </a:xfrm>
            <a:prstGeom prst="rect">
              <a:avLst/>
            </a:prstGeom>
            <a:solidFill>
              <a:srgbClr val="99FF99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Common bits </a:t>
              </a:r>
              <a:r>
                <a:rPr lang="en-US" dirty="0" smtClean="0">
                  <a:solidFill>
                    <a:schemeClr val="tx1"/>
                  </a:solidFill>
                </a:rPr>
                <a:t>(+ CRC) </a:t>
              </a:r>
              <a:r>
                <a:rPr lang="en-US" dirty="0" smtClean="0">
                  <a:solidFill>
                    <a:schemeClr val="tx1"/>
                  </a:solidFill>
                </a:rPr>
                <a:t>+Tail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22" name="Straight Arrow Connector 21"/>
            <p:cNvCxnSpPr/>
            <p:nvPr/>
          </p:nvCxnSpPr>
          <p:spPr bwMode="auto">
            <a:xfrm>
              <a:off x="5257800" y="3080917"/>
              <a:ext cx="838200" cy="479051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stealth" w="lg" len="lg"/>
            </a:ln>
            <a:effectLst/>
          </p:spPr>
        </p:cxnSp>
        <p:sp>
          <p:nvSpPr>
            <p:cNvPr id="23" name="TextBox 22"/>
            <p:cNvSpPr txBox="1"/>
            <p:nvPr/>
          </p:nvSpPr>
          <p:spPr>
            <a:xfrm>
              <a:off x="3976192" y="2381969"/>
              <a:ext cx="18473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375941" y="4038600"/>
              <a:ext cx="103906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1 </a:t>
              </a:r>
              <a:r>
                <a:rPr lang="en-US" b="1" dirty="0" smtClean="0"/>
                <a:t>BCC </a:t>
              </a:r>
              <a:r>
                <a:rPr lang="en-US" b="1" dirty="0" smtClean="0"/>
                <a:t>Block</a:t>
              </a:r>
              <a:endParaRPr lang="en-US" b="1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406992" y="4052500"/>
              <a:ext cx="103906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1 </a:t>
              </a:r>
              <a:r>
                <a:rPr lang="en-US" b="1" dirty="0" smtClean="0"/>
                <a:t>BCC </a:t>
              </a:r>
              <a:r>
                <a:rPr lang="en-US" b="1" dirty="0" smtClean="0"/>
                <a:t>Block</a:t>
              </a:r>
              <a:endParaRPr lang="en-US" b="1" dirty="0"/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6282510" y="5126252"/>
            <a:ext cx="12522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Last</a:t>
            </a:r>
            <a:r>
              <a:rPr lang="en-US" b="1" dirty="0" smtClean="0"/>
              <a:t> BCC </a:t>
            </a:r>
            <a:r>
              <a:rPr lang="en-US" b="1" dirty="0" smtClean="0"/>
              <a:t>Block</a:t>
            </a:r>
            <a:endParaRPr lang="en-US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1635745" y="5133201"/>
            <a:ext cx="10390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1 </a:t>
            </a:r>
            <a:r>
              <a:rPr lang="en-US" b="1" dirty="0" smtClean="0"/>
              <a:t>BCC </a:t>
            </a:r>
            <a:r>
              <a:rPr lang="en-US" b="1" dirty="0" smtClean="0"/>
              <a:t>Block</a:t>
            </a:r>
            <a:endParaRPr lang="en-US" b="1" dirty="0"/>
          </a:p>
        </p:txBody>
      </p:sp>
      <p:sp>
        <p:nvSpPr>
          <p:cNvPr id="28" name="Rectangle 27"/>
          <p:cNvSpPr/>
          <p:nvPr/>
        </p:nvSpPr>
        <p:spPr bwMode="auto">
          <a:xfrm>
            <a:off x="7321577" y="4687090"/>
            <a:ext cx="1060423" cy="377428"/>
          </a:xfrm>
          <a:prstGeom prst="rect">
            <a:avLst/>
          </a:prstGeom>
          <a:solidFill>
            <a:srgbClr val="EB89E6"/>
          </a:solidFill>
          <a:ln w="12700" cap="flat" cmpd="sng" algn="ctr">
            <a:solidFill>
              <a:schemeClr val="tx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2"/>
                </a:solidFill>
              </a:rPr>
              <a:t>Padding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7067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124200"/>
            <a:ext cx="7772400" cy="533400"/>
          </a:xfrm>
        </p:spPr>
        <p:txBody>
          <a:bodyPr/>
          <a:lstStyle/>
          <a:p>
            <a:r>
              <a:rPr lang="en-US" dirty="0" smtClean="0"/>
              <a:t>Appendix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2031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September,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25506" y="6475413"/>
            <a:ext cx="171841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Ron Porat</a:t>
            </a:r>
            <a:r>
              <a:rPr lang="en-US" altLang="ko-KR" smtClean="0"/>
              <a:t>, Broadcom, et al.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075395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MCS 0 - Performance for different K values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Ron Porat, Broadcom,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219200"/>
            <a:ext cx="3962400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200150"/>
            <a:ext cx="3962400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2102000" y="1219200"/>
            <a:ext cx="5256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11nD</a:t>
            </a:r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6571007" y="1219200"/>
            <a:ext cx="9412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UMi</a:t>
            </a:r>
            <a:r>
              <a:rPr lang="en-US" b="1" dirty="0" smtClean="0"/>
              <a:t> NLOS</a:t>
            </a:r>
            <a:endParaRPr lang="en-US" b="1" dirty="0"/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762000" y="5191125"/>
            <a:ext cx="7772400" cy="129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 smtClean="0"/>
              <a:t>Compared to K = 1, degradation ranges from 0.6dB to 1.6dB when K increases from 2 to </a:t>
            </a:r>
            <a:r>
              <a:rPr lang="en-US" sz="1600" dirty="0"/>
              <a:t>8 at 10% </a:t>
            </a:r>
            <a:r>
              <a:rPr lang="en-US" sz="1600" dirty="0" smtClean="0"/>
              <a:t>PER </a:t>
            </a:r>
            <a:r>
              <a:rPr lang="en-US" sz="1600" dirty="0"/>
              <a:t>in indoor </a:t>
            </a:r>
            <a:r>
              <a:rPr lang="en-US" sz="1600" dirty="0" smtClean="0"/>
              <a:t>channel </a:t>
            </a:r>
          </a:p>
          <a:p>
            <a:r>
              <a:rPr lang="en-US" sz="1600" dirty="0" smtClean="0"/>
              <a:t>Compared to K = 1, degradation ranges from 0.6dB to 1.9dB when K increases from 2 to </a:t>
            </a:r>
            <a:r>
              <a:rPr lang="en-US" sz="1600" dirty="0"/>
              <a:t>8 </a:t>
            </a:r>
            <a:r>
              <a:rPr lang="en-US" sz="1600" dirty="0" smtClean="0"/>
              <a:t>at </a:t>
            </a:r>
            <a:r>
              <a:rPr lang="en-US" sz="1600" dirty="0"/>
              <a:t>10% PER, in outdoor channel, </a:t>
            </a:r>
            <a:endParaRPr lang="en-US" sz="1600" dirty="0" smtClean="0"/>
          </a:p>
          <a:p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1937052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20315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September, 2015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87034" y="6475413"/>
            <a:ext cx="175689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Ron Porat, Broadcom, et. al.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7984149"/>
              </p:ext>
            </p:extLst>
          </p:nvPr>
        </p:nvGraphicFramePr>
        <p:xfrm>
          <a:off x="762000" y="1524000"/>
          <a:ext cx="7239000" cy="384500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3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Marvell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3"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5488 Marvell Lane,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Santa Clara, CA, 95054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3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408-222-2500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yakunsun@marvell.com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Leileiw@marvell.com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 Chu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liwenchu@marvell.com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 Jiang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yzhang@marvell.com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 Cao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ruicao@marvell.com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Jie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jiehuang@marvell.com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 Srinivasa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sudhirs@marvell.com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 Tamhane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my@marvel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..com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Edward Au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edwardau@marvell.com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Hui-Ling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Lou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hlou@marvell.com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2031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</a:t>
            </a:r>
            <a:r>
              <a:rPr lang="en-US" altLang="zh-CN" dirty="0" smtClean="0"/>
              <a:t>, 2015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87034" y="6475413"/>
            <a:ext cx="175689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Ron Porat, Broadcom, et. al.</a:t>
            </a:r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62000" y="914400"/>
          <a:ext cx="7772400" cy="483613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Albert Van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Zelst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 66-S Breukelen, 3621 BR Netherlands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allert@qti.qualcomm.com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Alfred Asterjadhi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aasterja@qti.qualcomm.com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Bin Tian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Carlos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Aldana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caldana@qca.qualcomm.com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George Cherian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gcherian@qti.qualcomm.com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Gwendolyn Barriac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gbarriac@qti.qualcomm.com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Hemanth Sampath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hsampath@qti.qualcomm.com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Menzo Wentink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</a:t>
                      </a:r>
                      <a:r>
                        <a:rPr lang="en-US" sz="10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Netherlands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mwentink@qti.qualcomm.com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 Van Nee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rvannee@qti.qualcomm.com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 De Vegt 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rolfv@qca.qualcomm.com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Sameer Vermani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svverman@qti.qualcomm.com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Simone Merlin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smerlin@qti.qualcomm.com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Tevfik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Yucek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tyucek@qca.qualcomm.com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 Jones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vkjones@qca.qualcomm.com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2031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</a:t>
            </a:r>
            <a:r>
              <a:rPr lang="en-US" altLang="zh-CN" dirty="0" smtClean="0"/>
              <a:t>, 2015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87034" y="6475413"/>
            <a:ext cx="175689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Ron Porat, Broadcom, et. al.</a:t>
            </a:r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62000" y="914400"/>
          <a:ext cx="7239000" cy="337875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Yee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No. 1 Dusing 1</a:t>
                      </a:r>
                      <a:r>
                        <a:rPr lang="en-GB" sz="1200" baseline="30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</a:t>
                      </a: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Hsinchu, Taiwan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+886-3-567-0766</a:t>
                      </a: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james.yee@mediatek.com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alan.jauh@mediatek.com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Chingwa Hu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chinghwa.yu@mediatek.com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 Hsu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frank.hsu@mediatek.com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Pare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2860 Junction Ave, San Jose, CA 95134, USA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+1-408-526-1899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thomas.pare@mediatek.com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 Wang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Wang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Jianhan Liu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Jianhan.Liu@mediatek.com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Tianyu Wu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tianyu.wu@mediatek.com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Russell Huang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russell.huang@mediatek.com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762000" y="4267200"/>
          <a:ext cx="7239000" cy="13772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Joonsuk Kim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Apple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200" b="0" u="sng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joonsuk@apple.com</a:t>
                      </a:r>
                      <a:endParaRPr lang="en-US" sz="9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Aon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Mujtaba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mujtaba@apple.com</a:t>
                      </a:r>
                      <a:endParaRPr lang="en-US" sz="900" u="none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Guoqing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Li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guoqing_li@apple.com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Eric Wong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ericwong@apple.com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Chris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Hartman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chartman@apple.com</a:t>
                      </a:r>
                      <a:endParaRPr lang="en-US" sz="900" u="none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2031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</a:t>
            </a:r>
            <a:r>
              <a:rPr lang="en-US" altLang="zh-CN" dirty="0" smtClean="0"/>
              <a:t>, 2015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87034" y="6475413"/>
            <a:ext cx="175689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Ron Porat, Broadcom, et. al.</a:t>
            </a:r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62000" y="914400"/>
          <a:ext cx="7467600" cy="483726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93520"/>
                <a:gridCol w="1179095"/>
                <a:gridCol w="1650733"/>
                <a:gridCol w="1336307"/>
                <a:gridCol w="1807945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Phillip Barber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Huawei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The Lone Star State, TX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pbarber@broadbandmobiletech.com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 Loc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peterloc@iwirelesstech.com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 Liu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liule@huawei.com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jun.l@huawei.com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+86-18665891036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Roy.luoyi@huawei.com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Yingpei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linyingpei@huawei.com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Jiyong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pangjiyong@huawei.com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 Rong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zhigang.rong@huawei.com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Rob.Sun@huawei.com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 X.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david.yangxun@huawei.com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Yunsong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yangyunsong@huawei.com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Zhou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+86-18565826350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Lanzhou1@huawei.com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 Suh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Junghoon.Suh@huawei.com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Jiayin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zhangjiayin@huawei.com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20315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September, 2015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87034" y="6475413"/>
            <a:ext cx="175689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Ron Porat, Broadcom, et. al.</a:t>
            </a:r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62000" y="1078644"/>
          <a:ext cx="7620000" cy="32941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1684421"/>
                <a:gridCol w="1363579"/>
                <a:gridCol w="1844842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Wookbong Lee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LG Electronics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19,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Yangjae-daero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11gil,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Seocho-gu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Seoul 137-130, Korea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wookbong.lee@lge.com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 Ryu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kiseon.ryu@lge.com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Jinyoung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jiny.chun@lge.com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Jinsoo Choi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js.choi@lge.com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jeongki.kim@lge.com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Giwon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giwon.park@lge.com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dongguk.lim@lge.com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suhwook.kim@lge.com 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Eunsung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esung.park@lge.com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HanGyu Cho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hg.cho@lge.com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Derham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Orange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thomas.derham@orange.com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62000" y="4387663"/>
          <a:ext cx="7620000" cy="1479737"/>
        </p:xfrm>
        <a:graphic>
          <a:graphicData uri="http://schemas.openxmlformats.org/drawingml/2006/table">
            <a:tbl>
              <a:tblPr/>
              <a:tblGrid>
                <a:gridCol w="1523999"/>
                <a:gridCol w="1219200"/>
                <a:gridCol w="1676400"/>
                <a:gridCol w="1371600"/>
                <a:gridCol w="1828801"/>
              </a:tblGrid>
              <a:tr h="3414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Bo Sun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ZTE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#9 Wuxingduan, Xifeng</a:t>
                      </a:r>
                      <a:b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Rd., Xi'an, China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2"/>
                        </a:rPr>
                        <a:t>sun.bo1@zte.com.cn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Kaiying Lv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3"/>
                        </a:rPr>
                        <a:t>lv.kaiying@zte.com.cn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Yonggang Fang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4"/>
                        </a:rPr>
                        <a:t>yfang@ztetx.com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Ke Yao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5"/>
                        </a:rPr>
                        <a:t>yao.ke5@zte.com.cn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Weimin Xing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6"/>
                        </a:rPr>
                        <a:t>xing.weimin@zte.com.cn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Brian Hart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Cisco Systems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170 W Tasman Dr, San Jose, CA 95134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7"/>
                        </a:rPr>
                        <a:t>brianh@cisco.com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Pooya Monajemi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  <a:hlinkClick r:id="rId8"/>
                        </a:rPr>
                        <a:t>pmonajem@cisco.com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2031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</a:t>
            </a:r>
            <a:r>
              <a:rPr lang="en-US" altLang="zh-CN" dirty="0" smtClean="0"/>
              <a:t>, 2015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87034" y="6475413"/>
            <a:ext cx="175689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Ron Porat, Broadcom, et. al.</a:t>
            </a:r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381000" y="1193248"/>
          <a:ext cx="8153400" cy="447603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459029"/>
                <a:gridCol w="1973981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Fei Tong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Samsung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+44 1223 434633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f.tong@samsung.com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+82-31-279-9028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hyunjeong.kang@samsung.com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Kaushik Josiam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7437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k.josiam@samsung.com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Mark Rison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+44 1223  434600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m.rison@samsung.com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 Taori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rakesh.taori@samsung.com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Sanghyun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+82-10-8864-1751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s29.chang@samsung.com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Yasushi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1-1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Hikari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-no-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oka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Yokosuka, Kanagawa 239-0847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Japan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takatori.yasushi@lab.ntt.co.jp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Yasuhiko Inoue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inoue.yasuhiko@lab.ntt.co.jp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Yusuke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asai.yusuke@lab.ntt.co.jp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Koichi Ishihara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ishihara.koichi@lab.ntt.co.jp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Kishida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kishida.akira@lab.ntt.co.jp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Yamada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 DOCOMO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3-6, Hikarinooka, Yokosuka-shi, Kanagawa, 239-8536, Japan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yamadaakira@nttdocomo.com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Fujio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Watanabe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3240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Hillview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Ave, Palo Alto, CA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94304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watanabe@docomoinnovations.com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Haralabos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Papadopoulos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hpapadopoulos@docomoinnovations.com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980" y="1363653"/>
            <a:ext cx="8763000" cy="5029200"/>
          </a:xfrm>
        </p:spPr>
        <p:txBody>
          <a:bodyPr>
            <a:normAutofit/>
          </a:bodyPr>
          <a:lstStyle/>
          <a:p>
            <a:r>
              <a:rPr lang="en-US" sz="1800" b="1" dirty="0" smtClean="0"/>
              <a:t>Background</a:t>
            </a:r>
          </a:p>
          <a:p>
            <a:pPr lvl="1"/>
            <a:r>
              <a:rPr lang="en-US" sz="1600" dirty="0" smtClean="0"/>
              <a:t>In previous contributions [1], [</a:t>
            </a:r>
            <a:r>
              <a:rPr lang="en-US" sz="1600" dirty="0"/>
              <a:t>2</a:t>
            </a:r>
            <a:r>
              <a:rPr lang="en-US" sz="1600" dirty="0" smtClean="0"/>
              <a:t>] </a:t>
            </a:r>
            <a:r>
              <a:rPr lang="en-US" sz="1600" dirty="0" smtClean="0"/>
              <a:t>we proposed the basics of signaling structure for </a:t>
            </a:r>
            <a:r>
              <a:rPr lang="en-US" sz="1600" dirty="0" smtClean="0"/>
              <a:t>11ax SIG-B</a:t>
            </a:r>
            <a:endParaRPr lang="en-US" sz="1600" dirty="0" smtClean="0"/>
          </a:p>
          <a:p>
            <a:pPr lvl="2"/>
            <a:r>
              <a:rPr lang="en-US" dirty="0" smtClean="0"/>
              <a:t>Carries bits only for intended recipient(s) of the packet</a:t>
            </a:r>
          </a:p>
          <a:p>
            <a:pPr lvl="2"/>
            <a:r>
              <a:rPr lang="en-US" dirty="0" smtClean="0"/>
              <a:t>Further split into two logical fields -  “common” and “user-specific”</a:t>
            </a:r>
          </a:p>
          <a:p>
            <a:pPr lvl="2"/>
            <a:r>
              <a:rPr lang="en-US" dirty="0"/>
              <a:t>E</a:t>
            </a:r>
            <a:r>
              <a:rPr lang="en-US" dirty="0" smtClean="0"/>
              <a:t>ncoding </a:t>
            </a:r>
            <a:r>
              <a:rPr lang="en-US" dirty="0"/>
              <a:t>structure in time and frequency domains based on the following design philosophies</a:t>
            </a:r>
          </a:p>
          <a:p>
            <a:pPr lvl="3"/>
            <a:r>
              <a:rPr lang="en-US" dirty="0"/>
              <a:t>Simple extensions of SIG-A design structure that do not require fundamentally more complex or different encoding/decoding </a:t>
            </a:r>
          </a:p>
          <a:p>
            <a:pPr lvl="3"/>
            <a:r>
              <a:rPr lang="en-US" dirty="0"/>
              <a:t>Flexible design operating in the bit </a:t>
            </a:r>
            <a:r>
              <a:rPr lang="en-US" dirty="0" smtClean="0"/>
              <a:t>domain</a:t>
            </a:r>
          </a:p>
          <a:p>
            <a:r>
              <a:rPr lang="en-US" sz="1800" b="1" dirty="0" smtClean="0"/>
              <a:t>This contribution</a:t>
            </a:r>
          </a:p>
          <a:p>
            <a:pPr lvl="1"/>
            <a:r>
              <a:rPr lang="en-US" sz="1600" dirty="0"/>
              <a:t>Propose </a:t>
            </a:r>
            <a:r>
              <a:rPr lang="en-US" sz="1600" dirty="0" smtClean="0"/>
              <a:t>additional details to SIG-B </a:t>
            </a:r>
            <a:r>
              <a:rPr lang="en-US" sz="1600" dirty="0"/>
              <a:t>encoding structure </a:t>
            </a:r>
            <a:r>
              <a:rPr lang="en-US" sz="1600" dirty="0" smtClean="0"/>
              <a:t>based </a:t>
            </a:r>
            <a:r>
              <a:rPr lang="en-US" sz="1600" dirty="0"/>
              <a:t>on the following design philosophies</a:t>
            </a:r>
          </a:p>
          <a:p>
            <a:pPr lvl="2"/>
            <a:r>
              <a:rPr lang="en-US" dirty="0" smtClean="0"/>
              <a:t>Good balance between performance and efficiency</a:t>
            </a:r>
            <a:endParaRPr lang="en-US" dirty="0"/>
          </a:p>
          <a:p>
            <a:pPr lvl="2"/>
            <a:r>
              <a:rPr lang="en-US" dirty="0" smtClean="0"/>
              <a:t>Commonality with SIG-A structure – meaning a group of bits are </a:t>
            </a:r>
            <a:r>
              <a:rPr lang="en-US" dirty="0" err="1" smtClean="0"/>
              <a:t>CRC’d</a:t>
            </a:r>
            <a:r>
              <a:rPr lang="en-US" dirty="0" smtClean="0"/>
              <a:t> and encoded together</a:t>
            </a:r>
            <a:endParaRPr lang="en-US" dirty="0"/>
          </a:p>
          <a:p>
            <a:pPr lvl="2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2031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September,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87034" y="6475413"/>
            <a:ext cx="175689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Ron Porat, Broadcom, et. al.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 smtClean="0"/>
              <a:t>SIG-B </a:t>
            </a:r>
            <a:r>
              <a:rPr lang="en-US" dirty="0"/>
              <a:t>encoding </a:t>
            </a:r>
            <a:r>
              <a:rPr lang="en-US" dirty="0" smtClean="0"/>
              <a:t>structure - Reminder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980" y="1439853"/>
            <a:ext cx="8763000" cy="3970347"/>
          </a:xfrm>
        </p:spPr>
        <p:txBody>
          <a:bodyPr>
            <a:normAutofit/>
          </a:bodyPr>
          <a:lstStyle/>
          <a:p>
            <a:endParaRPr lang="en-US" sz="1800" dirty="0" smtClean="0"/>
          </a:p>
          <a:p>
            <a:r>
              <a:rPr lang="en-US" sz="1800" dirty="0" smtClean="0"/>
              <a:t>SIG-B </a:t>
            </a:r>
            <a:r>
              <a:rPr lang="en-US" sz="1800" dirty="0" smtClean="0"/>
              <a:t>encoded on a per-20 MHz basis using BCC as shown </a:t>
            </a:r>
            <a:r>
              <a:rPr lang="en-US" sz="1800" dirty="0" smtClean="0"/>
              <a:t>below [2].</a:t>
            </a:r>
            <a:endParaRPr lang="en-US" sz="1800" dirty="0" smtClean="0"/>
          </a:p>
          <a:p>
            <a:pPr marL="342900" lvl="1" indent="-342900"/>
            <a:r>
              <a:rPr lang="en-US" dirty="0"/>
              <a:t>The common and </a:t>
            </a:r>
            <a:r>
              <a:rPr lang="en-US" dirty="0" smtClean="0"/>
              <a:t>per-user </a:t>
            </a:r>
            <a:r>
              <a:rPr lang="en-US" dirty="0"/>
              <a:t>blocks are separated in the bit </a:t>
            </a:r>
            <a:r>
              <a:rPr lang="en-US" dirty="0" smtClean="0"/>
              <a:t>domain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>
                <a:sym typeface="Wingdings" panose="05000000000000000000" pitchFamily="2" charset="2"/>
              </a:rPr>
              <a:t>flexibility to have any number of bits in the common and per-user blocks</a:t>
            </a:r>
            <a:r>
              <a:rPr lang="en-US" dirty="0"/>
              <a:t> </a:t>
            </a:r>
          </a:p>
          <a:p>
            <a:endParaRPr lang="en-US" sz="1800" dirty="0" smtClean="0"/>
          </a:p>
          <a:p>
            <a:pPr marL="0" indent="0">
              <a:buNone/>
            </a:pPr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pPr marL="0" indent="0">
              <a:buNone/>
            </a:pPr>
            <a:endParaRPr lang="en-US" sz="1800" dirty="0" smtClean="0"/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2031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September,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87034" y="6475413"/>
            <a:ext cx="175689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Ron Porat, Broadcom, et. al.</a:t>
            </a:r>
          </a:p>
        </p:txBody>
      </p:sp>
      <p:grpSp>
        <p:nvGrpSpPr>
          <p:cNvPr id="34" name="Group 33"/>
          <p:cNvGrpSpPr/>
          <p:nvPr/>
        </p:nvGrpSpPr>
        <p:grpSpPr>
          <a:xfrm>
            <a:off x="1553818" y="3308408"/>
            <a:ext cx="6066182" cy="1034992"/>
            <a:chOff x="1391893" y="4076652"/>
            <a:chExt cx="6066182" cy="1034992"/>
          </a:xfrm>
        </p:grpSpPr>
        <p:grpSp>
          <p:nvGrpSpPr>
            <p:cNvPr id="35" name="Group 34"/>
            <p:cNvGrpSpPr/>
            <p:nvPr/>
          </p:nvGrpSpPr>
          <p:grpSpPr>
            <a:xfrm>
              <a:off x="1391893" y="4076652"/>
              <a:ext cx="6066182" cy="679939"/>
              <a:chOff x="744491" y="2906886"/>
              <a:chExt cx="6066182" cy="679939"/>
            </a:xfrm>
          </p:grpSpPr>
          <p:sp>
            <p:nvSpPr>
              <p:cNvPr id="43" name="Rectangle 42"/>
              <p:cNvSpPr/>
              <p:nvPr/>
            </p:nvSpPr>
            <p:spPr>
              <a:xfrm>
                <a:off x="744491" y="3281307"/>
                <a:ext cx="914400" cy="304800"/>
              </a:xfrm>
              <a:prstGeom prst="rect">
                <a:avLst/>
              </a:prstGeom>
              <a:noFill/>
              <a:ln w="31750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Rectangle 46"/>
              <p:cNvSpPr/>
              <p:nvPr/>
            </p:nvSpPr>
            <p:spPr>
              <a:xfrm>
                <a:off x="1658891" y="3281307"/>
                <a:ext cx="914400" cy="304800"/>
              </a:xfrm>
              <a:prstGeom prst="rect">
                <a:avLst/>
              </a:prstGeom>
              <a:noFill/>
              <a:ln w="31750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Rectangle 47"/>
              <p:cNvSpPr/>
              <p:nvPr/>
            </p:nvSpPr>
            <p:spPr>
              <a:xfrm>
                <a:off x="2573291" y="3281307"/>
                <a:ext cx="457200" cy="304800"/>
              </a:xfrm>
              <a:prstGeom prst="rect">
                <a:avLst/>
              </a:prstGeom>
              <a:noFill/>
              <a:ln w="31750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TextBox 48"/>
              <p:cNvSpPr txBox="1"/>
              <p:nvPr/>
            </p:nvSpPr>
            <p:spPr>
              <a:xfrm>
                <a:off x="820830" y="2916412"/>
                <a:ext cx="76172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 smtClean="0">
                    <a:latin typeface="Trebuchet MS" panose="020B0603020202020204" pitchFamily="34" charset="0"/>
                  </a:rPr>
                  <a:t>L-STF</a:t>
                </a:r>
                <a:endParaRPr lang="en-US" sz="1400" dirty="0">
                  <a:latin typeface="Trebuchet MS" panose="020B0603020202020204" pitchFamily="34" charset="0"/>
                </a:endParaRPr>
              </a:p>
            </p:txBody>
          </p:sp>
          <p:sp>
            <p:nvSpPr>
              <p:cNvPr id="50" name="TextBox 49"/>
              <p:cNvSpPr txBox="1"/>
              <p:nvPr/>
            </p:nvSpPr>
            <p:spPr>
              <a:xfrm>
                <a:off x="2421030" y="2935461"/>
                <a:ext cx="761722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100" dirty="0" smtClean="0">
                    <a:latin typeface="Trebuchet MS" panose="020B0603020202020204" pitchFamily="34" charset="0"/>
                  </a:rPr>
                  <a:t>L-SIG</a:t>
                </a:r>
                <a:endParaRPr lang="en-US" sz="1100" dirty="0">
                  <a:latin typeface="Trebuchet MS" panose="020B0603020202020204" pitchFamily="34" charset="0"/>
                </a:endParaRPr>
              </a:p>
            </p:txBody>
          </p:sp>
          <p:sp>
            <p:nvSpPr>
              <p:cNvPr id="51" name="TextBox 50"/>
              <p:cNvSpPr txBox="1"/>
              <p:nvPr/>
            </p:nvSpPr>
            <p:spPr>
              <a:xfrm>
                <a:off x="1690640" y="2937259"/>
                <a:ext cx="76172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 smtClean="0">
                    <a:latin typeface="Trebuchet MS" panose="020B0603020202020204" pitchFamily="34" charset="0"/>
                  </a:rPr>
                  <a:t>L-LTF</a:t>
                </a:r>
                <a:endParaRPr lang="en-US" sz="1400" dirty="0">
                  <a:latin typeface="Trebuchet MS" panose="020B0603020202020204" pitchFamily="34" charset="0"/>
                </a:endParaRPr>
              </a:p>
            </p:txBody>
          </p:sp>
          <p:grpSp>
            <p:nvGrpSpPr>
              <p:cNvPr id="52" name="Group 51"/>
              <p:cNvGrpSpPr/>
              <p:nvPr/>
            </p:nvGrpSpPr>
            <p:grpSpPr>
              <a:xfrm>
                <a:off x="3489253" y="2906886"/>
                <a:ext cx="3321420" cy="679939"/>
                <a:chOff x="3306716" y="3310100"/>
                <a:chExt cx="3321420" cy="679939"/>
              </a:xfrm>
            </p:grpSpPr>
            <p:cxnSp>
              <p:nvCxnSpPr>
                <p:cNvPr id="55" name="Straight Arrow Connector 54"/>
                <p:cNvCxnSpPr>
                  <a:endCxn id="60" idx="1"/>
                </p:cNvCxnSpPr>
                <p:nvPr/>
              </p:nvCxnSpPr>
              <p:spPr bwMode="auto">
                <a:xfrm>
                  <a:off x="4242329" y="3492352"/>
                  <a:ext cx="556606" cy="1"/>
                </a:xfrm>
                <a:prstGeom prst="straightConnector1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stealth" w="med" len="med"/>
                  <a:tailEnd type="none"/>
                </a:ln>
                <a:effectLst/>
              </p:spPr>
            </p:cxnSp>
            <p:sp>
              <p:nvSpPr>
                <p:cNvPr id="56" name="Rectangle 55"/>
                <p:cNvSpPr/>
                <p:nvPr/>
              </p:nvSpPr>
              <p:spPr>
                <a:xfrm>
                  <a:off x="3306716" y="3685239"/>
                  <a:ext cx="457200" cy="304800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7" name="Rectangle 56"/>
                <p:cNvSpPr/>
                <p:nvPr/>
              </p:nvSpPr>
              <p:spPr>
                <a:xfrm>
                  <a:off x="3766079" y="3685239"/>
                  <a:ext cx="457200" cy="304800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8" name="Rectangle 57"/>
                <p:cNvSpPr/>
                <p:nvPr/>
              </p:nvSpPr>
              <p:spPr>
                <a:xfrm>
                  <a:off x="4237549" y="3685239"/>
                  <a:ext cx="780862" cy="304800"/>
                </a:xfrm>
                <a:prstGeom prst="rect">
                  <a:avLst/>
                </a:prstGeom>
                <a:solidFill>
                  <a:srgbClr val="99FF99"/>
                </a:solidFill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9" name="TextBox 58"/>
                <p:cNvSpPr txBox="1"/>
                <p:nvPr/>
              </p:nvSpPr>
              <p:spPr>
                <a:xfrm>
                  <a:off x="3383055" y="3310100"/>
                  <a:ext cx="761722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400" dirty="0" smtClean="0">
                      <a:latin typeface="Trebuchet MS" panose="020B0603020202020204" pitchFamily="34" charset="0"/>
                    </a:rPr>
                    <a:t>SIG-A</a:t>
                  </a:r>
                  <a:endParaRPr lang="en-US" sz="1400" dirty="0">
                    <a:latin typeface="Trebuchet MS" panose="020B0603020202020204" pitchFamily="34" charset="0"/>
                  </a:endParaRPr>
                </a:p>
              </p:txBody>
            </p:sp>
            <p:sp>
              <p:nvSpPr>
                <p:cNvPr id="60" name="TextBox 59"/>
                <p:cNvSpPr txBox="1"/>
                <p:nvPr/>
              </p:nvSpPr>
              <p:spPr>
                <a:xfrm>
                  <a:off x="4798935" y="3338464"/>
                  <a:ext cx="761722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400" dirty="0" smtClean="0">
                      <a:latin typeface="Trebuchet MS" panose="020B0603020202020204" pitchFamily="34" charset="0"/>
                    </a:rPr>
                    <a:t>SIG-B</a:t>
                  </a:r>
                  <a:endParaRPr lang="en-US" sz="1400" dirty="0">
                    <a:latin typeface="Trebuchet MS" panose="020B0603020202020204" pitchFamily="34" charset="0"/>
                  </a:endParaRPr>
                </a:p>
              </p:txBody>
            </p:sp>
            <p:sp>
              <p:nvSpPr>
                <p:cNvPr id="61" name="Rectangle 60"/>
                <p:cNvSpPr/>
                <p:nvPr/>
              </p:nvSpPr>
              <p:spPr>
                <a:xfrm>
                  <a:off x="5027936" y="3685238"/>
                  <a:ext cx="1600200" cy="296735"/>
                </a:xfrm>
                <a:prstGeom prst="rect">
                  <a:avLst/>
                </a:prstGeom>
                <a:solidFill>
                  <a:srgbClr val="EB89E6"/>
                </a:solidFill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62" name="Straight Arrow Connector 61"/>
                <p:cNvCxnSpPr/>
                <p:nvPr/>
              </p:nvCxnSpPr>
              <p:spPr bwMode="auto">
                <a:xfrm flipH="1">
                  <a:off x="5451492" y="3474233"/>
                  <a:ext cx="744700" cy="0"/>
                </a:xfrm>
                <a:prstGeom prst="straightConnector1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stealth" w="med" len="med"/>
                  <a:tailEnd type="none"/>
                </a:ln>
                <a:effectLst/>
              </p:spPr>
            </p:cxnSp>
          </p:grpSp>
          <p:sp>
            <p:nvSpPr>
              <p:cNvPr id="53" name="Rectangle 52"/>
              <p:cNvSpPr/>
              <p:nvPr/>
            </p:nvSpPr>
            <p:spPr>
              <a:xfrm>
                <a:off x="3032053" y="3281307"/>
                <a:ext cx="457200" cy="304800"/>
              </a:xfrm>
              <a:prstGeom prst="rect">
                <a:avLst/>
              </a:prstGeom>
              <a:noFill/>
              <a:ln w="31750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TextBox 53"/>
              <p:cNvSpPr txBox="1"/>
              <p:nvPr/>
            </p:nvSpPr>
            <p:spPr>
              <a:xfrm>
                <a:off x="2908506" y="2934301"/>
                <a:ext cx="761722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100" dirty="0">
                    <a:latin typeface="Trebuchet MS" panose="020B0603020202020204" pitchFamily="34" charset="0"/>
                  </a:rPr>
                  <a:t>R</a:t>
                </a:r>
                <a:r>
                  <a:rPr lang="en-US" sz="1100" dirty="0" smtClean="0">
                    <a:latin typeface="Trebuchet MS" panose="020B0603020202020204" pitchFamily="34" charset="0"/>
                  </a:rPr>
                  <a:t>L-SIG</a:t>
                </a:r>
                <a:endParaRPr lang="en-US" sz="1100" dirty="0">
                  <a:latin typeface="Trebuchet MS" panose="020B0603020202020204" pitchFamily="34" charset="0"/>
                </a:endParaRPr>
              </a:p>
            </p:txBody>
          </p:sp>
        </p:grpSp>
        <p:sp>
          <p:nvSpPr>
            <p:cNvPr id="41" name="TextBox 40"/>
            <p:cNvSpPr txBox="1"/>
            <p:nvPr/>
          </p:nvSpPr>
          <p:spPr>
            <a:xfrm>
              <a:off x="5008469" y="4803867"/>
              <a:ext cx="120916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/>
                <a:t>Common</a:t>
              </a:r>
              <a:endParaRPr lang="en-US" sz="1400" b="1" dirty="0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6020932" y="4794453"/>
              <a:ext cx="141477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/>
                <a:t>User-specific</a:t>
              </a:r>
              <a:endParaRPr lang="en-US" sz="1400" b="1" dirty="0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3947807" y="4733926"/>
            <a:ext cx="4281794" cy="676274"/>
            <a:chOff x="3190826" y="1841627"/>
            <a:chExt cx="3798143" cy="1696277"/>
          </a:xfrm>
        </p:grpSpPr>
        <p:sp>
          <p:nvSpPr>
            <p:cNvPr id="30" name="Rectangle 29"/>
            <p:cNvSpPr/>
            <p:nvPr/>
          </p:nvSpPr>
          <p:spPr bwMode="auto">
            <a:xfrm>
              <a:off x="3190826" y="2591211"/>
              <a:ext cx="978743" cy="946693"/>
            </a:xfrm>
            <a:prstGeom prst="rect">
              <a:avLst/>
            </a:prstGeom>
            <a:solidFill>
              <a:srgbClr val="EB89E6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/>
                <a:t>User Block</a:t>
              </a:r>
              <a:endPara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/>
                <a:t>[0]</a:t>
              </a:r>
              <a:endPara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1" name="TextBox 42"/>
            <p:cNvSpPr txBox="1"/>
            <p:nvPr/>
          </p:nvSpPr>
          <p:spPr>
            <a:xfrm>
              <a:off x="5257800" y="1841627"/>
              <a:ext cx="697627" cy="7078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r>
                <a:rPr lang="en-US" sz="4000" dirty="0" smtClean="0"/>
                <a:t>…</a:t>
              </a:r>
              <a:endParaRPr lang="en-US" sz="4000" dirty="0"/>
            </a:p>
          </p:txBody>
        </p:sp>
        <p:sp>
          <p:nvSpPr>
            <p:cNvPr id="32" name="Rectangle 31"/>
            <p:cNvSpPr/>
            <p:nvPr/>
          </p:nvSpPr>
          <p:spPr bwMode="auto">
            <a:xfrm>
              <a:off x="4169569" y="2591007"/>
              <a:ext cx="938114" cy="946897"/>
            </a:xfrm>
            <a:prstGeom prst="rect">
              <a:avLst/>
            </a:prstGeom>
            <a:solidFill>
              <a:srgbClr val="EB89E6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User Block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/>
                <a:t>[1]</a:t>
              </a:r>
              <a:endPara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3" name="Rectangle 32"/>
            <p:cNvSpPr/>
            <p:nvPr/>
          </p:nvSpPr>
          <p:spPr bwMode="auto">
            <a:xfrm>
              <a:off x="6048326" y="2591213"/>
              <a:ext cx="940643" cy="946691"/>
            </a:xfrm>
            <a:prstGeom prst="rect">
              <a:avLst/>
            </a:prstGeom>
            <a:solidFill>
              <a:srgbClr val="EB89E6"/>
            </a:solidFill>
            <a:ln w="12700" cap="flat" cmpd="sng" algn="ctr">
              <a:solidFill>
                <a:schemeClr val="tx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Times New Roman" pitchFamily="18" charset="0"/>
                </a:rPr>
                <a:t>User Block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solidFill>
                    <a:schemeClr val="tx2"/>
                  </a:solidFill>
                </a:rPr>
                <a:t>[N-1]</a:t>
              </a:r>
              <a:endParaRPr kumimoji="0" lang="en-US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</a:endParaRPr>
            </a:p>
          </p:txBody>
        </p:sp>
      </p:grpSp>
      <p:cxnSp>
        <p:nvCxnSpPr>
          <p:cNvPr id="8" name="Straight Arrow Connector 7"/>
          <p:cNvCxnSpPr/>
          <p:nvPr/>
        </p:nvCxnSpPr>
        <p:spPr bwMode="auto">
          <a:xfrm flipH="1">
            <a:off x="6840014" y="4586053"/>
            <a:ext cx="102689" cy="35820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stealth" w="lg" len="lg"/>
          </a:ln>
          <a:effectLst/>
        </p:spPr>
      </p:cxnSp>
    </p:spTree>
    <p:extLst>
      <p:ext uri="{BB962C8B-B14F-4D97-AF65-F5344CB8AC3E}">
        <p14:creationId xmlns:p14="http://schemas.microsoft.com/office/powerpoint/2010/main" val="3163933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108762</TotalTime>
  <Words>1767</Words>
  <Application>Microsoft Office PowerPoint</Application>
  <PresentationFormat>On-screen Show (4:3)</PresentationFormat>
  <Paragraphs>564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802-11-Submission</vt:lpstr>
      <vt:lpstr>SIG-B Encoding Structure Part II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Introduction</vt:lpstr>
      <vt:lpstr>SIG-B encoding structure - Reminder</vt:lpstr>
      <vt:lpstr>SIG-B encoding structure – Further Details</vt:lpstr>
      <vt:lpstr>Cont. </vt:lpstr>
      <vt:lpstr>References</vt:lpstr>
      <vt:lpstr>SP #1</vt:lpstr>
      <vt:lpstr>Appendix</vt:lpstr>
      <vt:lpstr>MCS 0 - Performance for different K values</vt:lpstr>
    </vt:vector>
  </TitlesOfParts>
  <Company>Marvell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 LTF Proposal</dc:title>
  <dc:creator>Lei Wang</dc:creator>
  <cp:lastModifiedBy>Ron Porat</cp:lastModifiedBy>
  <cp:revision>1970</cp:revision>
  <cp:lastPrinted>1998-02-10T13:28:06Z</cp:lastPrinted>
  <dcterms:created xsi:type="dcterms:W3CDTF">2007-05-21T21:00:37Z</dcterms:created>
  <dcterms:modified xsi:type="dcterms:W3CDTF">2015-09-14T07:10:44Z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