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73" r:id="rId3"/>
    <p:sldId id="476" r:id="rId4"/>
    <p:sldId id="477" r:id="rId5"/>
    <p:sldId id="474" r:id="rId6"/>
    <p:sldId id="478" r:id="rId7"/>
    <p:sldId id="475" r:id="rId8"/>
    <p:sldId id="413" r:id="rId9"/>
    <p:sldId id="497" r:id="rId10"/>
    <p:sldId id="493" r:id="rId11"/>
    <p:sldId id="504" r:id="rId12"/>
    <p:sldId id="492" r:id="rId13"/>
    <p:sldId id="495" r:id="rId14"/>
    <p:sldId id="498" r:id="rId15"/>
    <p:sldId id="49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802.11-15/1059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SIG-B Encoding </a:t>
            </a:r>
            <a:r>
              <a:rPr lang="en-US" dirty="0" smtClean="0"/>
              <a:t>Structure Part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7801"/>
              </p:ext>
            </p:extLst>
          </p:nvPr>
        </p:nvGraphicFramePr>
        <p:xfrm>
          <a:off x="800100" y="3810000"/>
          <a:ext cx="72390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89"/>
              </p:ext>
            </p:extLst>
          </p:nvPr>
        </p:nvGraphicFramePr>
        <p:xfrm>
          <a:off x="800100" y="20574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SIG-B </a:t>
            </a:r>
            <a:r>
              <a:rPr lang="en-US" dirty="0"/>
              <a:t>encoding </a:t>
            </a:r>
            <a:r>
              <a:rPr lang="en-US" dirty="0" smtClean="0"/>
              <a:t>structure – Further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common field includes </a:t>
            </a:r>
            <a:r>
              <a:rPr lang="en-US" sz="1600" dirty="0" smtClean="0"/>
              <a:t>tail </a:t>
            </a:r>
            <a:r>
              <a:rPr lang="en-US" sz="1600" dirty="0" smtClean="0"/>
              <a:t>bits enabling the receiver to immediately decode it and get the information conveyed in that field, e.g. the RU structure. The common field may also be protected by a CRC.</a:t>
            </a:r>
            <a:endParaRPr lang="en-US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user-specific field is split into K-user </a:t>
            </a:r>
            <a:r>
              <a:rPr lang="en-US" sz="1600" dirty="0" smtClean="0"/>
              <a:t>blocks</a:t>
            </a:r>
            <a:r>
              <a:rPr lang="en-US" sz="1600" dirty="0"/>
              <a:t>, </a:t>
            </a:r>
            <a:r>
              <a:rPr lang="en-US" sz="1600" dirty="0" smtClean="0"/>
              <a:t>where each block </a:t>
            </a:r>
            <a:r>
              <a:rPr lang="en-US" sz="1600" dirty="0"/>
              <a:t>is protected by a </a:t>
            </a:r>
            <a:r>
              <a:rPr lang="en-US" sz="1600" dirty="0" smtClean="0"/>
              <a:t>CRC. The tail bits at the end of each block enable the receiver to decode that block without waiting to the end of SIG-B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u="sng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10915" y="3526052"/>
            <a:ext cx="6415393" cy="1947530"/>
            <a:chOff x="2133601" y="2381969"/>
            <a:chExt cx="6415393" cy="1947530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3000281" y="2553977"/>
              <a:ext cx="556606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58" name="Rectangle 57"/>
            <p:cNvSpPr/>
            <p:nvPr/>
          </p:nvSpPr>
          <p:spPr>
            <a:xfrm>
              <a:off x="3000281" y="2707866"/>
              <a:ext cx="780862" cy="304800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83851" y="238196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SIG-B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90762" y="2701107"/>
              <a:ext cx="1600200" cy="311559"/>
            </a:xfrm>
            <a:prstGeom prst="rect">
              <a:avLst/>
            </a:prstGeom>
            <a:solidFill>
              <a:srgbClr val="EB89E6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 flipH="1">
              <a:off x="4646262" y="2535857"/>
              <a:ext cx="7447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855549" y="3012666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6192" y="2997842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3619288"/>
              <a:ext cx="1103375" cy="377429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K </a:t>
              </a:r>
              <a:r>
                <a:rPr lang="en-US" dirty="0" smtClean="0"/>
                <a:t>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42"/>
            <p:cNvSpPr txBox="1"/>
            <p:nvPr/>
          </p:nvSpPr>
          <p:spPr>
            <a:xfrm>
              <a:off x="6597380" y="3320443"/>
              <a:ext cx="786462" cy="282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370575" y="3619207"/>
              <a:ext cx="1057572" cy="377510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K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488571" y="3619289"/>
              <a:ext cx="1060423" cy="377428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&lt;=K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users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+ CRC +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>
              <a:off x="2209800" y="3090886"/>
              <a:ext cx="732356" cy="4690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36" name="Rectangle 35"/>
            <p:cNvSpPr/>
            <p:nvPr/>
          </p:nvSpPr>
          <p:spPr>
            <a:xfrm>
              <a:off x="2133601" y="3624948"/>
              <a:ext cx="2133600" cy="371769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Common bits </a:t>
              </a:r>
              <a:r>
                <a:rPr lang="en-US" dirty="0" smtClean="0">
                  <a:solidFill>
                    <a:schemeClr val="tx1"/>
                  </a:solidFill>
                </a:rPr>
                <a:t>(+ CRC) </a:t>
              </a:r>
              <a:r>
                <a:rPr lang="en-US" dirty="0" smtClean="0">
                  <a:solidFill>
                    <a:schemeClr val="tx1"/>
                  </a:solidFill>
                </a:rPr>
                <a:t>+Tail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257800" y="3080917"/>
              <a:ext cx="838200" cy="4790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976192" y="2381969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5941" y="40386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06992" y="40525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195257" y="520245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48492" y="52094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47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We </a:t>
            </a:r>
            <a:r>
              <a:rPr lang="en-US" dirty="0"/>
              <a:t>propose K=2. Why this choice?</a:t>
            </a:r>
          </a:p>
          <a:p>
            <a:pPr lvl="1"/>
            <a:r>
              <a:rPr lang="en-US" sz="1600" dirty="0"/>
              <a:t>There is a trade-off between performance and efficiency with varying </a:t>
            </a:r>
            <a:r>
              <a:rPr lang="en-US" sz="1600" dirty="0" smtClean="0"/>
              <a:t>K and K=2 seems to be the sweet spot.</a:t>
            </a:r>
          </a:p>
          <a:p>
            <a:pPr lvl="1"/>
            <a:r>
              <a:rPr lang="en-US" sz="1600" dirty="0" smtClean="0"/>
              <a:t>Simulation results (in the Appendix) show about 0.5dB loss in performance by increasing K from 1 to 2 to 4 to 8</a:t>
            </a:r>
          </a:p>
          <a:p>
            <a:pPr lvl="1"/>
            <a:r>
              <a:rPr lang="en-US" sz="1600" dirty="0" smtClean="0"/>
              <a:t>Assuming 20bits per user, K </a:t>
            </a:r>
            <a:r>
              <a:rPr lang="en-US" sz="1600" dirty="0"/>
              <a:t>= 2 </a:t>
            </a:r>
            <a:r>
              <a:rPr lang="en-US" sz="1600" dirty="0" smtClean="0"/>
              <a:t>provides slightly better performance than SIGA and performance on-par with SIGA when the common field error rate is included.</a:t>
            </a:r>
          </a:p>
          <a:p>
            <a:pPr lvl="1"/>
            <a:r>
              <a:rPr lang="en-US" sz="1600" dirty="0" smtClean="0"/>
              <a:t>With K=2 the last block only has one different option, namely one user (if the total number of users is odd), reducing the number of decoding options</a:t>
            </a:r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Padding bits – as with the payload, padding is needed  to fill HE-SIGB. It is also needed to make sure both SIGB BCC (for BW&gt;.=40MHz) end at the same symbol boundary. To </a:t>
            </a:r>
            <a:r>
              <a:rPr lang="en-US" sz="1800" dirty="0"/>
              <a:t>maximize performance </a:t>
            </a:r>
            <a:r>
              <a:rPr lang="en-US" sz="1800" dirty="0" smtClean="0"/>
              <a:t>and simplify the design we propose that the last </a:t>
            </a:r>
            <a:r>
              <a:rPr lang="en-US" sz="1800" dirty="0"/>
              <a:t>user information is immediately followed by tail bits (regardless of whether the number of users is </a:t>
            </a:r>
            <a:r>
              <a:rPr lang="en-US" sz="1800" dirty="0" smtClean="0"/>
              <a:t>odd or even) </a:t>
            </a:r>
            <a:r>
              <a:rPr lang="en-US" sz="1800" dirty="0"/>
              <a:t>and padding bits are only added after those tail bits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In order to facilitate this we assume the receiver first decodes the common block and </a:t>
            </a:r>
            <a:r>
              <a:rPr lang="en-US" sz="1600" dirty="0" smtClean="0"/>
              <a:t>finds </a:t>
            </a:r>
            <a:r>
              <a:rPr lang="en-US" sz="1600" dirty="0"/>
              <a:t>the number of users.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4419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</a:t>
            </a:r>
            <a:r>
              <a:rPr lang="en-US" dirty="0" smtClean="0"/>
              <a:t>11-15-0821-00-00ax HE-SIG-B Structure</a:t>
            </a:r>
          </a:p>
          <a:p>
            <a:pPr marL="457200" indent="-457200">
              <a:buNone/>
            </a:pPr>
            <a:r>
              <a:rPr lang="en-US" dirty="0" smtClean="0"/>
              <a:t>[2] 11-15-0873-00-00ax SIG B </a:t>
            </a:r>
            <a:r>
              <a:rPr lang="en-US" dirty="0" smtClean="0"/>
              <a:t>Encoding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support the </a:t>
            </a:r>
            <a:r>
              <a:rPr lang="en-US" sz="1800" dirty="0" smtClean="0"/>
              <a:t>following </a:t>
            </a:r>
            <a:r>
              <a:rPr lang="en-US" sz="1800" dirty="0" smtClean="0"/>
              <a:t>encoding structure of </a:t>
            </a:r>
            <a:r>
              <a:rPr lang="en-US" sz="1800" dirty="0" smtClean="0"/>
              <a:t>each BCC in SIG-B</a:t>
            </a:r>
          </a:p>
          <a:p>
            <a:r>
              <a:rPr lang="en-US" sz="1600" dirty="0" smtClean="0"/>
              <a:t>2 users are grouped together </a:t>
            </a:r>
            <a:r>
              <a:rPr lang="en-US" sz="1600" dirty="0"/>
              <a:t>and jointly encoded in each BCC block in the </a:t>
            </a:r>
            <a:r>
              <a:rPr lang="en-US" sz="1600" dirty="0" smtClean="0"/>
              <a:t>user specific section </a:t>
            </a:r>
            <a:r>
              <a:rPr lang="en-US" sz="1600" dirty="0"/>
              <a:t>of </a:t>
            </a:r>
            <a:r>
              <a:rPr lang="en-US" sz="1600" dirty="0" smtClean="0"/>
              <a:t>HE </a:t>
            </a:r>
            <a:r>
              <a:rPr lang="en-US" sz="1600" dirty="0"/>
              <a:t>SIG-B</a:t>
            </a:r>
            <a:endParaRPr lang="en-US" sz="1600" dirty="0" smtClean="0"/>
          </a:p>
          <a:p>
            <a:r>
              <a:rPr lang="en-US" sz="1600" dirty="0" smtClean="0"/>
              <a:t>The CRC in the common block is TBD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last user information is immediately followed by tail bits (regardless of whether the number of users is </a:t>
            </a:r>
            <a:r>
              <a:rPr lang="en-US" sz="1600" dirty="0" smtClean="0"/>
              <a:t>odd or even) </a:t>
            </a:r>
            <a:r>
              <a:rPr lang="en-US" sz="1600" dirty="0"/>
              <a:t>and padding bits are only added after those tail bits</a:t>
            </a:r>
            <a:endParaRPr lang="en-US" sz="1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Yes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898168" y="3200400"/>
            <a:ext cx="6415393" cy="1947530"/>
            <a:chOff x="2133601" y="2381969"/>
            <a:chExt cx="6415393" cy="1947530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3000281" y="2553977"/>
              <a:ext cx="556606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3000281" y="2707866"/>
              <a:ext cx="780862" cy="304800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3851" y="238196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SIG-B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0762" y="2701107"/>
              <a:ext cx="1600200" cy="311559"/>
            </a:xfrm>
            <a:prstGeom prst="rect">
              <a:avLst/>
            </a:prstGeom>
            <a:solidFill>
              <a:srgbClr val="EB89E6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646262" y="2535857"/>
              <a:ext cx="7447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855549" y="3012666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76192" y="2997842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67200" y="3619288"/>
              <a:ext cx="1103375" cy="377429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2</a:t>
              </a:r>
              <a:r>
                <a:rPr lang="en-US" dirty="0" smtClean="0"/>
                <a:t>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42"/>
            <p:cNvSpPr txBox="1"/>
            <p:nvPr/>
          </p:nvSpPr>
          <p:spPr>
            <a:xfrm>
              <a:off x="6597380" y="3320443"/>
              <a:ext cx="786462" cy="282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70575" y="3619207"/>
              <a:ext cx="1057572" cy="377510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2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488571" y="3619289"/>
              <a:ext cx="1060423" cy="377428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1 or 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users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+ CRC +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2209800" y="3090886"/>
              <a:ext cx="732356" cy="4690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21" name="Rectangle 20"/>
            <p:cNvSpPr/>
            <p:nvPr/>
          </p:nvSpPr>
          <p:spPr>
            <a:xfrm>
              <a:off x="2133601" y="3624948"/>
              <a:ext cx="2133600" cy="371769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Common bits </a:t>
              </a:r>
              <a:r>
                <a:rPr lang="en-US" dirty="0" smtClean="0">
                  <a:solidFill>
                    <a:schemeClr val="tx1"/>
                  </a:solidFill>
                </a:rPr>
                <a:t>(+ CRC) </a:t>
              </a:r>
              <a:r>
                <a:rPr lang="en-US" dirty="0" smtClean="0">
                  <a:solidFill>
                    <a:schemeClr val="tx1"/>
                  </a:solidFill>
                </a:rPr>
                <a:t>+Tail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5257800" y="3080917"/>
              <a:ext cx="838200" cy="4790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976192" y="2381969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5941" y="40386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06992" y="40525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282510" y="4876800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Last</a:t>
            </a:r>
            <a:r>
              <a:rPr lang="en-US" b="1" dirty="0" smtClean="0"/>
              <a:t> 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35745" y="4883749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7321577" y="4437638"/>
            <a:ext cx="1060423" cy="377428"/>
          </a:xfrm>
          <a:prstGeom prst="rect">
            <a:avLst/>
          </a:prstGeom>
          <a:solidFill>
            <a:srgbClr val="EB89E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Padding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4200"/>
            <a:ext cx="7772400" cy="5334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53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MCS 0 - Performance for different K values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00150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02000" y="1219200"/>
            <a:ext cx="525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11nD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71007" y="12192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UMi</a:t>
            </a:r>
            <a:r>
              <a:rPr lang="en-US" b="1" dirty="0" smtClean="0"/>
              <a:t> NLOS</a:t>
            </a:r>
            <a:endParaRPr lang="en-US" b="1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5191125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Compared to K = 1, degradation ranges from 0.6dB to 1.6dB when K increases from 2 to </a:t>
            </a:r>
            <a:r>
              <a:rPr lang="en-US" sz="1600" dirty="0"/>
              <a:t>8 at 10% </a:t>
            </a:r>
            <a:r>
              <a:rPr lang="en-US" sz="1600" dirty="0" smtClean="0"/>
              <a:t>PER </a:t>
            </a:r>
            <a:r>
              <a:rPr lang="en-US" sz="1600" dirty="0"/>
              <a:t>in indoor </a:t>
            </a:r>
            <a:r>
              <a:rPr lang="en-US" sz="1600" dirty="0" smtClean="0"/>
              <a:t>channel </a:t>
            </a:r>
          </a:p>
          <a:p>
            <a:r>
              <a:rPr lang="en-US" sz="1600" dirty="0" smtClean="0"/>
              <a:t>Compared to K = 1, degradation ranges from 0.6dB to 1.9dB when K increases from 2 to </a:t>
            </a:r>
            <a:r>
              <a:rPr lang="en-US" sz="1600" dirty="0"/>
              <a:t>8 </a:t>
            </a:r>
            <a:r>
              <a:rPr lang="en-US" sz="1600" dirty="0" smtClean="0"/>
              <a:t>at </a:t>
            </a:r>
            <a:r>
              <a:rPr lang="en-US" sz="1600" dirty="0"/>
              <a:t>10% PER, in outdoor channel, </a:t>
            </a:r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37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84149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Background</a:t>
            </a:r>
          </a:p>
          <a:p>
            <a:pPr lvl="1"/>
            <a:r>
              <a:rPr lang="en-US" sz="1600" dirty="0" smtClean="0"/>
              <a:t>In previous contributions [1], [</a:t>
            </a:r>
            <a:r>
              <a:rPr lang="en-US" sz="1600" dirty="0"/>
              <a:t>2</a:t>
            </a:r>
            <a:r>
              <a:rPr lang="en-US" sz="1600" dirty="0" smtClean="0"/>
              <a:t>] </a:t>
            </a:r>
            <a:r>
              <a:rPr lang="en-US" sz="1600" dirty="0" smtClean="0"/>
              <a:t>we proposed the basics of signaling structure for </a:t>
            </a:r>
            <a:r>
              <a:rPr lang="en-US" sz="1600" dirty="0" smtClean="0"/>
              <a:t>11ax SIG-B</a:t>
            </a:r>
            <a:endParaRPr lang="en-US" sz="1600" dirty="0" smtClean="0"/>
          </a:p>
          <a:p>
            <a:pPr lvl="2"/>
            <a:r>
              <a:rPr lang="en-US" dirty="0" smtClean="0"/>
              <a:t>Carries bits only for intended recipient(s) of the packet</a:t>
            </a:r>
          </a:p>
          <a:p>
            <a:pPr lvl="2"/>
            <a:r>
              <a:rPr lang="en-US" dirty="0" smtClean="0"/>
              <a:t>Further split into two logical fields -  “common” and “user-specific”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ncoding </a:t>
            </a:r>
            <a:r>
              <a:rPr lang="en-US" dirty="0"/>
              <a:t>structure in time and frequency domains based on the following design philosophies</a:t>
            </a:r>
          </a:p>
          <a:p>
            <a:pPr lvl="3"/>
            <a:r>
              <a:rPr lang="en-US" dirty="0"/>
              <a:t>Simple extensions of SIG-A design structure that do not require fundamentally more complex or different encoding/decoding </a:t>
            </a:r>
          </a:p>
          <a:p>
            <a:pPr lvl="3"/>
            <a:r>
              <a:rPr lang="en-US" dirty="0"/>
              <a:t>Flexible design operating in the bit </a:t>
            </a:r>
            <a:r>
              <a:rPr lang="en-US" dirty="0" smtClean="0"/>
              <a:t>domain</a:t>
            </a:r>
          </a:p>
          <a:p>
            <a:r>
              <a:rPr lang="en-US" sz="1800" b="1" dirty="0" smtClean="0"/>
              <a:t>This contribution</a:t>
            </a:r>
          </a:p>
          <a:p>
            <a:pPr lvl="1"/>
            <a:r>
              <a:rPr lang="en-US" sz="1600" dirty="0"/>
              <a:t>Propose </a:t>
            </a:r>
            <a:r>
              <a:rPr lang="en-US" sz="1600" dirty="0" smtClean="0"/>
              <a:t>additional details to SIG-B </a:t>
            </a:r>
            <a:r>
              <a:rPr lang="en-US" sz="1600" dirty="0"/>
              <a:t>encoding structure </a:t>
            </a:r>
            <a:r>
              <a:rPr lang="en-US" sz="1600" dirty="0" smtClean="0"/>
              <a:t>based </a:t>
            </a:r>
            <a:r>
              <a:rPr lang="en-US" sz="1600" dirty="0"/>
              <a:t>on the following design philosophies</a:t>
            </a:r>
          </a:p>
          <a:p>
            <a:pPr lvl="2"/>
            <a:r>
              <a:rPr lang="en-US" dirty="0" smtClean="0"/>
              <a:t>Good balance between performance and efficiency</a:t>
            </a:r>
            <a:endParaRPr lang="en-US" dirty="0"/>
          </a:p>
          <a:p>
            <a:pPr lvl="2"/>
            <a:r>
              <a:rPr lang="en-US" dirty="0" smtClean="0"/>
              <a:t>Commonality with SIG-A structure – meaning a group of bits are </a:t>
            </a:r>
            <a:r>
              <a:rPr lang="en-US" dirty="0" err="1" smtClean="0"/>
              <a:t>CRC’d</a:t>
            </a:r>
            <a:r>
              <a:rPr lang="en-US" dirty="0" smtClean="0"/>
              <a:t> and encoded together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SIG-B </a:t>
            </a:r>
            <a:r>
              <a:rPr lang="en-US" dirty="0"/>
              <a:t>encoding </a:t>
            </a:r>
            <a:r>
              <a:rPr lang="en-US" dirty="0" smtClean="0"/>
              <a:t>structure -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439853"/>
            <a:ext cx="8763000" cy="3970347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SIG-B </a:t>
            </a:r>
            <a:r>
              <a:rPr lang="en-US" sz="1800" dirty="0" smtClean="0"/>
              <a:t>encoded on a per-20 MHz basis using BCC as shown </a:t>
            </a:r>
            <a:r>
              <a:rPr lang="en-US" sz="1800" dirty="0" smtClean="0"/>
              <a:t>below [2].</a:t>
            </a:r>
            <a:endParaRPr lang="en-US" sz="1800" dirty="0" smtClean="0"/>
          </a:p>
          <a:p>
            <a:pPr marL="342900" lvl="1" indent="-342900"/>
            <a:r>
              <a:rPr lang="en-US" dirty="0"/>
              <a:t>The common and </a:t>
            </a:r>
            <a:r>
              <a:rPr lang="en-US" dirty="0" smtClean="0"/>
              <a:t>per-user </a:t>
            </a:r>
            <a:r>
              <a:rPr lang="en-US" dirty="0"/>
              <a:t>blocks are separated in the bit </a:t>
            </a:r>
            <a:r>
              <a:rPr lang="en-US" dirty="0" smtClean="0"/>
              <a:t>domain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flexibility to have any number of bits in the common and per-user blocks</a:t>
            </a:r>
            <a:r>
              <a:rPr lang="en-US" dirty="0"/>
              <a:t>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53818" y="3308408"/>
            <a:ext cx="6066182" cy="1034992"/>
            <a:chOff x="1391893" y="4076652"/>
            <a:chExt cx="6066182" cy="1034992"/>
          </a:xfrm>
        </p:grpSpPr>
        <p:grpSp>
          <p:nvGrpSpPr>
            <p:cNvPr id="35" name="Group 34"/>
            <p:cNvGrpSpPr/>
            <p:nvPr/>
          </p:nvGrpSpPr>
          <p:grpSpPr>
            <a:xfrm>
              <a:off x="1391893" y="4076652"/>
              <a:ext cx="6066182" cy="679939"/>
              <a:chOff x="744491" y="2906886"/>
              <a:chExt cx="6066182" cy="67993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444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588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573291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20830" y="291641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L-STF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21030" y="293546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90640" y="2937259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L-LTF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489253" y="2906886"/>
                <a:ext cx="3321420" cy="679939"/>
                <a:chOff x="3306716" y="3310100"/>
                <a:chExt cx="3321420" cy="679939"/>
              </a:xfrm>
            </p:grpSpPr>
            <p:cxnSp>
              <p:nvCxnSpPr>
                <p:cNvPr id="55" name="Straight Arrow Connector 54"/>
                <p:cNvCxnSpPr>
                  <a:endCxn id="60" idx="1"/>
                </p:cNvCxnSpPr>
                <p:nvPr/>
              </p:nvCxnSpPr>
              <p:spPr bwMode="auto">
                <a:xfrm>
                  <a:off x="4242329" y="3492352"/>
                  <a:ext cx="556606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3306716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766079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4237549" y="3685239"/>
                  <a:ext cx="780862" cy="304800"/>
                </a:xfrm>
                <a:prstGeom prst="rect">
                  <a:avLst/>
                </a:prstGeom>
                <a:solidFill>
                  <a:srgbClr val="99FF99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3383055" y="3310100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SIG-A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4798935" y="3338464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SIG-B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027936" y="3685238"/>
                  <a:ext cx="1600200" cy="296735"/>
                </a:xfrm>
                <a:prstGeom prst="rect">
                  <a:avLst/>
                </a:prstGeom>
                <a:solidFill>
                  <a:srgbClr val="EB89E6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Arrow Connector 61"/>
                <p:cNvCxnSpPr/>
                <p:nvPr/>
              </p:nvCxnSpPr>
              <p:spPr bwMode="auto">
                <a:xfrm flipH="1">
                  <a:off x="5451492" y="3474233"/>
                  <a:ext cx="7447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</p:grpSp>
          <p:sp>
            <p:nvSpPr>
              <p:cNvPr id="53" name="Rectangle 52"/>
              <p:cNvSpPr/>
              <p:nvPr/>
            </p:nvSpPr>
            <p:spPr>
              <a:xfrm>
                <a:off x="3032053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908506" y="293430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Trebuchet MS" panose="020B0603020202020204" pitchFamily="34" charset="0"/>
                  </a:rPr>
                  <a:t>R</a:t>
                </a:r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08469" y="4803867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20932" y="4794453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47807" y="4733926"/>
            <a:ext cx="4281794" cy="676274"/>
            <a:chOff x="3190826" y="1841627"/>
            <a:chExt cx="3798143" cy="16962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190826" y="2591211"/>
              <a:ext cx="978743" cy="946693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User Block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[0]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42"/>
            <p:cNvSpPr txBox="1"/>
            <p:nvPr/>
          </p:nvSpPr>
          <p:spPr>
            <a:xfrm>
              <a:off x="5257800" y="1841627"/>
              <a:ext cx="697627" cy="707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69569" y="2591007"/>
              <a:ext cx="938114" cy="946897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048326" y="2591213"/>
              <a:ext cx="940643" cy="946691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[N-1]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 flipH="1">
            <a:off x="6840014" y="4586053"/>
            <a:ext cx="102689" cy="3582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63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107829</TotalTime>
  <Words>1748</Words>
  <Application>Microsoft Office PowerPoint</Application>
  <PresentationFormat>On-screen Show (4:3)</PresentationFormat>
  <Paragraphs>564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SIG-B Encoding Structure Part II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SIG-B encoding structure - Reminder</vt:lpstr>
      <vt:lpstr>SIG-B encoding structure – Further Details</vt:lpstr>
      <vt:lpstr>Cont. </vt:lpstr>
      <vt:lpstr>References</vt:lpstr>
      <vt:lpstr>SP #1</vt:lpstr>
      <vt:lpstr>Appendix</vt:lpstr>
      <vt:lpstr>MCS 0 - Performance for different K values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1968</cp:revision>
  <cp:lastPrinted>1998-02-10T13:28:06Z</cp:lastPrinted>
  <dcterms:created xsi:type="dcterms:W3CDTF">2007-05-21T21:00:37Z</dcterms:created>
  <dcterms:modified xsi:type="dcterms:W3CDTF">2015-09-13T15:37:40Z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