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8"/>
  </p:notesMasterIdLst>
  <p:handoutMasterIdLst>
    <p:handoutMasterId r:id="rId19"/>
  </p:handoutMasterIdLst>
  <p:sldIdLst>
    <p:sldId id="500" r:id="rId2"/>
    <p:sldId id="570" r:id="rId3"/>
    <p:sldId id="569" r:id="rId4"/>
    <p:sldId id="571" r:id="rId5"/>
    <p:sldId id="572" r:id="rId6"/>
    <p:sldId id="573" r:id="rId7"/>
    <p:sldId id="575" r:id="rId8"/>
    <p:sldId id="576" r:id="rId9"/>
    <p:sldId id="560" r:id="rId10"/>
    <p:sldId id="561" r:id="rId11"/>
    <p:sldId id="566" r:id="rId12"/>
    <p:sldId id="567" r:id="rId13"/>
    <p:sldId id="562" r:id="rId14"/>
    <p:sldId id="563" r:id="rId15"/>
    <p:sldId id="568" r:id="rId16"/>
    <p:sldId id="564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51" autoAdjust="0"/>
    <p:restoredTop sz="90216" autoAdjust="0"/>
  </p:normalViewPr>
  <p:slideViewPr>
    <p:cSldViewPr>
      <p:cViewPr varScale="1">
        <p:scale>
          <a:sx n="71" d="100"/>
          <a:sy n="71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152076" y="6477000"/>
            <a:ext cx="14108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Kiseon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Ryu</a:t>
            </a:r>
            <a:r>
              <a:rPr lang="en-US" altLang="ko-KR" dirty="0" smtClean="0"/>
              <a:t> et al. (LG)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152076" y="6477000"/>
            <a:ext cx="14108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Kiseon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Ryu</a:t>
            </a:r>
            <a:r>
              <a:rPr lang="en-US" altLang="ko-KR" dirty="0" smtClean="0"/>
              <a:t> et al. (LG)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802.11-15/1058r0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September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152076" y="6477000"/>
            <a:ext cx="1410899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err="1" smtClean="0"/>
              <a:t>Kiseon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Ryu</a:t>
            </a:r>
            <a:r>
              <a:rPr lang="en-US" altLang="ko-KR" dirty="0" smtClean="0"/>
              <a:t> et al. (LG)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400" dirty="0" smtClean="0">
                <a:latin typeface="Times New Roman" pitchFamily="18" charset="0"/>
                <a:ea typeface="굴림" pitchFamily="34" charset="-127"/>
              </a:rPr>
              <a:t>doc.: IEEE 802.11-15/1058r0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altLang="ko-KR" sz="1400" dirty="0" smtClean="0">
                <a:latin typeface="Times New Roman" pitchFamily="18" charset="0"/>
                <a:ea typeface="굴림" pitchFamily="34" charset="-127"/>
              </a:rPr>
              <a:t>September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_1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534400" cy="1066800"/>
          </a:xfrm>
          <a:noFill/>
        </p:spPr>
        <p:txBody>
          <a:bodyPr/>
          <a:lstStyle/>
          <a:p>
            <a:r>
              <a:rPr lang="en-US" altLang="ko-KR" sz="2400" dirty="0"/>
              <a:t>CCA </a:t>
            </a:r>
            <a:r>
              <a:rPr lang="en-US" altLang="ko-KR" sz="2400" dirty="0" smtClean="0"/>
              <a:t>consideration for UL MU transmission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17526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2015-09-13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52076" y="6477000"/>
            <a:ext cx="1410899" cy="184666"/>
          </a:xfrm>
        </p:spPr>
        <p:txBody>
          <a:bodyPr/>
          <a:lstStyle/>
          <a:p>
            <a:r>
              <a:rPr lang="en-US" altLang="ko-KR" dirty="0" err="1" smtClean="0"/>
              <a:t>Kiseon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Ryu</a:t>
            </a:r>
            <a:r>
              <a:rPr lang="en-US" altLang="ko-KR" dirty="0" smtClean="0"/>
              <a:t> et </a:t>
            </a:r>
            <a:r>
              <a:rPr lang="en-US" altLang="ko-KR" dirty="0"/>
              <a:t>al. </a:t>
            </a:r>
            <a:r>
              <a:rPr lang="en-US" altLang="ko-KR" dirty="0" smtClean="0"/>
              <a:t>(LG)</a:t>
            </a:r>
            <a:endParaRPr lang="en-US" altLang="ko-KR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669644"/>
              </p:ext>
            </p:extLst>
          </p:nvPr>
        </p:nvGraphicFramePr>
        <p:xfrm>
          <a:off x="838200" y="2649496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r>
              <a:rPr lang="en-US" altLang="ko-KR" sz="2400" dirty="0"/>
              <a:t>Why is CCA needed for UL MU </a:t>
            </a:r>
            <a:r>
              <a:rPr lang="en-US" altLang="ko-KR" sz="2400" dirty="0" smtClean="0"/>
              <a:t>Transmission?</a:t>
            </a:r>
            <a:endParaRPr lang="ko-KR" altLang="en-US" sz="2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771309" y="1447800"/>
            <a:ext cx="7763091" cy="4114800"/>
          </a:xfrm>
        </p:spPr>
        <p:txBody>
          <a:bodyPr/>
          <a:lstStyle/>
          <a:p>
            <a:r>
              <a:rPr lang="en-US" altLang="ko-KR" sz="1800" dirty="0" smtClean="0"/>
              <a:t>11ax </a:t>
            </a:r>
            <a:r>
              <a:rPr lang="en-US" altLang="ko-KR" sz="1800" dirty="0"/>
              <a:t>UL MU, CCA is done at AP for transmitting the Trigger; what about CCA at UL transmitter? </a:t>
            </a:r>
          </a:p>
          <a:p>
            <a:pPr lvl="1"/>
            <a:r>
              <a:rPr lang="en-US" altLang="ko-KR" sz="1600" dirty="0" smtClean="0"/>
              <a:t>Need to </a:t>
            </a:r>
            <a:r>
              <a:rPr lang="en-US" altLang="ko-KR" sz="1600" dirty="0"/>
              <a:t>limit interference to ongoing neighboring STA’s </a:t>
            </a:r>
            <a:r>
              <a:rPr lang="en-US" altLang="ko-KR" sz="1600" dirty="0" smtClean="0"/>
              <a:t>transmissions</a:t>
            </a:r>
          </a:p>
          <a:p>
            <a:pPr lvl="2"/>
            <a:r>
              <a:rPr lang="en-US" altLang="ko-KR" sz="1400" dirty="0" smtClean="0"/>
              <a:t>UL </a:t>
            </a:r>
            <a:r>
              <a:rPr lang="en-US" altLang="ko-KR" sz="1400" dirty="0"/>
              <a:t>MU interference </a:t>
            </a:r>
            <a:r>
              <a:rPr lang="en-US" altLang="ko-KR" sz="1400" dirty="0" smtClean="0"/>
              <a:t>energy with aggregated power from multiple STAs </a:t>
            </a:r>
            <a:r>
              <a:rPr lang="en-US" altLang="ko-KR" sz="1400" dirty="0"/>
              <a:t>can be higher than SU</a:t>
            </a:r>
          </a:p>
          <a:p>
            <a:pPr lvl="2"/>
            <a:r>
              <a:rPr lang="en-US" altLang="ko-KR" sz="1400" dirty="0"/>
              <a:t>UL MU response transmission are </a:t>
            </a:r>
            <a:r>
              <a:rPr lang="en-US" altLang="ko-KR" sz="1400" dirty="0" smtClean="0"/>
              <a:t>longer than </a:t>
            </a:r>
            <a:r>
              <a:rPr lang="en-US" altLang="ko-KR" sz="1400" dirty="0"/>
              <a:t>usual responses (ACK/BAs</a:t>
            </a:r>
            <a:r>
              <a:rPr lang="en-US" altLang="ko-KR" sz="1400" dirty="0" smtClean="0"/>
              <a:t>), up to the TXOP limit </a:t>
            </a:r>
            <a:endParaRPr lang="en-US" altLang="ko-KR" sz="14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Therefore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CCA check needs to be considered for UL MU transmission.</a:t>
            </a:r>
          </a:p>
          <a:p>
            <a:r>
              <a:rPr lang="en-US" altLang="ko-KR" sz="1800" dirty="0" smtClean="0"/>
              <a:t>But, the question is whether </a:t>
            </a:r>
            <a:r>
              <a:rPr lang="en-US" altLang="ko-KR" sz="1800" dirty="0"/>
              <a:t>STA </a:t>
            </a:r>
            <a:r>
              <a:rPr lang="en-US" altLang="ko-KR" sz="1800" dirty="0" smtClean="0"/>
              <a:t>always checks </a:t>
            </a:r>
            <a:r>
              <a:rPr lang="en-US" altLang="ko-KR" sz="1800" dirty="0"/>
              <a:t>CCA </a:t>
            </a:r>
            <a:r>
              <a:rPr lang="en-US" altLang="ko-KR" sz="1800" dirty="0">
                <a:sym typeface="Times New Roman"/>
              </a:rPr>
              <a:t>before UL MU </a:t>
            </a:r>
            <a:r>
              <a:rPr lang="en-US" altLang="ko-KR" sz="1800" dirty="0" smtClean="0">
                <a:sym typeface="Times New Roman"/>
              </a:rPr>
              <a:t>transmission.</a:t>
            </a:r>
            <a:endParaRPr lang="ko-KR" altLang="en-US" sz="1800" dirty="0"/>
          </a:p>
        </p:txBody>
      </p:sp>
      <p:grpSp>
        <p:nvGrpSpPr>
          <p:cNvPr id="7" name="그룹 6"/>
          <p:cNvGrpSpPr/>
          <p:nvPr/>
        </p:nvGrpSpPr>
        <p:grpSpPr>
          <a:xfrm>
            <a:off x="3886200" y="3200400"/>
            <a:ext cx="2362200" cy="2057400"/>
            <a:chOff x="5276517" y="4553862"/>
            <a:chExt cx="2595724" cy="2252190"/>
          </a:xfrm>
        </p:grpSpPr>
        <p:sp>
          <p:nvSpPr>
            <p:cNvPr id="8" name="Oval 12"/>
            <p:cNvSpPr/>
            <p:nvPr/>
          </p:nvSpPr>
          <p:spPr bwMode="auto">
            <a:xfrm>
              <a:off x="6002891" y="4555838"/>
              <a:ext cx="1869350" cy="1743525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Isosceles Triangle 13"/>
            <p:cNvSpPr/>
            <p:nvPr/>
          </p:nvSpPr>
          <p:spPr bwMode="auto">
            <a:xfrm>
              <a:off x="6798913" y="5187787"/>
              <a:ext cx="225631" cy="359229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Oval 14"/>
            <p:cNvSpPr/>
            <p:nvPr/>
          </p:nvSpPr>
          <p:spPr bwMode="auto">
            <a:xfrm>
              <a:off x="6081468" y="5249264"/>
              <a:ext cx="237506" cy="23627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Arrow Connector 15"/>
            <p:cNvCxnSpPr/>
            <p:nvPr/>
          </p:nvCxnSpPr>
          <p:spPr bwMode="auto">
            <a:xfrm flipH="1">
              <a:off x="6306556" y="5249392"/>
              <a:ext cx="519297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Straight Arrow Connector 18"/>
            <p:cNvCxnSpPr/>
            <p:nvPr/>
          </p:nvCxnSpPr>
          <p:spPr bwMode="auto">
            <a:xfrm flipV="1">
              <a:off x="6312939" y="5408600"/>
              <a:ext cx="538647" cy="3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3" name="Oval 20"/>
            <p:cNvSpPr/>
            <p:nvPr/>
          </p:nvSpPr>
          <p:spPr bwMode="auto">
            <a:xfrm>
              <a:off x="5276517" y="4553862"/>
              <a:ext cx="1869350" cy="1743525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Oval 24"/>
            <p:cNvSpPr/>
            <p:nvPr/>
          </p:nvSpPr>
          <p:spPr bwMode="auto">
            <a:xfrm>
              <a:off x="5362228" y="5608220"/>
              <a:ext cx="142274" cy="117468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Oval 25"/>
            <p:cNvSpPr/>
            <p:nvPr/>
          </p:nvSpPr>
          <p:spPr bwMode="auto">
            <a:xfrm>
              <a:off x="5715358" y="5405166"/>
              <a:ext cx="142274" cy="117468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6" name="Straight Arrow Connector 28"/>
            <p:cNvCxnSpPr/>
            <p:nvPr/>
          </p:nvCxnSpPr>
          <p:spPr bwMode="auto">
            <a:xfrm flipV="1">
              <a:off x="5504502" y="5495860"/>
              <a:ext cx="210856" cy="14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7" name="Oval 29"/>
            <p:cNvSpPr/>
            <p:nvPr/>
          </p:nvSpPr>
          <p:spPr bwMode="auto">
            <a:xfrm>
              <a:off x="6264627" y="5764634"/>
              <a:ext cx="237506" cy="23627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8" name="Straight Arrow Connector 30"/>
            <p:cNvCxnSpPr>
              <a:endCxn id="17" idx="5"/>
            </p:cNvCxnSpPr>
            <p:nvPr/>
          </p:nvCxnSpPr>
          <p:spPr bwMode="auto">
            <a:xfrm flipH="1">
              <a:off x="6467351" y="5639592"/>
              <a:ext cx="384235" cy="3267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Straight Arrow Connector 32"/>
            <p:cNvCxnSpPr>
              <a:stCxn id="17" idx="7"/>
              <a:endCxn id="9" idx="2"/>
            </p:cNvCxnSpPr>
            <p:nvPr/>
          </p:nvCxnSpPr>
          <p:spPr bwMode="auto">
            <a:xfrm flipV="1">
              <a:off x="6467351" y="5547016"/>
              <a:ext cx="331562" cy="2522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0" name="Oval 37"/>
            <p:cNvSpPr/>
            <p:nvPr/>
          </p:nvSpPr>
          <p:spPr bwMode="auto">
            <a:xfrm>
              <a:off x="5405167" y="5062527"/>
              <a:ext cx="1869350" cy="1743525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996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r>
              <a:rPr lang="en-US" altLang="ko-KR" sz="2800" dirty="0" smtClean="0"/>
              <a:t>Various UL MU transmission modes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3400" y="1295400"/>
            <a:ext cx="7772400" cy="4572000"/>
          </a:xfrm>
        </p:spPr>
        <p:txBody>
          <a:bodyPr/>
          <a:lstStyle/>
          <a:p>
            <a:r>
              <a:rPr lang="en-US" altLang="ko-KR" sz="2000" dirty="0" smtClean="0"/>
              <a:t>11ax supports various UL MU transmission modes</a:t>
            </a:r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A Standalone Trigger frame in a TXOP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1"/>
            <a:r>
              <a:rPr lang="en-US" altLang="ko-KR" sz="1600" dirty="0" smtClean="0"/>
              <a:t>DL/UL cascading TXOP structure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pPr lvl="1"/>
            <a:r>
              <a:rPr lang="en-US" altLang="ko-KR" sz="1600" dirty="0" smtClean="0"/>
              <a:t>Multiple Trigger frames in a TXOP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573588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  <p:grpSp>
        <p:nvGrpSpPr>
          <p:cNvPr id="82" name="그룹 81"/>
          <p:cNvGrpSpPr/>
          <p:nvPr/>
        </p:nvGrpSpPr>
        <p:grpSpPr>
          <a:xfrm>
            <a:off x="5029200" y="1900536"/>
            <a:ext cx="3810000" cy="1299864"/>
            <a:chOff x="1371600" y="1752600"/>
            <a:chExt cx="3810000" cy="1373832"/>
          </a:xfrm>
        </p:grpSpPr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2667000" y="2057400"/>
              <a:ext cx="1371600" cy="66784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UL MU PPDU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8" name="Rectangle 47"/>
            <p:cNvSpPr>
              <a:spLocks noChangeArrowheads="1"/>
            </p:cNvSpPr>
            <p:nvPr/>
          </p:nvSpPr>
          <p:spPr bwMode="auto">
            <a:xfrm>
              <a:off x="2133600" y="2057400"/>
              <a:ext cx="381000" cy="66784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Trigger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cxnSp>
          <p:nvCxnSpPr>
            <p:cNvPr id="9" name="Straight Connector 11"/>
            <p:cNvCxnSpPr/>
            <p:nvPr/>
          </p:nvCxnSpPr>
          <p:spPr bwMode="auto">
            <a:xfrm>
              <a:off x="1524000" y="2743200"/>
              <a:ext cx="3657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0" name="Text Box 32"/>
            <p:cNvSpPr txBox="1">
              <a:spLocks noChangeArrowheads="1"/>
            </p:cNvSpPr>
            <p:nvPr/>
          </p:nvSpPr>
          <p:spPr bwMode="auto">
            <a:xfrm>
              <a:off x="2971800" y="2895600"/>
              <a:ext cx="48603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TXOP</a:t>
              </a:r>
              <a:endParaRPr lang="en-US" sz="900" b="0" i="1" dirty="0"/>
            </a:p>
          </p:txBody>
        </p:sp>
        <p:cxnSp>
          <p:nvCxnSpPr>
            <p:cNvPr id="11" name="Straight Arrow Connector 14"/>
            <p:cNvCxnSpPr/>
            <p:nvPr/>
          </p:nvCxnSpPr>
          <p:spPr bwMode="auto">
            <a:xfrm>
              <a:off x="1600200" y="2133600"/>
              <a:ext cx="304800" cy="35568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grpSp>
          <p:nvGrpSpPr>
            <p:cNvPr id="12" name="Group 55"/>
            <p:cNvGrpSpPr/>
            <p:nvPr/>
          </p:nvGrpSpPr>
          <p:grpSpPr>
            <a:xfrm>
              <a:off x="1752600" y="2514600"/>
              <a:ext cx="381000" cy="228600"/>
              <a:chOff x="1263427" y="5973284"/>
              <a:chExt cx="381000" cy="228600"/>
            </a:xfrm>
          </p:grpSpPr>
          <p:cxnSp>
            <p:nvCxnSpPr>
              <p:cNvPr id="13" name="Straight Connector 15"/>
              <p:cNvCxnSpPr/>
              <p:nvPr/>
            </p:nvCxnSpPr>
            <p:spPr bwMode="auto">
              <a:xfrm>
                <a:off x="1339627" y="5973284"/>
                <a:ext cx="3048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Straight Connector 16"/>
              <p:cNvCxnSpPr/>
              <p:nvPr/>
            </p:nvCxnSpPr>
            <p:spPr bwMode="auto">
              <a:xfrm flipH="1">
                <a:off x="1263427" y="5973284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7"/>
              <p:cNvCxnSpPr/>
              <p:nvPr/>
            </p:nvCxnSpPr>
            <p:spPr bwMode="auto">
              <a:xfrm flipH="1">
                <a:off x="1339627" y="5973284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8"/>
              <p:cNvCxnSpPr/>
              <p:nvPr/>
            </p:nvCxnSpPr>
            <p:spPr bwMode="auto">
              <a:xfrm flipH="1">
                <a:off x="1415827" y="5973284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9"/>
              <p:cNvCxnSpPr/>
              <p:nvPr/>
            </p:nvCxnSpPr>
            <p:spPr bwMode="auto">
              <a:xfrm flipH="1">
                <a:off x="1492027" y="5973284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" name="Text Box 32"/>
            <p:cNvSpPr txBox="1">
              <a:spLocks noChangeArrowheads="1"/>
            </p:cNvSpPr>
            <p:nvPr/>
          </p:nvSpPr>
          <p:spPr bwMode="auto">
            <a:xfrm>
              <a:off x="1371600" y="1752600"/>
              <a:ext cx="762000" cy="507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AP Gains the channel access</a:t>
              </a:r>
              <a:endParaRPr lang="en-US" sz="900" b="0" i="1" dirty="0"/>
            </a:p>
          </p:txBody>
        </p:sp>
        <p:cxnSp>
          <p:nvCxnSpPr>
            <p:cNvPr id="19" name="Straight Connector 21"/>
            <p:cNvCxnSpPr/>
            <p:nvPr/>
          </p:nvCxnSpPr>
          <p:spPr bwMode="auto">
            <a:xfrm>
              <a:off x="2133600" y="2819400"/>
              <a:ext cx="0" cy="16201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22"/>
            <p:cNvCxnSpPr/>
            <p:nvPr/>
          </p:nvCxnSpPr>
          <p:spPr bwMode="auto">
            <a:xfrm>
              <a:off x="4572000" y="2819400"/>
              <a:ext cx="0" cy="16201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 Box 32"/>
            <p:cNvSpPr txBox="1">
              <a:spLocks noChangeArrowheads="1"/>
            </p:cNvSpPr>
            <p:nvPr/>
          </p:nvSpPr>
          <p:spPr bwMode="auto">
            <a:xfrm>
              <a:off x="2133600" y="1826568"/>
              <a:ext cx="33855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DL</a:t>
              </a:r>
              <a:endParaRPr lang="en-US" sz="900" b="0" i="1" dirty="0"/>
            </a:p>
          </p:txBody>
        </p:sp>
        <p:sp>
          <p:nvSpPr>
            <p:cNvPr id="22" name="Text Box 32"/>
            <p:cNvSpPr txBox="1">
              <a:spLocks noChangeArrowheads="1"/>
            </p:cNvSpPr>
            <p:nvPr/>
          </p:nvSpPr>
          <p:spPr bwMode="auto">
            <a:xfrm>
              <a:off x="3124200" y="1828800"/>
              <a:ext cx="33855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UL</a:t>
              </a:r>
              <a:endParaRPr lang="en-US" sz="900" b="0" i="1" dirty="0"/>
            </a:p>
          </p:txBody>
        </p:sp>
        <p:cxnSp>
          <p:nvCxnSpPr>
            <p:cNvPr id="23" name="Straight Arrow Connector 28"/>
            <p:cNvCxnSpPr/>
            <p:nvPr/>
          </p:nvCxnSpPr>
          <p:spPr bwMode="auto">
            <a:xfrm>
              <a:off x="2133600" y="2895600"/>
              <a:ext cx="24384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24" name="Text Box 32"/>
            <p:cNvSpPr txBox="1">
              <a:spLocks noChangeArrowheads="1"/>
            </p:cNvSpPr>
            <p:nvPr/>
          </p:nvSpPr>
          <p:spPr bwMode="auto">
            <a:xfrm>
              <a:off x="4191000" y="1828800"/>
              <a:ext cx="33855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DL</a:t>
              </a:r>
              <a:endParaRPr lang="en-US" sz="900" b="0" i="1" dirty="0"/>
            </a:p>
          </p:txBody>
        </p:sp>
        <p:sp>
          <p:nvSpPr>
            <p:cNvPr id="25" name="Rectangle 47"/>
            <p:cNvSpPr>
              <a:spLocks noChangeArrowheads="1"/>
            </p:cNvSpPr>
            <p:nvPr/>
          </p:nvSpPr>
          <p:spPr bwMode="auto">
            <a:xfrm>
              <a:off x="4191000" y="2057400"/>
              <a:ext cx="381000" cy="66784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ACK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/BA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7" name="그룹 46"/>
          <p:cNvGrpSpPr/>
          <p:nvPr/>
        </p:nvGrpSpPr>
        <p:grpSpPr>
          <a:xfrm>
            <a:off x="4724400" y="3350568"/>
            <a:ext cx="4114800" cy="1297632"/>
            <a:chOff x="4572000" y="2893368"/>
            <a:chExt cx="4114800" cy="1373832"/>
          </a:xfrm>
        </p:grpSpPr>
        <p:sp>
          <p:nvSpPr>
            <p:cNvPr id="26" name="Rectangle 11"/>
            <p:cNvSpPr>
              <a:spLocks noChangeArrowheads="1"/>
            </p:cNvSpPr>
            <p:nvPr/>
          </p:nvSpPr>
          <p:spPr bwMode="auto">
            <a:xfrm>
              <a:off x="6629400" y="3198168"/>
              <a:ext cx="1295400" cy="66784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UL MU PPDU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7" name="Rectangle 47"/>
            <p:cNvSpPr>
              <a:spLocks noChangeArrowheads="1"/>
            </p:cNvSpPr>
            <p:nvPr/>
          </p:nvSpPr>
          <p:spPr bwMode="auto">
            <a:xfrm>
              <a:off x="5334000" y="3198168"/>
              <a:ext cx="1143000" cy="66784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Trigger + DL MU Data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cxnSp>
          <p:nvCxnSpPr>
            <p:cNvPr id="28" name="Straight Connector 60"/>
            <p:cNvCxnSpPr/>
            <p:nvPr/>
          </p:nvCxnSpPr>
          <p:spPr bwMode="auto">
            <a:xfrm>
              <a:off x="4724400" y="3883968"/>
              <a:ext cx="39624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29" name="Text Box 32"/>
            <p:cNvSpPr txBox="1">
              <a:spLocks noChangeArrowheads="1"/>
            </p:cNvSpPr>
            <p:nvPr/>
          </p:nvSpPr>
          <p:spPr bwMode="auto">
            <a:xfrm>
              <a:off x="6600570" y="4036368"/>
              <a:ext cx="48603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TXOP</a:t>
              </a:r>
              <a:endParaRPr lang="en-US" sz="900" b="0" i="1" dirty="0"/>
            </a:p>
          </p:txBody>
        </p:sp>
        <p:cxnSp>
          <p:nvCxnSpPr>
            <p:cNvPr id="30" name="Straight Arrow Connector 62"/>
            <p:cNvCxnSpPr/>
            <p:nvPr/>
          </p:nvCxnSpPr>
          <p:spPr bwMode="auto">
            <a:xfrm>
              <a:off x="4800600" y="3274368"/>
              <a:ext cx="304800" cy="35568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grpSp>
          <p:nvGrpSpPr>
            <p:cNvPr id="31" name="Group 63"/>
            <p:cNvGrpSpPr/>
            <p:nvPr/>
          </p:nvGrpSpPr>
          <p:grpSpPr>
            <a:xfrm>
              <a:off x="4953000" y="3655368"/>
              <a:ext cx="381000" cy="228600"/>
              <a:chOff x="1263427" y="5973284"/>
              <a:chExt cx="381000" cy="228600"/>
            </a:xfrm>
          </p:grpSpPr>
          <p:cxnSp>
            <p:nvCxnSpPr>
              <p:cNvPr id="32" name="Straight Connector 64"/>
              <p:cNvCxnSpPr/>
              <p:nvPr/>
            </p:nvCxnSpPr>
            <p:spPr bwMode="auto">
              <a:xfrm>
                <a:off x="1339627" y="5973284"/>
                <a:ext cx="3048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Straight Connector 65"/>
              <p:cNvCxnSpPr/>
              <p:nvPr/>
            </p:nvCxnSpPr>
            <p:spPr bwMode="auto">
              <a:xfrm flipH="1">
                <a:off x="1263427" y="5973284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Straight Connector 66"/>
              <p:cNvCxnSpPr/>
              <p:nvPr/>
            </p:nvCxnSpPr>
            <p:spPr bwMode="auto">
              <a:xfrm flipH="1">
                <a:off x="1339627" y="5973284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67"/>
              <p:cNvCxnSpPr/>
              <p:nvPr/>
            </p:nvCxnSpPr>
            <p:spPr bwMode="auto">
              <a:xfrm flipH="1">
                <a:off x="1415827" y="5973284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Straight Connector 68"/>
              <p:cNvCxnSpPr/>
              <p:nvPr/>
            </p:nvCxnSpPr>
            <p:spPr bwMode="auto">
              <a:xfrm flipH="1">
                <a:off x="1492027" y="5973284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7" name="Text Box 32"/>
            <p:cNvSpPr txBox="1">
              <a:spLocks noChangeArrowheads="1"/>
            </p:cNvSpPr>
            <p:nvPr/>
          </p:nvSpPr>
          <p:spPr bwMode="auto">
            <a:xfrm>
              <a:off x="4572000" y="2893368"/>
              <a:ext cx="762000" cy="507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AP Gains the channel access</a:t>
              </a:r>
              <a:endParaRPr lang="en-US" sz="900" b="0" i="1" dirty="0"/>
            </a:p>
          </p:txBody>
        </p:sp>
        <p:cxnSp>
          <p:nvCxnSpPr>
            <p:cNvPr id="38" name="Straight Connector 70"/>
            <p:cNvCxnSpPr/>
            <p:nvPr/>
          </p:nvCxnSpPr>
          <p:spPr bwMode="auto">
            <a:xfrm>
              <a:off x="5334000" y="3960168"/>
              <a:ext cx="0" cy="16201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71"/>
            <p:cNvCxnSpPr/>
            <p:nvPr/>
          </p:nvCxnSpPr>
          <p:spPr bwMode="auto">
            <a:xfrm>
              <a:off x="8458200" y="3960168"/>
              <a:ext cx="0" cy="16201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5715000" y="2969568"/>
              <a:ext cx="33855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DL</a:t>
              </a:r>
              <a:endParaRPr lang="en-US" sz="900" b="0" i="1" dirty="0"/>
            </a:p>
          </p:txBody>
        </p:sp>
        <p:sp>
          <p:nvSpPr>
            <p:cNvPr id="41" name="Text Box 32"/>
            <p:cNvSpPr txBox="1">
              <a:spLocks noChangeArrowheads="1"/>
            </p:cNvSpPr>
            <p:nvPr/>
          </p:nvSpPr>
          <p:spPr bwMode="auto">
            <a:xfrm>
              <a:off x="7010400" y="2969568"/>
              <a:ext cx="33855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UL</a:t>
              </a:r>
              <a:endParaRPr lang="en-US" sz="900" b="0" i="1" dirty="0"/>
            </a:p>
          </p:txBody>
        </p:sp>
        <p:cxnSp>
          <p:nvCxnSpPr>
            <p:cNvPr id="42" name="Straight Arrow Connector 74"/>
            <p:cNvCxnSpPr/>
            <p:nvPr/>
          </p:nvCxnSpPr>
          <p:spPr bwMode="auto">
            <a:xfrm>
              <a:off x="5334000" y="4036368"/>
              <a:ext cx="31242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43" name="Text Box 32"/>
            <p:cNvSpPr txBox="1">
              <a:spLocks noChangeArrowheads="1"/>
            </p:cNvSpPr>
            <p:nvPr/>
          </p:nvSpPr>
          <p:spPr bwMode="auto">
            <a:xfrm>
              <a:off x="8077200" y="2969568"/>
              <a:ext cx="33855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DL</a:t>
              </a:r>
              <a:endParaRPr lang="en-US" sz="900" b="0" i="1" dirty="0"/>
            </a:p>
          </p:txBody>
        </p:sp>
        <p:sp>
          <p:nvSpPr>
            <p:cNvPr id="44" name="Rectangle 47"/>
            <p:cNvSpPr>
              <a:spLocks noChangeArrowheads="1"/>
            </p:cNvSpPr>
            <p:nvPr/>
          </p:nvSpPr>
          <p:spPr bwMode="auto">
            <a:xfrm>
              <a:off x="8077200" y="3198168"/>
              <a:ext cx="381000" cy="66784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ACK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/BA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1" name="그룹 90"/>
          <p:cNvGrpSpPr/>
          <p:nvPr/>
        </p:nvGrpSpPr>
        <p:grpSpPr>
          <a:xfrm>
            <a:off x="2819400" y="5100936"/>
            <a:ext cx="6096000" cy="1299864"/>
            <a:chOff x="1524000" y="5105400"/>
            <a:chExt cx="6096000" cy="1373832"/>
          </a:xfrm>
        </p:grpSpPr>
        <p:sp>
          <p:nvSpPr>
            <p:cNvPr id="48" name="Rectangle 11"/>
            <p:cNvSpPr>
              <a:spLocks noChangeArrowheads="1"/>
            </p:cNvSpPr>
            <p:nvPr/>
          </p:nvSpPr>
          <p:spPr bwMode="auto">
            <a:xfrm>
              <a:off x="2819400" y="5410200"/>
              <a:ext cx="1371600" cy="66784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UL MU PPDU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9" name="Rectangle 47"/>
            <p:cNvSpPr>
              <a:spLocks noChangeArrowheads="1"/>
            </p:cNvSpPr>
            <p:nvPr/>
          </p:nvSpPr>
          <p:spPr bwMode="auto">
            <a:xfrm>
              <a:off x="2286000" y="5410200"/>
              <a:ext cx="381000" cy="66784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Trigger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cxnSp>
          <p:nvCxnSpPr>
            <p:cNvPr id="50" name="Straight Connector 11"/>
            <p:cNvCxnSpPr/>
            <p:nvPr/>
          </p:nvCxnSpPr>
          <p:spPr bwMode="auto">
            <a:xfrm flipV="1">
              <a:off x="1676400" y="6078040"/>
              <a:ext cx="5943600" cy="179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51" name="Text Box 32"/>
            <p:cNvSpPr txBox="1">
              <a:spLocks noChangeArrowheads="1"/>
            </p:cNvSpPr>
            <p:nvPr/>
          </p:nvSpPr>
          <p:spPr bwMode="auto">
            <a:xfrm>
              <a:off x="4572000" y="6248400"/>
              <a:ext cx="48603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TXOP</a:t>
              </a:r>
              <a:endParaRPr lang="en-US" sz="900" b="0" i="1" dirty="0"/>
            </a:p>
          </p:txBody>
        </p:sp>
        <p:cxnSp>
          <p:nvCxnSpPr>
            <p:cNvPr id="52" name="Straight Arrow Connector 14"/>
            <p:cNvCxnSpPr/>
            <p:nvPr/>
          </p:nvCxnSpPr>
          <p:spPr bwMode="auto">
            <a:xfrm>
              <a:off x="1752600" y="5486400"/>
              <a:ext cx="304800" cy="35568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grpSp>
          <p:nvGrpSpPr>
            <p:cNvPr id="53" name="Group 55"/>
            <p:cNvGrpSpPr/>
            <p:nvPr/>
          </p:nvGrpSpPr>
          <p:grpSpPr>
            <a:xfrm>
              <a:off x="1905000" y="5867400"/>
              <a:ext cx="381000" cy="228600"/>
              <a:chOff x="1263427" y="5973284"/>
              <a:chExt cx="381000" cy="228600"/>
            </a:xfrm>
          </p:grpSpPr>
          <p:cxnSp>
            <p:nvCxnSpPr>
              <p:cNvPr id="54" name="Straight Connector 15"/>
              <p:cNvCxnSpPr/>
              <p:nvPr/>
            </p:nvCxnSpPr>
            <p:spPr bwMode="auto">
              <a:xfrm>
                <a:off x="1339627" y="5973284"/>
                <a:ext cx="3048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Straight Connector 16"/>
              <p:cNvCxnSpPr/>
              <p:nvPr/>
            </p:nvCxnSpPr>
            <p:spPr bwMode="auto">
              <a:xfrm flipH="1">
                <a:off x="1263427" y="5973284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Straight Connector 17"/>
              <p:cNvCxnSpPr/>
              <p:nvPr/>
            </p:nvCxnSpPr>
            <p:spPr bwMode="auto">
              <a:xfrm flipH="1">
                <a:off x="1339627" y="5973284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Straight Connector 18"/>
              <p:cNvCxnSpPr/>
              <p:nvPr/>
            </p:nvCxnSpPr>
            <p:spPr bwMode="auto">
              <a:xfrm flipH="1">
                <a:off x="1415827" y="5973284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Straight Connector 19"/>
              <p:cNvCxnSpPr/>
              <p:nvPr/>
            </p:nvCxnSpPr>
            <p:spPr bwMode="auto">
              <a:xfrm flipH="1">
                <a:off x="1492027" y="5973284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9" name="Text Box 32"/>
            <p:cNvSpPr txBox="1">
              <a:spLocks noChangeArrowheads="1"/>
            </p:cNvSpPr>
            <p:nvPr/>
          </p:nvSpPr>
          <p:spPr bwMode="auto">
            <a:xfrm>
              <a:off x="1524000" y="5105400"/>
              <a:ext cx="762000" cy="507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AP Gains the channel access</a:t>
              </a:r>
              <a:endParaRPr lang="en-US" sz="900" b="0" i="1" dirty="0"/>
            </a:p>
          </p:txBody>
        </p:sp>
        <p:cxnSp>
          <p:nvCxnSpPr>
            <p:cNvPr id="60" name="Straight Connector 21"/>
            <p:cNvCxnSpPr/>
            <p:nvPr/>
          </p:nvCxnSpPr>
          <p:spPr bwMode="auto">
            <a:xfrm>
              <a:off x="2286000" y="6172200"/>
              <a:ext cx="0" cy="16201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22"/>
            <p:cNvCxnSpPr/>
            <p:nvPr/>
          </p:nvCxnSpPr>
          <p:spPr bwMode="auto">
            <a:xfrm>
              <a:off x="7315200" y="6172200"/>
              <a:ext cx="0" cy="16201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Text Box 32"/>
            <p:cNvSpPr txBox="1">
              <a:spLocks noChangeArrowheads="1"/>
            </p:cNvSpPr>
            <p:nvPr/>
          </p:nvSpPr>
          <p:spPr bwMode="auto">
            <a:xfrm>
              <a:off x="2286000" y="5179368"/>
              <a:ext cx="33855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DL</a:t>
              </a:r>
              <a:endParaRPr lang="en-US" sz="900" b="0" i="1" dirty="0"/>
            </a:p>
          </p:txBody>
        </p:sp>
        <p:sp>
          <p:nvSpPr>
            <p:cNvPr id="63" name="Text Box 32"/>
            <p:cNvSpPr txBox="1">
              <a:spLocks noChangeArrowheads="1"/>
            </p:cNvSpPr>
            <p:nvPr/>
          </p:nvSpPr>
          <p:spPr bwMode="auto">
            <a:xfrm>
              <a:off x="3276600" y="5181600"/>
              <a:ext cx="33855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UL</a:t>
              </a:r>
              <a:endParaRPr lang="en-US" sz="900" b="0" i="1" dirty="0"/>
            </a:p>
          </p:txBody>
        </p:sp>
        <p:cxnSp>
          <p:nvCxnSpPr>
            <p:cNvPr id="64" name="Straight Arrow Connector 28"/>
            <p:cNvCxnSpPr/>
            <p:nvPr/>
          </p:nvCxnSpPr>
          <p:spPr bwMode="auto">
            <a:xfrm>
              <a:off x="2286000" y="6248400"/>
              <a:ext cx="5029200" cy="480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65" name="Text Box 32"/>
            <p:cNvSpPr txBox="1">
              <a:spLocks noChangeArrowheads="1"/>
            </p:cNvSpPr>
            <p:nvPr/>
          </p:nvSpPr>
          <p:spPr bwMode="auto">
            <a:xfrm>
              <a:off x="4343400" y="5181600"/>
              <a:ext cx="33855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DL</a:t>
              </a:r>
              <a:endParaRPr lang="en-US" sz="900" b="0" i="1" dirty="0"/>
            </a:p>
          </p:txBody>
        </p:sp>
        <p:sp>
          <p:nvSpPr>
            <p:cNvPr id="66" name="Rectangle 47"/>
            <p:cNvSpPr>
              <a:spLocks noChangeArrowheads="1"/>
            </p:cNvSpPr>
            <p:nvPr/>
          </p:nvSpPr>
          <p:spPr bwMode="auto">
            <a:xfrm>
              <a:off x="4343400" y="5410200"/>
              <a:ext cx="381000" cy="66784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ACK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/BA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11"/>
            <p:cNvSpPr>
              <a:spLocks noChangeArrowheads="1"/>
            </p:cNvSpPr>
            <p:nvPr/>
          </p:nvSpPr>
          <p:spPr bwMode="auto">
            <a:xfrm>
              <a:off x="5410200" y="5412432"/>
              <a:ext cx="1371600" cy="66784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UL MU PPDU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47"/>
            <p:cNvSpPr>
              <a:spLocks noChangeArrowheads="1"/>
            </p:cNvSpPr>
            <p:nvPr/>
          </p:nvSpPr>
          <p:spPr bwMode="auto">
            <a:xfrm>
              <a:off x="4876800" y="5412432"/>
              <a:ext cx="381000" cy="66784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Trigger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85" name="Text Box 32"/>
            <p:cNvSpPr txBox="1">
              <a:spLocks noChangeArrowheads="1"/>
            </p:cNvSpPr>
            <p:nvPr/>
          </p:nvSpPr>
          <p:spPr bwMode="auto">
            <a:xfrm>
              <a:off x="4876800" y="5181600"/>
              <a:ext cx="33855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DL</a:t>
              </a:r>
              <a:endParaRPr lang="en-US" sz="900" b="0" i="1" dirty="0"/>
            </a:p>
          </p:txBody>
        </p:sp>
        <p:sp>
          <p:nvSpPr>
            <p:cNvPr id="86" name="Text Box 32"/>
            <p:cNvSpPr txBox="1">
              <a:spLocks noChangeArrowheads="1"/>
            </p:cNvSpPr>
            <p:nvPr/>
          </p:nvSpPr>
          <p:spPr bwMode="auto">
            <a:xfrm>
              <a:off x="5867400" y="5183832"/>
              <a:ext cx="33855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UL</a:t>
              </a:r>
              <a:endParaRPr lang="en-US" sz="900" b="0" i="1" dirty="0"/>
            </a:p>
          </p:txBody>
        </p:sp>
        <p:sp>
          <p:nvSpPr>
            <p:cNvPr id="87" name="Text Box 32"/>
            <p:cNvSpPr txBox="1">
              <a:spLocks noChangeArrowheads="1"/>
            </p:cNvSpPr>
            <p:nvPr/>
          </p:nvSpPr>
          <p:spPr bwMode="auto">
            <a:xfrm>
              <a:off x="6934200" y="5183832"/>
              <a:ext cx="338554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DL</a:t>
              </a:r>
              <a:endParaRPr lang="en-US" sz="900" b="0" i="1" dirty="0"/>
            </a:p>
          </p:txBody>
        </p:sp>
        <p:sp>
          <p:nvSpPr>
            <p:cNvPr id="88" name="Rectangle 47"/>
            <p:cNvSpPr>
              <a:spLocks noChangeArrowheads="1"/>
            </p:cNvSpPr>
            <p:nvPr/>
          </p:nvSpPr>
          <p:spPr bwMode="auto">
            <a:xfrm>
              <a:off x="6934200" y="5412432"/>
              <a:ext cx="381000" cy="66784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ACK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/BA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408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How to check CCA for UL MU transmission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1: </a:t>
            </a:r>
            <a:r>
              <a:rPr lang="en-US" altLang="ko-KR" sz="2000" dirty="0"/>
              <a:t>check the CCA before the </a:t>
            </a:r>
            <a:r>
              <a:rPr lang="en-US" altLang="ko-KR" sz="2000" dirty="0" smtClean="0"/>
              <a:t>Trigger frame</a:t>
            </a:r>
          </a:p>
          <a:p>
            <a:pPr lvl="1"/>
            <a:r>
              <a:rPr lang="en-US" altLang="ko-KR" sz="1600" dirty="0" smtClean="0"/>
              <a:t>Signal detection and energy detection are allowed</a:t>
            </a:r>
          </a:p>
          <a:p>
            <a:pPr lvl="1"/>
            <a:r>
              <a:rPr lang="en-US" altLang="ko-KR" sz="1600" dirty="0" smtClean="0"/>
              <a:t>Standalone Trigger frame in a TXOP can be applied</a:t>
            </a: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Option 2: </a:t>
            </a:r>
            <a:r>
              <a:rPr lang="en-US" altLang="ko-KR" sz="2000" dirty="0"/>
              <a:t>check the energy during the </a:t>
            </a:r>
            <a:r>
              <a:rPr lang="en-US" altLang="ko-KR" sz="2000" dirty="0" err="1" smtClean="0"/>
              <a:t>xIFS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between the </a:t>
            </a:r>
            <a:r>
              <a:rPr lang="en-US" altLang="ko-KR" sz="2000" dirty="0" smtClean="0"/>
              <a:t>Trigger </a:t>
            </a:r>
            <a:r>
              <a:rPr lang="en-US" altLang="ko-KR" sz="2000" dirty="0"/>
              <a:t>frame and the UL MU </a:t>
            </a:r>
            <a:r>
              <a:rPr lang="en-US" altLang="ko-KR" sz="2000" dirty="0" smtClean="0"/>
              <a:t>PPDU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1"/>
            <a:r>
              <a:rPr lang="en-US" altLang="ko-KR" sz="1600" dirty="0" smtClean="0"/>
              <a:t>Only energy detection is allowed</a:t>
            </a:r>
          </a:p>
          <a:p>
            <a:pPr lvl="1"/>
            <a:r>
              <a:rPr lang="en-US" altLang="ko-KR" sz="1600" dirty="0"/>
              <a:t>DL/UL </a:t>
            </a:r>
            <a:r>
              <a:rPr lang="en-US" altLang="ko-KR" sz="1600" dirty="0" smtClean="0"/>
              <a:t>cascading TXOP structure and </a:t>
            </a:r>
            <a:r>
              <a:rPr lang="en-US" altLang="ko-KR" sz="1600" dirty="0"/>
              <a:t>Multiple Trigger </a:t>
            </a:r>
            <a:r>
              <a:rPr lang="en-US" altLang="ko-KR" sz="1600" dirty="0" smtClean="0"/>
              <a:t>frames </a:t>
            </a:r>
            <a:r>
              <a:rPr lang="en-US" altLang="ko-KR" sz="1600" dirty="0"/>
              <a:t>in a </a:t>
            </a:r>
            <a:r>
              <a:rPr lang="en-US" altLang="ko-KR" sz="1600" dirty="0" smtClean="0"/>
              <a:t>TXOP can be applied</a:t>
            </a:r>
            <a:endParaRPr lang="ko-KR" altLang="en-US" sz="1600" dirty="0"/>
          </a:p>
          <a:p>
            <a:pPr lvl="1"/>
            <a:endParaRPr lang="en-US" altLang="ko-KR" sz="1600" dirty="0"/>
          </a:p>
          <a:p>
            <a:pPr lvl="1"/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grpSp>
        <p:nvGrpSpPr>
          <p:cNvPr id="12" name="그룹 11"/>
          <p:cNvGrpSpPr/>
          <p:nvPr/>
        </p:nvGrpSpPr>
        <p:grpSpPr>
          <a:xfrm>
            <a:off x="2912926" y="2743200"/>
            <a:ext cx="3106874" cy="1039160"/>
            <a:chOff x="2912926" y="2743200"/>
            <a:chExt cx="3106874" cy="1039160"/>
          </a:xfrm>
        </p:grpSpPr>
        <p:sp>
          <p:nvSpPr>
            <p:cNvPr id="6" name="Rectangle 11"/>
            <p:cNvSpPr>
              <a:spLocks noChangeArrowheads="1"/>
            </p:cNvSpPr>
            <p:nvPr/>
          </p:nvSpPr>
          <p:spPr bwMode="auto">
            <a:xfrm>
              <a:off x="4103225" y="2948956"/>
              <a:ext cx="1916575" cy="6678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UL MU PPDU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47"/>
            <p:cNvSpPr>
              <a:spLocks noChangeArrowheads="1"/>
            </p:cNvSpPr>
            <p:nvPr/>
          </p:nvSpPr>
          <p:spPr bwMode="auto">
            <a:xfrm>
              <a:off x="3306879" y="2948957"/>
              <a:ext cx="526312" cy="6678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Trigger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5"/>
            <p:cNvSpPr/>
            <p:nvPr/>
          </p:nvSpPr>
          <p:spPr>
            <a:xfrm>
              <a:off x="2912926" y="2743200"/>
              <a:ext cx="393953" cy="103916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CCA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3200400" y="4447240"/>
            <a:ext cx="2712921" cy="1039160"/>
            <a:chOff x="3200400" y="4419600"/>
            <a:chExt cx="2712921" cy="1039160"/>
          </a:xfrm>
        </p:grpSpPr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3996746" y="4633690"/>
              <a:ext cx="1916575" cy="6678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UL MU PPDU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0" name="Rectangle 47"/>
            <p:cNvSpPr>
              <a:spLocks noChangeArrowheads="1"/>
            </p:cNvSpPr>
            <p:nvPr/>
          </p:nvSpPr>
          <p:spPr bwMode="auto">
            <a:xfrm>
              <a:off x="3200400" y="4633691"/>
              <a:ext cx="526312" cy="6678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Trigger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1" name="Oval 5"/>
            <p:cNvSpPr/>
            <p:nvPr/>
          </p:nvSpPr>
          <p:spPr>
            <a:xfrm>
              <a:off x="3655773" y="4419600"/>
              <a:ext cx="393953" cy="103916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CCA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254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When to check CCA for UL MU transmission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Garamond" pitchFamily="18" charset="0"/>
              <a:buChar char="•"/>
              <a:defRPr/>
            </a:pPr>
            <a:r>
              <a:rPr lang="en-US" altLang="ko-KR" sz="2000" dirty="0"/>
              <a:t>Option 1: Always check </a:t>
            </a:r>
            <a:r>
              <a:rPr lang="en-US" altLang="ko-KR" sz="2000" dirty="0" smtClean="0"/>
              <a:t>CCA</a:t>
            </a:r>
          </a:p>
          <a:p>
            <a:pPr lvl="1" algn="just">
              <a:buFont typeface="Garamond" pitchFamily="18" charset="0"/>
              <a:buChar char="–"/>
              <a:defRPr/>
            </a:pPr>
            <a:r>
              <a:rPr lang="en-US" altLang="ko-KR" sz="1800" dirty="0" smtClean="0"/>
              <a:t>When a STA receives a Trigger frame, it will respond with PPDU using the idle channel by checking CCA. </a:t>
            </a:r>
          </a:p>
          <a:p>
            <a:pPr marL="342900" lvl="1" indent="-342900" algn="just">
              <a:buFont typeface="Garamond" pitchFamily="18" charset="0"/>
              <a:buChar char="•"/>
              <a:defRPr/>
            </a:pPr>
            <a:r>
              <a:rPr lang="en-US" altLang="ko-KR" b="1" dirty="0" smtClean="0"/>
              <a:t>Option </a:t>
            </a:r>
            <a:r>
              <a:rPr lang="en-US" altLang="ko-KR" b="1" dirty="0"/>
              <a:t>2: Check CCA</a:t>
            </a:r>
            <a:r>
              <a:rPr lang="ko-KR" altLang="en-US" b="1" dirty="0"/>
              <a:t> </a:t>
            </a:r>
            <a:r>
              <a:rPr lang="en-US" altLang="ko-KR" b="1" dirty="0" smtClean="0"/>
              <a:t>under </a:t>
            </a:r>
            <a:r>
              <a:rPr lang="en-US" altLang="ko-KR" b="1" dirty="0"/>
              <a:t>TBD condition</a:t>
            </a:r>
          </a:p>
          <a:p>
            <a:pPr lvl="1" algn="just">
              <a:buFont typeface="Garamond" pitchFamily="18" charset="0"/>
              <a:buChar char="–"/>
              <a:defRPr/>
            </a:pPr>
            <a:r>
              <a:rPr lang="en-US" altLang="ko-KR" sz="1800" dirty="0"/>
              <a:t>When a STA receives a Trigger frame, it will respond with considering CCA</a:t>
            </a:r>
            <a:r>
              <a:rPr lang="ko-KR" altLang="en-US" sz="1800" dirty="0"/>
              <a:t> </a:t>
            </a:r>
            <a:r>
              <a:rPr lang="en-US" altLang="ko-KR" sz="1800" dirty="0"/>
              <a:t>in the channel under TBD condition</a:t>
            </a:r>
          </a:p>
          <a:p>
            <a:pPr lvl="1" algn="just">
              <a:buFont typeface="Garamond" pitchFamily="18" charset="0"/>
              <a:buChar char="–"/>
              <a:defRPr/>
            </a:pPr>
            <a:r>
              <a:rPr lang="en-US" altLang="ko-KR" sz="1800" dirty="0" smtClean="0"/>
              <a:t>For TBD condition, </a:t>
            </a:r>
            <a:r>
              <a:rPr lang="en-US" altLang="ko-KR" sz="1800" dirty="0"/>
              <a:t>we should consider </a:t>
            </a:r>
            <a:r>
              <a:rPr lang="en-US" altLang="ko-KR" sz="1800" dirty="0" smtClean="0"/>
              <a:t>the various UL MU scenarios such as the following trigger response frame types and the UL MU PPDU length</a:t>
            </a:r>
          </a:p>
          <a:p>
            <a:pPr lvl="2"/>
            <a:r>
              <a:rPr lang="en-US" altLang="ko-KR" sz="1400" dirty="0"/>
              <a:t>ACK/BA: CCA may not be needed</a:t>
            </a:r>
          </a:p>
          <a:p>
            <a:pPr lvl="2"/>
            <a:r>
              <a:rPr lang="en-US" altLang="ko-KR" sz="1400" dirty="0"/>
              <a:t>Data frame, simultaneous CTS: CCA may be needed</a:t>
            </a:r>
          </a:p>
          <a:p>
            <a:pPr lvl="2"/>
            <a:r>
              <a:rPr lang="en-US" altLang="ko-KR" sz="1400" dirty="0"/>
              <a:t>Short MAC control frame </a:t>
            </a:r>
            <a:r>
              <a:rPr lang="en-US" altLang="ko-KR" sz="1400" dirty="0" smtClean="0"/>
              <a:t>(e.g., Buffer </a:t>
            </a:r>
            <a:r>
              <a:rPr lang="en-US" altLang="ko-KR" sz="1400" dirty="0"/>
              <a:t>status report, BF feedback, </a:t>
            </a:r>
            <a:r>
              <a:rPr lang="en-US" altLang="ko-KR" sz="1400" dirty="0" smtClean="0"/>
              <a:t>PS-Poll) : </a:t>
            </a:r>
            <a:r>
              <a:rPr lang="en-US" altLang="ko-KR" sz="1400" dirty="0"/>
              <a:t>CCA may or may not be needed</a:t>
            </a:r>
          </a:p>
          <a:p>
            <a:pPr lvl="2"/>
            <a:r>
              <a:rPr lang="en-US" altLang="ko-KR" sz="1400" dirty="0"/>
              <a:t>UL MU PPDU protected by RTS/CTS: CCA may not be </a:t>
            </a:r>
            <a:r>
              <a:rPr lang="en-US" altLang="ko-KR" sz="1400" dirty="0" smtClean="0"/>
              <a:t>needed</a:t>
            </a:r>
            <a:endParaRPr lang="en-US" altLang="ko-KR" sz="1200" dirty="0" smtClean="0"/>
          </a:p>
          <a:p>
            <a:pPr algn="just">
              <a:buFont typeface="Garamond" pitchFamily="18" charset="0"/>
              <a:buChar char="•"/>
              <a:defRPr/>
            </a:pPr>
            <a:r>
              <a:rPr lang="en-US" altLang="ko-KR" sz="2000" dirty="0" smtClean="0"/>
              <a:t>Option 2 is preferred to support various UL MU scenarios.</a:t>
            </a:r>
            <a:endParaRPr lang="en-US" altLang="ko-KR" sz="2000" dirty="0"/>
          </a:p>
          <a:p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286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avoid severe interference to OBSS on-going transmission, UL MU STA should consider CCA before sending UL MU PPDU.</a:t>
            </a:r>
          </a:p>
          <a:p>
            <a:pPr lvl="1"/>
            <a:r>
              <a:rPr lang="en-US" altLang="ko-KR" dirty="0" smtClean="0"/>
              <a:t>When to check CCA is TBD</a:t>
            </a:r>
          </a:p>
          <a:p>
            <a:pPr lvl="1"/>
            <a:r>
              <a:rPr lang="en-US" altLang="ko-KR" dirty="0" smtClean="0"/>
              <a:t>How to check CCA is TBD</a:t>
            </a:r>
          </a:p>
          <a:p>
            <a:pPr lvl="1"/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212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[1] </a:t>
            </a:r>
            <a:r>
              <a:rPr lang="en-GB" altLang="ko-KR" sz="1800" dirty="0"/>
              <a:t>IEEE </a:t>
            </a:r>
            <a:r>
              <a:rPr lang="en-GB" altLang="ko-KR" sz="1800" dirty="0" smtClean="0"/>
              <a:t>802.11-15/0132r7 “</a:t>
            </a:r>
            <a:r>
              <a:rPr lang="en-US" altLang="ko-KR" sz="1800" dirty="0" smtClean="0"/>
              <a:t>Specification </a:t>
            </a:r>
            <a:r>
              <a:rPr lang="en-US" altLang="ko-KR" sz="1800" dirty="0"/>
              <a:t>Framework for </a:t>
            </a:r>
            <a:r>
              <a:rPr lang="en-US" altLang="ko-KR" sz="1800" dirty="0" err="1" smtClean="0"/>
              <a:t>TGax</a:t>
            </a:r>
            <a:r>
              <a:rPr lang="en-US" altLang="ko-KR" sz="1800" dirty="0" smtClean="0"/>
              <a:t>”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2619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to the SFD?</a:t>
            </a:r>
          </a:p>
          <a:p>
            <a:pPr marL="457200" lvl="1" indent="0">
              <a:buNone/>
            </a:pPr>
            <a:r>
              <a:rPr lang="en-GB" altLang="ko-KR" b="1" u="sng" dirty="0"/>
              <a:t>4 Multi-user (MU) features</a:t>
            </a:r>
            <a:endParaRPr lang="ko-KR" altLang="ko-KR" b="1" u="sng" dirty="0"/>
          </a:p>
          <a:p>
            <a:pPr marL="457200" lvl="1" indent="0">
              <a:buNone/>
            </a:pPr>
            <a:r>
              <a:rPr lang="en-GB" altLang="ko-KR" b="1" u="sng" dirty="0" smtClean="0"/>
              <a:t>4.1 </a:t>
            </a:r>
            <a:r>
              <a:rPr lang="en-GB" altLang="ko-KR" b="1" u="sng" dirty="0"/>
              <a:t>General</a:t>
            </a:r>
            <a:endParaRPr lang="ko-KR" altLang="ko-KR" b="1" u="sng" dirty="0"/>
          </a:p>
          <a:p>
            <a:pPr marL="457200" lvl="1" indent="0">
              <a:buNone/>
            </a:pPr>
            <a:r>
              <a:rPr lang="en-US" altLang="ko-KR" dirty="0" smtClean="0"/>
              <a:t>STA </a:t>
            </a:r>
            <a:r>
              <a:rPr lang="en-US" altLang="ko-KR" dirty="0"/>
              <a:t>shall consider CCA to respond to a Trigger frame under a non-null TBD set of </a:t>
            </a:r>
            <a:r>
              <a:rPr lang="en-US" altLang="ko-KR" dirty="0" smtClean="0"/>
              <a:t>conditions.</a:t>
            </a:r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Yes: </a:t>
            </a:r>
          </a:p>
          <a:p>
            <a:pPr marL="457200" lvl="1" indent="0">
              <a:buNone/>
            </a:pPr>
            <a:r>
              <a:rPr lang="en-US" altLang="ko-KR" dirty="0" smtClean="0"/>
              <a:t>No: </a:t>
            </a:r>
          </a:p>
          <a:p>
            <a:pPr marL="457200" lvl="1" indent="0">
              <a:buNone/>
            </a:pPr>
            <a:r>
              <a:rPr lang="en-US" altLang="ko-KR" dirty="0" smtClean="0"/>
              <a:t>Abstain: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9855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685408"/>
              </p:ext>
            </p:extLst>
          </p:nvPr>
        </p:nvGraphicFramePr>
        <p:xfrm>
          <a:off x="990600" y="3345715"/>
          <a:ext cx="7239000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673412"/>
              </p:ext>
            </p:extLst>
          </p:nvPr>
        </p:nvGraphicFramePr>
        <p:xfrm>
          <a:off x="990600" y="1586361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190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259686"/>
              </p:ext>
            </p:extLst>
          </p:nvPr>
        </p:nvGraphicFramePr>
        <p:xfrm>
          <a:off x="762000" y="1524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16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36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77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26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213004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81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690927"/>
              </p:ext>
            </p:extLst>
          </p:nvPr>
        </p:nvGraphicFramePr>
        <p:xfrm>
          <a:off x="609599" y="1193248"/>
          <a:ext cx="7620001" cy="16809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1"/>
                <a:gridCol w="1219200"/>
                <a:gridCol w="1676400"/>
                <a:gridCol w="13716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Yuichi Morioka</a:t>
                      </a:r>
                      <a:endParaRPr lang="ja-JP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Sony Corporation</a:t>
                      </a:r>
                      <a:endParaRPr lang="ja-JP" sz="11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altLang="ja-JP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1-7-1 Konan </a:t>
                      </a:r>
                      <a:r>
                        <a:rPr lang="fi-FI" altLang="ja-JP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fi-FI" altLang="ja-JP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i-FI" altLang="ja-JP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Minato-ku, Tokyo 108-0075, Japan 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ＭＳ 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ＭＳ 明朝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ＭＳ 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ＭＳ 明朝"/>
                          <a:cs typeface="Times New Roman" panose="02020603050405020304" pitchFamily="18" charset="0"/>
                        </a:rPr>
                        <a:t>Yuichi.Morioka@jp.sony.com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ＭＳ 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Masahito Mori</a:t>
                      </a:r>
                      <a:endParaRPr lang="ja-JP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ＭＳ 明朝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ＭＳ 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ＭＳ 明朝"/>
                          <a:cs typeface="Times New Roman" panose="02020603050405020304" pitchFamily="18" charset="0"/>
                        </a:rPr>
                        <a:t>Masahito.Mori@jp.sony.com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ＭＳ 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Yusuke Tanaka</a:t>
                      </a:r>
                      <a:endParaRPr lang="ja-JP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ＭＳ 明朝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ＭＳ 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ＭＳ 明朝"/>
                          <a:cs typeface="Times New Roman" panose="02020603050405020304" pitchFamily="18" charset="0"/>
                        </a:rPr>
                        <a:t>YusukeC.Tanaka@jp.sony.com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ＭＳ 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Kazuyuki Sakoda</a:t>
                      </a:r>
                      <a:endParaRPr lang="ja-JP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ＭＳ 明朝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ＭＳ 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ＭＳ 明朝"/>
                          <a:cs typeface="Times New Roman" panose="02020603050405020304" pitchFamily="18" charset="0"/>
                        </a:rPr>
                        <a:t>Kazuyuki.Sakoda@am.sony.com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ＭＳ 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William Carney</a:t>
                      </a:r>
                      <a:endParaRPr lang="ja-JP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ＭＳ 明朝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ＭＳ 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ＭＳ 明朝"/>
                          <a:cs typeface="Times New Roman" panose="02020603050405020304" pitchFamily="18" charset="0"/>
                        </a:rPr>
                        <a:t>William.Carney@am.sony.com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ＭＳ 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438311"/>
              </p:ext>
            </p:extLst>
          </p:nvPr>
        </p:nvGraphicFramePr>
        <p:xfrm>
          <a:off x="609600" y="31684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492775"/>
              </p:ext>
            </p:extLst>
          </p:nvPr>
        </p:nvGraphicFramePr>
        <p:xfrm>
          <a:off x="609600" y="2863663"/>
          <a:ext cx="7620000" cy="304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76400"/>
                <a:gridCol w="1371600"/>
                <a:gridCol w="1828800"/>
              </a:tblGrid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Thomas Derham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Orange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thomas.derham@orange.com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55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Introduction 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Ø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altLang="ko-KR" sz="2000" kern="0" dirty="0" smtClean="0"/>
              <a:t>11ax SFD [1]:</a:t>
            </a:r>
          </a:p>
          <a:p>
            <a:pPr lvl="1" algn="just"/>
            <a:r>
              <a:rPr lang="en-US" altLang="ko-KR" sz="1800" kern="0" dirty="0"/>
              <a:t>An UL MU PPDUs (MU-MIMO or OFDMA) </a:t>
            </a:r>
            <a:r>
              <a:rPr lang="en-US" altLang="ko-KR" sz="1800" kern="0" dirty="0" smtClean="0"/>
              <a:t>is </a:t>
            </a:r>
            <a:r>
              <a:rPr lang="en-US" altLang="ko-KR" sz="1800" kern="0" dirty="0"/>
              <a:t>sent as </a:t>
            </a:r>
            <a:r>
              <a:rPr lang="en-US" altLang="ko-KR" sz="1800" kern="0" dirty="0" smtClean="0"/>
              <a:t>an immediate response </a:t>
            </a:r>
            <a:r>
              <a:rPr lang="en-US" altLang="ko-KR" sz="1800" kern="0" dirty="0"/>
              <a:t>(IFS TBD)</a:t>
            </a:r>
            <a:r>
              <a:rPr lang="en-US" altLang="ko-KR" sz="1800" kern="0" dirty="0" smtClean="0"/>
              <a:t> </a:t>
            </a:r>
            <a:r>
              <a:rPr lang="en-US" altLang="ko-KR" sz="1800" kern="0" dirty="0"/>
              <a:t>to </a:t>
            </a:r>
            <a:r>
              <a:rPr lang="en-US" altLang="ko-KR" sz="1800" kern="0" dirty="0" smtClean="0"/>
              <a:t>a Trigger </a:t>
            </a:r>
            <a:r>
              <a:rPr lang="en-US" altLang="ko-KR" sz="1800" kern="0" dirty="0"/>
              <a:t>frame (format TBD) sent by </a:t>
            </a:r>
            <a:r>
              <a:rPr lang="en-US" altLang="ko-KR" sz="1800" kern="0" dirty="0" smtClean="0"/>
              <a:t>the AP</a:t>
            </a:r>
            <a:r>
              <a:rPr lang="en-US" altLang="ko-KR" sz="1800" kern="0" dirty="0"/>
              <a:t>.</a:t>
            </a:r>
          </a:p>
          <a:p>
            <a:pPr lvl="2" algn="just"/>
            <a:endParaRPr lang="en-US" altLang="ko-KR" sz="1600" kern="0" dirty="0" smtClean="0"/>
          </a:p>
          <a:p>
            <a:pPr lvl="2" algn="just"/>
            <a:endParaRPr lang="en-US" altLang="ko-KR" sz="1200" kern="0" dirty="0" smtClean="0"/>
          </a:p>
          <a:p>
            <a:pPr marL="0" indent="0" algn="just">
              <a:buFontTx/>
              <a:buNone/>
            </a:pPr>
            <a:endParaRPr lang="en-US" altLang="ko-KR" sz="1000" kern="0" dirty="0" smtClean="0"/>
          </a:p>
          <a:p>
            <a:pPr marL="342900" lvl="1" indent="-342900" algn="just">
              <a:buFontTx/>
              <a:buChar char="•"/>
            </a:pPr>
            <a:endParaRPr lang="en-US" altLang="ko-KR" b="1" kern="0" dirty="0" smtClean="0">
              <a:ea typeface="+mn-ea"/>
              <a:cs typeface="+mn-cs"/>
              <a:sym typeface="Times New Roman"/>
            </a:endParaRPr>
          </a:p>
          <a:p>
            <a:pPr marL="342900" lvl="1" indent="-342900" algn="just">
              <a:buFontTx/>
              <a:buChar char="•"/>
            </a:pPr>
            <a:r>
              <a:rPr lang="en-US" altLang="ko-KR" b="1" kern="0" dirty="0" smtClean="0">
                <a:ea typeface="+mn-ea"/>
                <a:cs typeface="+mn-cs"/>
                <a:sym typeface="Times New Roman"/>
              </a:rPr>
              <a:t>Currently, the operation of STA for responding to a trigger frame  is not clearly defined.</a:t>
            </a:r>
          </a:p>
          <a:p>
            <a:pPr lvl="1" algn="just">
              <a:defRPr/>
            </a:pPr>
            <a:r>
              <a:rPr lang="en-US" altLang="ko-KR" sz="1800" kern="0" dirty="0" smtClean="0"/>
              <a:t>Should STA check the CCA </a:t>
            </a:r>
            <a:r>
              <a:rPr lang="en-US" altLang="ko-KR" sz="1800" kern="0" dirty="0" smtClean="0">
                <a:sym typeface="Times New Roman"/>
              </a:rPr>
              <a:t>before UL MU transmission or not? </a:t>
            </a:r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947158"/>
              </p:ext>
            </p:extLst>
          </p:nvPr>
        </p:nvGraphicFramePr>
        <p:xfrm>
          <a:off x="3352800" y="3124200"/>
          <a:ext cx="22098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Visio" r:id="rId4" imgW="3705208" imgH="1181229" progId="Visio.Drawing.15">
                  <p:embed/>
                </p:oleObj>
              </mc:Choice>
              <mc:Fallback>
                <p:oleObj name="Visio" r:id="rId4" imgW="3705208" imgH="1181229" progId="Visio.Drawing.15">
                  <p:embed/>
                  <p:pic>
                    <p:nvPicPr>
                      <p:cNvPr id="0" name="개체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124200"/>
                        <a:ext cx="22098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686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90083</TotalTime>
  <Words>1547</Words>
  <Application>Microsoft Office PowerPoint</Application>
  <PresentationFormat>화면 슬라이드 쇼(4:3)</PresentationFormat>
  <Paragraphs>575</Paragraphs>
  <Slides>16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8" baseType="lpstr">
      <vt:lpstr>1_802.11-09/0091r0</vt:lpstr>
      <vt:lpstr>Visio</vt:lpstr>
      <vt:lpstr>CCA consideration for UL MU transmission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 (1/2)</vt:lpstr>
      <vt:lpstr>Why is CCA needed for UL MU Transmission?</vt:lpstr>
      <vt:lpstr>Various UL MU transmission modes</vt:lpstr>
      <vt:lpstr>How to check CCA for UL MU transmission</vt:lpstr>
      <vt:lpstr>When to check CCA for UL MU transmission</vt:lpstr>
      <vt:lpstr>Conclusion</vt:lpstr>
      <vt:lpstr>Reference</vt:lpstr>
      <vt:lpstr>Straw poll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류기선/책임연구원/차세대통신(연)WTS팀(kiseon.ryu@lge.com)</cp:lastModifiedBy>
  <cp:revision>1794</cp:revision>
  <cp:lastPrinted>1998-02-10T13:28:06Z</cp:lastPrinted>
  <dcterms:created xsi:type="dcterms:W3CDTF">2008-03-19T13:28:15Z</dcterms:created>
  <dcterms:modified xsi:type="dcterms:W3CDTF">2015-09-13T11:25:32Z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