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70" r:id="rId2"/>
    <p:sldId id="307" r:id="rId3"/>
    <p:sldId id="290" r:id="rId4"/>
    <p:sldId id="274" r:id="rId5"/>
    <p:sldId id="275" r:id="rId6"/>
    <p:sldId id="308" r:id="rId7"/>
    <p:sldId id="278" r:id="rId8"/>
    <p:sldId id="292" r:id="rId9"/>
    <p:sldId id="303" r:id="rId10"/>
    <p:sldId id="304" r:id="rId11"/>
    <p:sldId id="287" r:id="rId12"/>
    <p:sldId id="288" r:id="rId13"/>
    <p:sldId id="289" r:id="rId14"/>
    <p:sldId id="284" r:id="rId15"/>
    <p:sldId id="313" r:id="rId16"/>
    <p:sldId id="315" r:id="rId17"/>
    <p:sldId id="314" r:id="rId18"/>
    <p:sldId id="309" r:id="rId19"/>
    <p:sldId id="316" r:id="rId20"/>
    <p:sldId id="276" r:id="rId21"/>
    <p:sldId id="311" r:id="rId22"/>
    <p:sldId id="305" r:id="rId23"/>
    <p:sldId id="306" r:id="rId24"/>
    <p:sldId id="312" r:id="rId2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8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6433" autoAdjust="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04" y="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802.11-15/1057r0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99993" y="8997440"/>
            <a:ext cx="6876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98851" y="9000621"/>
            <a:ext cx="1151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2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31FCA-9349-4209-B95B-D7D7A34BE60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013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31FCA-9349-4209-B95B-D7D7A34BE60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91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87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371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374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802.11-15/1057r0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609600"/>
            <a:ext cx="7989887" cy="981075"/>
          </a:xfrm>
        </p:spPr>
        <p:txBody>
          <a:bodyPr/>
          <a:lstStyle/>
          <a:p>
            <a:r>
              <a:rPr lang="en-US" dirty="0" smtClean="0"/>
              <a:t>Multiple Resource Unit Allocation for </a:t>
            </a:r>
            <a:r>
              <a:rPr lang="en-US" dirty="0" err="1" smtClean="0"/>
              <a:t>TGax</a:t>
            </a:r>
            <a:r>
              <a:rPr lang="en-US" smtClean="0"/>
              <a:t> OFDMA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9324" y="1778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36373" y="2574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556736"/>
              </p:ext>
            </p:extLst>
          </p:nvPr>
        </p:nvGraphicFramePr>
        <p:xfrm>
          <a:off x="80963" y="3332163"/>
          <a:ext cx="8447087" cy="2570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8" name="Document" r:id="rId5" imgW="8720131" imgH="2664900" progId="Word.Document.8">
                  <p:embed/>
                </p:oleObj>
              </mc:Choice>
              <mc:Fallback>
                <p:oleObj name="Document" r:id="rId5" imgW="8720131" imgH="26649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3" y="3332163"/>
                        <a:ext cx="8447087" cy="25701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 MHz Results (System Simulations)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42379" y="577064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800" dirty="0" smtClean="0"/>
              <a:t>Larger gains </a:t>
            </a:r>
            <a:r>
              <a:rPr lang="en-US" sz="1800" dirty="0"/>
              <a:t>for </a:t>
            </a:r>
            <a:r>
              <a:rPr lang="en-US" sz="1800" dirty="0" smtClean="0"/>
              <a:t>multiple </a:t>
            </a:r>
            <a:r>
              <a:rPr lang="en-US" sz="1800" dirty="0"/>
              <a:t>RU non-contiguous allocation over single RU and multiple RU contiguous </a:t>
            </a:r>
            <a:r>
              <a:rPr lang="en-US" sz="1800" dirty="0" smtClean="0"/>
              <a:t>allocation </a:t>
            </a:r>
            <a:r>
              <a:rPr lang="en-US" sz="1800" dirty="0"/>
              <a:t>over</a:t>
            </a:r>
            <a:r>
              <a:rPr lang="en-US" sz="1800" b="1" dirty="0"/>
              <a:t> </a:t>
            </a:r>
            <a:r>
              <a:rPr lang="en-US" sz="1800" dirty="0"/>
              <a:t>larger</a:t>
            </a:r>
            <a:r>
              <a:rPr lang="en-US" sz="1800" b="1" dirty="0"/>
              <a:t> </a:t>
            </a:r>
            <a:r>
              <a:rPr lang="en-US" sz="1800" dirty="0"/>
              <a:t>bandwidth</a:t>
            </a:r>
            <a:r>
              <a:rPr lang="en-US" sz="1800" dirty="0" smtClean="0"/>
              <a:t> </a:t>
            </a:r>
            <a:r>
              <a:rPr lang="en-US" sz="1800" dirty="0"/>
              <a:t>can be </a:t>
            </a:r>
            <a:r>
              <a:rPr lang="en-US" sz="1800" dirty="0" smtClean="0"/>
              <a:t>observed</a:t>
            </a:r>
            <a:endParaRPr lang="en-US" sz="18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2379" y="1243264"/>
            <a:ext cx="6062179" cy="4539092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348367" y="2024767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bps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515072" y="4482161"/>
            <a:ext cx="36180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 smtClean="0"/>
              <a:t>Legend</a:t>
            </a:r>
          </a:p>
          <a:p>
            <a:r>
              <a:rPr lang="en-US" sz="1400" dirty="0" err="1" smtClean="0"/>
              <a:t>sRU</a:t>
            </a:r>
            <a:r>
              <a:rPr lang="en-US" sz="1400" dirty="0" smtClean="0"/>
              <a:t>:    Single RU Allocation</a:t>
            </a:r>
          </a:p>
          <a:p>
            <a:r>
              <a:rPr lang="en-US" sz="1400" dirty="0" smtClean="0"/>
              <a:t>C:        Multiple RU Contiguous Allocation</a:t>
            </a:r>
          </a:p>
          <a:p>
            <a:r>
              <a:rPr lang="en-US" sz="1400" dirty="0" smtClean="0"/>
              <a:t>NC:     Multiple RU Non-contiguous Allocation</a:t>
            </a:r>
            <a:endParaRPr lang="en-US" sz="1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4275" y="2798342"/>
            <a:ext cx="3249450" cy="1268078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50914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0812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7350" y="1828800"/>
            <a:ext cx="6115050" cy="3657600"/>
          </a:xfrm>
        </p:spPr>
        <p:txBody>
          <a:bodyPr>
            <a:normAutofit/>
          </a:bodyPr>
          <a:lstStyle/>
          <a:p>
            <a:endParaRPr lang="en-US" sz="1200" dirty="0"/>
          </a:p>
          <a:p>
            <a:pPr lvl="2"/>
            <a:endParaRPr lang="en-US" sz="900" dirty="0"/>
          </a:p>
          <a:p>
            <a:pPr marL="342900" lvl="1" indent="0">
              <a:buNone/>
            </a:pPr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0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227599" y="755390"/>
            <a:ext cx="8229600" cy="631786"/>
          </a:xfrm>
        </p:spPr>
        <p:txBody>
          <a:bodyPr/>
          <a:lstStyle/>
          <a:p>
            <a:pPr lvl="1"/>
            <a:r>
              <a:rPr lang="en-US" sz="3600" dirty="0">
                <a:latin typeface="+mn-lt"/>
              </a:rPr>
              <a:t>Link Level </a:t>
            </a:r>
            <a:r>
              <a:rPr lang="en-US" sz="3600" dirty="0" smtClean="0">
                <a:latin typeface="+mn-lt"/>
              </a:rPr>
              <a:t>Simulation Assumptions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2303" y="1828800"/>
            <a:ext cx="6133108" cy="3926164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50914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2275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609600"/>
          </a:xfrm>
        </p:spPr>
        <p:txBody>
          <a:bodyPr/>
          <a:lstStyle/>
          <a:p>
            <a:r>
              <a:rPr lang="en-US" dirty="0" smtClean="0"/>
              <a:t>Link Level Contiguous/Non-Contiguous Allocation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5410200"/>
            <a:ext cx="708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1800" dirty="0" smtClean="0"/>
              <a:t>Gains observed for non-contiguous over contiguous at the link level </a:t>
            </a:r>
            <a:endParaRPr lang="en-US" sz="1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276066"/>
            <a:ext cx="5334000" cy="4000500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053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92" y="2362200"/>
            <a:ext cx="4368800" cy="3276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RU Interleaving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231" y="1371600"/>
            <a:ext cx="7772400" cy="4495800"/>
          </a:xfrm>
        </p:spPr>
        <p:txBody>
          <a:bodyPr/>
          <a:lstStyle/>
          <a:p>
            <a:r>
              <a:rPr lang="en-US" dirty="0" smtClean="0"/>
              <a:t>Q: How do we perform interleaving in multiple RU allocation ?</a:t>
            </a:r>
          </a:p>
          <a:p>
            <a:pPr lvl="1"/>
            <a:r>
              <a:rPr lang="en-US" dirty="0" smtClean="0"/>
              <a:t>Reuse design in [2] with a multiplexer (S/P) and de-multiplexer (P/S)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820369" y="2742404"/>
            <a:ext cx="72652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339608" y="2842785"/>
            <a:ext cx="785239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6349" y="3000076"/>
            <a:ext cx="5134772" cy="191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868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Multiple RU allocation shows benefits over single RU allocation in some system level simulation scenarios (SS3)</a:t>
            </a:r>
          </a:p>
          <a:p>
            <a:pPr algn="just"/>
            <a:r>
              <a:rPr lang="en-US" dirty="0" smtClean="0"/>
              <a:t>Non-contiguous </a:t>
            </a:r>
            <a:r>
              <a:rPr lang="en-US" dirty="0"/>
              <a:t>multiple RU allocation </a:t>
            </a:r>
            <a:r>
              <a:rPr lang="en-US" dirty="0" smtClean="0"/>
              <a:t>shows benefits over c</a:t>
            </a:r>
            <a:r>
              <a:rPr lang="en-US" sz="2000" dirty="0" smtClean="0"/>
              <a:t>ontiguous </a:t>
            </a:r>
            <a:r>
              <a:rPr lang="en-US" sz="2000" dirty="0"/>
              <a:t>multiple RU allocation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err="1" smtClean="0"/>
              <a:t>interleaver</a:t>
            </a:r>
            <a:r>
              <a:rPr lang="en-US" dirty="0" smtClean="0"/>
              <a:t> design should be updated to allow for multiple RU allocation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044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to add to the TG Specification Framework</a:t>
            </a:r>
            <a:r>
              <a:rPr lang="en-US" b="1" dirty="0" smtClean="0"/>
              <a:t>?</a:t>
            </a:r>
            <a:endParaRPr lang="en-US" b="1" dirty="0"/>
          </a:p>
          <a:p>
            <a:r>
              <a:rPr lang="en-US" dirty="0" smtClean="0"/>
              <a:t>The </a:t>
            </a:r>
            <a:r>
              <a:rPr lang="en-US" dirty="0"/>
              <a:t>amendment shall </a:t>
            </a:r>
            <a:r>
              <a:rPr lang="en-US" dirty="0" smtClean="0"/>
              <a:t>allow multiple RUs to be allocated to a single user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06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</a:t>
            </a:r>
            <a:r>
              <a:rPr lang="en-US" b="1" dirty="0" smtClean="0"/>
              <a:t>with the following?</a:t>
            </a:r>
            <a:endParaRPr lang="en-US" b="1" dirty="0"/>
          </a:p>
          <a:p>
            <a:r>
              <a:rPr lang="en-US" dirty="0" smtClean="0"/>
              <a:t>The design of the </a:t>
            </a:r>
            <a:r>
              <a:rPr lang="en-US" dirty="0" err="1" smtClean="0"/>
              <a:t>interleaver</a:t>
            </a:r>
            <a:r>
              <a:rPr lang="en-US" dirty="0" smtClean="0"/>
              <a:t> shall be updated to </a:t>
            </a:r>
            <a:r>
              <a:rPr lang="en-US" dirty="0"/>
              <a:t>allow for multiple RU allocations that are not captured in the current </a:t>
            </a:r>
            <a:r>
              <a:rPr lang="en-US" dirty="0" err="1"/>
              <a:t>interleaver</a:t>
            </a:r>
            <a:r>
              <a:rPr lang="en-US" dirty="0"/>
              <a:t> design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86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to add to the TG Specification Framework?</a:t>
            </a:r>
          </a:p>
          <a:p>
            <a:r>
              <a:rPr lang="en-US" dirty="0" smtClean="0"/>
              <a:t>The </a:t>
            </a:r>
            <a:r>
              <a:rPr lang="en-US" dirty="0"/>
              <a:t>amendment shall allow </a:t>
            </a:r>
            <a:r>
              <a:rPr lang="en-US" dirty="0" smtClean="0"/>
              <a:t>for non-contiguous allocation of multiple RUs to a single user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299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11-15-0330-05-00ax-ofdma-numerology-and-structure.pptx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11-15-0816-00-00ax-interleaver-and-tone-mapper-for-ofdma.pptx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11-15-0854-02-00ax-dl-ofdma-signalling.pptx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11-14-0980-14-00ax-simulation-scenarios.docx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11-14-0882-04-00ax-tgax-channel-model-document.docx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6404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259" y="2971800"/>
            <a:ext cx="7772400" cy="609600"/>
          </a:xfrm>
        </p:spPr>
        <p:txBody>
          <a:bodyPr/>
          <a:lstStyle/>
          <a:p>
            <a:r>
              <a:rPr lang="en-US" dirty="0" smtClean="0"/>
              <a:t>Additional Material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2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Motivation</a:t>
            </a:r>
          </a:p>
          <a:p>
            <a:r>
              <a:rPr lang="en-US" sz="2800" dirty="0" smtClean="0"/>
              <a:t>Existing design and open questions</a:t>
            </a:r>
          </a:p>
          <a:p>
            <a:r>
              <a:rPr lang="en-US" sz="2800" dirty="0" smtClean="0"/>
              <a:t>System Level Simulation assumptions and results</a:t>
            </a:r>
          </a:p>
          <a:p>
            <a:r>
              <a:rPr lang="en-US" sz="2800" dirty="0" smtClean="0"/>
              <a:t>Link Level Simulation assumptions and results</a:t>
            </a:r>
          </a:p>
          <a:p>
            <a:r>
              <a:rPr lang="en-US" sz="2800" dirty="0" smtClean="0"/>
              <a:t>Conclusion</a:t>
            </a:r>
          </a:p>
          <a:p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2447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415" y="2268210"/>
            <a:ext cx="8833870" cy="3724979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Granularity Definition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87050" y="1572672"/>
            <a:ext cx="1847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900" dirty="0"/>
          </a:p>
        </p:txBody>
      </p:sp>
      <p:sp>
        <p:nvSpPr>
          <p:cNvPr id="113" name="TextBox 112"/>
          <p:cNvSpPr txBox="1"/>
          <p:nvPr/>
        </p:nvSpPr>
        <p:spPr>
          <a:xfrm>
            <a:off x="7352401" y="5373652"/>
            <a:ext cx="1781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Other users </a:t>
            </a:r>
            <a:r>
              <a:rPr lang="en-US" sz="1600" dirty="0" smtClean="0"/>
              <a:t>may use </a:t>
            </a:r>
            <a:r>
              <a:rPr lang="en-US" sz="1600" dirty="0"/>
              <a:t>different granularity. 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33062" y="1345008"/>
            <a:ext cx="8815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@ Receiver: Instantaneous rates on the sub-channels </a:t>
            </a:r>
            <a:r>
              <a:rPr lang="en-US" sz="2000" dirty="0" smtClean="0"/>
              <a:t>(based </a:t>
            </a:r>
            <a:r>
              <a:rPr lang="en-US" sz="2000" dirty="0"/>
              <a:t>on feedback granularity (FG)) are </a:t>
            </a:r>
            <a:r>
              <a:rPr lang="en-US" sz="2000" dirty="0" smtClean="0"/>
              <a:t>calculated </a:t>
            </a:r>
            <a:r>
              <a:rPr lang="en-US" sz="2000" dirty="0"/>
              <a:t>and fed back to the transmitter. 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164346" y="4130700"/>
            <a:ext cx="8815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@ Transmitter: Instantaneous rates on the RUs </a:t>
            </a:r>
            <a:r>
              <a:rPr lang="en-US" sz="2000" dirty="0" smtClean="0"/>
              <a:t>(based </a:t>
            </a:r>
            <a:r>
              <a:rPr lang="en-US" sz="2000" dirty="0"/>
              <a:t>on RU granularity (RG)) </a:t>
            </a:r>
            <a:r>
              <a:rPr lang="en-US" sz="2000" dirty="0" smtClean="0"/>
              <a:t>are calculated </a:t>
            </a:r>
            <a:r>
              <a:rPr lang="en-US" sz="2000" dirty="0"/>
              <a:t>for each station and </a:t>
            </a:r>
            <a:r>
              <a:rPr lang="en-US" sz="2000" dirty="0" smtClean="0"/>
              <a:t>proportional fair scheduling is performed.</a:t>
            </a:r>
            <a:endParaRPr lang="en-US" sz="2000" dirty="0"/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20</a:t>
            </a:r>
            <a:endParaRPr lang="en-US" dirty="0"/>
          </a:p>
        </p:txBody>
      </p:sp>
      <p:sp>
        <p:nvSpPr>
          <p:cNvPr id="4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76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2443" y="1114451"/>
            <a:ext cx="5010065" cy="37513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Gain Definitions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4382243" y="2397085"/>
            <a:ext cx="87617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Freeform 50"/>
          <p:cNvSpPr/>
          <p:nvPr/>
        </p:nvSpPr>
        <p:spPr bwMode="auto">
          <a:xfrm>
            <a:off x="4636318" y="1562647"/>
            <a:ext cx="316681" cy="787189"/>
          </a:xfrm>
          <a:custGeom>
            <a:avLst/>
            <a:gdLst>
              <a:gd name="connsiteX0" fmla="*/ 0 w 259080"/>
              <a:gd name="connsiteY0" fmla="*/ 314105 h 314105"/>
              <a:gd name="connsiteX1" fmla="*/ 160020 w 259080"/>
              <a:gd name="connsiteY1" fmla="*/ 9305 h 314105"/>
              <a:gd name="connsiteX2" fmla="*/ 259080 w 259080"/>
              <a:gd name="connsiteY2" fmla="*/ 108365 h 314105"/>
              <a:gd name="connsiteX0" fmla="*/ 0 w 259080"/>
              <a:gd name="connsiteY0" fmla="*/ 317854 h 317854"/>
              <a:gd name="connsiteX1" fmla="*/ 86209 w 259080"/>
              <a:gd name="connsiteY1" fmla="*/ 8939 h 317854"/>
              <a:gd name="connsiteX2" fmla="*/ 259080 w 259080"/>
              <a:gd name="connsiteY2" fmla="*/ 112114 h 317854"/>
              <a:gd name="connsiteX0" fmla="*/ 0 w 259080"/>
              <a:gd name="connsiteY0" fmla="*/ 292463 h 292463"/>
              <a:gd name="connsiteX1" fmla="*/ 52610 w 259080"/>
              <a:gd name="connsiteY1" fmla="*/ 12205 h 292463"/>
              <a:gd name="connsiteX2" fmla="*/ 259080 w 259080"/>
              <a:gd name="connsiteY2" fmla="*/ 86723 h 292463"/>
              <a:gd name="connsiteX0" fmla="*/ 0 w 271680"/>
              <a:gd name="connsiteY0" fmla="*/ 296045 h 296045"/>
              <a:gd name="connsiteX1" fmla="*/ 65210 w 271680"/>
              <a:gd name="connsiteY1" fmla="*/ 12205 h 296045"/>
              <a:gd name="connsiteX2" fmla="*/ 271680 w 271680"/>
              <a:gd name="connsiteY2" fmla="*/ 86723 h 296045"/>
              <a:gd name="connsiteX0" fmla="*/ 0 w 271680"/>
              <a:gd name="connsiteY0" fmla="*/ 296045 h 296045"/>
              <a:gd name="connsiteX1" fmla="*/ 65210 w 271680"/>
              <a:gd name="connsiteY1" fmla="*/ 12205 h 296045"/>
              <a:gd name="connsiteX2" fmla="*/ 271680 w 271680"/>
              <a:gd name="connsiteY2" fmla="*/ 86723 h 296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1680" h="296045">
                <a:moveTo>
                  <a:pt x="0" y="296045"/>
                </a:moveTo>
                <a:cubicBezTo>
                  <a:pt x="9822" y="165268"/>
                  <a:pt x="22030" y="46495"/>
                  <a:pt x="65210" y="12205"/>
                </a:cubicBezTo>
                <a:cubicBezTo>
                  <a:pt x="108390" y="-22085"/>
                  <a:pt x="243740" y="20048"/>
                  <a:pt x="271680" y="86723"/>
                </a:cubicBezTo>
              </a:path>
            </a:pathLst>
          </a:custGeom>
          <a:noFill/>
          <a:ln w="127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Freeform 51"/>
          <p:cNvSpPr/>
          <p:nvPr/>
        </p:nvSpPr>
        <p:spPr bwMode="auto">
          <a:xfrm>
            <a:off x="4636319" y="1553644"/>
            <a:ext cx="650218" cy="795974"/>
          </a:xfrm>
          <a:custGeom>
            <a:avLst/>
            <a:gdLst>
              <a:gd name="connsiteX0" fmla="*/ 0 w 495300"/>
              <a:gd name="connsiteY0" fmla="*/ 297368 h 297368"/>
              <a:gd name="connsiteX1" fmla="*/ 350520 w 495300"/>
              <a:gd name="connsiteY1" fmla="*/ 7808 h 297368"/>
              <a:gd name="connsiteX2" fmla="*/ 495300 w 495300"/>
              <a:gd name="connsiteY2" fmla="*/ 76388 h 297368"/>
              <a:gd name="connsiteX0" fmla="*/ 0 w 495300"/>
              <a:gd name="connsiteY0" fmla="*/ 296354 h 296354"/>
              <a:gd name="connsiteX1" fmla="*/ 350520 w 495300"/>
              <a:gd name="connsiteY1" fmla="*/ 6794 h 296354"/>
              <a:gd name="connsiteX2" fmla="*/ 495300 w 495300"/>
              <a:gd name="connsiteY2" fmla="*/ 84899 h 296354"/>
              <a:gd name="connsiteX0" fmla="*/ 0 w 495300"/>
              <a:gd name="connsiteY0" fmla="*/ 296354 h 296354"/>
              <a:gd name="connsiteX1" fmla="*/ 264219 w 495300"/>
              <a:gd name="connsiteY1" fmla="*/ 6794 h 296354"/>
              <a:gd name="connsiteX2" fmla="*/ 495300 w 495300"/>
              <a:gd name="connsiteY2" fmla="*/ 84899 h 296354"/>
              <a:gd name="connsiteX0" fmla="*/ 0 w 495300"/>
              <a:gd name="connsiteY0" fmla="*/ 301785 h 301785"/>
              <a:gd name="connsiteX1" fmla="*/ 198180 w 495300"/>
              <a:gd name="connsiteY1" fmla="*/ 6522 h 301785"/>
              <a:gd name="connsiteX2" fmla="*/ 495300 w 495300"/>
              <a:gd name="connsiteY2" fmla="*/ 90330 h 301785"/>
              <a:gd name="connsiteX0" fmla="*/ 0 w 495300"/>
              <a:gd name="connsiteY0" fmla="*/ 301785 h 301785"/>
              <a:gd name="connsiteX1" fmla="*/ 198180 w 495300"/>
              <a:gd name="connsiteY1" fmla="*/ 6522 h 301785"/>
              <a:gd name="connsiteX2" fmla="*/ 495300 w 495300"/>
              <a:gd name="connsiteY2" fmla="*/ 90330 h 301785"/>
              <a:gd name="connsiteX0" fmla="*/ 0 w 544829"/>
              <a:gd name="connsiteY0" fmla="*/ 302154 h 302154"/>
              <a:gd name="connsiteX1" fmla="*/ 198180 w 544829"/>
              <a:gd name="connsiteY1" fmla="*/ 6891 h 302154"/>
              <a:gd name="connsiteX2" fmla="*/ 544829 w 544829"/>
              <a:gd name="connsiteY2" fmla="*/ 86897 h 302154"/>
              <a:gd name="connsiteX0" fmla="*/ 0 w 544829"/>
              <a:gd name="connsiteY0" fmla="*/ 346090 h 346090"/>
              <a:gd name="connsiteX1" fmla="*/ 297239 w 544829"/>
              <a:gd name="connsiteY1" fmla="*/ 5200 h 346090"/>
              <a:gd name="connsiteX2" fmla="*/ 544829 w 544829"/>
              <a:gd name="connsiteY2" fmla="*/ 130833 h 346090"/>
              <a:gd name="connsiteX0" fmla="*/ 0 w 544829"/>
              <a:gd name="connsiteY0" fmla="*/ 346090 h 346090"/>
              <a:gd name="connsiteX1" fmla="*/ 297239 w 544829"/>
              <a:gd name="connsiteY1" fmla="*/ 5200 h 346090"/>
              <a:gd name="connsiteX2" fmla="*/ 544829 w 544829"/>
              <a:gd name="connsiteY2" fmla="*/ 130833 h 346090"/>
              <a:gd name="connsiteX0" fmla="*/ 0 w 558587"/>
              <a:gd name="connsiteY0" fmla="*/ 346493 h 346493"/>
              <a:gd name="connsiteX1" fmla="*/ 297239 w 558587"/>
              <a:gd name="connsiteY1" fmla="*/ 5603 h 346493"/>
              <a:gd name="connsiteX2" fmla="*/ 558587 w 558587"/>
              <a:gd name="connsiteY2" fmla="*/ 125533 h 346493"/>
              <a:gd name="connsiteX0" fmla="*/ 0 w 558587"/>
              <a:gd name="connsiteY0" fmla="*/ 352395 h 352395"/>
              <a:gd name="connsiteX1" fmla="*/ 270823 w 558587"/>
              <a:gd name="connsiteY1" fmla="*/ 5421 h 352395"/>
              <a:gd name="connsiteX2" fmla="*/ 558587 w 558587"/>
              <a:gd name="connsiteY2" fmla="*/ 131435 h 352395"/>
              <a:gd name="connsiteX0" fmla="*/ 0 w 558587"/>
              <a:gd name="connsiteY0" fmla="*/ 352395 h 352395"/>
              <a:gd name="connsiteX1" fmla="*/ 270823 w 558587"/>
              <a:gd name="connsiteY1" fmla="*/ 5421 h 352395"/>
              <a:gd name="connsiteX2" fmla="*/ 558587 w 558587"/>
              <a:gd name="connsiteY2" fmla="*/ 131435 h 352395"/>
              <a:gd name="connsiteX0" fmla="*/ 0 w 558587"/>
              <a:gd name="connsiteY0" fmla="*/ 295869 h 295869"/>
              <a:gd name="connsiteX1" fmla="*/ 281524 w 558587"/>
              <a:gd name="connsiteY1" fmla="*/ 7903 h 295869"/>
              <a:gd name="connsiteX2" fmla="*/ 558587 w 558587"/>
              <a:gd name="connsiteY2" fmla="*/ 74909 h 295869"/>
              <a:gd name="connsiteX0" fmla="*/ 0 w 558587"/>
              <a:gd name="connsiteY0" fmla="*/ 295869 h 295869"/>
              <a:gd name="connsiteX1" fmla="*/ 174512 w 558587"/>
              <a:gd name="connsiteY1" fmla="*/ 7903 h 295869"/>
              <a:gd name="connsiteX2" fmla="*/ 558587 w 558587"/>
              <a:gd name="connsiteY2" fmla="*/ 74909 h 295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8587" h="295869">
                <a:moveTo>
                  <a:pt x="0" y="295869"/>
                </a:moveTo>
                <a:cubicBezTo>
                  <a:pt x="32724" y="148592"/>
                  <a:pt x="81414" y="44730"/>
                  <a:pt x="174512" y="7903"/>
                </a:cubicBezTo>
                <a:cubicBezTo>
                  <a:pt x="267610" y="-28924"/>
                  <a:pt x="558587" y="74909"/>
                  <a:pt x="558587" y="74909"/>
                </a:cubicBezTo>
              </a:path>
            </a:pathLst>
          </a:cu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7246880" y="1960043"/>
            <a:ext cx="83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Rectangle 53"/>
          <p:cNvSpPr/>
          <p:nvPr/>
        </p:nvSpPr>
        <p:spPr>
          <a:xfrm>
            <a:off x="7420661" y="2150155"/>
            <a:ext cx="5541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en-US" dirty="0" smtClean="0">
                <a:latin typeface="Calibri" panose="020F0502020204030204" pitchFamily="34" charset="0"/>
              </a:rPr>
              <a:t>Ref:C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7556441" y="1724051"/>
            <a:ext cx="360990" cy="204271"/>
          </a:xfrm>
          <a:custGeom>
            <a:avLst/>
            <a:gdLst>
              <a:gd name="connsiteX0" fmla="*/ 0 w 259080"/>
              <a:gd name="connsiteY0" fmla="*/ 314105 h 314105"/>
              <a:gd name="connsiteX1" fmla="*/ 160020 w 259080"/>
              <a:gd name="connsiteY1" fmla="*/ 9305 h 314105"/>
              <a:gd name="connsiteX2" fmla="*/ 259080 w 259080"/>
              <a:gd name="connsiteY2" fmla="*/ 108365 h 314105"/>
              <a:gd name="connsiteX0" fmla="*/ 0 w 236220"/>
              <a:gd name="connsiteY0" fmla="*/ 304944 h 304944"/>
              <a:gd name="connsiteX1" fmla="*/ 160020 w 236220"/>
              <a:gd name="connsiteY1" fmla="*/ 144 h 304944"/>
              <a:gd name="connsiteX2" fmla="*/ 236220 w 236220"/>
              <a:gd name="connsiteY2" fmla="*/ 266844 h 304944"/>
              <a:gd name="connsiteX0" fmla="*/ 0 w 236220"/>
              <a:gd name="connsiteY0" fmla="*/ 145362 h 145362"/>
              <a:gd name="connsiteX1" fmla="*/ 121920 w 236220"/>
              <a:gd name="connsiteY1" fmla="*/ 582 h 145362"/>
              <a:gd name="connsiteX2" fmla="*/ 236220 w 236220"/>
              <a:gd name="connsiteY2" fmla="*/ 107262 h 145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6220" h="145362">
                <a:moveTo>
                  <a:pt x="0" y="145362"/>
                </a:moveTo>
                <a:cubicBezTo>
                  <a:pt x="58420" y="10107"/>
                  <a:pt x="82550" y="6932"/>
                  <a:pt x="121920" y="582"/>
                </a:cubicBezTo>
                <a:cubicBezTo>
                  <a:pt x="161290" y="-5768"/>
                  <a:pt x="208280" y="40587"/>
                  <a:pt x="236220" y="107262"/>
                </a:cubicBezTo>
              </a:path>
            </a:pathLst>
          </a:custGeom>
          <a:noFill/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rgbClr val="00B0F0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211827" y="1398077"/>
            <a:ext cx="569388" cy="276999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r" fontAlgn="b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%28.5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991966" y="1408795"/>
            <a:ext cx="5693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"/>
            <a:r>
              <a:rPr lang="en-US" dirty="0" smtClean="0">
                <a:solidFill>
                  <a:srgbClr val="00B050"/>
                </a:solidFill>
                <a:latin typeface="Calibri" panose="020F0502020204030204" pitchFamily="34" charset="0"/>
              </a:rPr>
              <a:t>%29.5</a:t>
            </a:r>
            <a:endParaRPr lang="en-US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426591" y="1521947"/>
            <a:ext cx="4908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"/>
            <a:r>
              <a:rPr lang="en-US" dirty="0" smtClean="0">
                <a:solidFill>
                  <a:srgbClr val="00B0F0"/>
                </a:solidFill>
                <a:latin typeface="Calibri" panose="020F0502020204030204" pitchFamily="34" charset="0"/>
              </a:rPr>
              <a:t>%1.9</a:t>
            </a:r>
            <a:endParaRPr lang="en-US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cxnSp>
        <p:nvCxnSpPr>
          <p:cNvPr id="61" name="Straight Arrow Connector 60"/>
          <p:cNvCxnSpPr/>
          <p:nvPr/>
        </p:nvCxnSpPr>
        <p:spPr bwMode="auto">
          <a:xfrm flipV="1">
            <a:off x="4636319" y="2403435"/>
            <a:ext cx="0" cy="2262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 flipV="1">
            <a:off x="7556441" y="1969217"/>
            <a:ext cx="0" cy="2262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8" name="Rectangle 107"/>
          <p:cNvSpPr/>
          <p:nvPr/>
        </p:nvSpPr>
        <p:spPr>
          <a:xfrm>
            <a:off x="4469867" y="2602655"/>
            <a:ext cx="5541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en-US" dirty="0" smtClean="0">
                <a:latin typeface="Calibri" panose="020F0502020204030204" pitchFamily="34" charset="0"/>
              </a:rPr>
              <a:t>Ref:R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488304" y="6130998"/>
            <a:ext cx="160973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sz="900" dirty="0">
                <a:solidFill>
                  <a:srgbClr val="000000"/>
                </a:solidFill>
                <a:latin typeface="Calibri" panose="020F0502020204030204" pitchFamily="34" charset="0"/>
              </a:rPr>
              <a:t>NC: Non-contiguous allocation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297181" y="6130997"/>
            <a:ext cx="131799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sz="900" dirty="0">
                <a:solidFill>
                  <a:srgbClr val="000000"/>
                </a:solidFill>
                <a:latin typeface="Calibri" panose="020F0502020204030204" pitchFamily="34" charset="0"/>
              </a:rPr>
              <a:t>C: Contiguous allocation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763191" y="6130997"/>
            <a:ext cx="11817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sz="900" dirty="0">
                <a:solidFill>
                  <a:srgbClr val="000000"/>
                </a:solidFill>
                <a:latin typeface="Calibri" panose="020F0502020204030204" pitchFamily="34" charset="0"/>
              </a:rPr>
              <a:t>R: Random allocation</a:t>
            </a:r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6604" y="4854899"/>
            <a:ext cx="3737172" cy="121930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9696" y="1798946"/>
            <a:ext cx="2597121" cy="35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9258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SISO Result Details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1109290"/>
            <a:ext cx="5010065" cy="375131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109290"/>
            <a:ext cx="5010065" cy="3751315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488304" y="6130998"/>
            <a:ext cx="160973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sz="900" dirty="0">
                <a:solidFill>
                  <a:srgbClr val="000000"/>
                </a:solidFill>
                <a:latin typeface="Calibri" panose="020F0502020204030204" pitchFamily="34" charset="0"/>
              </a:rPr>
              <a:t>NC: Non-contiguous allocation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297181" y="6130997"/>
            <a:ext cx="131799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sz="900" dirty="0">
                <a:solidFill>
                  <a:srgbClr val="000000"/>
                </a:solidFill>
                <a:latin typeface="Calibri" panose="020F0502020204030204" pitchFamily="34" charset="0"/>
              </a:rPr>
              <a:t>C: Contiguous allocation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763191" y="6130997"/>
            <a:ext cx="11817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sz="900" dirty="0">
                <a:solidFill>
                  <a:srgbClr val="000000"/>
                </a:solidFill>
                <a:latin typeface="Calibri" panose="020F0502020204030204" pitchFamily="34" charset="0"/>
              </a:rPr>
              <a:t>R: Random allocation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827" y="4851307"/>
            <a:ext cx="3737172" cy="121930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3482" y="4860605"/>
            <a:ext cx="3913971" cy="121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600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MIMO Result Details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935" y="1066800"/>
            <a:ext cx="5010065" cy="37513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4093" y="1066800"/>
            <a:ext cx="5010065" cy="375131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488304" y="6130998"/>
            <a:ext cx="160973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sz="900" dirty="0">
                <a:solidFill>
                  <a:srgbClr val="000000"/>
                </a:solidFill>
                <a:latin typeface="Calibri" panose="020F0502020204030204" pitchFamily="34" charset="0"/>
              </a:rPr>
              <a:t>NC: Non-contiguous allocation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297181" y="6130997"/>
            <a:ext cx="131799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sz="900" dirty="0">
                <a:solidFill>
                  <a:srgbClr val="000000"/>
                </a:solidFill>
                <a:latin typeface="Calibri" panose="020F0502020204030204" pitchFamily="34" charset="0"/>
              </a:rPr>
              <a:t>C: Contiguous allocation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63191" y="6130997"/>
            <a:ext cx="11817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sz="900" dirty="0">
                <a:solidFill>
                  <a:srgbClr val="000000"/>
                </a:solidFill>
                <a:latin typeface="Calibri" panose="020F0502020204030204" pitchFamily="34" charset="0"/>
              </a:rPr>
              <a:t>R: Random allocation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913" y="4782386"/>
            <a:ext cx="3542083" cy="12193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4794" y="4807907"/>
            <a:ext cx="3603048" cy="122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0344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Methodology of System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Obtain per tone SINR of STAs based on path loss and  shadowing of specific simulation scenario [12] and fading channel [2]</a:t>
            </a:r>
          </a:p>
          <a:p>
            <a:r>
              <a:rPr lang="en-US" dirty="0" smtClean="0"/>
              <a:t>Estimate effective SINR of sub-channels based on the specific numerology using the capacity mapping in [11] at the receiver</a:t>
            </a:r>
          </a:p>
          <a:p>
            <a:r>
              <a:rPr lang="en-US" dirty="0" smtClean="0"/>
              <a:t>Send these to the transmitter using the desired FG</a:t>
            </a:r>
          </a:p>
          <a:p>
            <a:r>
              <a:rPr lang="en-US" dirty="0" smtClean="0"/>
              <a:t>Perform proportional fair scheduling at the transmitter based on effective SINR of different sub-channels at the desired RG [9]</a:t>
            </a:r>
          </a:p>
          <a:p>
            <a:r>
              <a:rPr lang="en-US" dirty="0" smtClean="0"/>
              <a:t>Assign users to sub-channels</a:t>
            </a:r>
          </a:p>
          <a:p>
            <a:r>
              <a:rPr lang="en-US" dirty="0" smtClean="0"/>
              <a:t>Estimate PHY layer system throughput based on capacity of chosen users</a:t>
            </a:r>
          </a:p>
          <a:p>
            <a:r>
              <a:rPr lang="en-US" dirty="0" smtClean="0"/>
              <a:t>Average over multiple drops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93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Show potential benefits of multiple RU allocation over single user </a:t>
            </a:r>
            <a:r>
              <a:rPr lang="en-US" sz="2400" dirty="0"/>
              <a:t>allocation via system </a:t>
            </a:r>
            <a:r>
              <a:rPr lang="en-US" sz="2400" dirty="0" smtClean="0"/>
              <a:t>simulations.</a:t>
            </a:r>
          </a:p>
          <a:p>
            <a:pPr lvl="1" algn="just"/>
            <a:r>
              <a:rPr lang="en-US" sz="2200" dirty="0"/>
              <a:t>Identify need for updated </a:t>
            </a:r>
            <a:r>
              <a:rPr lang="en-US" sz="2200" dirty="0" err="1"/>
              <a:t>interleaver</a:t>
            </a:r>
            <a:r>
              <a:rPr lang="en-US" sz="2200" dirty="0"/>
              <a:t> design to enable multiple RU allocation </a:t>
            </a:r>
            <a:endParaRPr lang="en-US" sz="2400" dirty="0"/>
          </a:p>
          <a:p>
            <a:pPr algn="just"/>
            <a:r>
              <a:rPr lang="en-US" sz="2400" dirty="0" smtClean="0"/>
              <a:t>Show potential benefits of non-contiguous multiple RU allocation over contiguous multiple RU </a:t>
            </a:r>
            <a:r>
              <a:rPr lang="en-US" sz="2400" dirty="0"/>
              <a:t>allocations via system and link level </a:t>
            </a:r>
            <a:r>
              <a:rPr lang="en-US" sz="2400" dirty="0" smtClean="0"/>
              <a:t>simulations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53200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600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8772" y="1309628"/>
            <a:ext cx="4197927" cy="4495800"/>
          </a:xfrm>
        </p:spPr>
        <p:txBody>
          <a:bodyPr>
            <a:noAutofit/>
          </a:bodyPr>
          <a:lstStyle/>
          <a:p>
            <a:pPr algn="just"/>
            <a:r>
              <a:rPr lang="en-US" sz="1900" dirty="0" smtClean="0"/>
              <a:t>OFDMA Numerology and Structure [1]</a:t>
            </a:r>
          </a:p>
          <a:p>
            <a:pPr lvl="1" algn="just"/>
            <a:r>
              <a:rPr lang="en-US" sz="1900" dirty="0" smtClean="0"/>
              <a:t>PHY #10: Define 20MHz, 40 MHz, 80MHz, 160MHz / 80MHz + 80MHz OFDMA building blocks</a:t>
            </a:r>
          </a:p>
          <a:p>
            <a:pPr marL="457200" lvl="1" indent="0" algn="just">
              <a:buNone/>
            </a:pPr>
            <a:endParaRPr lang="en-US" sz="1900" dirty="0" smtClean="0"/>
          </a:p>
          <a:p>
            <a:pPr marL="457200" lvl="1" indent="0" algn="just">
              <a:buNone/>
            </a:pPr>
            <a:endParaRPr lang="en-US" sz="1900" dirty="0"/>
          </a:p>
          <a:p>
            <a:pPr marL="457200" lvl="1" indent="0" algn="just">
              <a:buNone/>
            </a:pPr>
            <a:endParaRPr lang="en-US" sz="1900" dirty="0" smtClean="0"/>
          </a:p>
          <a:p>
            <a:pPr marL="457200" lvl="1" indent="0" algn="just">
              <a:buNone/>
            </a:pPr>
            <a:endParaRPr lang="en-US" sz="1900" dirty="0" smtClean="0"/>
          </a:p>
          <a:p>
            <a:pPr algn="just"/>
            <a:r>
              <a:rPr lang="en-US" sz="1900" dirty="0" err="1" smtClean="0"/>
              <a:t>Interleaver</a:t>
            </a:r>
            <a:r>
              <a:rPr lang="en-US" sz="1900" dirty="0" smtClean="0"/>
              <a:t> </a:t>
            </a:r>
            <a:r>
              <a:rPr lang="en-US" sz="1900" dirty="0"/>
              <a:t>and Tone Mapper for </a:t>
            </a:r>
            <a:r>
              <a:rPr lang="en-US" sz="1900" dirty="0" smtClean="0"/>
              <a:t>OFDMA [2]</a:t>
            </a:r>
            <a:endParaRPr lang="en-US" sz="1900" dirty="0"/>
          </a:p>
          <a:p>
            <a:pPr lvl="1" algn="just"/>
            <a:r>
              <a:rPr lang="en-US" sz="1900" dirty="0" smtClean="0"/>
              <a:t>PHY </a:t>
            </a:r>
            <a:r>
              <a:rPr lang="en-US" sz="1900" dirty="0"/>
              <a:t>#33: The BCC </a:t>
            </a:r>
            <a:r>
              <a:rPr lang="en-US" sz="1900" dirty="0" err="1"/>
              <a:t>interleaver</a:t>
            </a:r>
            <a:r>
              <a:rPr lang="en-US" sz="1900" dirty="0"/>
              <a:t> and LDPC tone mapper parameters to be defined in the </a:t>
            </a:r>
            <a:r>
              <a:rPr lang="en-US" sz="1900" dirty="0" smtClean="0"/>
              <a:t>table</a:t>
            </a:r>
            <a:r>
              <a:rPr lang="en-US" sz="1900" dirty="0"/>
              <a:t> </a:t>
            </a:r>
            <a:r>
              <a:rPr lang="en-US" sz="1900" dirty="0" smtClean="0"/>
              <a:t>below</a:t>
            </a:r>
            <a:endParaRPr lang="en-US" sz="1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Design</a:t>
            </a:r>
            <a:endParaRPr lang="en-US" dirty="0"/>
          </a:p>
        </p:txBody>
      </p:sp>
      <p:pic>
        <p:nvPicPr>
          <p:cNvPr id="6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0567" y="4488872"/>
            <a:ext cx="4413269" cy="1524000"/>
          </a:xfrm>
          <a:prstGeom prst="rect">
            <a:avLst/>
          </a:prstGeom>
        </p:spPr>
      </p:pic>
      <p:pic>
        <p:nvPicPr>
          <p:cNvPr id="5" name="Content Placeholder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891" y="1230448"/>
            <a:ext cx="4414909" cy="2848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19817" y="6083766"/>
            <a:ext cx="36740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BCC </a:t>
            </a:r>
            <a:r>
              <a:rPr lang="en-US" sz="1600" dirty="0" err="1" smtClean="0"/>
              <a:t>Interleaver</a:t>
            </a:r>
            <a:r>
              <a:rPr lang="en-US" sz="1600" dirty="0" smtClean="0"/>
              <a:t> and LDPC Tone Mapper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5943600" y="4079425"/>
            <a:ext cx="21932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Numerology for 20MHz</a:t>
            </a:r>
            <a:endParaRPr lang="en-US" sz="16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4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53200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2452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Q: Should we allocate more than one RU per user ?</a:t>
            </a:r>
          </a:p>
          <a:p>
            <a:pPr algn="just"/>
            <a:r>
              <a:rPr lang="en-US" dirty="0"/>
              <a:t>Q: If multiple RUs </a:t>
            </a:r>
            <a:r>
              <a:rPr lang="en-US" dirty="0" smtClean="0"/>
              <a:t>can be allocated per user, </a:t>
            </a:r>
            <a:r>
              <a:rPr lang="en-US" dirty="0"/>
              <a:t>how does this affect the </a:t>
            </a:r>
            <a:r>
              <a:rPr lang="en-US" dirty="0" err="1"/>
              <a:t>interleaver</a:t>
            </a:r>
            <a:r>
              <a:rPr lang="en-US" dirty="0"/>
              <a:t> design?</a:t>
            </a:r>
          </a:p>
          <a:p>
            <a:pPr lvl="1" algn="just"/>
            <a:r>
              <a:rPr lang="en-US" dirty="0"/>
              <a:t>Observation: current design does not take all multiple RU allocation scenarios into consideration e.g. 3 x 26-tone RU allocation</a:t>
            </a:r>
          </a:p>
          <a:p>
            <a:pPr algn="just"/>
            <a:r>
              <a:rPr lang="en-US" dirty="0" smtClean="0"/>
              <a:t>Q: If multiple RUs per user are allocated, should those RUs be contiguous or non-contiguous ?</a:t>
            </a:r>
          </a:p>
          <a:p>
            <a:pPr lvl="1" algn="just"/>
            <a:r>
              <a:rPr lang="en-US" dirty="0" smtClean="0"/>
              <a:t>DL </a:t>
            </a:r>
            <a:r>
              <a:rPr lang="en-US" dirty="0"/>
              <a:t>OFDMA </a:t>
            </a:r>
            <a:r>
              <a:rPr lang="en-US" dirty="0" err="1" smtClean="0"/>
              <a:t>Signalling</a:t>
            </a:r>
            <a:r>
              <a:rPr lang="en-US" dirty="0"/>
              <a:t> </a:t>
            </a:r>
            <a:r>
              <a:rPr lang="en-US" dirty="0" smtClean="0"/>
              <a:t>[3]</a:t>
            </a:r>
            <a:endParaRPr lang="en-US" dirty="0"/>
          </a:p>
          <a:p>
            <a:pPr lvl="2" algn="just"/>
            <a:r>
              <a:rPr lang="en-US" dirty="0"/>
              <a:t>SP1: Do you think we should be able to express non-contiguous RU allocation? Y:N:A = </a:t>
            </a:r>
            <a:r>
              <a:rPr lang="en-US" dirty="0" smtClean="0"/>
              <a:t>46:22:54</a:t>
            </a:r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520934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257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system throughput performance in SS1 and SS3 for </a:t>
            </a:r>
          </a:p>
          <a:p>
            <a:pPr lvl="1"/>
            <a:r>
              <a:rPr lang="en-US" dirty="0"/>
              <a:t>Single RU allocation</a:t>
            </a:r>
          </a:p>
          <a:p>
            <a:pPr lvl="1"/>
            <a:r>
              <a:rPr lang="en-US" dirty="0"/>
              <a:t>Multiple RU allocation : contiguous</a:t>
            </a:r>
          </a:p>
          <a:p>
            <a:pPr lvl="1"/>
            <a:r>
              <a:rPr lang="en-US" dirty="0"/>
              <a:t>Multiple RU allocation : non-contiguous</a:t>
            </a:r>
          </a:p>
          <a:p>
            <a:r>
              <a:rPr lang="en-US" dirty="0"/>
              <a:t>Study link level performance for </a:t>
            </a:r>
            <a:r>
              <a:rPr lang="en-US" dirty="0" smtClean="0"/>
              <a:t>MCS </a:t>
            </a:r>
            <a:r>
              <a:rPr lang="en-US" dirty="0"/>
              <a:t>7 in Channel </a:t>
            </a:r>
            <a:r>
              <a:rPr lang="en-US" dirty="0" smtClean="0"/>
              <a:t>D</a:t>
            </a:r>
          </a:p>
          <a:p>
            <a:pPr lvl="1"/>
            <a:r>
              <a:rPr lang="en-US" dirty="0"/>
              <a:t>Multiple RU allocation : contiguous</a:t>
            </a:r>
          </a:p>
          <a:p>
            <a:pPr lvl="1"/>
            <a:r>
              <a:rPr lang="en-US" dirty="0"/>
              <a:t>Multiple RU allocation : non-contiguous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53200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966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22471"/>
            <a:ext cx="7772400" cy="609600"/>
          </a:xfrm>
        </p:spPr>
        <p:txBody>
          <a:bodyPr/>
          <a:lstStyle/>
          <a:p>
            <a:r>
              <a:rPr lang="en-US" dirty="0" smtClean="0"/>
              <a:t>System Throughput Simulation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364" y="1195593"/>
            <a:ext cx="8686800" cy="4495800"/>
          </a:xfrm>
        </p:spPr>
        <p:txBody>
          <a:bodyPr/>
          <a:lstStyle/>
          <a:p>
            <a:r>
              <a:rPr lang="en-US" dirty="0"/>
              <a:t>No MAC protocol overhead assumed </a:t>
            </a:r>
            <a:endParaRPr lang="en-US" dirty="0" smtClean="0"/>
          </a:p>
          <a:p>
            <a:r>
              <a:rPr lang="en-US" dirty="0" smtClean="0"/>
              <a:t>STAs </a:t>
            </a:r>
            <a:r>
              <a:rPr lang="en-US" dirty="0"/>
              <a:t>are located based on specific </a:t>
            </a:r>
            <a:r>
              <a:rPr lang="en-US" dirty="0" smtClean="0"/>
              <a:t>TGax simulation scenarios [4]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520934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86964" y="6138123"/>
            <a:ext cx="1584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Table derived from [8]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442" y="4467014"/>
            <a:ext cx="4972050" cy="8858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833" y="5487624"/>
            <a:ext cx="6174246" cy="91304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29782" y="4392826"/>
            <a:ext cx="8627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20 MHz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786964" y="5386124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80 MHz</a:t>
            </a:r>
            <a:endParaRPr lang="en-US" sz="1400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8603" y="2016091"/>
            <a:ext cx="3316511" cy="35116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701" y="2057598"/>
            <a:ext cx="5029636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48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Scheduler (20 MHz)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525619" y="6167059"/>
            <a:ext cx="3499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Resource Allocation for </a:t>
            </a:r>
            <a:r>
              <a:rPr lang="en-US" sz="1400" dirty="0"/>
              <a:t>Non-contiguous Case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555637" y="4761232"/>
            <a:ext cx="31309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pPr algn="ctr"/>
            <a:r>
              <a:rPr lang="en-US" dirty="0" smtClean="0"/>
              <a:t>Resource allocation for </a:t>
            </a:r>
            <a:r>
              <a:rPr lang="en-US" dirty="0"/>
              <a:t>Contiguous Case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429000" y="3360736"/>
            <a:ext cx="3384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Resource allocation for single RU allocation</a:t>
            </a: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4108234" y="1974935"/>
            <a:ext cx="17315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/>
              <a:t>20 MHz Numerology</a:t>
            </a:r>
            <a:endParaRPr lang="en-US" sz="140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43989" y="6520934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8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7750" y="1272399"/>
            <a:ext cx="5212532" cy="6889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5820" y="2424900"/>
            <a:ext cx="5334462" cy="10120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8639" y="3718489"/>
            <a:ext cx="5334462" cy="1012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8639" y="5155035"/>
            <a:ext cx="5334462" cy="1012024"/>
          </a:xfrm>
          <a:prstGeom prst="rect">
            <a:avLst/>
          </a:prstGeom>
        </p:spPr>
      </p:pic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50914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1353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 MHz Results (System Simulations)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791200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1800" dirty="0" smtClean="0"/>
              <a:t>Performance gains for multiple </a:t>
            </a:r>
            <a:r>
              <a:rPr lang="en-US" sz="1800" dirty="0"/>
              <a:t>RU non-contiguous allocation over single RU and multiple RU contiguous allocation can be </a:t>
            </a:r>
            <a:r>
              <a:rPr lang="en-US" sz="1800" dirty="0" smtClean="0"/>
              <a:t>observed</a:t>
            </a:r>
            <a:endParaRPr lang="en-US" sz="1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63" y="1241670"/>
            <a:ext cx="6062180" cy="4539092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 rot="16200000">
            <a:off x="348368" y="2024767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20299" y="4619869"/>
            <a:ext cx="36180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 smtClean="0"/>
              <a:t>Legend</a:t>
            </a:r>
          </a:p>
          <a:p>
            <a:r>
              <a:rPr lang="en-US" sz="1400" dirty="0" err="1" smtClean="0"/>
              <a:t>sRU</a:t>
            </a:r>
            <a:r>
              <a:rPr lang="en-US" sz="1400" dirty="0" smtClean="0"/>
              <a:t>:    Single RU Allocation</a:t>
            </a:r>
          </a:p>
          <a:p>
            <a:r>
              <a:rPr lang="en-US" sz="1400" dirty="0" smtClean="0"/>
              <a:t>C:        Multiple RU Contiguous Allocation</a:t>
            </a:r>
          </a:p>
          <a:p>
            <a:r>
              <a:rPr lang="en-US" sz="1400" dirty="0" smtClean="0"/>
              <a:t>NC:     Multiple RU Non-contiguous Allocation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0299" y="2765379"/>
            <a:ext cx="3359187" cy="1237595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50914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343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1092</Words>
  <Application>Microsoft Office PowerPoint</Application>
  <PresentationFormat>On-screen Show (4:3)</PresentationFormat>
  <Paragraphs>221</Paragraphs>
  <Slides>24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Times New Roman</vt:lpstr>
      <vt:lpstr>802-11-Submission</vt:lpstr>
      <vt:lpstr>Document</vt:lpstr>
      <vt:lpstr>Multiple Resource Unit Allocation for TGax OFDMA</vt:lpstr>
      <vt:lpstr>Outline</vt:lpstr>
      <vt:lpstr>Motivation</vt:lpstr>
      <vt:lpstr>Existing Design</vt:lpstr>
      <vt:lpstr>Open Questions</vt:lpstr>
      <vt:lpstr>Study Outline</vt:lpstr>
      <vt:lpstr>System Throughput Simulation Assumptions</vt:lpstr>
      <vt:lpstr>Scheduler (20 MHz)</vt:lpstr>
      <vt:lpstr>20 MHz Results (System Simulations)</vt:lpstr>
      <vt:lpstr>80 MHz Results (System Simulations)</vt:lpstr>
      <vt:lpstr>Link Level Simulation Assumptions</vt:lpstr>
      <vt:lpstr>Link Level Contiguous/Non-Contiguous Allocation</vt:lpstr>
      <vt:lpstr>Multiple RU Interleaving</vt:lpstr>
      <vt:lpstr>Conclusions</vt:lpstr>
      <vt:lpstr>Straw Poll #1</vt:lpstr>
      <vt:lpstr>Straw Poll #2</vt:lpstr>
      <vt:lpstr>Straw Poll #3</vt:lpstr>
      <vt:lpstr>References</vt:lpstr>
      <vt:lpstr>Additional Material</vt:lpstr>
      <vt:lpstr>Granularity Definition</vt:lpstr>
      <vt:lpstr>Gain Definitions</vt:lpstr>
      <vt:lpstr>SISO Result Details</vt:lpstr>
      <vt:lpstr>MIMO Result Details</vt:lpstr>
      <vt:lpstr>Simulation Methodology of System Throughput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2015-09-12T15:19:50Z</dcterms:created>
  <dcterms:modified xsi:type="dcterms:W3CDTF">2015-09-13T19:16:43Z</dcterms:modified>
</cp:coreProperties>
</file>