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271" r:id="rId3"/>
    <p:sldId id="279" r:id="rId4"/>
    <p:sldId id="277" r:id="rId5"/>
    <p:sldId id="290" r:id="rId6"/>
    <p:sldId id="272" r:id="rId7"/>
    <p:sldId id="274" r:id="rId8"/>
    <p:sldId id="285" r:id="rId9"/>
    <p:sldId id="291" r:id="rId10"/>
    <p:sldId id="292" r:id="rId11"/>
    <p:sldId id="276" r:id="rId12"/>
    <p:sldId id="289" r:id="rId13"/>
    <p:sldId id="288" r:id="rId14"/>
    <p:sldId id="281" r:id="rId15"/>
    <p:sldId id="282" r:id="rId16"/>
    <p:sldId id="284" r:id="rId1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5" name="Author" initials="A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39" autoAdjust="0"/>
    <p:restoredTop sz="94476" autoAdjust="0"/>
  </p:normalViewPr>
  <p:slideViewPr>
    <p:cSldViewPr>
      <p:cViewPr varScale="1">
        <p:scale>
          <a:sx n="70" d="100"/>
          <a:sy n="70" d="100"/>
        </p:scale>
        <p:origin x="139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04" y="9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1807" y="175750"/>
            <a:ext cx="228562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802.11-15/01056r0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99993" y="8997440"/>
            <a:ext cx="68768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8677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4910" y="9623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98851" y="9000621"/>
            <a:ext cx="11519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952" tIns="45976" rIns="91952" bIns="45976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23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731FCA-9349-4209-B95B-D7D7A34BE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7485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9038" y="703263"/>
            <a:ext cx="4632325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Interdigital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61260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469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July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8" y="6475413"/>
            <a:ext cx="1594987" cy="184666"/>
          </a:xfrm>
          <a:ln/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July 2015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8937" y="6475413"/>
            <a:ext cx="1594988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block - with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3A84E775-964C-4E26-9544-B4306DDECE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42381"/>
          </a:xfrm>
          <a:prstGeom prst="rect">
            <a:avLst/>
          </a:prstGeom>
        </p:spPr>
        <p:txBody>
          <a:bodyPr vert="horz" lIns="68580" tIns="34290" rIns="68580" bIns="34290"/>
          <a:lstStyle>
            <a:lvl1pPr>
              <a:defRPr b="1" i="0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3629" y="1239433"/>
            <a:ext cx="8245078" cy="4705756"/>
          </a:xfrm>
          <a:prstGeom prst="rect">
            <a:avLst/>
          </a:prstGeom>
        </p:spPr>
        <p:txBody>
          <a:bodyPr vert="horz" lIns="68580" tIns="34290" rIns="68580" bIns="3429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2421" y="6442733"/>
            <a:ext cx="3479159" cy="19236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rgbClr val="FFFFFF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84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20332" y="6475413"/>
            <a:ext cx="179536" cy="184666"/>
          </a:xfrm>
        </p:spPr>
        <p:txBody>
          <a:bodyPr/>
          <a:lstStyle/>
          <a:p>
            <a:fld id="{3A84E775-964C-4E26-9544-B4306DDECE36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842381"/>
          </a:xfrm>
          <a:prstGeom prst="rect">
            <a:avLst/>
          </a:prstGeom>
        </p:spPr>
        <p:txBody>
          <a:bodyPr vert="horz" lIns="68580" tIns="34290" rIns="68580" bIns="34290"/>
          <a:lstStyle>
            <a:lvl1pPr>
              <a:defRPr b="1" i="0">
                <a:latin typeface="Calibri"/>
                <a:cs typeface="Calibri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2421" y="6442733"/>
            <a:ext cx="3479159" cy="192360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 b="0" i="0">
                <a:solidFill>
                  <a:srgbClr val="FFFFFF"/>
                </a:solidFill>
                <a:latin typeface="Calibri Light"/>
                <a:cs typeface="Calibri Light"/>
              </a:defRPr>
            </a:lvl1pPr>
          </a:lstStyle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034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48937" y="6475413"/>
            <a:ext cx="15949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Kome Oteri (InterDigital)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802.11-15/1056r1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330-05-00ax-ofdma-numerology-and-structure.pptx" TargetMode="External"/><Relationship Id="rId2" Type="http://schemas.openxmlformats.org/officeDocument/2006/relationships/hyperlink" Target="https://mentor.ieee.org/802.11/dcn/15/11-15-0569-01-00ax-performance-of-1x-2x-and-4x-he-ltf.pptx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mentor.ieee.org/802.11/dcn/15/11-15-0349-02-00ax-he-ltf-proposal.pptx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2" y="609600"/>
            <a:ext cx="7989887" cy="981075"/>
          </a:xfrm>
        </p:spPr>
        <p:txBody>
          <a:bodyPr/>
          <a:lstStyle/>
          <a:p>
            <a:r>
              <a:rPr lang="en-US" dirty="0" smtClean="0"/>
              <a:t>Clarifying Link Level Simulator Assumptions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9324" y="17780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2015-09-13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636373" y="2574142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34200" y="6567746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032919"/>
              </p:ext>
            </p:extLst>
          </p:nvPr>
        </p:nvGraphicFramePr>
        <p:xfrm>
          <a:off x="246063" y="3244850"/>
          <a:ext cx="8875712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72" name="Document" r:id="rId5" imgW="8705678" imgH="2725109" progId="Word.Document.8">
                  <p:embed/>
                </p:oleObj>
              </mc:Choice>
              <mc:Fallback>
                <p:oleObj name="Document" r:id="rId5" imgW="8705678" imgH="272510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063" y="3244850"/>
                        <a:ext cx="8875712" cy="27654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10</a:t>
            </a:fld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57198" y="876782"/>
            <a:ext cx="8229600" cy="631786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lvl="1" algn="ctr"/>
            <a:r>
              <a:rPr lang="en-US" sz="3600" b="1" kern="0" dirty="0" smtClean="0">
                <a:solidFill>
                  <a:sysClr val="windowText" lastClr="000000"/>
                </a:solidFill>
                <a:latin typeface="+mn-lt"/>
              </a:rPr>
              <a:t>Simulator 2 Results</a:t>
            </a:r>
            <a:endParaRPr lang="en-US" sz="1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09600" y="279551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010400" y="6520073"/>
            <a:ext cx="1814062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464" y="1508568"/>
            <a:ext cx="5019675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0586" y="1508568"/>
            <a:ext cx="5019675" cy="377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198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the link level results may vary widely based on impairment assumptions such as CFO Model and phase noise model</a:t>
            </a:r>
          </a:p>
          <a:p>
            <a:r>
              <a:rPr lang="en-US" dirty="0" smtClean="0"/>
              <a:t>We would like these assumptions to be specified in the 802.11ax evaluation methodology document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52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to </a:t>
            </a:r>
            <a:r>
              <a:rPr lang="en-US" b="1" dirty="0" smtClean="0"/>
              <a:t>the following?</a:t>
            </a:r>
            <a:endParaRPr lang="en-US" b="1" dirty="0"/>
          </a:p>
          <a:p>
            <a:r>
              <a:rPr lang="en-US" dirty="0" smtClean="0"/>
              <a:t>Link level simulator assumptions and impairments shall be clarified for 802.11ax and changes from 802.11ac shall be identified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63212" y="6554070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860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Do you agree </a:t>
            </a:r>
            <a:r>
              <a:rPr lang="en-US" b="1" dirty="0" smtClean="0"/>
              <a:t>with the following?</a:t>
            </a:r>
            <a:endParaRPr lang="en-US" b="1" dirty="0"/>
          </a:p>
          <a:p>
            <a:r>
              <a:rPr lang="en-US" dirty="0" smtClean="0"/>
              <a:t>A table listing PHY impairments for 802.11ax shall be added to the EM document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18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24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11-14-0571-10-00ax-evaluation-methodology.docx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11-15-0125-04-00ax-box-1-and-box-2-calibration-results.xlsx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11-09-0451-16-00ac-tgac-functional-requirements-and-evaluation-methodology.doc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11-15-0330-05-00ax-ofdma-numerology-and-structure.pptx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11-15-0349-02-00ax-he-ltf-proposal.pptx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11-15-0602-04-00ax-he-ltf-squence-for-ul-mu-mimo.pptx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11-15-0569-01-00ax-performance-of-1x-2x-and-4x-he-ltf.pptx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11-14-0882-04-00ax-tgax-channel-model-document.docx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11-15-0580-01-00ax-11ax-coding-discussion.pptx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11-15-0132-07-00ax-spec-framework.docx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6010" y="6475413"/>
            <a:ext cx="148181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2794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 Impairments for 802.11ac [3]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10400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1427956"/>
            <a:ext cx="4072162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38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Impairments for 802.11ac </a:t>
            </a:r>
            <a:r>
              <a:rPr lang="en-US" dirty="0" smtClean="0"/>
              <a:t>(</a:t>
            </a:r>
            <a:r>
              <a:rPr lang="en-US" dirty="0" err="1" smtClean="0"/>
              <a:t>ctd</a:t>
            </a:r>
            <a:r>
              <a:rPr lang="en-US" dirty="0" smtClean="0"/>
              <a:t>) [3</a:t>
            </a:r>
            <a:r>
              <a:rPr lang="en-US" dirty="0"/>
              <a:t>]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48937" y="6551612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33156" y="6475413"/>
            <a:ext cx="153888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6822" y="1527016"/>
            <a:ext cx="4452115" cy="479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87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E6825-6159-436F-97B7-849D691F43B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198" y="876782"/>
            <a:ext cx="8229600" cy="631786"/>
          </a:xfrm>
        </p:spPr>
        <p:txBody>
          <a:bodyPr/>
          <a:lstStyle/>
          <a:p>
            <a:pPr lvl="1"/>
            <a:r>
              <a:rPr lang="en-US" sz="3600" dirty="0">
                <a:latin typeface="+mn-lt"/>
              </a:rPr>
              <a:t>Motivation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303032" y="1580568"/>
            <a:ext cx="8537933" cy="4134432"/>
          </a:xfrm>
        </p:spPr>
        <p:txBody>
          <a:bodyPr/>
          <a:lstStyle/>
          <a:p>
            <a:pPr lvl="0" algn="just"/>
            <a:r>
              <a:rPr lang="en-US" sz="2000" b="0" dirty="0" smtClean="0"/>
              <a:t>The simulation assumptions of the different types of system level simulators have been well defined in the Evaluation Methodology document [1].</a:t>
            </a:r>
          </a:p>
          <a:p>
            <a:pPr lvl="1" algn="just"/>
            <a:r>
              <a:rPr lang="en-US" dirty="0">
                <a:ea typeface="+mn-ea"/>
                <a:cs typeface="+mn-cs"/>
              </a:rPr>
              <a:t>The results have also been calibrated in </a:t>
            </a:r>
            <a:r>
              <a:rPr lang="en-US" dirty="0" smtClean="0">
                <a:ea typeface="+mn-ea"/>
                <a:cs typeface="+mn-cs"/>
              </a:rPr>
              <a:t>[2].</a:t>
            </a:r>
            <a:endParaRPr lang="en-US" dirty="0">
              <a:ea typeface="+mn-ea"/>
              <a:cs typeface="+mn-cs"/>
            </a:endParaRPr>
          </a:p>
          <a:p>
            <a:pPr lvl="0" algn="just"/>
            <a:r>
              <a:rPr lang="en-US" sz="2000" b="0" dirty="0" smtClean="0"/>
              <a:t>Link level simulation results obtained may vary widely based on the simulation assumptions and impairments such as </a:t>
            </a:r>
            <a:r>
              <a:rPr lang="en-US" sz="2000" b="0" dirty="0"/>
              <a:t>the </a:t>
            </a:r>
            <a:r>
              <a:rPr lang="en-US" sz="2000" b="0" dirty="0" smtClean="0"/>
              <a:t>CFO, phase </a:t>
            </a:r>
            <a:r>
              <a:rPr lang="en-US" sz="2000" b="0" dirty="0"/>
              <a:t>noise </a:t>
            </a:r>
            <a:r>
              <a:rPr lang="en-US" sz="2000" b="0" dirty="0" smtClean="0"/>
              <a:t>and timing offset models.</a:t>
            </a:r>
            <a:endParaRPr lang="en-US" sz="2000" b="0" dirty="0"/>
          </a:p>
          <a:p>
            <a:pPr lvl="1" algn="just"/>
            <a:r>
              <a:rPr lang="en-US" b="0" dirty="0"/>
              <a:t>We would like to clarify the assumptions used for various  link level simulator parameters, </a:t>
            </a:r>
            <a:r>
              <a:rPr lang="en-US" b="0" dirty="0" smtClean="0"/>
              <a:t>impairments, assumptions </a:t>
            </a:r>
            <a:r>
              <a:rPr lang="en-US" b="0" dirty="0"/>
              <a:t>and </a:t>
            </a:r>
            <a:r>
              <a:rPr lang="en-US" b="0" dirty="0" smtClean="0"/>
              <a:t>models. </a:t>
            </a:r>
            <a:endParaRPr lang="en-US" b="0" dirty="0"/>
          </a:p>
          <a:p>
            <a:pPr lvl="1" algn="just"/>
            <a:r>
              <a:rPr lang="en-US" b="0" dirty="0" smtClean="0"/>
              <a:t>We </a:t>
            </a:r>
            <a:r>
              <a:rPr lang="en-US" b="0" dirty="0"/>
              <a:t>would like to update the 802.11ac assumptions and impairments found in </a:t>
            </a:r>
            <a:r>
              <a:rPr lang="en-US" b="0" dirty="0" smtClean="0"/>
              <a:t>[3] </a:t>
            </a:r>
            <a:r>
              <a:rPr lang="en-US" b="0" dirty="0"/>
              <a:t>to reflect the requirements for </a:t>
            </a:r>
            <a:r>
              <a:rPr lang="en-US" b="0" dirty="0" smtClean="0"/>
              <a:t>802.11ax and place these in the </a:t>
            </a:r>
            <a:r>
              <a:rPr lang="en-US" b="0" dirty="0"/>
              <a:t>evaluation methodology </a:t>
            </a:r>
            <a:r>
              <a:rPr lang="en-US" b="0" dirty="0" smtClean="0"/>
              <a:t>document. </a:t>
            </a:r>
            <a:endParaRPr lang="en-US" b="0" dirty="0"/>
          </a:p>
          <a:p>
            <a:pPr lvl="0"/>
            <a:endParaRPr lang="en-US" sz="2000" b="0" dirty="0" smtClean="0"/>
          </a:p>
          <a:p>
            <a:pPr lvl="1"/>
            <a:endParaRPr lang="en-US" sz="1800" dirty="0"/>
          </a:p>
          <a:p>
            <a:pPr lvl="0"/>
            <a:endParaRPr lang="en-US" sz="2000" b="0" dirty="0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228600"/>
            <a:ext cx="1360487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948938" y="6567718"/>
            <a:ext cx="1892027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784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3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5300" y="584711"/>
            <a:ext cx="8229600" cy="842381"/>
          </a:xfrm>
        </p:spPr>
        <p:txBody>
          <a:bodyPr/>
          <a:lstStyle/>
          <a:p>
            <a:r>
              <a:rPr lang="en-US" sz="3600" dirty="0">
                <a:latin typeface="+mn-lt"/>
              </a:rPr>
              <a:t>Current</a:t>
            </a:r>
            <a:r>
              <a:rPr lang="en-US" dirty="0" smtClean="0"/>
              <a:t> </a:t>
            </a:r>
            <a:r>
              <a:rPr lang="en-US" sz="3600" dirty="0">
                <a:latin typeface="+mn-lt"/>
              </a:rPr>
              <a:t>802.11ac Impairments [3]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95300" y="1582034"/>
            <a:ext cx="8245078" cy="4705756"/>
          </a:xfrm>
        </p:spPr>
        <p:txBody>
          <a:bodyPr/>
          <a:lstStyle/>
          <a:p>
            <a:r>
              <a:rPr lang="en-US" b="0" dirty="0" smtClean="0"/>
              <a:t>PA non-linearity</a:t>
            </a:r>
          </a:p>
          <a:p>
            <a:r>
              <a:rPr lang="en-US" b="0" dirty="0" smtClean="0"/>
              <a:t>Carrier Frequency Offset : 	</a:t>
            </a:r>
          </a:p>
          <a:p>
            <a:pPr lvl="1"/>
            <a:r>
              <a:rPr lang="en-US" b="0" dirty="0" smtClean="0"/>
              <a:t>DL [-20,20] ppm</a:t>
            </a:r>
          </a:p>
          <a:p>
            <a:pPr lvl="1"/>
            <a:r>
              <a:rPr lang="en-US" b="0" dirty="0" smtClean="0"/>
              <a:t>UL MU-MIMO [-2,2] kHz</a:t>
            </a:r>
          </a:p>
          <a:p>
            <a:r>
              <a:rPr lang="en-US" b="0" dirty="0"/>
              <a:t>Timing acquisition/preamble detection on a per-packet basis</a:t>
            </a:r>
          </a:p>
          <a:p>
            <a:r>
              <a:rPr lang="en-US" b="0" dirty="0" smtClean="0"/>
              <a:t>Phase Noise : Uses pole zero model at both </a:t>
            </a:r>
            <a:r>
              <a:rPr lang="en-US" b="0" dirty="0" err="1" smtClean="0"/>
              <a:t>Tx</a:t>
            </a:r>
            <a:r>
              <a:rPr lang="en-US" b="0" dirty="0" smtClean="0"/>
              <a:t> and Rx</a:t>
            </a:r>
          </a:p>
          <a:p>
            <a:r>
              <a:rPr lang="en-US" b="0" dirty="0" smtClean="0"/>
              <a:t>Noise Figure : 10 dB</a:t>
            </a:r>
          </a:p>
          <a:p>
            <a:r>
              <a:rPr lang="en-US" b="0" dirty="0" smtClean="0"/>
              <a:t>Antenna Configuration : ULA with ½ lambda separation</a:t>
            </a:r>
          </a:p>
          <a:p>
            <a:r>
              <a:rPr lang="en-US" b="0" dirty="0" smtClean="0"/>
              <a:t>Fluorescent Lighting : Not considered</a:t>
            </a:r>
          </a:p>
          <a:p>
            <a:r>
              <a:rPr lang="en-US" b="0" dirty="0" smtClean="0"/>
              <a:t>Timing : UL MU from [-100 to 100] ns</a:t>
            </a:r>
            <a:endParaRPr lang="en-US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258588"/>
            <a:ext cx="1284287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475413"/>
            <a:ext cx="1791440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0096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4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911437"/>
            <a:ext cx="8527365" cy="84238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Simulation Assumption Examples in 802.11ax</a:t>
            </a:r>
            <a:endParaRPr lang="en-US" dirty="0"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87561" y="1751641"/>
            <a:ext cx="8245078" cy="3659189"/>
          </a:xfrm>
        </p:spPr>
        <p:txBody>
          <a:bodyPr/>
          <a:lstStyle/>
          <a:p>
            <a:pPr lvl="0"/>
            <a:r>
              <a:rPr lang="en-US" sz="2000" b="0" dirty="0" smtClean="0"/>
              <a:t>DC tone design [4]</a:t>
            </a:r>
          </a:p>
          <a:p>
            <a:pPr lvl="1"/>
            <a:r>
              <a:rPr lang="en-US" sz="1800" dirty="0" smtClean="0"/>
              <a:t>40 ppm CFO before frequency correction</a:t>
            </a:r>
            <a:endParaRPr lang="en-US" sz="1800" b="0" dirty="0" smtClean="0"/>
          </a:p>
          <a:p>
            <a:pPr lvl="0"/>
            <a:r>
              <a:rPr lang="en-US" sz="2000" b="0" dirty="0" smtClean="0"/>
              <a:t>SISO 1x1</a:t>
            </a:r>
            <a:r>
              <a:rPr lang="en-US" sz="2000" b="0" dirty="0"/>
              <a:t>, 20 MHz </a:t>
            </a:r>
            <a:r>
              <a:rPr lang="en-US" sz="2000" b="0" dirty="0" smtClean="0"/>
              <a:t>results</a:t>
            </a:r>
            <a:r>
              <a:rPr lang="en-US" sz="2000" b="0" dirty="0"/>
              <a:t> </a:t>
            </a:r>
            <a:r>
              <a:rPr lang="en-US" sz="2000" b="0" dirty="0" smtClean="0"/>
              <a:t>[4]</a:t>
            </a:r>
          </a:p>
          <a:p>
            <a:pPr lvl="1"/>
            <a:r>
              <a:rPr lang="en-US" sz="1800" dirty="0" smtClean="0"/>
              <a:t>Channel estimation, CFO estimation, phase tracking all real, i</a:t>
            </a:r>
            <a:r>
              <a:rPr lang="en-US" sz="1800" b="0" dirty="0" smtClean="0"/>
              <a:t>nitial phase noise added</a:t>
            </a:r>
          </a:p>
          <a:p>
            <a:r>
              <a:rPr lang="en-US" sz="2000" b="0" dirty="0" smtClean="0"/>
              <a:t>SISO 1x1</a:t>
            </a:r>
            <a:r>
              <a:rPr lang="en-US" sz="2000" b="0" dirty="0"/>
              <a:t>, 80 MHz results </a:t>
            </a:r>
            <a:r>
              <a:rPr lang="en-US" sz="2000" b="0" dirty="0" smtClean="0"/>
              <a:t>[5]</a:t>
            </a:r>
            <a:endParaRPr lang="en-US" sz="2000" b="0" dirty="0"/>
          </a:p>
          <a:p>
            <a:pPr lvl="1"/>
            <a:r>
              <a:rPr lang="en-US" sz="1800" dirty="0" smtClean="0"/>
              <a:t>Channel estimation real, CFO estimation real, phase tracking is assumed present</a:t>
            </a:r>
          </a:p>
          <a:p>
            <a:r>
              <a:rPr lang="en-US" sz="2000" b="0" dirty="0" smtClean="0"/>
              <a:t>UL OFDMA, 20 MHz: [4]</a:t>
            </a:r>
          </a:p>
          <a:p>
            <a:pPr lvl="1"/>
            <a:r>
              <a:rPr lang="en-US" sz="1800" b="0" dirty="0" smtClean="0"/>
              <a:t>Frequency </a:t>
            </a:r>
            <a:r>
              <a:rPr lang="en-US" sz="1800" b="0" dirty="0"/>
              <a:t>offset of each user is uniformly distributed over +/- 235KHz and +/-100KHz </a:t>
            </a:r>
            <a:endParaRPr lang="en-US" sz="1800" b="0" dirty="0" smtClean="0"/>
          </a:p>
          <a:p>
            <a:r>
              <a:rPr lang="en-US" sz="2000" b="0" dirty="0" smtClean="0"/>
              <a:t>UL MU-MIMO, 20 MHz [6]</a:t>
            </a:r>
          </a:p>
          <a:p>
            <a:pPr lvl="1"/>
            <a:r>
              <a:rPr lang="en-US" sz="1800" b="0" dirty="0" smtClean="0"/>
              <a:t>Frequency offset of each user distributed over  400 Hz</a:t>
            </a:r>
          </a:p>
          <a:p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475413"/>
            <a:ext cx="1730827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  <p:sp>
        <p:nvSpPr>
          <p:cNvPr id="9" name="Date Placeholder 3"/>
          <p:cNvSpPr txBox="1">
            <a:spLocks/>
          </p:cNvSpPr>
          <p:nvPr/>
        </p:nvSpPr>
        <p:spPr>
          <a:xfrm>
            <a:off x="609600" y="304800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45056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5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9107" y="838200"/>
            <a:ext cx="8229600" cy="842381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Typical </a:t>
            </a:r>
            <a:r>
              <a:rPr lang="en-US" dirty="0" err="1" smtClean="0">
                <a:latin typeface="+mn-lt"/>
              </a:rPr>
              <a:t>TGax</a:t>
            </a:r>
            <a:r>
              <a:rPr lang="en-US" dirty="0" smtClean="0">
                <a:latin typeface="+mn-lt"/>
              </a:rPr>
              <a:t> Link </a:t>
            </a:r>
            <a:r>
              <a:rPr lang="en-US" dirty="0">
                <a:latin typeface="+mn-lt"/>
              </a:rPr>
              <a:t>Level Simulations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453629" y="2362199"/>
            <a:ext cx="8245078" cy="3582989"/>
          </a:xfrm>
        </p:spPr>
        <p:txBody>
          <a:bodyPr/>
          <a:lstStyle/>
          <a:p>
            <a:r>
              <a:rPr lang="en-US" dirty="0" smtClean="0"/>
              <a:t>We will show how typical </a:t>
            </a:r>
            <a:r>
              <a:rPr lang="en-US" dirty="0" err="1" smtClean="0"/>
              <a:t>TGax</a:t>
            </a:r>
            <a:r>
              <a:rPr lang="en-US" dirty="0" smtClean="0"/>
              <a:t> link level simulator results can change based on differing assumptions</a:t>
            </a:r>
          </a:p>
          <a:p>
            <a:pPr lvl="1"/>
            <a:r>
              <a:rPr lang="en-US" dirty="0" smtClean="0"/>
              <a:t>Some of the assumptions can be clearly inferred from the 802.11ac assumptions [3] and the latest 80211ax specification framework [10]</a:t>
            </a:r>
          </a:p>
          <a:p>
            <a:pPr lvl="1"/>
            <a:r>
              <a:rPr lang="en-US" dirty="0" smtClean="0"/>
              <a:t>Some of the assumptions need to be further defined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Internal Confidential: Internal Use Only – InterDigital Confidential and Proprietary</a:t>
            </a:r>
            <a:endParaRPr lang="en-US"/>
          </a:p>
        </p:txBody>
      </p:sp>
      <p:sp>
        <p:nvSpPr>
          <p:cNvPr id="6" name="Date Placeholder 3"/>
          <p:cNvSpPr txBox="1">
            <a:spLocks/>
          </p:cNvSpPr>
          <p:nvPr/>
        </p:nvSpPr>
        <p:spPr>
          <a:xfrm>
            <a:off x="609600" y="304800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6948938" y="6534473"/>
            <a:ext cx="1749769" cy="184666"/>
          </a:xfrm>
          <a:prstGeom prst="rect">
            <a:avLst/>
          </a:prstGeom>
          <a:ln/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 smtClean="0"/>
              <a:t>Kome Oteri (InterDigital)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69949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57350" y="1828800"/>
            <a:ext cx="6115050" cy="3657600"/>
          </a:xfrm>
        </p:spPr>
        <p:txBody>
          <a:bodyPr>
            <a:normAutofit/>
          </a:bodyPr>
          <a:lstStyle/>
          <a:p>
            <a:endParaRPr lang="en-US" sz="1200" dirty="0"/>
          </a:p>
          <a:p>
            <a:pPr lvl="2"/>
            <a:endParaRPr lang="en-US" sz="900" dirty="0"/>
          </a:p>
          <a:p>
            <a:pPr marL="342900" lvl="1" indent="0">
              <a:buNone/>
            </a:pP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1" name="Title 2"/>
          <p:cNvSpPr>
            <a:spLocks noGrp="1"/>
          </p:cNvSpPr>
          <p:nvPr>
            <p:ph type="title"/>
          </p:nvPr>
        </p:nvSpPr>
        <p:spPr>
          <a:xfrm>
            <a:off x="227599" y="755390"/>
            <a:ext cx="8229600" cy="631786"/>
          </a:xfrm>
        </p:spPr>
        <p:txBody>
          <a:bodyPr/>
          <a:lstStyle/>
          <a:p>
            <a:pPr lvl="1"/>
            <a:r>
              <a:rPr lang="en-US" sz="3600" dirty="0" smtClean="0">
                <a:latin typeface="+mn-lt"/>
              </a:rPr>
              <a:t>Clearly Defined Assumptions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5539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74906" y="6554070"/>
            <a:ext cx="159498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546" y="1514670"/>
            <a:ext cx="6133108" cy="42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48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393" y="1080994"/>
            <a:ext cx="7772400" cy="609600"/>
          </a:xfrm>
        </p:spPr>
        <p:txBody>
          <a:bodyPr/>
          <a:lstStyle/>
          <a:p>
            <a:r>
              <a:rPr lang="en-US" sz="3200" dirty="0" smtClean="0"/>
              <a:t>Assumptions to be Clarified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050" y="5450877"/>
            <a:ext cx="7772400" cy="381000"/>
          </a:xfrm>
        </p:spPr>
        <p:txBody>
          <a:bodyPr/>
          <a:lstStyle/>
          <a:p>
            <a:r>
              <a:rPr lang="en-US" dirty="0" smtClean="0"/>
              <a:t>These parameters may result in widely varying link level performances</a:t>
            </a:r>
          </a:p>
          <a:p>
            <a:pPr lvl="1"/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01823"/>
            <a:ext cx="1061188" cy="307777"/>
          </a:xfrm>
        </p:spPr>
        <p:txBody>
          <a:bodyPr/>
          <a:lstStyle/>
          <a:p>
            <a:pPr>
              <a:defRPr/>
            </a:pPr>
            <a:r>
              <a:rPr lang="en-US" sz="2000" dirty="0" smtClean="0"/>
              <a:t>Sept 2015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247" y="6567746"/>
            <a:ext cx="1594988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Kome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Oteri</a:t>
            </a:r>
            <a:r>
              <a:rPr lang="en-US" altLang="ko-KR" dirty="0" smtClean="0"/>
              <a:t> (</a:t>
            </a:r>
            <a:r>
              <a:rPr lang="en-US" altLang="ko-KR" dirty="0" err="1" smtClean="0"/>
              <a:t>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571628" y="6475413"/>
            <a:ext cx="76944" cy="184666"/>
          </a:xfrm>
        </p:spPr>
        <p:txBody>
          <a:bodyPr/>
          <a:lstStyle/>
          <a:p>
            <a:pPr>
              <a:defRPr/>
            </a:pP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613144"/>
              </p:ext>
            </p:extLst>
          </p:nvPr>
        </p:nvGraphicFramePr>
        <p:xfrm>
          <a:off x="1066800" y="2073976"/>
          <a:ext cx="6324600" cy="31840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3581400"/>
              </a:tblGrid>
              <a:tr h="3756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Parameter 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Value</a:t>
                      </a:r>
                      <a:endParaRPr lang="en-US" sz="1600" dirty="0"/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CFO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Model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Residual / CFO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Compensation &amp; Tracking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PPM /  kHz</a:t>
                      </a:r>
                    </a:p>
                  </a:txBody>
                  <a:tcPr marL="68580" marR="68580" marT="34290" marB="34290"/>
                </a:tc>
              </a:tr>
              <a:tr h="436923"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Randomly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distributed within [x, y] over a uniform distribution, x and y undefined</a:t>
                      </a:r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Integrated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Phase Noise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None / Model [3]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 Acquisition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Ideal / Per-packet-basis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Timing</a:t>
                      </a:r>
                      <a:r>
                        <a:rPr lang="en-US" sz="1200" baseline="0" dirty="0" smtClean="0"/>
                        <a:t> offset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Uniform over users, [0,…, </a:t>
                      </a:r>
                      <a:r>
                        <a:rPr lang="en-US" sz="1200" dirty="0" err="1" smtClean="0"/>
                        <a:t>Tmax</a:t>
                      </a:r>
                      <a:r>
                        <a:rPr lang="en-US" sz="1200" dirty="0" smtClean="0"/>
                        <a:t>], </a:t>
                      </a:r>
                      <a:r>
                        <a:rPr lang="en-US" sz="1200" dirty="0" err="1" smtClean="0"/>
                        <a:t>Tmax</a:t>
                      </a:r>
                      <a:r>
                        <a:rPr lang="en-US" sz="1200" baseline="0" dirty="0" smtClean="0"/>
                        <a:t> undefined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  <a:tr h="374408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I/Q Imbalance model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Not</a:t>
                      </a:r>
                      <a:r>
                        <a:rPr lang="en-US" sz="1200" baseline="0" dirty="0" smtClean="0"/>
                        <a:t> specified</a:t>
                      </a:r>
                      <a:endParaRPr lang="en-US" sz="1200" dirty="0"/>
                    </a:p>
                  </a:txBody>
                  <a:tcPr marL="68580" marR="68580" marT="34290" marB="3429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0160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9643" y="5439489"/>
            <a:ext cx="282789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Impairments </a:t>
            </a:r>
          </a:p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11-15/0569r1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[7]</a:t>
            </a:r>
            <a:endParaRPr lang="en-US" sz="1600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42 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11-15/0330r5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[4]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57198" y="876782"/>
            <a:ext cx="8229600" cy="631786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lvl="1" algn="ctr"/>
            <a:r>
              <a:rPr lang="en-US" sz="3600" b="1" kern="0" dirty="0" smtClean="0">
                <a:solidFill>
                  <a:sysClr val="windowText" lastClr="000000"/>
                </a:solidFill>
                <a:latin typeface="+mn-lt"/>
              </a:rPr>
              <a:t>Simulator 1 Results</a:t>
            </a:r>
            <a:endParaRPr lang="en-US" sz="1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372221" y="5439489"/>
            <a:ext cx="47236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CFO</a:t>
            </a: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Residual CFO</a:t>
            </a:r>
          </a:p>
          <a:p>
            <a:pPr algn="ctr"/>
            <a:r>
              <a:rPr lang="en-US" sz="1600" b="1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CFO &amp; Phase </a:t>
            </a:r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noise with CFO, time and phase tracking</a:t>
            </a:r>
          </a:p>
          <a:p>
            <a:pPr algn="ctr"/>
            <a:r>
              <a:rPr lang="en-US" sz="1600" b="1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Slide 33 </a:t>
            </a:r>
            <a:r>
              <a:rPr lang="en-US" sz="1600" dirty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from 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11-15/0</a:t>
            </a:r>
            <a:r>
              <a:rPr lang="en-US" sz="1600" u="sng" dirty="0" smtClean="0">
                <a:solidFill>
                  <a:srgbClr val="1F497D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349r2 [5] </a:t>
            </a:r>
            <a:endParaRPr lang="en-US" sz="1600" u="sng" dirty="0">
              <a:solidFill>
                <a:srgbClr val="1F497D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09600" y="279551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213" y="1828799"/>
            <a:ext cx="4686655" cy="351499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7346" y="1828800"/>
            <a:ext cx="4686653" cy="3514990"/>
          </a:xfrm>
          <a:prstGeom prst="rect">
            <a:avLst/>
          </a:prstGeom>
        </p:spPr>
      </p:pic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010400" y="6520073"/>
            <a:ext cx="1814062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13567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E775-964C-4E26-9544-B4306DDECE36}" type="slidenum">
              <a:rPr lang="en-US" smtClean="0"/>
              <a:t>9</a:t>
            </a:fld>
            <a:endParaRPr lang="en-US"/>
          </a:p>
        </p:txBody>
      </p:sp>
      <p:sp>
        <p:nvSpPr>
          <p:cNvPr id="9" name="Title 2"/>
          <p:cNvSpPr txBox="1">
            <a:spLocks/>
          </p:cNvSpPr>
          <p:nvPr/>
        </p:nvSpPr>
        <p:spPr>
          <a:xfrm>
            <a:off x="457198" y="876782"/>
            <a:ext cx="8229600" cy="631786"/>
          </a:xfrm>
          <a:prstGeom prst="rect">
            <a:avLst/>
          </a:prstGeom>
        </p:spPr>
        <p:txBody>
          <a:bodyPr vert="horz" lIns="68580" tIns="34290" rIns="68580" bIns="34290"/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b="1" i="0" kern="1200">
                <a:solidFill>
                  <a:schemeClr val="tx1"/>
                </a:solidFill>
                <a:latin typeface="Calibri"/>
                <a:ea typeface="+mj-ea"/>
                <a:cs typeface="Calibri"/>
              </a:defRPr>
            </a:lvl1pPr>
          </a:lstStyle>
          <a:p>
            <a:pPr marL="0" lvl="1" algn="ctr"/>
            <a:r>
              <a:rPr lang="en-US" sz="3600" b="1" kern="0" dirty="0" smtClean="0">
                <a:solidFill>
                  <a:sysClr val="windowText" lastClr="000000"/>
                </a:solidFill>
                <a:latin typeface="+mn-lt"/>
              </a:rPr>
              <a:t>Simulator 2 Assumptions</a:t>
            </a:r>
            <a:endParaRPr lang="en-US" sz="18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/>
        </p:nvSpPr>
        <p:spPr>
          <a:xfrm>
            <a:off x="609600" y="279551"/>
            <a:ext cx="1295400" cy="276999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sz="2000" b="1" dirty="0" smtClean="0"/>
              <a:t>Sept 2015</a:t>
            </a:r>
            <a:endParaRPr lang="en-US" sz="2000" b="1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7010400" y="6520073"/>
            <a:ext cx="1814062" cy="184666"/>
          </a:xfrm>
          <a:prstGeom prst="rect">
            <a:avLst/>
          </a:prstGeo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Kome Oteri (InterDigital</a:t>
            </a:r>
            <a:r>
              <a:rPr lang="en-US" altLang="ko-KR" dirty="0" smtClean="0"/>
              <a:t>)</a:t>
            </a:r>
            <a:endParaRPr lang="en-US" altLang="ko-KR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4306633"/>
              </p:ext>
            </p:extLst>
          </p:nvPr>
        </p:nvGraphicFramePr>
        <p:xfrm>
          <a:off x="960438" y="1839913"/>
          <a:ext cx="7162800" cy="45408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7600"/>
                <a:gridCol w="2387600"/>
                <a:gridCol w="2387600"/>
              </a:tblGrid>
              <a:tr h="304894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RU Size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5372"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242 RU (234/8 data/pilot)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996 RU (980/16 data/pilot)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MCS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 (256QAM, 5/6)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9 (256QAM, 5/6)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Tx</a:t>
                      </a:r>
                      <a:r>
                        <a:rPr lang="en-US" sz="1400" dirty="0" smtClean="0"/>
                        <a:t>/Rx Ant.</a:t>
                      </a:r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1x1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1x1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Channel Est.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real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real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Initial CFO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/ 20 kHz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/ 20 kHz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518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CFO Compensation &amp; Tracking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</a:t>
                      </a:r>
                      <a:r>
                        <a:rPr lang="en-US" sz="1400" baseline="0" dirty="0" smtClean="0"/>
                        <a:t> / </a:t>
                      </a:r>
                      <a:r>
                        <a:rPr lang="en-US" sz="1400" dirty="0" smtClean="0"/>
                        <a:t>Real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/ Real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baseline="0" dirty="0" smtClean="0"/>
                        <a:t>Phase Noise</a:t>
                      </a:r>
                    </a:p>
                    <a:p>
                      <a:pPr algn="ctr"/>
                      <a:r>
                        <a:rPr lang="en-US" sz="1400" baseline="0" dirty="0" smtClean="0"/>
                        <a:t>(both at </a:t>
                      </a:r>
                      <a:r>
                        <a:rPr lang="en-US" sz="1400" baseline="0" dirty="0" err="1" smtClean="0"/>
                        <a:t>Tx</a:t>
                      </a:r>
                      <a:r>
                        <a:rPr lang="en-US" sz="1400" baseline="0" dirty="0" smtClean="0"/>
                        <a:t> and Rx)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/ 11n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None / 11n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Channel Model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Ch.D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/>
                        <a:t>Ch.D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APEP_LENGTH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 Byte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1000 Byte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Coding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BCC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LDPC (25 iterations)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Time Synchronization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Ideal / Real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Ideal / Real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  <a:tr h="304894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Receiver</a:t>
                      </a:r>
                      <a:endParaRPr lang="en-US" sz="1400" dirty="0"/>
                    </a:p>
                  </a:txBody>
                  <a:tcPr marT="45734" marB="45734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Linear receiver</a:t>
                      </a:r>
                      <a:endParaRPr lang="en-US" sz="1400" dirty="0"/>
                    </a:p>
                  </a:txBody>
                  <a:tcPr marT="45734" marB="4573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Linear receiver</a:t>
                      </a:r>
                      <a:r>
                        <a:rPr lang="en-US" sz="1400" baseline="0" dirty="0" smtClean="0"/>
                        <a:t> (</a:t>
                      </a:r>
                      <a:r>
                        <a:rPr lang="en-US" sz="1400" dirty="0" smtClean="0"/>
                        <a:t>Exact</a:t>
                      </a:r>
                      <a:r>
                        <a:rPr lang="en-US" sz="1400" baseline="0" dirty="0" smtClean="0"/>
                        <a:t> LLR)</a:t>
                      </a:r>
                      <a:endParaRPr lang="en-US" sz="1400" dirty="0"/>
                    </a:p>
                  </a:txBody>
                  <a:tcPr marT="45734" marB="45734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9440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823</Words>
  <Application>Microsoft Office PowerPoint</Application>
  <PresentationFormat>On-screen Show (4:3)</PresentationFormat>
  <Paragraphs>191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802-11-Submission</vt:lpstr>
      <vt:lpstr>Document</vt:lpstr>
      <vt:lpstr>Clarifying Link Level Simulator Assumptions</vt:lpstr>
      <vt:lpstr>Motivation</vt:lpstr>
      <vt:lpstr>Current 802.11ac Impairments [3]</vt:lpstr>
      <vt:lpstr>Simulation Assumption Examples in 802.11ax</vt:lpstr>
      <vt:lpstr>Typical TGax Link Level Simulations</vt:lpstr>
      <vt:lpstr>Clearly Defined Assumptions</vt:lpstr>
      <vt:lpstr>Assumptions to be Clarified</vt:lpstr>
      <vt:lpstr>PowerPoint Presentation</vt:lpstr>
      <vt:lpstr>PowerPoint Presentation</vt:lpstr>
      <vt:lpstr>PowerPoint Presentation</vt:lpstr>
      <vt:lpstr>Conclusion</vt:lpstr>
      <vt:lpstr>Straw Poll #1</vt:lpstr>
      <vt:lpstr>Straw Poll #2</vt:lpstr>
      <vt:lpstr>References</vt:lpstr>
      <vt:lpstr>PHY Impairments for 802.11ac [3]</vt:lpstr>
      <vt:lpstr>PHY Impairments for 802.11ac (ctd) [3]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lastModifiedBy/>
  <cp:revision>1</cp:revision>
  <dcterms:created xsi:type="dcterms:W3CDTF">2015-09-12T15:11:37Z</dcterms:created>
  <dcterms:modified xsi:type="dcterms:W3CDTF">2015-09-14T04:16:02Z</dcterms:modified>
</cp:coreProperties>
</file>