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96" r:id="rId4"/>
    <p:sldId id="307" r:id="rId5"/>
    <p:sldId id="306" r:id="rId6"/>
    <p:sldId id="310" r:id="rId7"/>
    <p:sldId id="311" r:id="rId8"/>
    <p:sldId id="312" r:id="rId9"/>
    <p:sldId id="314" r:id="rId10"/>
    <p:sldId id="315" r:id="rId11"/>
    <p:sldId id="319" r:id="rId12"/>
    <p:sldId id="320" r:id="rId13"/>
    <p:sldId id="318" r:id="rId14"/>
    <p:sldId id="317" r:id="rId15"/>
    <p:sldId id="321" r:id="rId16"/>
    <p:sldId id="323" r:id="rId17"/>
    <p:sldId id="264" r:id="rId18"/>
    <p:sldId id="299" r:id="rId19"/>
    <p:sldId id="28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v0006"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014" autoAdjust="0"/>
    <p:restoredTop sz="94660"/>
  </p:normalViewPr>
  <p:slideViewPr>
    <p:cSldViewPr>
      <p:cViewPr varScale="1">
        <p:scale>
          <a:sx n="92" d="100"/>
          <a:sy n="92" d="100"/>
        </p:scale>
        <p:origin x="-73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802.11-15/0552r1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802.11-15/0552r1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10</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11</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12</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5</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6</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9</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Marcin filo, ICS, University of Surrey, UK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Marcin filo, ICS, University of Surrey, UK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802.11-15/1049r1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atwickairport.com/business-community/about-gatwick/at-a-glance/facts-sta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204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smtClean="0"/>
              <a:t>Implications of wrap-around for </a:t>
            </a:r>
            <a:r>
              <a:rPr lang="en-GB" altLang="en-US" dirty="0" err="1" smtClean="0"/>
              <a:t>TGax</a:t>
            </a:r>
            <a:r>
              <a:rPr lang="en-GB" altLang="en-US" dirty="0" smtClean="0"/>
              <a:t> Scenario 3 and Scenario 4</a:t>
            </a:r>
            <a:endParaRPr lang="en-GB" dirty="0"/>
          </a:p>
        </p:txBody>
      </p:sp>
      <p:sp>
        <p:nvSpPr>
          <p:cNvPr id="3074" name="Rectangle 2"/>
          <p:cNvSpPr>
            <a:spLocks noGrp="1" noChangeArrowheads="1"/>
          </p:cNvSpPr>
          <p:nvPr>
            <p:ph type="body" idx="1"/>
          </p:nvPr>
        </p:nvSpPr>
        <p:spPr>
          <a:xfrm>
            <a:off x="683568"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2040038928"/>
              </p:ext>
            </p:extLst>
          </p:nvPr>
        </p:nvGraphicFramePr>
        <p:xfrm>
          <a:off x="762000" y="2743200"/>
          <a:ext cx="8026400" cy="4429125"/>
        </p:xfrm>
        <a:graphic>
          <a:graphicData uri="http://schemas.openxmlformats.org/presentationml/2006/ole">
            <p:oleObj spid="_x0000_s3090" name="Document" r:id="rId4" imgW="8246388" imgH="4547641" progId="">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10</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85000" lnSpcReduction="20000"/>
          </a:bodyPr>
          <a:lstStyle/>
          <a:p>
            <a:pPr>
              <a:buFont typeface="Times New Roman" pitchFamily="16" charset="0"/>
              <a:buChar char="•"/>
            </a:pPr>
            <a:r>
              <a:rPr lang="en-US" dirty="0" smtClean="0"/>
              <a:t>Main SCE#3 parameter settings as in [1]</a:t>
            </a:r>
          </a:p>
          <a:p>
            <a:pPr lvl="1">
              <a:buFont typeface="Times New Roman" pitchFamily="16" charset="0"/>
              <a:buChar char="•"/>
            </a:pPr>
            <a:r>
              <a:rPr lang="en-US" dirty="0" smtClean="0"/>
              <a:t>Inter-cell distance (ICD) = 17.32m (10m radius), </a:t>
            </a:r>
          </a:p>
          <a:p>
            <a:pPr lvl="1">
              <a:buFont typeface="Times New Roman" pitchFamily="16" charset="0"/>
              <a:buChar char="•"/>
            </a:pPr>
            <a:r>
              <a:rPr lang="en-US" dirty="0" smtClean="0"/>
              <a:t>AP/STA TX power =  20dBm / 15dBm</a:t>
            </a:r>
          </a:p>
          <a:p>
            <a:pPr lvl="1">
              <a:buFont typeface="Times New Roman" pitchFamily="16" charset="0"/>
              <a:buChar char="•"/>
            </a:pPr>
            <a:r>
              <a:rPr lang="en-US" dirty="0" smtClean="0"/>
              <a:t>Path-loss model as defined in [1]</a:t>
            </a:r>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3.0m / 1.5m</a:t>
            </a:r>
          </a:p>
          <a:p>
            <a:pPr>
              <a:buFont typeface="Times New Roman" pitchFamily="16" charset="0"/>
              <a:buChar char="•"/>
            </a:pPr>
            <a:r>
              <a:rPr lang="en-US" dirty="0" smtClean="0"/>
              <a:t>Main SCE#4 parameter settings as in [1]</a:t>
            </a:r>
          </a:p>
          <a:p>
            <a:pPr lvl="1">
              <a:buFont typeface="Times New Roman" pitchFamily="16" charset="0"/>
              <a:buChar char="•"/>
            </a:pPr>
            <a:r>
              <a:rPr lang="en-US" dirty="0" smtClean="0"/>
              <a:t>Inter-cell distance (ICD) = 130 m </a:t>
            </a:r>
            <a:r>
              <a:rPr lang="en-US" dirty="0" smtClean="0"/>
              <a:t>(75m </a:t>
            </a:r>
            <a:r>
              <a:rPr lang="en-US" dirty="0" smtClean="0"/>
              <a:t>radius), </a:t>
            </a:r>
          </a:p>
          <a:p>
            <a:pPr lvl="1">
              <a:buFont typeface="Times New Roman" pitchFamily="16" charset="0"/>
              <a:buChar char="•"/>
            </a:pPr>
            <a:r>
              <a:rPr lang="en-US" dirty="0" smtClean="0"/>
              <a:t>AP/STA TX power =  20dBm / 15dBm </a:t>
            </a:r>
          </a:p>
          <a:p>
            <a:pPr lvl="1">
              <a:buFont typeface="Times New Roman" pitchFamily="16" charset="0"/>
              <a:buChar char="•"/>
            </a:pPr>
            <a:r>
              <a:rPr lang="en-US" dirty="0" smtClean="0"/>
              <a:t>Path-loss model as defined in [1]</a:t>
            </a:r>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10.0m / 1.5m</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sce3_rings.png"/>
          <p:cNvPicPr>
            <a:picLocks noChangeAspect="1"/>
          </p:cNvPicPr>
          <p:nvPr/>
        </p:nvPicPr>
        <p:blipFill>
          <a:blip r:embed="rId3"/>
          <a:stretch>
            <a:fillRect/>
          </a:stretch>
        </p:blipFill>
        <p:spPr>
          <a:xfrm>
            <a:off x="609600" y="2438216"/>
            <a:ext cx="4114800" cy="3086100"/>
          </a:xfrm>
          <a:prstGeom prst="rect">
            <a:avLst/>
          </a:prstGeom>
        </p:spPr>
      </p:pic>
      <p:sp>
        <p:nvSpPr>
          <p:cNvPr id="6" name="Slide Number Placeholder 5"/>
          <p:cNvSpPr>
            <a:spLocks noGrp="1"/>
          </p:cNvSpPr>
          <p:nvPr>
            <p:ph type="sldNum" idx="12"/>
          </p:nvPr>
        </p:nvSpPr>
        <p:spPr/>
        <p:txBody>
          <a:bodyPr/>
          <a:lstStyle/>
          <a:p>
            <a:r>
              <a:rPr lang="en-GB" dirty="0"/>
              <a:t>Slide </a:t>
            </a:r>
            <a:fld id="{640FCA93-0460-4BB8-89C2-809FD46B8F3F}" type="slidenum">
              <a:rPr lang="en-GB"/>
              <a:pPr/>
              <a:t>11</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3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990600" y="5638800"/>
            <a:ext cx="64008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802.11g (DSSS switched off), </a:t>
            </a:r>
            <a:r>
              <a:rPr lang="en-US" sz="1200" u="sng" dirty="0" smtClean="0">
                <a:solidFill>
                  <a:schemeClr val="tx1"/>
                </a:solidFill>
              </a:rPr>
              <a:t>Shadowing and Fast fading not considered</a:t>
            </a:r>
            <a:r>
              <a:rPr lang="en-US" sz="1200" dirty="0" smtClean="0">
                <a:solidFill>
                  <a:schemeClr val="tx1"/>
                </a:solidFill>
              </a:rPr>
              <a:t>, No rate adaptation (Data/Control rate 24Mbps/24Mbps), </a:t>
            </a:r>
            <a:r>
              <a:rPr lang="en-US" sz="1200" u="sng" dirty="0" smtClean="0">
                <a:solidFill>
                  <a:schemeClr val="tx1"/>
                </a:solidFill>
              </a:rPr>
              <a:t>CCA-SD threshold/RX sensitivity = -78dBm, CCA-ED threshold = -58dBm</a:t>
            </a:r>
            <a:r>
              <a:rPr lang="en-US" sz="1200" dirty="0" smtClean="0">
                <a:solidFill>
                  <a:schemeClr val="tx1"/>
                </a:solidFill>
              </a:rPr>
              <a:t>, STA density = 2000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 </a:t>
            </a:r>
            <a:endParaRPr lang="en-US" sz="1200" u="sng" dirty="0">
              <a:solidFill>
                <a:schemeClr val="tx1"/>
              </a:solidFill>
            </a:endParaRPr>
          </a:p>
        </p:txBody>
      </p:sp>
      <p:pic>
        <p:nvPicPr>
          <p:cNvPr id="11" name="Picture 10" descr="pathloss_indoor.png"/>
          <p:cNvPicPr>
            <a:picLocks noChangeAspect="1"/>
          </p:cNvPicPr>
          <p:nvPr/>
        </p:nvPicPr>
        <p:blipFill>
          <a:blip r:embed="rId4"/>
          <a:stretch>
            <a:fillRect/>
          </a:stretch>
        </p:blipFill>
        <p:spPr>
          <a:xfrm>
            <a:off x="4876800" y="2514600"/>
            <a:ext cx="3962400" cy="2971801"/>
          </a:xfrm>
          <a:prstGeom prst="rect">
            <a:avLst/>
          </a:prstGeom>
        </p:spPr>
      </p:pic>
      <p:sp>
        <p:nvSpPr>
          <p:cNvPr id="12" name="Rounded Rectangular Callout 11"/>
          <p:cNvSpPr/>
          <p:nvPr/>
        </p:nvSpPr>
        <p:spPr bwMode="auto">
          <a:xfrm>
            <a:off x="4419600" y="2514600"/>
            <a:ext cx="685800" cy="533400"/>
          </a:xfrm>
          <a:prstGeom prst="wedgeRoundRectCallout">
            <a:avLst>
              <a:gd name="adj1" fmla="val -59516"/>
              <a:gd name="adj2" fmla="val 42017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469 BSSs</a:t>
            </a:r>
          </a:p>
        </p:txBody>
      </p:sp>
      <p:sp>
        <p:nvSpPr>
          <p:cNvPr id="13" name="Rounded Rectangular Callout 12"/>
          <p:cNvSpPr/>
          <p:nvPr/>
        </p:nvSpPr>
        <p:spPr bwMode="auto">
          <a:xfrm>
            <a:off x="3733800" y="2895600"/>
            <a:ext cx="685800" cy="533400"/>
          </a:xfrm>
          <a:prstGeom prst="wedgeRoundRectCallout">
            <a:avLst>
              <a:gd name="adj1" fmla="val -52932"/>
              <a:gd name="adj2" fmla="val 332341"/>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331 BSSs</a:t>
            </a:r>
          </a:p>
        </p:txBody>
      </p:sp>
      <p:sp>
        <p:nvSpPr>
          <p:cNvPr id="14" name="Rounded Rectangular Callout 13"/>
          <p:cNvSpPr/>
          <p:nvPr/>
        </p:nvSpPr>
        <p:spPr bwMode="auto">
          <a:xfrm>
            <a:off x="2895600" y="3200400"/>
            <a:ext cx="685800" cy="533400"/>
          </a:xfrm>
          <a:prstGeom prst="wedgeRoundRectCallout">
            <a:avLst>
              <a:gd name="adj1" fmla="val -29063"/>
              <a:gd name="adj2" fmla="val 27255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217 BSSs</a:t>
            </a:r>
          </a:p>
        </p:txBody>
      </p:sp>
      <p:sp>
        <p:nvSpPr>
          <p:cNvPr id="15" name="Rounded Rectangular Callout 14"/>
          <p:cNvSpPr/>
          <p:nvPr/>
        </p:nvSpPr>
        <p:spPr bwMode="auto">
          <a:xfrm>
            <a:off x="1981200" y="2667000"/>
            <a:ext cx="685800" cy="533400"/>
          </a:xfrm>
          <a:prstGeom prst="wedgeRoundRectCallout">
            <a:avLst>
              <a:gd name="adj1" fmla="val 12089"/>
              <a:gd name="adj2" fmla="val 341865"/>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127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21"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sce4_rings.png"/>
          <p:cNvPicPr>
            <a:picLocks noChangeAspect="1"/>
          </p:cNvPicPr>
          <p:nvPr/>
        </p:nvPicPr>
        <p:blipFill>
          <a:blip r:embed="rId3"/>
          <a:stretch>
            <a:fillRect/>
          </a:stretch>
        </p:blipFill>
        <p:spPr>
          <a:xfrm>
            <a:off x="381000" y="2696852"/>
            <a:ext cx="4267200" cy="2865748"/>
          </a:xfrm>
          <a:prstGeom prst="rect">
            <a:avLst/>
          </a:prstGeom>
        </p:spPr>
      </p:pic>
      <p:sp>
        <p:nvSpPr>
          <p:cNvPr id="6" name="Slide Number Placeholder 5"/>
          <p:cNvSpPr>
            <a:spLocks noGrp="1"/>
          </p:cNvSpPr>
          <p:nvPr>
            <p:ph type="sldNum" idx="12"/>
          </p:nvPr>
        </p:nvSpPr>
        <p:spPr/>
        <p:txBody>
          <a:bodyPr/>
          <a:lstStyle/>
          <a:p>
            <a:r>
              <a:rPr lang="en-GB" dirty="0"/>
              <a:t>Slide </a:t>
            </a:r>
            <a:fld id="{640FCA93-0460-4BB8-89C2-809FD46B8F3F}" type="slidenum">
              <a:rPr lang="en-GB"/>
              <a:pPr/>
              <a:t>12</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determining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4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990600" y="5638800"/>
            <a:ext cx="62484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802.11g (DSSS switched off), </a:t>
            </a:r>
            <a:r>
              <a:rPr lang="en-US" sz="1200" u="sng" dirty="0" smtClean="0">
                <a:solidFill>
                  <a:schemeClr val="tx1"/>
                </a:solidFill>
              </a:rPr>
              <a:t>Shadowing and Fast fading not considered</a:t>
            </a:r>
            <a:r>
              <a:rPr lang="en-US" sz="1200" dirty="0" smtClean="0">
                <a:solidFill>
                  <a:schemeClr val="tx1"/>
                </a:solidFill>
              </a:rPr>
              <a:t>, Rate adaptation (Minstrel), </a:t>
            </a:r>
            <a:r>
              <a:rPr lang="en-US" sz="1200" u="sng" dirty="0" smtClean="0">
                <a:solidFill>
                  <a:schemeClr val="tx1"/>
                </a:solidFill>
              </a:rPr>
              <a:t>CCA-SD threshold/RX sensitivity = -88dBm, CCA-ED threshold = -68dBm</a:t>
            </a:r>
            <a:r>
              <a:rPr lang="en-US" sz="1200" dirty="0" smtClean="0">
                <a:solidFill>
                  <a:schemeClr val="tx1"/>
                </a:solidFill>
              </a:rPr>
              <a:t>, STA density = 770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a:t>
            </a:r>
            <a:endParaRPr lang="en-US" sz="1200" u="sng" dirty="0">
              <a:solidFill>
                <a:schemeClr val="tx1"/>
              </a:solidFill>
            </a:endParaRPr>
          </a:p>
        </p:txBody>
      </p:sp>
      <p:pic>
        <p:nvPicPr>
          <p:cNvPr id="12" name="Picture 11" descr="pathloss.png"/>
          <p:cNvPicPr>
            <a:picLocks noChangeAspect="1"/>
          </p:cNvPicPr>
          <p:nvPr/>
        </p:nvPicPr>
        <p:blipFill>
          <a:blip r:embed="rId4"/>
          <a:stretch>
            <a:fillRect/>
          </a:stretch>
        </p:blipFill>
        <p:spPr>
          <a:xfrm>
            <a:off x="4876800" y="2629325"/>
            <a:ext cx="4019798" cy="3009475"/>
          </a:xfrm>
          <a:prstGeom prst="rect">
            <a:avLst/>
          </a:prstGeom>
        </p:spPr>
      </p:pic>
      <p:sp>
        <p:nvSpPr>
          <p:cNvPr id="16"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
        <p:nvSpPr>
          <p:cNvPr id="17" name="Rounded Rectangular Callout 16"/>
          <p:cNvSpPr/>
          <p:nvPr/>
        </p:nvSpPr>
        <p:spPr bwMode="auto">
          <a:xfrm>
            <a:off x="3429000" y="3200400"/>
            <a:ext cx="685800" cy="533400"/>
          </a:xfrm>
          <a:prstGeom prst="wedgeRoundRectCallout">
            <a:avLst>
              <a:gd name="adj1" fmla="val -24948"/>
              <a:gd name="adj2" fmla="val 252976"/>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127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18" name="Rounded Rectangular Callout 17"/>
          <p:cNvSpPr/>
          <p:nvPr/>
        </p:nvSpPr>
        <p:spPr bwMode="auto">
          <a:xfrm>
            <a:off x="1828800" y="3048000"/>
            <a:ext cx="685800" cy="533400"/>
          </a:xfrm>
          <a:prstGeom prst="wedgeRoundRectCallout">
            <a:avLst>
              <a:gd name="adj1" fmla="val 14558"/>
              <a:gd name="adj2" fmla="val 238690"/>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61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19" name="Rounded Rectangular Callout 18"/>
          <p:cNvSpPr/>
          <p:nvPr/>
        </p:nvSpPr>
        <p:spPr bwMode="auto">
          <a:xfrm>
            <a:off x="2590800" y="3200400"/>
            <a:ext cx="685800" cy="533400"/>
          </a:xfrm>
          <a:prstGeom prst="wedgeRoundRectCallout">
            <a:avLst>
              <a:gd name="adj1" fmla="val 2212"/>
              <a:gd name="adj2" fmla="val 246627"/>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91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
        <p:nvSpPr>
          <p:cNvPr id="20" name="Rounded Rectangular Callout 19"/>
          <p:cNvSpPr/>
          <p:nvPr/>
        </p:nvSpPr>
        <p:spPr bwMode="auto">
          <a:xfrm>
            <a:off x="4191000" y="3200400"/>
            <a:ext cx="685800" cy="533400"/>
          </a:xfrm>
          <a:prstGeom prst="wedgeRoundRectCallout">
            <a:avLst>
              <a:gd name="adj1" fmla="val -48405"/>
              <a:gd name="adj2" fmla="val 265674"/>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smtClean="0">
                <a:solidFill>
                  <a:schemeClr val="tx1"/>
                </a:solidFill>
              </a:rPr>
              <a:t>169 </a:t>
            </a:r>
            <a:r>
              <a:rPr kumimoji="0" lang="en-US" sz="1600" b="0" i="0" u="none" strike="noStrike" cap="none" normalizeH="0" baseline="0" dirty="0" smtClean="0">
                <a:ln>
                  <a:noFill/>
                </a:ln>
                <a:solidFill>
                  <a:schemeClr val="tx1"/>
                </a:solidFill>
                <a:effectLst/>
                <a:latin typeface="Times New Roman" pitchFamily="16" charset="0"/>
                <a:ea typeface="MS Gothic" charset="-128"/>
              </a:rPr>
              <a:t>BSSs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3</a:t>
            </a:r>
          </a:p>
          <a:p>
            <a:pPr lvl="1">
              <a:buFont typeface="Times New Roman" pitchFamily="16" charset="0"/>
              <a:buChar char="•"/>
            </a:pPr>
            <a:r>
              <a:rPr lang="en-US" sz="1800" dirty="0" smtClean="0"/>
              <a:t>Increase Inter-Cell Distance (ICD)</a:t>
            </a:r>
          </a:p>
          <a:p>
            <a:pPr lvl="1">
              <a:buFont typeface="Times New Roman" pitchFamily="16" charset="0"/>
              <a:buChar char="•"/>
            </a:pPr>
            <a:r>
              <a:rPr lang="en-US" sz="1800" dirty="0" smtClean="0"/>
              <a:t>Reduce power settings</a:t>
            </a:r>
          </a:p>
          <a:p>
            <a:pPr>
              <a:buFont typeface="Times New Roman" pitchFamily="16" charset="0"/>
              <a:buChar char="•"/>
            </a:pPr>
            <a:endParaRPr lang="en-US"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3" name="Picture 12" descr="pathloss_indoor.png"/>
          <p:cNvPicPr>
            <a:picLocks noChangeAspect="1"/>
          </p:cNvPicPr>
          <p:nvPr/>
        </p:nvPicPr>
        <p:blipFill>
          <a:blip r:embed="rId3"/>
          <a:stretch>
            <a:fillRect/>
          </a:stretch>
        </p:blipFill>
        <p:spPr>
          <a:xfrm>
            <a:off x="4724400" y="2743200"/>
            <a:ext cx="3962400" cy="2971801"/>
          </a:xfrm>
          <a:prstGeom prst="rect">
            <a:avLst/>
          </a:prstGeom>
        </p:spPr>
      </p:pic>
      <p:sp>
        <p:nvSpPr>
          <p:cNvPr id="19" name="TextBox 18"/>
          <p:cNvSpPr txBox="1"/>
          <p:nvPr/>
        </p:nvSpPr>
        <p:spPr>
          <a:xfrm>
            <a:off x="609600" y="5867400"/>
            <a:ext cx="4876800" cy="646331"/>
          </a:xfrm>
          <a:prstGeom prst="rect">
            <a:avLst/>
          </a:prstGeom>
          <a:noFill/>
        </p:spPr>
        <p:txBody>
          <a:bodyPr wrap="square" rtlCol="0">
            <a:spAutoFit/>
          </a:bodyPr>
          <a:lstStyle/>
          <a:p>
            <a:r>
              <a:rPr lang="en-US" sz="1200" u="sng" dirty="0" smtClean="0">
                <a:solidFill>
                  <a:schemeClr val="tx1"/>
                </a:solidFill>
              </a:rPr>
              <a:t>If we reduce power to 0dBm for APs and -5dBm for STA, difference between results for ring 7 and ring 12 drops to 12% (Figure above), compared to 32% for the original scenario settings (see Figure on slide 11)</a:t>
            </a:r>
            <a:endParaRPr lang="en-US" sz="1200" u="sng" dirty="0">
              <a:solidFill>
                <a:schemeClr val="tx1"/>
              </a:solidFill>
            </a:endParaRPr>
          </a:p>
        </p:txBody>
      </p:sp>
      <p:sp>
        <p:nvSpPr>
          <p:cNvPr id="20"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pic>
        <p:nvPicPr>
          <p:cNvPr id="23" name="Picture 22" descr="sce3_rings_ap0.png"/>
          <p:cNvPicPr>
            <a:picLocks noChangeAspect="1"/>
          </p:cNvPicPr>
          <p:nvPr/>
        </p:nvPicPr>
        <p:blipFill>
          <a:blip r:embed="rId4"/>
          <a:stretch>
            <a:fillRect/>
          </a:stretch>
        </p:blipFill>
        <p:spPr>
          <a:xfrm>
            <a:off x="914400" y="3048000"/>
            <a:ext cx="3784846" cy="283863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4</a:t>
            </a:r>
          </a:p>
          <a:p>
            <a:pPr lvl="1">
              <a:buFont typeface="Times New Roman" pitchFamily="16" charset="0"/>
              <a:buChar char="•"/>
            </a:pPr>
            <a:r>
              <a:rPr lang="en-US" sz="1800" dirty="0" smtClean="0"/>
              <a:t>Introduce a PLOS cut-off to ensure that no two nodes can be in LOS after a certain distance (alternatively propose a new LOS probability function with a smaller tail)</a:t>
            </a:r>
          </a:p>
          <a:p>
            <a:pPr lvl="1">
              <a:buFont typeface="Times New Roman" pitchFamily="16" charset="0"/>
              <a:buChar char="•"/>
            </a:pPr>
            <a:r>
              <a:rPr lang="en-US" sz="1800" dirty="0" smtClean="0"/>
              <a:t>Reduce power settings</a:t>
            </a:r>
          </a:p>
          <a:p>
            <a:pPr>
              <a:buFont typeface="Times New Roman" pitchFamily="16" charset="0"/>
              <a:buChar char="•"/>
            </a:pPr>
            <a:endParaRPr lang="en-US"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0" name="Picture 9" descr="pathloss.png"/>
          <p:cNvPicPr>
            <a:picLocks noChangeAspect="1"/>
          </p:cNvPicPr>
          <p:nvPr/>
        </p:nvPicPr>
        <p:blipFill>
          <a:blip r:embed="rId3"/>
          <a:stretch>
            <a:fillRect/>
          </a:stretch>
        </p:blipFill>
        <p:spPr>
          <a:xfrm>
            <a:off x="1015885" y="3581400"/>
            <a:ext cx="3765913" cy="2819400"/>
          </a:xfrm>
          <a:prstGeom prst="rect">
            <a:avLst/>
          </a:prstGeom>
        </p:spPr>
      </p:pic>
      <p:sp>
        <p:nvSpPr>
          <p:cNvPr id="14"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pic>
        <p:nvPicPr>
          <p:cNvPr id="15" name="Picture 14" descr="cdf_distance.png"/>
          <p:cNvPicPr>
            <a:picLocks noChangeAspect="1"/>
          </p:cNvPicPr>
          <p:nvPr/>
        </p:nvPicPr>
        <p:blipFill>
          <a:blip r:embed="rId4"/>
          <a:stretch>
            <a:fillRect/>
          </a:stretch>
        </p:blipFill>
        <p:spPr>
          <a:xfrm>
            <a:off x="4876799" y="3581400"/>
            <a:ext cx="3759199" cy="28194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15</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Wrap-around is necessary for proper evaluation of SCE#3 and SCE#4 (assuming that we want to simulate just a small fraction of ESS instead of the whole network)</a:t>
            </a:r>
          </a:p>
          <a:p>
            <a:pPr>
              <a:buFont typeface="Times New Roman" pitchFamily="16" charset="0"/>
              <a:buChar char="•"/>
            </a:pPr>
            <a:r>
              <a:rPr lang="en-US" sz="2500" kern="0" dirty="0" smtClean="0">
                <a:solidFill>
                  <a:schemeClr val="tx1"/>
                </a:solidFill>
              </a:rPr>
              <a:t>The accuracy of wrap-around technique depends to the size (i.e. number of rings) of the BSS layout</a:t>
            </a:r>
          </a:p>
          <a:p>
            <a:pPr>
              <a:buFont typeface="Times New Roman" pitchFamily="16" charset="0"/>
              <a:buChar char="•"/>
            </a:pPr>
            <a:r>
              <a:rPr lang="en-US" sz="2500" kern="0" dirty="0" smtClean="0">
                <a:solidFill>
                  <a:schemeClr val="tx1"/>
                </a:solidFill>
              </a:rPr>
              <a:t>Number of rings for SCE#3 and SCE#4 BSS layouts need to be sufficient to provide reliable results (if used with wrap-around)</a:t>
            </a:r>
          </a:p>
          <a:p>
            <a:pPr>
              <a:buFont typeface="Times New Roman" pitchFamily="16" charset="0"/>
              <a:buChar char="•"/>
            </a:pPr>
            <a:endParaRPr lang="en-US" sz="2500" kern="0" dirty="0" smtClean="0">
              <a:solidFill>
                <a:schemeClr val="tx1"/>
              </a:solidFill>
            </a:endParaRP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p14="http://schemas.microsoft.com/office/powerpoint/2010/main" xmlns=""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16</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Recommendations</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Mandatory use of Wrap-Around (Radio-distance based) for SCE#3 and SCE#4</a:t>
            </a:r>
          </a:p>
          <a:p>
            <a:pPr>
              <a:buFont typeface="Times New Roman" pitchFamily="16" charset="0"/>
              <a:buChar char="•"/>
            </a:pPr>
            <a:r>
              <a:rPr lang="en-US" sz="2500" kern="0" dirty="0" smtClean="0">
                <a:solidFill>
                  <a:schemeClr val="tx1"/>
                </a:solidFill>
              </a:rPr>
              <a:t>Propose a minimal number of rings for SCE#3 and SCE#4 BSS layouts, given existing scenario settings</a:t>
            </a:r>
          </a:p>
          <a:p>
            <a:pPr>
              <a:buFont typeface="Times New Roman" pitchFamily="16" charset="0"/>
              <a:buChar char="•"/>
            </a:pPr>
            <a:r>
              <a:rPr lang="en-US" sz="2500" kern="0" dirty="0" smtClean="0">
                <a:solidFill>
                  <a:schemeClr val="tx1"/>
                </a:solidFill>
              </a:rPr>
              <a:t>Reconsider AP/STA power settings for SCE#3 (or ICD/radius) to reduce simulation complexity</a:t>
            </a:r>
          </a:p>
          <a:p>
            <a:pPr>
              <a:buFont typeface="Times New Roman" pitchFamily="16" charset="0"/>
              <a:buChar char="•"/>
            </a:pPr>
            <a:r>
              <a:rPr lang="en-US" sz="2500" kern="0" dirty="0" smtClean="0">
                <a:solidFill>
                  <a:schemeClr val="tx1"/>
                </a:solidFill>
              </a:rPr>
              <a:t>Consider updating SCE#4 LOS probability function to reduce simulation complexity</a:t>
            </a: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p14="http://schemas.microsoft.com/office/powerpoint/2010/main" xmlns=""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28800"/>
            <a:ext cx="7772400" cy="4208463"/>
          </a:xfrm>
          <a:ln/>
        </p:spPr>
        <p:txBody>
          <a:bodyPr/>
          <a:lstStyle/>
          <a:p>
            <a:r>
              <a:rPr lang="en-GB" sz="1400" dirty="0" smtClean="0">
                <a:solidFill>
                  <a:schemeClr val="tx1"/>
                </a:solidFill>
              </a:rPr>
              <a:t>[1] 11-14-0980-14-00ax, </a:t>
            </a:r>
            <a:r>
              <a:rPr lang="en-GB" sz="1400" dirty="0" err="1" smtClean="0">
                <a:solidFill>
                  <a:schemeClr val="tx1"/>
                </a:solidFill>
              </a:rPr>
              <a:t>TGax</a:t>
            </a:r>
            <a:r>
              <a:rPr lang="en-GB" sz="1400" dirty="0" smtClean="0">
                <a:solidFill>
                  <a:schemeClr val="tx1"/>
                </a:solidFill>
              </a:rPr>
              <a:t> Simulation Scenarios</a:t>
            </a:r>
          </a:p>
          <a:p>
            <a:r>
              <a:rPr lang="en-GB" sz="1400" dirty="0" smtClean="0">
                <a:solidFill>
                  <a:schemeClr val="tx1"/>
                </a:solidFill>
              </a:rPr>
              <a:t>[2] </a:t>
            </a:r>
            <a:r>
              <a:rPr lang="en-GB" sz="1400" dirty="0" smtClean="0">
                <a:solidFill>
                  <a:schemeClr val="tx1"/>
                </a:solidFill>
                <a:hlinkClick r:id="rId3"/>
              </a:rPr>
              <a:t>http://www.gatwickairport.com/business-community/about-gatwick/at-a-glance/facts-stats/</a:t>
            </a:r>
            <a:endParaRPr lang="en-GB" sz="1400" dirty="0" smtClean="0">
              <a:solidFill>
                <a:schemeClr val="tx1"/>
              </a:solidFill>
            </a:endParaRPr>
          </a:p>
          <a:p>
            <a:r>
              <a:rPr lang="en-GB" sz="1400" dirty="0" smtClean="0">
                <a:solidFill>
                  <a:schemeClr val="tx1"/>
                </a:solidFill>
              </a:rPr>
              <a:t>[3] </a:t>
            </a:r>
            <a:r>
              <a:rPr lang="en-US" sz="1400" dirty="0" smtClean="0">
                <a:solidFill>
                  <a:schemeClr val="tx1"/>
                </a:solidFill>
              </a:rPr>
              <a:t>IEEE 802.11-13/1387r1, “HEW channel modeling for system level simulation”</a:t>
            </a:r>
          </a:p>
          <a:p>
            <a:r>
              <a:rPr lang="en-US" sz="1400" dirty="0" smtClean="0">
                <a:solidFill>
                  <a:schemeClr val="tx1"/>
                </a:solidFill>
              </a:rPr>
              <a:t>[4] 3GPP R1-135767: Initial calibration results for 3D channel model, Ericsson, RAN1#75, November 2013</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 slides</a:t>
            </a:r>
            <a:endParaRPr lang="en-US" dirty="0"/>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extLst>
      <p:ext uri="{BB962C8B-B14F-4D97-AF65-F5344CB8AC3E}">
        <p14:creationId xmlns:p14="http://schemas.microsoft.com/office/powerpoint/2010/main" xmlns="" val="129748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GB" dirty="0" smtClean="0"/>
              <a:t>Simulation parameter settings</a:t>
            </a:r>
            <a:br>
              <a:rPr lang="en-GB" dirty="0" smtClean="0"/>
            </a:b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1362118954"/>
              </p:ext>
            </p:extLst>
          </p:nvPr>
        </p:nvGraphicFramePr>
        <p:xfrm>
          <a:off x="1115616" y="1412776"/>
          <a:ext cx="3517900" cy="4646057"/>
        </p:xfrm>
        <a:graphic>
          <a:graphicData uri="http://schemas.openxmlformats.org/drawingml/2006/table">
            <a:tbl>
              <a:tblPr/>
              <a:tblGrid>
                <a:gridCol w="1762369"/>
                <a:gridCol w="1755531"/>
              </a:tblGrid>
              <a:tr h="1539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dirty="0" smtClean="0">
                          <a:ln>
                            <a:noFill/>
                          </a:ln>
                          <a:solidFill>
                            <a:schemeClr val="tx1"/>
                          </a:solidFill>
                          <a:effectLst/>
                          <a:latin typeface="Times New Roman" pitchFamily="18" charset="0"/>
                          <a:cs typeface="Times New Roman" pitchFamily="18" charset="0"/>
                        </a:rPr>
                        <a:t>Main simulation parameters</a:t>
                      </a: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39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dirty="0" smtClean="0">
                          <a:ln>
                            <a:noFill/>
                          </a:ln>
                          <a:solidFill>
                            <a:schemeClr val="tx1"/>
                          </a:solidFill>
                          <a:effectLst/>
                          <a:latin typeface="Times New Roman" pitchFamily="18" charset="0"/>
                          <a:cs typeface="Times New Roman" pitchFamily="18" charset="0"/>
                        </a:rPr>
                        <a:t>Parameter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smtClean="0">
                          <a:ln>
                            <a:noFill/>
                          </a:ln>
                          <a:solidFill>
                            <a:schemeClr val="tx1"/>
                          </a:solidFill>
                          <a:effectLst/>
                          <a:latin typeface="Times New Roman" pitchFamily="18" charset="0"/>
                          <a:cs typeface="Times New Roman" pitchFamily="18" charset="0"/>
                        </a:rPr>
                        <a:t>Value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IEEE 802.11 standard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IEEE 802.11g (DSSS switched off)</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Network layout</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Hexagonal grid</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Wrap-around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Yes (variable number of rings)</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height</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As defined in [1]</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STA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Random uniform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630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Modeling of preamble reception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2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Path loss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As defined in [1]</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Shadow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Fast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Mobility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Not considered</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Number of orthogonal channels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frequency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2.4 GHz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bandwidth</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20.0 MHz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Transmit power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15.0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20.0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Rx sensitivity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-88.0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(RA scenarios)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(No RA scenarios)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Noise Figure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 dB</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Antenna type</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Omni-directional </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Antenna Gain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-2.0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CCA Mode1 threshold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-68.0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(RA scenarios)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-58.0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(No RA scenarios)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allocation rule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Strongest server (STAs always associate with APs with the strongest signal)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Traffic model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Full buffer (saturated model)</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type</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Non-elastic (UDP)</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direction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Downlink only</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Packet size (size of the packet transmitted on the air interface, i.e. with MAC, IP and TCP overheads)</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1500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(Application layer packet size: 1424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3616733733"/>
              </p:ext>
            </p:extLst>
          </p:nvPr>
        </p:nvGraphicFramePr>
        <p:xfrm>
          <a:off x="5046266" y="1641821"/>
          <a:ext cx="2752725" cy="4301172"/>
        </p:xfrm>
        <a:graphic>
          <a:graphicData uri="http://schemas.openxmlformats.org/drawingml/2006/table">
            <a:tbl>
              <a:tblPr/>
              <a:tblGrid>
                <a:gridCol w="1379538"/>
                <a:gridCol w="1373187"/>
              </a:tblGrid>
              <a:tr h="1793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Times New Roman" pitchFamily="18" charset="0"/>
                          <a:cs typeface="Times New Roman" pitchFamily="18" charset="0"/>
                        </a:rPr>
                        <a:t>Other IEEE 802.11 related parameters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793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Parameter</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Value</a:t>
                      </a:r>
                    </a:p>
                  </a:txBody>
                  <a:tcPr marL="36191" marR="0" marT="36194"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Beacon period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100ms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57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Probe timeout /Number of probe requests send per scanned channel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50ms / 2</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Scanning period (unassociated state only)</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15s</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RTS/CTS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Packet fragmentation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The maximum number of retransmission attempts for a DATA packet</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Rate adaptation algorithm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Times New Roman" pitchFamily="18" charset="0"/>
                          <a:cs typeface="Times New Roman" pitchFamily="18" charset="0"/>
                        </a:rPr>
                        <a:t>Mistrel</a:t>
                      </a: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 / </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No Rate Adaptation (24Mbps/24Mbps)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MAC layer queue size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1000 packets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Number of beacons which must be consecutively missed by STA before disassociation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Association Request Timeout / Number of Assoc Req. before entering scanning</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0.5s / 3</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368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Transmission failure threshold for AP disassociation procedure</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0.99</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Implications of the use of Wrap-Around (WA) in </a:t>
            </a:r>
            <a:r>
              <a:rPr lang="en-US" dirty="0" err="1" smtClean="0"/>
              <a:t>TGax</a:t>
            </a:r>
            <a:r>
              <a:rPr lang="en-US" dirty="0" smtClean="0"/>
              <a:t> scenarios 3 and 4 are investigated. Simulations studies indicate significant differences in the achieved area capacity (Mbps per km2) with different number of simulated rings and also the need to reconsider some of the scenario specific simulation parameters.</a:t>
            </a:r>
          </a:p>
        </p:txBody>
      </p:sp>
      <p:sp>
        <p:nvSpPr>
          <p:cNvPr id="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SCE#3 and SCE#4 review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Indoor Small BSSs and Outdoor Large BSS Scenarios assume planned infrastructure network (ESS) [1]</a:t>
            </a:r>
          </a:p>
          <a:p>
            <a:pPr>
              <a:buFont typeface="Times New Roman" pitchFamily="16" charset="0"/>
              <a:buChar char="•"/>
            </a:pPr>
            <a:r>
              <a:rPr lang="en-US" sz="2000" dirty="0" smtClean="0"/>
              <a:t>Real deployments may consist of hundreds of BSSs (e.g. to fully cover an area of the size of London Gatwick Airport we would need approx. 1000 APs, assuming ICD of 17.32 m [2])</a:t>
            </a:r>
          </a:p>
          <a:p>
            <a:pPr>
              <a:buFont typeface="Times New Roman" pitchFamily="16" charset="0"/>
              <a:buChar char="•"/>
            </a:pPr>
            <a:r>
              <a:rPr lang="en-US" sz="2000" dirty="0" smtClean="0"/>
              <a:t>Hexagonal BSS layout with a frequency reuse pattern is employed to simplify simulation complexities (the aim is to simulate only a representative fraction of a network instead of the whole network) </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 name="Object 1"/>
          <p:cNvGraphicFramePr>
            <a:graphicFrameLocks noChangeAspect="1"/>
          </p:cNvGraphicFramePr>
          <p:nvPr/>
        </p:nvGraphicFramePr>
        <p:xfrm>
          <a:off x="1447800" y="4322102"/>
          <a:ext cx="2286000" cy="2215006"/>
        </p:xfrm>
        <a:graphic>
          <a:graphicData uri="http://schemas.openxmlformats.org/presentationml/2006/ole">
            <p:oleObj spid="_x0000_s58411" name="Visio" r:id="rId4" imgW="1830151" imgH="1928779" progId="Visio.Drawing.11">
              <p:embed/>
            </p:oleObj>
          </a:graphicData>
        </a:graphic>
      </p:graphicFrame>
      <p:grpSp>
        <p:nvGrpSpPr>
          <p:cNvPr id="33" name="Groupe 49"/>
          <p:cNvGrpSpPr>
            <a:grpSpLocks/>
          </p:cNvGrpSpPr>
          <p:nvPr/>
        </p:nvGrpSpPr>
        <p:grpSpPr bwMode="auto">
          <a:xfrm>
            <a:off x="5791200" y="4648200"/>
            <a:ext cx="1981200" cy="1600200"/>
            <a:chOff x="21388" y="26369"/>
            <a:chExt cx="34110" cy="28567"/>
          </a:xfrm>
        </p:grpSpPr>
        <p:sp>
          <p:nvSpPr>
            <p:cNvPr id="34"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3" name="TextBox 52"/>
          <p:cNvSpPr txBox="1"/>
          <p:nvPr/>
        </p:nvSpPr>
        <p:spPr>
          <a:xfrm>
            <a:off x="1222891" y="6248400"/>
            <a:ext cx="3044423" cy="261610"/>
          </a:xfrm>
          <a:prstGeom prst="rect">
            <a:avLst/>
          </a:prstGeom>
          <a:noFill/>
        </p:spPr>
        <p:txBody>
          <a:bodyPr wrap="none" rtlCol="0">
            <a:spAutoFit/>
          </a:bodyPr>
          <a:lstStyle/>
          <a:p>
            <a:r>
              <a:rPr lang="en-US" sz="1100" dirty="0" smtClean="0">
                <a:solidFill>
                  <a:srgbClr val="000000"/>
                </a:solidFill>
                <a:latin typeface="+mj-lt"/>
                <a:ea typeface="+mn-ea"/>
              </a:rPr>
              <a:t>Figure 1. Layout of BSSs  with Frequency reuse 1 </a:t>
            </a:r>
            <a:endParaRPr lang="en-US" sz="1100" dirty="0">
              <a:solidFill>
                <a:srgbClr val="000000"/>
              </a:solidFill>
              <a:latin typeface="+mj-lt"/>
              <a:ea typeface="+mn-ea"/>
            </a:endParaRPr>
          </a:p>
        </p:txBody>
      </p:sp>
      <p:sp>
        <p:nvSpPr>
          <p:cNvPr id="54" name="TextBox 53"/>
          <p:cNvSpPr txBox="1"/>
          <p:nvPr/>
        </p:nvSpPr>
        <p:spPr>
          <a:xfrm>
            <a:off x="5165941" y="6248400"/>
            <a:ext cx="3063659" cy="261610"/>
          </a:xfrm>
          <a:prstGeom prst="rect">
            <a:avLst/>
          </a:prstGeom>
          <a:noFill/>
        </p:spPr>
        <p:txBody>
          <a:bodyPr wrap="none" rtlCol="0">
            <a:spAutoFit/>
          </a:bodyPr>
          <a:lstStyle/>
          <a:p>
            <a:r>
              <a:rPr lang="en-US" sz="1100" dirty="0" smtClean="0">
                <a:solidFill>
                  <a:srgbClr val="000000"/>
                </a:solidFill>
                <a:latin typeface="+mj-lt"/>
                <a:ea typeface="+mn-ea"/>
              </a:rPr>
              <a:t>Figure 2. Layout of BSSs using Frequency reuse 3 </a:t>
            </a:r>
            <a:endParaRPr lang="en-US" sz="1100" dirty="0">
              <a:solidFill>
                <a:srgbClr val="000000"/>
              </a:solidFill>
              <a:latin typeface="+mj-lt"/>
              <a:ea typeface="+mn-ea"/>
            </a:endParaRPr>
          </a:p>
        </p:txBody>
      </p:sp>
      <p:sp>
        <p:nvSpPr>
          <p:cNvPr id="55"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Problems with SCE#3 and SCE#4 hexagonal BSS layouts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smtClean="0"/>
              <a:t>BSSs </a:t>
            </a:r>
            <a:r>
              <a:rPr lang="en-US" sz="2000" dirty="0" smtClean="0"/>
              <a:t>located in the outer ring behave differently from BSSs located in the inner rings </a:t>
            </a:r>
          </a:p>
          <a:p>
            <a:pPr lvl="1">
              <a:buFont typeface="Times New Roman" pitchFamily="16" charset="0"/>
              <a:buChar char="•"/>
            </a:pPr>
            <a:r>
              <a:rPr lang="en-US" sz="1600" dirty="0" smtClean="0"/>
              <a:t>Higher probability of poor STA-AP channel quality compared to BSSs located in the inner rings (STAs located in the inner rings have more APs to </a:t>
            </a:r>
            <a:r>
              <a:rPr lang="en-US" sz="1600" smtClean="0"/>
              <a:t>choose from when associating)</a:t>
            </a:r>
            <a:endParaRPr lang="en-US" sz="1600" dirty="0" smtClean="0"/>
          </a:p>
          <a:p>
            <a:pPr lvl="1">
              <a:buFont typeface="Times New Roman" pitchFamily="16" charset="0"/>
              <a:buChar char="•"/>
            </a:pPr>
            <a:r>
              <a:rPr lang="en-US" sz="1600" dirty="0" smtClean="0"/>
              <a:t>Lower contention for STAs and </a:t>
            </a:r>
            <a:r>
              <a:rPr lang="en-US" sz="1600" smtClean="0"/>
              <a:t>APs located in the outer ring compared to STAs and APs located in the inner rings (no BSSs </a:t>
            </a:r>
            <a:r>
              <a:rPr lang="en-US" sz="1600" dirty="0" smtClean="0"/>
              <a:t>beyond the boundaries of </a:t>
            </a:r>
            <a:r>
              <a:rPr lang="en-US" sz="1600" smtClean="0"/>
              <a:t>the layout) </a:t>
            </a:r>
            <a:r>
              <a:rPr lang="en-US" sz="2000" smtClean="0"/>
              <a:t> </a:t>
            </a:r>
            <a:endParaRPr lang="en-US" sz="2000" dirty="0" smtClean="0"/>
          </a:p>
          <a:p>
            <a:pPr lvl="1">
              <a:buFont typeface="Times New Roman" pitchFamily="16" charset="0"/>
              <a:buChar char="•"/>
            </a:pPr>
            <a:r>
              <a:rPr lang="en-US" sz="1600" smtClean="0"/>
              <a:t>Lower interference (i.e. better SINR) for STAs and APs located in the outer ring </a:t>
            </a:r>
            <a:endParaRPr lang="en-US" sz="1600" dirty="0" smtClean="0"/>
          </a:p>
          <a:p>
            <a:pPr>
              <a:buFont typeface="Times New Roman" pitchFamily="16" charset="0"/>
              <a:buChar char="•"/>
            </a:pPr>
            <a:r>
              <a:rPr lang="en-US" sz="2000" smtClean="0"/>
              <a:t>As a result, </a:t>
            </a:r>
            <a:r>
              <a:rPr lang="en-US" sz="2000" u="sng" smtClean="0"/>
              <a:t>our </a:t>
            </a:r>
            <a:r>
              <a:rPr lang="en-US" sz="2000" u="sng" dirty="0" smtClean="0"/>
              <a:t>hexagonal BSS layout cannot be considered as a representative fraction of a real </a:t>
            </a:r>
            <a:r>
              <a:rPr lang="en-US" sz="2000" u="sng" smtClean="0"/>
              <a:t>ESS deployment</a:t>
            </a:r>
            <a:r>
              <a:rPr lang="en-US" sz="2000" smtClean="0"/>
              <a:t> (i.e. we cannot generalize our result for the whole network)</a:t>
            </a:r>
            <a:endParaRPr lang="en-US" sz="2000" dirty="0" smtClean="0"/>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5</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Fixing problems with SCE#3 and SCE#4 hexagonal BSS layouts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US" dirty="0" smtClean="0"/>
              <a:t>Wrap-around (WA) to the rescue (also suggested in [3])</a:t>
            </a:r>
          </a:p>
          <a:p>
            <a:pPr lvl="1">
              <a:buFont typeface="Times New Roman" pitchFamily="16" charset="0"/>
              <a:buChar char="•"/>
            </a:pPr>
            <a:r>
              <a:rPr lang="en-US" dirty="0" smtClean="0"/>
              <a:t>allows to model interference so that it is uniform for all BSSs </a:t>
            </a:r>
          </a:p>
          <a:p>
            <a:pPr lvl="1">
              <a:buFont typeface="Times New Roman" pitchFamily="16" charset="0"/>
              <a:buChar char="•"/>
            </a:pPr>
            <a:r>
              <a:rPr lang="en-US" dirty="0" smtClean="0">
                <a:ea typeface="SimSun" charset="-122"/>
              </a:rPr>
              <a:t>STAs in the outer tier will have similar behavior in associating with BSSs as those in the inner rings</a:t>
            </a:r>
          </a:p>
          <a:p>
            <a:pPr lvl="1">
              <a:buFont typeface="Times New Roman" pitchFamily="16" charset="0"/>
              <a:buChar char="•"/>
            </a:pPr>
            <a:r>
              <a:rPr lang="en-US" dirty="0" smtClean="0">
                <a:ea typeface="SimSun" charset="-122"/>
              </a:rPr>
              <a:t>STAs and APs located in the outer ring will experience similar contention as </a:t>
            </a:r>
            <a:r>
              <a:rPr lang="en-US" dirty="0" smtClean="0"/>
              <a:t>STAs and APs located in the in the inner rings</a:t>
            </a:r>
          </a:p>
          <a:p>
            <a:endParaRPr lang="en-US" dirty="0" smtClean="0"/>
          </a:p>
          <a:p>
            <a:pPr>
              <a:buFont typeface="Times New Roman" pitchFamily="16" charset="0"/>
              <a:buChar char="•"/>
            </a:pPr>
            <a:r>
              <a:rPr lang="en-US" dirty="0" smtClean="0"/>
              <a:t>Wrap-around – introduction</a:t>
            </a:r>
          </a:p>
          <a:p>
            <a:pPr lvl="1">
              <a:buFont typeface="Times New Roman" pitchFamily="16" charset="0"/>
              <a:buChar char="•"/>
            </a:pPr>
            <a:r>
              <a:rPr lang="en-US" dirty="0" smtClean="0"/>
              <a:t>Main objective: lowering the simulation complexity by using a fraction of a network to mimic a network of infinite size</a:t>
            </a:r>
          </a:p>
          <a:p>
            <a:pPr lvl="1">
              <a:buFont typeface="Times New Roman" pitchFamily="16" charset="0"/>
              <a:buChar char="•"/>
            </a:pPr>
            <a:r>
              <a:rPr lang="en-US" dirty="0" smtClean="0"/>
              <a:t>Two types: Geographical distance based WA (simpler) and Radio distance based WA (more accurate) [4]</a:t>
            </a:r>
          </a:p>
          <a:p>
            <a:pPr lvl="1">
              <a:buFont typeface="Times New Roman" pitchFamily="16" charset="0"/>
              <a:buChar char="•"/>
            </a:pPr>
            <a:r>
              <a:rPr lang="en-US" dirty="0" smtClean="0"/>
              <a:t>Originally developed for simulation of non-CSMA based systems</a:t>
            </a:r>
          </a:p>
          <a:p>
            <a:pPr lvl="1">
              <a:buFont typeface="Times New Roman" pitchFamily="16" charset="0"/>
              <a:buChar char="•"/>
            </a:pPr>
            <a:r>
              <a:rPr lang="en-US" dirty="0" smtClean="0"/>
              <a:t>Commonly used by 3GPP and IEEE 802.16 Working Group</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6</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600" b="0" dirty="0" smtClean="0"/>
              <a:t>The original layout is extended to a cluster consisting of 6 displaced “virtual” copies of the original hexagonal network and the original hexagon network located in the center (see below) </a:t>
            </a:r>
          </a:p>
          <a:p>
            <a:pPr>
              <a:buFont typeface="Times New Roman" pitchFamily="16" charset="0"/>
              <a:buChar char="•"/>
            </a:pPr>
            <a:r>
              <a:rPr lang="en-US" sz="1600" b="0" dirty="0" smtClean="0"/>
              <a:t>There is a one-to-one mapping between cells of the central (original) hexagonal network and cells of each copy (each copy have the same antenna configuration, traffic, power settings, etc.)</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8" name="Picture 7" descr="wa1.png"/>
          <p:cNvPicPr>
            <a:picLocks noChangeAspect="1"/>
          </p:cNvPicPr>
          <p:nvPr/>
        </p:nvPicPr>
        <p:blipFill>
          <a:blip r:embed="rId3" cstate="print"/>
          <a:stretch>
            <a:fillRect/>
          </a:stretch>
        </p:blipFill>
        <p:spPr>
          <a:xfrm>
            <a:off x="2895600" y="3320800"/>
            <a:ext cx="3843334" cy="3080000"/>
          </a:xfrm>
          <a:prstGeom prst="rect">
            <a:avLst/>
          </a:prstGeom>
        </p:spPr>
      </p:pic>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b="0" dirty="0" smtClean="0"/>
              <a:t>Simple example: AP7 transmits a beacon frame and we want to determine the RX power of this beacon at AP13</a:t>
            </a:r>
          </a:p>
          <a:p>
            <a:pPr lvl="1">
              <a:buFont typeface="Times New Roman" pitchFamily="16" charset="0"/>
              <a:buChar char="•"/>
            </a:pPr>
            <a:r>
              <a:rPr lang="en-US" sz="1400" dirty="0" smtClean="0"/>
              <a:t>1) Determine the RX power for the beacon as if it was transmitted from all 7 locations of AP7</a:t>
            </a:r>
          </a:p>
          <a:p>
            <a:pPr lvl="1">
              <a:buFont typeface="Times New Roman" pitchFamily="16" charset="0"/>
              <a:buChar char="•"/>
            </a:pPr>
            <a:r>
              <a:rPr lang="en-US" sz="1400" dirty="0" smtClean="0"/>
              <a:t>2) Select the max RX power which in this case corresponds to AP7 location in C3 (assuming simple, distance dependent path-loss model with no shadowing and </a:t>
            </a:r>
            <a:r>
              <a:rPr lang="en-US" sz="1400" dirty="0" err="1" smtClean="0"/>
              <a:t>omni</a:t>
            </a:r>
            <a:r>
              <a:rPr lang="en-US" sz="1400" dirty="0" smtClean="0"/>
              <a:t>-directional antennas)</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9" name="Picture 8" descr="wa2.png"/>
          <p:cNvPicPr>
            <a:picLocks noChangeAspect="1"/>
          </p:cNvPicPr>
          <p:nvPr/>
        </p:nvPicPr>
        <p:blipFill>
          <a:blip r:embed="rId3" cstate="print"/>
          <a:stretch>
            <a:fillRect/>
          </a:stretch>
        </p:blipFill>
        <p:spPr>
          <a:xfrm>
            <a:off x="2667000" y="3352800"/>
            <a:ext cx="3843334" cy="3080000"/>
          </a:xfrm>
          <a:prstGeom prst="rect">
            <a:avLst/>
          </a:prstGeom>
        </p:spPr>
      </p:pic>
      <p:sp>
        <p:nvSpPr>
          <p:cNvPr id="10" name="TextBox 9"/>
          <p:cNvSpPr txBox="1"/>
          <p:nvPr/>
        </p:nvSpPr>
        <p:spPr>
          <a:xfrm>
            <a:off x="152400" y="5410200"/>
            <a:ext cx="2743200" cy="954107"/>
          </a:xfrm>
          <a:prstGeom prst="rect">
            <a:avLst/>
          </a:prstGeom>
          <a:noFill/>
        </p:spPr>
        <p:txBody>
          <a:bodyPr wrap="square" rtlCol="0">
            <a:spAutoFit/>
          </a:bodyPr>
          <a:lstStyle/>
          <a:p>
            <a:r>
              <a:rPr lang="en-US" sz="1400" u="sng" dirty="0" smtClean="0">
                <a:solidFill>
                  <a:schemeClr val="tx1"/>
                </a:solidFill>
              </a:rPr>
              <a:t>Please note that for Radio distance based WA shortest distance does not always mean highest RX power!</a:t>
            </a:r>
            <a:endParaRPr lang="en-US" sz="1400" u="sng" dirty="0">
              <a:solidFill>
                <a:schemeClr val="tx1"/>
              </a:solidFill>
            </a:endParaRPr>
          </a:p>
        </p:txBody>
      </p:sp>
      <p:sp>
        <p:nvSpPr>
          <p:cNvPr id="23"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simulations of CSMA based systems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200" dirty="0" smtClean="0"/>
              <a:t>Main problems related to the improper (i.e. insufficient number of rings) use of Wrap-around: </a:t>
            </a:r>
          </a:p>
          <a:p>
            <a:pPr lvl="1">
              <a:buFont typeface="Times New Roman" pitchFamily="16" charset="0"/>
              <a:buChar char="•"/>
            </a:pPr>
            <a:r>
              <a:rPr lang="en-US" sz="1100" dirty="0" smtClean="0"/>
              <a:t>Over-estimation of spatial reuse – happens when transmitters located outside of the boundaries of our network layout may trigger reception or CCA busy event in the central cell (specific for CSMA simulations)</a:t>
            </a:r>
          </a:p>
          <a:p>
            <a:pPr lvl="1">
              <a:buFont typeface="Times New Roman" pitchFamily="16" charset="0"/>
              <a:buChar char="•"/>
            </a:pPr>
            <a:r>
              <a:rPr lang="en-US" sz="1100" dirty="0" smtClean="0"/>
              <a:t>Over-estimation of network geometry – happens  when interferers located outside of the layout boundaries have a non-negligible impact on the SINR of the receivers located in the central cell (applicable to CSMA and non-CSMA simulations)</a:t>
            </a:r>
          </a:p>
          <a:p>
            <a:pPr lvl="1">
              <a:buFont typeface="Times New Roman" pitchFamily="16" charset="0"/>
              <a:buChar char="•"/>
            </a:pPr>
            <a:r>
              <a:rPr lang="en-US" sz="1100" b="0" dirty="0" smtClean="0"/>
              <a:t>Under-estimation of CSMA specific effect such as “capture effect”, “hidden terminal problem”, etc.</a:t>
            </a:r>
          </a:p>
          <a:p>
            <a:pPr>
              <a:buFont typeface="Times New Roman" pitchFamily="16" charset="0"/>
              <a:buChar char="•"/>
            </a:pPr>
            <a:r>
              <a:rPr lang="en-US" sz="1200" dirty="0" smtClean="0"/>
              <a:t>Main parameter affecting the accuracy of Wrap-around: </a:t>
            </a:r>
          </a:p>
          <a:p>
            <a:pPr lvl="1">
              <a:buFont typeface="Times New Roman" pitchFamily="16" charset="0"/>
              <a:buChar char="•"/>
            </a:pPr>
            <a:r>
              <a:rPr lang="en-US" sz="1100" dirty="0" smtClean="0"/>
              <a:t>Number of rings of the original hexagonal network – tradeoff between simulation complexity and simulation accuracy (min value = 1, max value = infinity)</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pic>
        <p:nvPicPr>
          <p:cNvPr id="19" name="Picture 18" descr="wa3.png"/>
          <p:cNvPicPr>
            <a:picLocks noChangeAspect="1"/>
          </p:cNvPicPr>
          <p:nvPr/>
        </p:nvPicPr>
        <p:blipFill>
          <a:blip r:embed="rId3" cstate="print"/>
          <a:stretch>
            <a:fillRect/>
          </a:stretch>
        </p:blipFill>
        <p:spPr>
          <a:xfrm>
            <a:off x="3720193" y="3962400"/>
            <a:ext cx="3137807" cy="2514600"/>
          </a:xfrm>
          <a:prstGeom prst="rect">
            <a:avLst/>
          </a:prstGeom>
        </p:spPr>
      </p:pic>
      <p:sp>
        <p:nvSpPr>
          <p:cNvPr id="26" name="TextBox 25"/>
          <p:cNvSpPr txBox="1"/>
          <p:nvPr/>
        </p:nvSpPr>
        <p:spPr>
          <a:xfrm>
            <a:off x="533400" y="4953000"/>
            <a:ext cx="2743200" cy="1384995"/>
          </a:xfrm>
          <a:prstGeom prst="rect">
            <a:avLst/>
          </a:prstGeom>
          <a:noFill/>
        </p:spPr>
        <p:txBody>
          <a:bodyPr wrap="square" rtlCol="0">
            <a:spAutoFit/>
          </a:bodyPr>
          <a:lstStyle/>
          <a:p>
            <a:r>
              <a:rPr lang="en-US" sz="1400" dirty="0" smtClean="0">
                <a:solidFill>
                  <a:schemeClr val="tx1"/>
                </a:solidFill>
              </a:rPr>
              <a:t>Using example from the previous slide: </a:t>
            </a:r>
            <a:r>
              <a:rPr lang="en-US" sz="1400" u="sng" dirty="0" smtClean="0">
                <a:solidFill>
                  <a:schemeClr val="tx1"/>
                </a:solidFill>
              </a:rPr>
              <a:t>We need to increase number of rings if RX power at AP13 calculated from more than one location of AP7 is above CCA-SD threshold or CCA-ED threshold</a:t>
            </a:r>
            <a:endParaRPr lang="en-US" sz="1400" u="sng" dirty="0">
              <a:solidFill>
                <a:schemeClr val="tx1"/>
              </a:solidFill>
            </a:endParaRPr>
          </a:p>
        </p:txBody>
      </p:sp>
      <p:sp>
        <p:nvSpPr>
          <p:cNvPr id="27"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9</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simulations of CSMA based systems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Selecting number of rings</a:t>
            </a:r>
            <a:endParaRPr lang="en-US" dirty="0" smtClean="0"/>
          </a:p>
          <a:p>
            <a:pPr lvl="1">
              <a:buFont typeface="Times New Roman" pitchFamily="16" charset="0"/>
              <a:buChar char="•"/>
            </a:pPr>
            <a:r>
              <a:rPr lang="en-US" dirty="0" smtClean="0"/>
              <a:t>Number of rings is scenario specific</a:t>
            </a:r>
          </a:p>
          <a:p>
            <a:pPr lvl="2">
              <a:buFont typeface="Times New Roman" pitchFamily="16" charset="0"/>
              <a:buChar char="•"/>
            </a:pPr>
            <a:r>
              <a:rPr lang="en-US" dirty="0" smtClean="0"/>
              <a:t>Main parameters affecting number of rings: Inter-cell distance (ICD), CCA-SD threshold/RX sensitivity, CCA-ED threshold, TX-power, Path-loss model</a:t>
            </a:r>
          </a:p>
          <a:p>
            <a:pPr lvl="1">
              <a:buFont typeface="Times New Roman" pitchFamily="16" charset="0"/>
              <a:buChar char="•"/>
            </a:pPr>
            <a:r>
              <a:rPr lang="en-US" dirty="0" smtClean="0"/>
              <a:t>Reasonable approach is to select it </a:t>
            </a:r>
            <a:r>
              <a:rPr lang="en-US" u="sng" dirty="0" smtClean="0"/>
              <a:t>experimentally</a:t>
            </a:r>
            <a:r>
              <a:rPr lang="en-US" dirty="0" smtClean="0"/>
              <a:t> </a:t>
            </a:r>
          </a:p>
          <a:p>
            <a:pPr lvl="2">
              <a:buFont typeface="Times New Roman" pitchFamily="16" charset="0"/>
              <a:buChar char="•"/>
            </a:pPr>
            <a:r>
              <a:rPr lang="en-US" dirty="0" smtClean="0"/>
              <a:t>we need to conduct simulations for different number of rings and determine when the impact of the additional ring on the system performance can be neglected (</a:t>
            </a:r>
            <a:r>
              <a:rPr lang="en-US" u="sng" dirty="0" smtClean="0"/>
              <a:t>Stopping rule: outer-ring have a negligible effect on the system performance</a:t>
            </a:r>
            <a:r>
              <a:rPr lang="en-US" dirty="0" smtClean="0"/>
              <a:t>)</a:t>
            </a:r>
          </a:p>
        </p:txBody>
      </p:sp>
      <p:sp>
        <p:nvSpPr>
          <p:cNvPr id="7" name="Footer Placeholder 4"/>
          <p:cNvSpPr>
            <a:spLocks noGrp="1"/>
          </p:cNvSpPr>
          <p:nvPr>
            <p:ph type="ftr" idx="14"/>
          </p:nvPr>
        </p:nvSpPr>
        <p:spPr>
          <a:xfrm>
            <a:off x="5500694" y="6475413"/>
            <a:ext cx="3041644" cy="180975"/>
          </a:xfrm>
        </p:spPr>
        <p:txBody>
          <a:bodyPr/>
          <a:lstStyle/>
          <a:p>
            <a:r>
              <a:rPr lang="en-GB" dirty="0"/>
              <a:t>Marcin filo, ICS, University of Surrey, UK</a:t>
            </a:r>
          </a:p>
        </p:txBody>
      </p:sp>
      <p:sp>
        <p:nvSpPr>
          <p:cNvPr id="8" name="TextBox 7"/>
          <p:cNvSpPr txBox="1"/>
          <p:nvPr/>
        </p:nvSpPr>
        <p:spPr>
          <a:xfrm>
            <a:off x="2667000" y="5569803"/>
            <a:ext cx="4572000" cy="830997"/>
          </a:xfrm>
          <a:prstGeom prst="rect">
            <a:avLst/>
          </a:prstGeom>
          <a:noFill/>
        </p:spPr>
        <p:txBody>
          <a:bodyPr wrap="square" rtlCol="0">
            <a:spAutoFit/>
          </a:bodyPr>
          <a:lstStyle/>
          <a:p>
            <a:pPr algn="ctr"/>
            <a:r>
              <a:rPr lang="en-US" sz="1600" u="sng" dirty="0" smtClean="0">
                <a:solidFill>
                  <a:schemeClr val="tx1"/>
                </a:solidFill>
              </a:rPr>
              <a:t>Please remember that with each additional ring we increase the simulation complexity/runtime!</a:t>
            </a:r>
          </a:p>
          <a:p>
            <a:pPr algn="ctr"/>
            <a:r>
              <a:rPr lang="en-US" sz="1200" dirty="0" smtClean="0">
                <a:solidFill>
                  <a:schemeClr val="tx1"/>
                </a:solidFill>
              </a:rPr>
              <a:t>(each ring brings additional N*6 BSSs, where N is the number of rings)</a:t>
            </a:r>
            <a:r>
              <a:rPr lang="en-US" sz="1600" dirty="0" smtClean="0">
                <a:solidFill>
                  <a:schemeClr val="tx1"/>
                </a:solidFill>
              </a:rPr>
              <a:t> </a:t>
            </a:r>
            <a:endParaRPr lang="en-US" sz="1600" dirty="0">
              <a:solidFill>
                <a:schemeClr val="tx1"/>
              </a:solidFill>
            </a:endParaRPr>
          </a:p>
        </p:txBody>
      </p:sp>
      <p:sp>
        <p:nvSpPr>
          <p:cNvPr id="9" name="Date Placeholder 3"/>
          <p:cNvSpPr>
            <a:spLocks noGrp="1"/>
          </p:cNvSpPr>
          <p:nvPr>
            <p:ph type="dt" idx="15"/>
          </p:nvPr>
        </p:nvSpPr>
        <p:spPr>
          <a:xfrm>
            <a:off x="696912" y="333375"/>
            <a:ext cx="2303451" cy="273050"/>
          </a:xfrm>
        </p:spPr>
        <p:txBody>
          <a:bodyPr/>
          <a:lstStyle/>
          <a:p>
            <a:r>
              <a:rPr lang="en-US" dirty="0" smtClean="0"/>
              <a:t>September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13448</TotalTime>
  <Words>2369</Words>
  <Application>Microsoft Office PowerPoint</Application>
  <PresentationFormat>On-screen Show (4:3)</PresentationFormat>
  <Paragraphs>337</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802-11-Submission</vt:lpstr>
      <vt:lpstr>Document</vt:lpstr>
      <vt:lpstr>Visio</vt:lpstr>
      <vt:lpstr>Implications of wrap-around for TGax Scenario 3 and Scenario 4</vt:lpstr>
      <vt:lpstr>Abstract</vt:lpstr>
      <vt:lpstr>SCE#3 and SCE#4 review  </vt:lpstr>
      <vt:lpstr>Problems with SCE#3 and SCE#4 hexagonal BSS layouts  </vt:lpstr>
      <vt:lpstr>Fixing problems with SCE#3 and SCE#4 hexagonal BSS layouts</vt:lpstr>
      <vt:lpstr>Wrap-around – basics</vt:lpstr>
      <vt:lpstr>Wrap-around – basics</vt:lpstr>
      <vt:lpstr>Wrap-around with simulations of CSMA based systems</vt:lpstr>
      <vt:lpstr>Wrap-around with simulations of CSMA based systems</vt:lpstr>
      <vt:lpstr>Wrap-around with SCE#3 and SCE#4 – determining proper number of rings</vt:lpstr>
      <vt:lpstr>Wrap-around for SCE#3 and SCE#4 – determining proper number of rings</vt:lpstr>
      <vt:lpstr>Wrap-around for SCE#3 and SCE#4 – determining proper number of rings</vt:lpstr>
      <vt:lpstr>Wrap-around – potential ways for reducing number of rings for SCE#3 and SCE#4</vt:lpstr>
      <vt:lpstr>Wrap-around – potential ways for reducing number of rings for SCE#3 and SCE#4</vt:lpstr>
      <vt:lpstr>Summary</vt:lpstr>
      <vt:lpstr>Recommendations</vt:lpstr>
      <vt:lpstr>References</vt:lpstr>
      <vt:lpstr>Backup slides</vt:lpstr>
      <vt:lpstr>Simulation parameter settings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performance in cellular-like outdoor deployments</dc:title>
  <dc:creator>sv0006</dc:creator>
  <cp:lastModifiedBy>marcin</cp:lastModifiedBy>
  <cp:revision>376</cp:revision>
  <cp:lastPrinted>1601-01-01T00:00:00Z</cp:lastPrinted>
  <dcterms:created xsi:type="dcterms:W3CDTF">2015-04-27T08:06:31Z</dcterms:created>
  <dcterms:modified xsi:type="dcterms:W3CDTF">2015-09-15T04:42:52Z</dcterms:modified>
</cp:coreProperties>
</file>