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96" r:id="rId4"/>
    <p:sldId id="331" r:id="rId5"/>
    <p:sldId id="332" r:id="rId6"/>
    <p:sldId id="333" r:id="rId7"/>
    <p:sldId id="336" r:id="rId8"/>
    <p:sldId id="334" r:id="rId9"/>
    <p:sldId id="335" r:id="rId10"/>
    <p:sldId id="340" r:id="rId11"/>
    <p:sldId id="339" r:id="rId12"/>
    <p:sldId id="337" r:id="rId13"/>
    <p:sldId id="341" r:id="rId14"/>
    <p:sldId id="342" r:id="rId15"/>
    <p:sldId id="346" r:id="rId16"/>
    <p:sldId id="343" r:id="rId17"/>
    <p:sldId id="338" r:id="rId18"/>
    <p:sldId id="344" r:id="rId19"/>
    <p:sldId id="321" r:id="rId20"/>
    <p:sldId id="264" r:id="rId21"/>
    <p:sldId id="345" r:id="rId22"/>
    <p:sldId id="281" r:id="rId2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v0006" initials="s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20014" autoAdjust="0"/>
    <p:restoredTop sz="94660"/>
  </p:normalViewPr>
  <p:slideViewPr>
    <p:cSldViewPr>
      <p:cViewPr>
        <p:scale>
          <a:sx n="100" d="100"/>
          <a:sy n="100" d="100"/>
        </p:scale>
        <p:origin x="-1206" y="-3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802.11-15/0552r1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802.11-15/0552r1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802.11-15/0552r1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802.11-15/0552r1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D310956-CE0F-4B68-9CE0-7A7604BB42D7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165585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802.11-15/0552r1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D310956-CE0F-4B68-9CE0-7A7604BB42D7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165585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802.11-15/0552r1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D310956-CE0F-4B68-9CE0-7A7604BB42D7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165585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802.11-15/0552r1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D310956-CE0F-4B68-9CE0-7A7604BB42D7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165585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802.11-15/0552r1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D310956-CE0F-4B68-9CE0-7A7604BB42D7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165585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802.11-15/0552r1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D310956-CE0F-4B68-9CE0-7A7604BB42D7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165585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802.11-15/0552r1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D310956-CE0F-4B68-9CE0-7A7604BB42D7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165585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802.11-15/0552r1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D310956-CE0F-4B68-9CE0-7A7604BB42D7}" type="slidenum">
              <a:rPr lang="en-US"/>
              <a:pPr/>
              <a:t>17</a:t>
            </a:fld>
            <a:endParaRPr lang="en-US" dirty="0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165585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802.11-15/0552r1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D310956-CE0F-4B68-9CE0-7A7604BB42D7}" type="slidenum">
              <a:rPr lang="en-US"/>
              <a:pPr/>
              <a:t>18</a:t>
            </a:fld>
            <a:endParaRPr lang="en-US" dirty="0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165585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802.11-15/0552r1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19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65585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802.11-15/0552r1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802.11-15/0552r1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54468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802.11-15/0552r1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254468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802.11-15/0552r1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1570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802.11-15/0552r1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D310956-CE0F-4B68-9CE0-7A7604BB42D7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16558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802.11-15/0552r1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D310956-CE0F-4B68-9CE0-7A7604BB42D7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165585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802.11-15/0552r1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D310956-CE0F-4B68-9CE0-7A7604BB42D7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165585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802.11-15/0552r1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D310956-CE0F-4B68-9CE0-7A7604BB42D7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165585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802.11-15/0552r1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D310956-CE0F-4B68-9CE0-7A7604BB42D7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165585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802.11-15/0552r1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D310956-CE0F-4B68-9CE0-7A7604BB42D7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165585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802.11-15/0552r1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D310956-CE0F-4B68-9CE0-7A7604BB42D7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16558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Marcin filo, ICS, University of Surrey, UK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Month Year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Marcin filo, ICS, University of Surrey, UK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802.11-15/1048r0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1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oleObject" Target="../embeddings/oleObject1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Marcin filo, ICS, University of Surrey, UK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2204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 dirty="0" smtClean="0"/>
              <a:t>On </a:t>
            </a:r>
            <a:r>
              <a:rPr lang="en-GB" altLang="en-US" dirty="0" err="1" smtClean="0"/>
              <a:t>TGax</a:t>
            </a:r>
            <a:r>
              <a:rPr lang="en-GB" altLang="en-US" dirty="0" smtClean="0"/>
              <a:t> Scenario 4 channel model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2060848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2015-09-14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40038928"/>
              </p:ext>
            </p:extLst>
          </p:nvPr>
        </p:nvGraphicFramePr>
        <p:xfrm>
          <a:off x="762000" y="2743200"/>
          <a:ext cx="8026400" cy="4429125"/>
        </p:xfrm>
        <a:graphic>
          <a:graphicData uri="http://schemas.openxmlformats.org/presentationml/2006/ole">
            <p:oleObj spid="_x0000_s3090" name="Document" r:id="rId4" imgW="8246388" imgH="4547641" progId="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640FCA93-0460-4BB8-89C2-809FD46B8F3F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SCE#4 NLOS Path-loss model with antenna height correction factor </a:t>
            </a:r>
            <a:endParaRPr lang="en-GB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>
            <a:normAutofit fontScale="92500" lnSpcReduction="1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sz="2000" dirty="0" smtClean="0"/>
              <a:t>Antenna Height Correction Factor (AHCF) to model impact of different antenna heights for STA-STA and AP-AP links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dirty="0" smtClean="0"/>
              <a:t>AHFC which models changes due to the MS antenna height has been proposed by 3GPP for </a:t>
            </a:r>
            <a:r>
              <a:rPr lang="en-US" sz="1600" dirty="0" err="1" smtClean="0"/>
              <a:t>UMi</a:t>
            </a:r>
            <a:r>
              <a:rPr lang="en-US" sz="1600" dirty="0" smtClean="0"/>
              <a:t> channel model in their study on 3D channel modeling </a:t>
            </a:r>
            <a:r>
              <a:rPr lang="en-US" sz="1600" dirty="0" smtClean="0"/>
              <a:t>[4] </a:t>
            </a:r>
            <a:r>
              <a:rPr lang="en-US" sz="1600" dirty="0" smtClean="0"/>
              <a:t>(by setting MS height to 10m we get AP-AP link)</a:t>
            </a:r>
          </a:p>
          <a:p>
            <a:pPr lvl="1">
              <a:buFont typeface="Times New Roman" pitchFamily="16" charset="0"/>
              <a:buChar char="•"/>
            </a:pPr>
            <a:endParaRPr lang="en-US" sz="1600" u="sng" dirty="0" smtClean="0"/>
          </a:p>
          <a:p>
            <a:pPr lvl="1">
              <a:buFont typeface="Times New Roman" pitchFamily="16" charset="0"/>
              <a:buChar char="•"/>
            </a:pPr>
            <a:endParaRPr lang="en-US" sz="2000" u="sng" dirty="0" smtClean="0"/>
          </a:p>
          <a:p>
            <a:pPr lvl="1">
              <a:buFont typeface="Times New Roman" pitchFamily="16" charset="0"/>
              <a:buChar char="•"/>
            </a:pPr>
            <a:r>
              <a:rPr lang="en-US" sz="1600" dirty="0" smtClean="0"/>
              <a:t>AHFC which models changes of the BS antenna height, when located below the rooftops, has not been </a:t>
            </a:r>
            <a:r>
              <a:rPr lang="en-US" sz="1600" dirty="0" smtClean="0"/>
              <a:t>extensively studied in </a:t>
            </a:r>
            <a:r>
              <a:rPr lang="en-US" sz="1600" dirty="0" smtClean="0"/>
              <a:t>the </a:t>
            </a:r>
            <a:r>
              <a:rPr lang="en-US" sz="1600" dirty="0" smtClean="0"/>
              <a:t>literature (see e.g. [10]). </a:t>
            </a:r>
            <a:r>
              <a:rPr lang="en-US" sz="1600" dirty="0" smtClean="0"/>
              <a:t>For simplicity, the same linear AHFC as for MS antenna height could be applied (by setting BS height to 1.5 m </a:t>
            </a:r>
            <a:r>
              <a:rPr lang="en-US" sz="1600" dirty="0" smtClean="0"/>
              <a:t>we get STA-STA link)</a:t>
            </a:r>
            <a:endParaRPr lang="en-US" sz="1600" dirty="0" smtClean="0"/>
          </a:p>
          <a:p>
            <a:pPr>
              <a:buFont typeface="Times New Roman" pitchFamily="16" charset="0"/>
              <a:buChar char="•"/>
            </a:pPr>
            <a:endParaRPr lang="en-US" sz="2100" dirty="0" smtClean="0"/>
          </a:p>
          <a:p>
            <a:pPr>
              <a:buFont typeface="Times New Roman" pitchFamily="16" charset="0"/>
              <a:buChar char="•"/>
            </a:pPr>
            <a:endParaRPr lang="en-US" sz="2100" dirty="0" smtClean="0"/>
          </a:p>
          <a:p>
            <a:pPr>
              <a:buFont typeface="Times New Roman" pitchFamily="16" charset="0"/>
              <a:buChar char="•"/>
            </a:pPr>
            <a:r>
              <a:rPr lang="en-US" sz="2100" dirty="0" smtClean="0"/>
              <a:t>Alternative approach assumes the use of path-loss formulas specific for STA-AP, STA-STA and AP-AP links, as suggested in </a:t>
            </a:r>
            <a:r>
              <a:rPr lang="en-US" sz="2100" dirty="0" smtClean="0"/>
              <a:t>[5], [7], [8]</a:t>
            </a:r>
            <a:endParaRPr lang="en-US" sz="2100" dirty="0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Marcin filo, ICS, University of Surrey, UK</a:t>
            </a:r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8391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1187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878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8790" name="Rectangle 6"/>
          <p:cNvSpPr>
            <a:spLocks noChangeArrowheads="1"/>
          </p:cNvSpPr>
          <p:nvPr/>
        </p:nvSpPr>
        <p:spPr bwMode="auto">
          <a:xfrm>
            <a:off x="0" y="1590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87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49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24929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90800" y="3352800"/>
            <a:ext cx="4095750" cy="342900"/>
          </a:xfrm>
          <a:prstGeom prst="rect">
            <a:avLst/>
          </a:prstGeom>
          <a:noFill/>
        </p:spPr>
      </p:pic>
      <p:sp>
        <p:nvSpPr>
          <p:cNvPr id="1249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24931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95575" y="4914900"/>
            <a:ext cx="3933825" cy="342900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640FCA93-0460-4BB8-89C2-809FD46B8F3F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SCE#4 NLOS Path-loss model with antenna height correction factor </a:t>
            </a:r>
            <a:endParaRPr lang="en-GB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>
            <a:norm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US" sz="2000" u="sng" dirty="0" smtClean="0"/>
              <a:t>Recommendation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dirty="0" smtClean="0"/>
              <a:t>Update NLOS path-loss formula by adding MS AHCF to model lower path-loss for AP-AP link, as proposed in the study conducted by 3GPP on 3D channel modeling </a:t>
            </a:r>
            <a:r>
              <a:rPr lang="en-US" sz="1600" dirty="0" smtClean="0"/>
              <a:t>[4]</a:t>
            </a:r>
            <a:endParaRPr lang="en-US" sz="1600" dirty="0" smtClean="0"/>
          </a:p>
          <a:p>
            <a:pPr lvl="1">
              <a:buFont typeface="Times New Roman" pitchFamily="16" charset="0"/>
              <a:buChar char="•"/>
            </a:pPr>
            <a:r>
              <a:rPr lang="en-US" sz="1600" dirty="0" smtClean="0"/>
              <a:t>Update NLOS path-loss formula by adding BS AHCF for STA-STA </a:t>
            </a:r>
            <a:r>
              <a:rPr lang="en-US" sz="1600" dirty="0" smtClean="0"/>
              <a:t>link </a:t>
            </a:r>
            <a:endParaRPr lang="en-US" sz="1600" dirty="0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Marcin filo, ICS, University of Surrey, UK</a:t>
            </a:r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8391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1187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878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8790" name="Rectangle 6"/>
          <p:cNvSpPr>
            <a:spLocks noChangeArrowheads="1"/>
          </p:cNvSpPr>
          <p:nvPr/>
        </p:nvSpPr>
        <p:spPr bwMode="auto">
          <a:xfrm>
            <a:off x="0" y="1590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87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8791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53000" y="3810000"/>
            <a:ext cx="4038600" cy="698988"/>
          </a:xfrm>
          <a:prstGeom prst="rect">
            <a:avLst/>
          </a:prstGeom>
          <a:noFill/>
        </p:spPr>
      </p:pic>
      <p:pic>
        <p:nvPicPr>
          <p:cNvPr id="18" name="Picture 17" descr="pathloss_nlos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6800" y="3524434"/>
            <a:ext cx="3733800" cy="2800351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640FCA93-0460-4BB8-89C2-809FD46B8F3F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SCE#4 LOS occurrence correlation model</a:t>
            </a:r>
            <a:endParaRPr lang="en-GB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>
            <a:norm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US" sz="1800" dirty="0" smtClean="0"/>
              <a:t>ITU </a:t>
            </a:r>
            <a:r>
              <a:rPr lang="en-US" sz="1800" dirty="0" err="1" smtClean="0"/>
              <a:t>UMi</a:t>
            </a:r>
            <a:r>
              <a:rPr lang="en-US" sz="1800" dirty="0" smtClean="0"/>
              <a:t> model considers LOS and NLOS path-loss models (see figure below)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dirty="0" smtClean="0"/>
              <a:t>LOS probability in ITU </a:t>
            </a:r>
            <a:r>
              <a:rPr lang="en-US" sz="1800" dirty="0" err="1" smtClean="0"/>
              <a:t>UMi</a:t>
            </a:r>
            <a:r>
              <a:rPr lang="en-US" sz="1800" dirty="0" smtClean="0"/>
              <a:t> is modeled as a function of distance (see figure below)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dirty="0" smtClean="0"/>
              <a:t>LOS occurrence correlation </a:t>
            </a:r>
            <a:r>
              <a:rPr lang="en-US" sz="1800" dirty="0" smtClean="0"/>
              <a:t>is </a:t>
            </a:r>
            <a:r>
              <a:rPr lang="en-US" sz="1800" dirty="0" smtClean="0"/>
              <a:t>not considered </a:t>
            </a:r>
            <a:r>
              <a:rPr lang="en-US" sz="1800" dirty="0" smtClean="0"/>
              <a:t>in ITU </a:t>
            </a:r>
            <a:r>
              <a:rPr lang="en-US" sz="1800" dirty="0" err="1" smtClean="0"/>
              <a:t>UMi</a:t>
            </a:r>
            <a:r>
              <a:rPr lang="en-US" sz="1800" dirty="0" smtClean="0"/>
              <a:t> (i.e</a:t>
            </a:r>
            <a:r>
              <a:rPr lang="en-US" sz="1800" dirty="0" smtClean="0"/>
              <a:t>. LOS occurrence </a:t>
            </a:r>
            <a:r>
              <a:rPr lang="en-US" sz="1800" dirty="0" smtClean="0"/>
              <a:t>of a </a:t>
            </a:r>
            <a:r>
              <a:rPr lang="en-US" sz="1800" dirty="0" smtClean="0"/>
              <a:t>link does not depend on the </a:t>
            </a:r>
            <a:r>
              <a:rPr lang="en-US" sz="1800" dirty="0" smtClean="0"/>
              <a:t>relative location </a:t>
            </a:r>
            <a:r>
              <a:rPr lang="en-US" sz="1800" dirty="0" smtClean="0"/>
              <a:t>of nodes)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Marcin filo, ICS, University of Surrey, UK</a:t>
            </a:r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8391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pic>
        <p:nvPicPr>
          <p:cNvPr id="9" name="Picture 8" descr="los_probabilit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4114615"/>
            <a:ext cx="2845047" cy="2133785"/>
          </a:xfrm>
          <a:prstGeom prst="rect">
            <a:avLst/>
          </a:prstGeom>
        </p:spPr>
      </p:pic>
      <p:pic>
        <p:nvPicPr>
          <p:cNvPr id="10" name="Picture 9" descr="pathloss_clea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0" y="4133767"/>
            <a:ext cx="2824546" cy="2114633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640FCA93-0460-4BB8-89C2-809FD46B8F3F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SCE#4 LOS occurrence correlation model</a:t>
            </a:r>
            <a:endParaRPr lang="en-GB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>
            <a:norm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US" sz="1800" dirty="0" smtClean="0"/>
              <a:t>LOS occurrence is a slow process versus distance </a:t>
            </a:r>
            <a:r>
              <a:rPr lang="en-US" sz="1800" dirty="0" err="1" smtClean="0"/>
              <a:t>Δx</a:t>
            </a:r>
            <a:r>
              <a:rPr lang="en-US" sz="1800" dirty="0" smtClean="0"/>
              <a:t> as it is affected by buildings and/or obstacles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 smtClean="0"/>
              <a:t>LOS occurrence for STA-AP links for adjacent STAs should be </a:t>
            </a:r>
            <a:r>
              <a:rPr lang="en-US" sz="1400" dirty="0" smtClean="0"/>
              <a:t>correlated</a:t>
            </a:r>
            <a:endParaRPr lang="en-US" sz="1400" dirty="0" smtClean="0"/>
          </a:p>
          <a:p>
            <a:pPr>
              <a:buFont typeface="Times New Roman" pitchFamily="16" charset="0"/>
              <a:buChar char="•"/>
            </a:pPr>
            <a:endParaRPr lang="en-US" sz="1800" dirty="0" smtClean="0"/>
          </a:p>
          <a:p>
            <a:pPr>
              <a:buFont typeface="Times New Roman" pitchFamily="16" charset="0"/>
              <a:buChar char="•"/>
            </a:pPr>
            <a:endParaRPr lang="en-US" sz="1800" dirty="0" smtClean="0"/>
          </a:p>
          <a:p>
            <a:pPr>
              <a:buFont typeface="Times New Roman" pitchFamily="16" charset="0"/>
              <a:buChar char="•"/>
            </a:pPr>
            <a:endParaRPr lang="en-US" sz="1800" dirty="0" smtClean="0"/>
          </a:p>
          <a:p>
            <a:endParaRPr lang="en-US" sz="1800" dirty="0" smtClean="0"/>
          </a:p>
          <a:p>
            <a:pPr>
              <a:buFont typeface="Times New Roman" pitchFamily="16" charset="0"/>
              <a:buChar char="•"/>
            </a:pPr>
            <a:r>
              <a:rPr lang="en-US" sz="1800" dirty="0" smtClean="0"/>
              <a:t>Neglecting the impact of LOS occurrence </a:t>
            </a:r>
            <a:r>
              <a:rPr lang="en-US" sz="1800" dirty="0" smtClean="0"/>
              <a:t>correlation may </a:t>
            </a:r>
            <a:r>
              <a:rPr lang="en-US" sz="1800" dirty="0" smtClean="0"/>
              <a:t>result in </a:t>
            </a:r>
            <a:r>
              <a:rPr lang="en-US" sz="1800" dirty="0" smtClean="0"/>
              <a:t>over-estimation of </a:t>
            </a:r>
            <a:r>
              <a:rPr lang="en-US" sz="1800" dirty="0" smtClean="0"/>
              <a:t>CSMA specific effects such as hidden terminal </a:t>
            </a:r>
            <a:r>
              <a:rPr lang="en-US" sz="1800" dirty="0" smtClean="0"/>
              <a:t>problem</a:t>
            </a:r>
            <a:endParaRPr lang="en-US" sz="1800" dirty="0" smtClean="0"/>
          </a:p>
          <a:p>
            <a:endParaRPr lang="en-US" sz="1800" dirty="0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Marcin filo, ICS, University of Surrey, UK</a:t>
            </a:r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8391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pic>
        <p:nvPicPr>
          <p:cNvPr id="12" name="Picture 11" descr="theoretical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8369" y="2971800"/>
            <a:ext cx="2967631" cy="1290528"/>
          </a:xfrm>
          <a:prstGeom prst="rect">
            <a:avLst/>
          </a:prstGeom>
        </p:spPr>
      </p:pic>
      <p:sp>
        <p:nvSpPr>
          <p:cNvPr id="129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3" name="Picture 12" descr="theoretical5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1000" y="4945414"/>
            <a:ext cx="3962400" cy="1074386"/>
          </a:xfrm>
          <a:prstGeom prst="rect">
            <a:avLst/>
          </a:prstGeom>
        </p:spPr>
      </p:pic>
      <p:pic>
        <p:nvPicPr>
          <p:cNvPr id="14" name="Picture 13" descr="theoretical6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953000" y="4945414"/>
            <a:ext cx="3962400" cy="1074386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762000" y="6047601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Without correlation (hidden terminal problem each time when one STA receives whilst other transmits)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486400" y="6047601"/>
            <a:ext cx="3369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With correlation (both stations connected to AP2, thus no hidden terminal problem)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640FCA93-0460-4BB8-89C2-809FD46B8F3F}" type="slidenum">
              <a:rPr lang="en-GB"/>
              <a:pPr/>
              <a:t>14</a:t>
            </a:fld>
            <a:endParaRPr lang="en-GB" dirty="0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SCE#4 LOS occurrence correlation model</a:t>
            </a:r>
            <a:endParaRPr lang="en-GB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>
            <a:norm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US" sz="1800" dirty="0" smtClean="0"/>
              <a:t>LOS occurrence generation procedure [9]:</a:t>
            </a:r>
            <a:endParaRPr lang="en-US" sz="1800" dirty="0" smtClean="0"/>
          </a:p>
          <a:p>
            <a:pPr lvl="1">
              <a:buFont typeface="Times New Roman" pitchFamily="16" charset="0"/>
              <a:buChar char="•"/>
            </a:pPr>
            <a:r>
              <a:rPr lang="en-US" sz="1400" dirty="0" smtClean="0"/>
              <a:t>Let </a:t>
            </a:r>
            <a:r>
              <a:rPr lang="en-US" sz="1400" dirty="0" err="1" smtClean="0"/>
              <a:t>b</a:t>
            </a:r>
            <a:r>
              <a:rPr lang="en-US" sz="1400" baseline="-25000" dirty="0" err="1" smtClean="0"/>
              <a:t>ij</a:t>
            </a:r>
            <a:r>
              <a:rPr lang="en-US" sz="1400" dirty="0" smtClean="0"/>
              <a:t>(</a:t>
            </a:r>
            <a:r>
              <a:rPr lang="en-US" sz="1400" dirty="0" err="1" smtClean="0"/>
              <a:t>i</a:t>
            </a:r>
            <a:r>
              <a:rPr lang="en-US" sz="1400" dirty="0" smtClean="0"/>
              <a:t>=1,2,…N, j = 1,2,… M) be a Boolean variable representing whether the </a:t>
            </a:r>
            <a:r>
              <a:rPr lang="en-US" sz="1400" dirty="0" err="1" smtClean="0"/>
              <a:t>i-th</a:t>
            </a:r>
            <a:r>
              <a:rPr lang="en-US" sz="1400" dirty="0" smtClean="0"/>
              <a:t> STA is in LOS with j-</a:t>
            </a:r>
            <a:r>
              <a:rPr lang="en-US" sz="1400" dirty="0" err="1" smtClean="0"/>
              <a:t>th</a:t>
            </a:r>
            <a:r>
              <a:rPr lang="en-US" sz="1400" dirty="0" smtClean="0"/>
              <a:t> AP (</a:t>
            </a:r>
            <a:r>
              <a:rPr lang="en-US" sz="1400" dirty="0" err="1" smtClean="0"/>
              <a:t>b</a:t>
            </a:r>
            <a:r>
              <a:rPr lang="en-US" sz="1400" baseline="-25000" dirty="0" err="1" smtClean="0"/>
              <a:t>ij</a:t>
            </a:r>
            <a:r>
              <a:rPr lang="en-US" sz="1400" dirty="0" smtClean="0"/>
              <a:t>=1) or in NLOS (</a:t>
            </a:r>
            <a:r>
              <a:rPr lang="en-US" sz="1400" dirty="0" err="1" smtClean="0"/>
              <a:t>b</a:t>
            </a:r>
            <a:r>
              <a:rPr lang="en-US" sz="1400" baseline="-25000" dirty="0" err="1" smtClean="0"/>
              <a:t>ij</a:t>
            </a:r>
            <a:r>
              <a:rPr lang="en-US" sz="1400" dirty="0" smtClean="0"/>
              <a:t> = 0), where N – number of STAs and M – number of APs</a:t>
            </a:r>
            <a:endParaRPr lang="en-US" sz="1400" dirty="0" smtClean="0"/>
          </a:p>
          <a:p>
            <a:pPr lvl="1">
              <a:buFont typeface="Times New Roman" pitchFamily="16" charset="0"/>
              <a:buChar char="•"/>
            </a:pPr>
            <a:r>
              <a:rPr lang="en-US" sz="1400" dirty="0" smtClean="0"/>
              <a:t>Let </a:t>
            </a:r>
            <a:r>
              <a:rPr lang="en-US" sz="1400" dirty="0" err="1" smtClean="0"/>
              <a:t>g</a:t>
            </a:r>
            <a:r>
              <a:rPr lang="en-US" sz="1400" baseline="-25000" dirty="0" err="1" smtClean="0"/>
              <a:t>ij</a:t>
            </a:r>
            <a:r>
              <a:rPr lang="en-US" sz="1400" dirty="0" smtClean="0"/>
              <a:t>(</a:t>
            </a:r>
            <a:r>
              <a:rPr lang="en-US" sz="1400" dirty="0" err="1" smtClean="0"/>
              <a:t>i</a:t>
            </a:r>
            <a:r>
              <a:rPr lang="en-US" sz="1400" dirty="0" smtClean="0"/>
              <a:t>=1,2,…N, j = 1,2,… M</a:t>
            </a:r>
            <a:r>
              <a:rPr lang="en-US" sz="1400" dirty="0" smtClean="0"/>
              <a:t>) be a Gaussian random variable with </a:t>
            </a:r>
            <a:r>
              <a:rPr lang="el-GR" sz="1400" dirty="0" smtClean="0"/>
              <a:t>σ</a:t>
            </a:r>
            <a:r>
              <a:rPr lang="en-US" sz="1400" baseline="30000" dirty="0" smtClean="0"/>
              <a:t>2</a:t>
            </a:r>
            <a:r>
              <a:rPr lang="en-US" sz="1400" dirty="0" smtClean="0"/>
              <a:t> = 1 and µ = 0 which is </a:t>
            </a:r>
            <a:r>
              <a:rPr lang="en-US" sz="1400" dirty="0" smtClean="0"/>
              <a:t>spatially-correlated </a:t>
            </a:r>
            <a:r>
              <a:rPr lang="en-US" sz="1400" dirty="0" smtClean="0"/>
              <a:t>with de-correlation distance of </a:t>
            </a:r>
            <a:r>
              <a:rPr lang="en-US" sz="1400" dirty="0" err="1" smtClean="0"/>
              <a:t>d</a:t>
            </a:r>
            <a:r>
              <a:rPr lang="en-US" sz="1400" baseline="-25000" dirty="0" err="1" smtClean="0"/>
              <a:t>cor_los</a:t>
            </a:r>
            <a:r>
              <a:rPr lang="en-US" sz="1400" baseline="-25000" dirty="0" smtClean="0"/>
              <a:t> </a:t>
            </a:r>
            <a:r>
              <a:rPr lang="en-US" sz="1400" dirty="0" smtClean="0"/>
              <a:t> (please note that </a:t>
            </a:r>
            <a:r>
              <a:rPr lang="en-US" sz="1400" dirty="0" err="1" smtClean="0"/>
              <a:t>g</a:t>
            </a:r>
            <a:r>
              <a:rPr lang="en-US" sz="1400" baseline="-25000" dirty="0" err="1" smtClean="0"/>
              <a:t>ij</a:t>
            </a:r>
            <a:r>
              <a:rPr lang="en-US" sz="1400" dirty="0" smtClean="0"/>
              <a:t> for different </a:t>
            </a:r>
            <a:r>
              <a:rPr lang="en-US" sz="1400" i="1" dirty="0" smtClean="0"/>
              <a:t>j</a:t>
            </a:r>
            <a:r>
              <a:rPr lang="en-US" sz="1400" dirty="0" smtClean="0"/>
              <a:t> are independent, i.e. we assume no inter-AP correlation)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 smtClean="0"/>
              <a:t>Let </a:t>
            </a:r>
            <a:r>
              <a:rPr lang="en-US" sz="1400" dirty="0" err="1" smtClean="0"/>
              <a:t>p</a:t>
            </a:r>
            <a:r>
              <a:rPr lang="en-US" sz="1400" baseline="-25000" dirty="0" err="1" smtClean="0"/>
              <a:t>ij</a:t>
            </a:r>
            <a:r>
              <a:rPr lang="en-US" sz="1400" dirty="0" smtClean="0"/>
              <a:t>(</a:t>
            </a:r>
            <a:r>
              <a:rPr lang="en-US" sz="1400" dirty="0" err="1" smtClean="0"/>
              <a:t>i</a:t>
            </a:r>
            <a:r>
              <a:rPr lang="en-US" sz="1400" dirty="0" smtClean="0"/>
              <a:t>=1,2</a:t>
            </a:r>
            <a:r>
              <a:rPr lang="en-US" sz="1400" dirty="0" smtClean="0"/>
              <a:t>,…N, j = 1,2,… M)</a:t>
            </a:r>
            <a:r>
              <a:rPr lang="en-US" sz="1400" dirty="0" smtClean="0"/>
              <a:t> be the probability of being in LOS between </a:t>
            </a:r>
            <a:r>
              <a:rPr lang="en-US" sz="1400" dirty="0" err="1" smtClean="0"/>
              <a:t>i-th</a:t>
            </a:r>
            <a:r>
              <a:rPr lang="en-US" sz="1400" dirty="0" smtClean="0"/>
              <a:t> STA and j-</a:t>
            </a:r>
            <a:r>
              <a:rPr lang="en-US" sz="1400" dirty="0" err="1" smtClean="0"/>
              <a:t>th</a:t>
            </a:r>
            <a:r>
              <a:rPr lang="en-US" sz="1400" dirty="0" smtClean="0"/>
              <a:t> AP dependent on distance </a:t>
            </a:r>
            <a:r>
              <a:rPr lang="en-US" sz="1400" dirty="0" err="1" smtClean="0"/>
              <a:t>d</a:t>
            </a:r>
            <a:r>
              <a:rPr lang="en-US" sz="1400" baseline="-25000" dirty="0" err="1" smtClean="0"/>
              <a:t>ij</a:t>
            </a:r>
            <a:r>
              <a:rPr lang="en-US" sz="1400" dirty="0" smtClean="0"/>
              <a:t>(</a:t>
            </a:r>
            <a:r>
              <a:rPr lang="en-US" sz="1400" dirty="0" err="1" smtClean="0"/>
              <a:t>i</a:t>
            </a:r>
            <a:r>
              <a:rPr lang="en-US" sz="1400" dirty="0" smtClean="0"/>
              <a:t>=1,2</a:t>
            </a:r>
            <a:r>
              <a:rPr lang="en-US" sz="1400" dirty="0" smtClean="0"/>
              <a:t>,…N, j = 1,2,… M)</a:t>
            </a:r>
            <a:endParaRPr lang="en-US" sz="1400" dirty="0" smtClean="0"/>
          </a:p>
          <a:p>
            <a:pPr>
              <a:buFont typeface="Times New Roman" pitchFamily="16" charset="0"/>
              <a:buChar char="•"/>
            </a:pPr>
            <a:endParaRPr lang="en-US" sz="1800" dirty="0" smtClean="0"/>
          </a:p>
          <a:p>
            <a:pPr>
              <a:buFont typeface="Times New Roman" pitchFamily="16" charset="0"/>
              <a:buChar char="•"/>
            </a:pPr>
            <a:endParaRPr lang="en-US" sz="1800" dirty="0" smtClean="0"/>
          </a:p>
          <a:p>
            <a:pPr>
              <a:buFont typeface="Times New Roman" pitchFamily="16" charset="0"/>
              <a:buChar char="•"/>
            </a:pPr>
            <a:endParaRPr lang="en-US" sz="1800" dirty="0" smtClean="0"/>
          </a:p>
          <a:p>
            <a:pPr>
              <a:buFont typeface="Times New Roman" pitchFamily="16" charset="0"/>
              <a:buChar char="•"/>
            </a:pPr>
            <a:endParaRPr lang="en-US" sz="1800" dirty="0" smtClean="0"/>
          </a:p>
          <a:p>
            <a:pPr>
              <a:buFont typeface="Times New Roman" pitchFamily="16" charset="0"/>
              <a:buChar char="•"/>
            </a:pPr>
            <a:endParaRPr lang="en-US" sz="1800" dirty="0" smtClean="0"/>
          </a:p>
          <a:p>
            <a:endParaRPr lang="en-US" sz="1800" dirty="0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Marcin filo, ICS, University of Surrey, UK</a:t>
            </a:r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8391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pic>
        <p:nvPicPr>
          <p:cNvPr id="14" name="Picture 13" descr="los_probabilit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4267015"/>
            <a:ext cx="2845047" cy="2133785"/>
          </a:xfrm>
          <a:prstGeom prst="rect">
            <a:avLst/>
          </a:prstGeom>
        </p:spPr>
      </p:pic>
      <p:sp>
        <p:nvSpPr>
          <p:cNvPr id="1269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697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698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26980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91000" y="4800600"/>
            <a:ext cx="3276600" cy="574842"/>
          </a:xfrm>
          <a:prstGeom prst="rect">
            <a:avLst/>
          </a:prstGeom>
          <a:noFill/>
        </p:spPr>
      </p:pic>
      <p:sp>
        <p:nvSpPr>
          <p:cNvPr id="17" name="Rounded Rectangular Callout 16"/>
          <p:cNvSpPr/>
          <p:nvPr/>
        </p:nvSpPr>
        <p:spPr bwMode="auto">
          <a:xfrm>
            <a:off x="7772400" y="4267200"/>
            <a:ext cx="1143000" cy="1143000"/>
          </a:xfrm>
          <a:prstGeom prst="wedgeRoundRectCallout">
            <a:avLst>
              <a:gd name="adj1" fmla="val -83116"/>
              <a:gd name="adj2" fmla="val -4299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50" dirty="0" smtClean="0">
                <a:solidFill>
                  <a:schemeClr val="tx1"/>
                </a:solidFill>
              </a:rPr>
              <a:t>Transformation </a:t>
            </a:r>
            <a:r>
              <a:rPr lang="en-US" sz="1050" dirty="0" smtClean="0">
                <a:solidFill>
                  <a:schemeClr val="tx1"/>
                </a:solidFill>
              </a:rPr>
              <a:t>of Uniform </a:t>
            </a:r>
            <a:r>
              <a:rPr lang="en-US" sz="1050" dirty="0" smtClean="0">
                <a:solidFill>
                  <a:schemeClr val="tx1"/>
                </a:solidFill>
              </a:rPr>
              <a:t>RN </a:t>
            </a:r>
            <a:r>
              <a:rPr lang="en-US" sz="1050" dirty="0" smtClean="0">
                <a:solidFill>
                  <a:schemeClr val="tx1"/>
                </a:solidFill>
              </a:rPr>
              <a:t>to Gaussian </a:t>
            </a:r>
            <a:r>
              <a:rPr lang="en-US" sz="1050" dirty="0" smtClean="0">
                <a:solidFill>
                  <a:schemeClr val="tx1"/>
                </a:solidFill>
              </a:rPr>
              <a:t>RN</a:t>
            </a:r>
            <a:endParaRPr lang="en-US" sz="1050" dirty="0" smtClean="0">
              <a:solidFill>
                <a:schemeClr val="tx1"/>
              </a:solidFill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(</a:t>
            </a:r>
            <a:r>
              <a:rPr kumimoji="0" lang="en-US" sz="105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erfinv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- Inverse</a:t>
            </a:r>
            <a:r>
              <a:rPr kumimoji="0" lang="en-US" sz="105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error function)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640FCA93-0460-4BB8-89C2-809FD46B8F3F}" type="slidenum">
              <a:rPr lang="en-GB"/>
              <a:pPr/>
              <a:t>15</a:t>
            </a:fld>
            <a:endParaRPr lang="en-GB" dirty="0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SCE#4 LOS occurrence correlation model</a:t>
            </a:r>
            <a:endParaRPr lang="en-GB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>
            <a:norm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US" sz="1800" dirty="0" smtClean="0"/>
              <a:t>As shadowing and LOS occurrence are affected by the same buildings and/or obstacles,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 smtClean="0"/>
              <a:t>normalized autocorrelation function R(</a:t>
            </a:r>
            <a:r>
              <a:rPr lang="en-US" sz="1400" dirty="0" err="1" smtClean="0"/>
              <a:t>Δx</a:t>
            </a:r>
            <a:r>
              <a:rPr lang="en-US" sz="1400" dirty="0" smtClean="0"/>
              <a:t>) for LOS occurrence can be described in a similar way as in case of shadowing [9]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 smtClean="0"/>
              <a:t>de-correlation distance for LOS occurrence </a:t>
            </a:r>
            <a:r>
              <a:rPr lang="en-US" sz="1400" dirty="0" err="1" smtClean="0"/>
              <a:t>d</a:t>
            </a:r>
            <a:r>
              <a:rPr lang="en-US" sz="1400" baseline="-25000" dirty="0" err="1" smtClean="0"/>
              <a:t>cor_los</a:t>
            </a:r>
            <a:r>
              <a:rPr lang="en-US" sz="1400" dirty="0" smtClean="0"/>
              <a:t> = </a:t>
            </a:r>
            <a:r>
              <a:rPr lang="en-US" sz="1400" dirty="0" err="1" smtClean="0"/>
              <a:t>d</a:t>
            </a:r>
            <a:r>
              <a:rPr lang="en-US" sz="1400" baseline="-25000" dirty="0" err="1" smtClean="0"/>
              <a:t>cor_sf</a:t>
            </a:r>
            <a:r>
              <a:rPr lang="en-US" sz="1400" dirty="0" smtClean="0"/>
              <a:t>  [9]</a:t>
            </a:r>
          </a:p>
          <a:p>
            <a:endParaRPr lang="en-US" sz="1800" dirty="0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Marcin filo, ICS, University of Surrey, UK</a:t>
            </a:r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8391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129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5478462" y="3581400"/>
          <a:ext cx="1684338" cy="609600"/>
        </p:xfrm>
        <a:graphic>
          <a:graphicData uri="http://schemas.openxmlformats.org/presentationml/2006/ole">
            <p:oleObj spid="_x0000_s172034" name="Equation" r:id="rId4" imgW="1333440" imgH="482400" progId="">
              <p:embed/>
            </p:oleObj>
          </a:graphicData>
        </a:graphic>
      </p:graphicFrame>
      <p:pic>
        <p:nvPicPr>
          <p:cNvPr id="14" name="Picture 13" descr="theoretical3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00600" y="4419600"/>
            <a:ext cx="3166667" cy="1523810"/>
          </a:xfrm>
          <a:prstGeom prst="rect">
            <a:avLst/>
          </a:prstGeom>
        </p:spPr>
      </p:pic>
      <p:pic>
        <p:nvPicPr>
          <p:cNvPr id="15" name="Picture 14" descr="map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01553" y="3657600"/>
            <a:ext cx="3022847" cy="2267135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930153" y="5867400"/>
            <a:ext cx="2590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Example realization of spatially correlated Gaussian RV with </a:t>
            </a:r>
            <a:r>
              <a:rPr lang="en-US" sz="1100" dirty="0" err="1" smtClean="0">
                <a:solidFill>
                  <a:schemeClr val="tx1"/>
                </a:solidFill>
              </a:rPr>
              <a:t>d</a:t>
            </a:r>
            <a:r>
              <a:rPr lang="en-US" sz="1100" baseline="-25000" dirty="0" err="1" smtClean="0">
                <a:solidFill>
                  <a:schemeClr val="tx1"/>
                </a:solidFill>
              </a:rPr>
              <a:t>cor_los</a:t>
            </a:r>
            <a:r>
              <a:rPr lang="en-US" sz="1100" dirty="0" smtClean="0">
                <a:solidFill>
                  <a:schemeClr val="tx1"/>
                </a:solidFill>
              </a:rPr>
              <a:t> </a:t>
            </a:r>
            <a:r>
              <a:rPr lang="en-US" sz="1100" dirty="0" smtClean="0">
                <a:solidFill>
                  <a:schemeClr val="tx1"/>
                </a:solidFill>
              </a:rPr>
              <a:t>= 13m </a:t>
            </a:r>
            <a:endParaRPr lang="en-US" sz="11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640FCA93-0460-4BB8-89C2-809FD46B8F3F}" type="slidenum">
              <a:rPr lang="en-GB"/>
              <a:pPr/>
              <a:t>16</a:t>
            </a:fld>
            <a:endParaRPr lang="en-GB" dirty="0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SCE#4 LOS occurrence correlation model</a:t>
            </a:r>
            <a:endParaRPr lang="en-GB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>
            <a:norm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 smtClean="0"/>
              <a:t>Impact of LOS occurrence </a:t>
            </a:r>
            <a:r>
              <a:rPr lang="en-US" dirty="0" smtClean="0"/>
              <a:t>correlation</a:t>
            </a:r>
            <a:endParaRPr lang="en-US" dirty="0" smtClean="0"/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Main </a:t>
            </a:r>
            <a:r>
              <a:rPr lang="en-US" dirty="0" smtClean="0"/>
              <a:t>SCE#4 parameter settings as in [1]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Inter-cell distance (ICD) = 130 m (65m radius), 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AP/STA TX power =  20dBm / 15dBm 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Path-loss model as defined in [4]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AP/STA antenna gain = 0.0dB / -2.0dB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AP/STA noise figure = 7.0dB / 7.0 dB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AP/STA antenna height = 10.0m / </a:t>
            </a:r>
            <a:r>
              <a:rPr lang="en-US" dirty="0" smtClean="0"/>
              <a:t>1.5m</a:t>
            </a:r>
            <a:endParaRPr lang="en-US" dirty="0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Marcin filo, ICS, University of Surrey, UK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447800" y="5493603"/>
            <a:ext cx="624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Other </a:t>
            </a:r>
            <a:r>
              <a:rPr lang="en-US" sz="1200" b="1" dirty="0" smtClean="0">
                <a:solidFill>
                  <a:schemeClr val="tx1"/>
                </a:solidFill>
              </a:rPr>
              <a:t>simulation settings:</a:t>
            </a:r>
            <a:r>
              <a:rPr lang="en-US" sz="1200" dirty="0" smtClean="0">
                <a:solidFill>
                  <a:schemeClr val="tx1"/>
                </a:solidFill>
              </a:rPr>
              <a:t> IEEE </a:t>
            </a:r>
            <a:r>
              <a:rPr lang="en-US" sz="1200" dirty="0" smtClean="0">
                <a:solidFill>
                  <a:schemeClr val="tx1"/>
                </a:solidFill>
              </a:rPr>
              <a:t>802.11g (DSSS switched off), </a:t>
            </a:r>
            <a:r>
              <a:rPr lang="en-US" sz="1200" u="sng" dirty="0" smtClean="0">
                <a:solidFill>
                  <a:schemeClr val="tx1"/>
                </a:solidFill>
              </a:rPr>
              <a:t>Shadowing and Fast fading not considered</a:t>
            </a:r>
            <a:r>
              <a:rPr lang="en-US" sz="1200" dirty="0" smtClean="0">
                <a:solidFill>
                  <a:schemeClr val="tx1"/>
                </a:solidFill>
              </a:rPr>
              <a:t>, Rate adaptation (Minstrel), </a:t>
            </a:r>
            <a:r>
              <a:rPr lang="en-US" sz="1200" u="sng" dirty="0" smtClean="0">
                <a:solidFill>
                  <a:schemeClr val="tx1"/>
                </a:solidFill>
              </a:rPr>
              <a:t>CCA-SD threshold/RX sensitivity = -88dBm, CCA-ED threshold = -68dBm</a:t>
            </a:r>
            <a:r>
              <a:rPr lang="en-US" sz="1200" dirty="0" smtClean="0">
                <a:solidFill>
                  <a:schemeClr val="tx1"/>
                </a:solidFill>
              </a:rPr>
              <a:t>, STA density = 770 STAs per km2, Full buffer (non-elastic traffic), Packet size = 1500B, </a:t>
            </a:r>
            <a:r>
              <a:rPr lang="en-US" sz="1200" u="sng" dirty="0" smtClean="0">
                <a:solidFill>
                  <a:schemeClr val="tx1"/>
                </a:solidFill>
              </a:rPr>
              <a:t>Downlink only</a:t>
            </a:r>
            <a:r>
              <a:rPr lang="en-US" sz="1200" dirty="0" smtClean="0">
                <a:solidFill>
                  <a:schemeClr val="tx1"/>
                </a:solidFill>
              </a:rPr>
              <a:t>, </a:t>
            </a:r>
            <a:r>
              <a:rPr lang="en-US" sz="1200" u="sng" dirty="0" smtClean="0">
                <a:solidFill>
                  <a:schemeClr val="tx1"/>
                </a:solidFill>
              </a:rPr>
              <a:t>Preamble reception model not </a:t>
            </a:r>
            <a:r>
              <a:rPr lang="en-US" sz="1200" u="sng" dirty="0" smtClean="0">
                <a:solidFill>
                  <a:schemeClr val="tx1"/>
                </a:solidFill>
              </a:rPr>
              <a:t>considered</a:t>
            </a:r>
            <a:r>
              <a:rPr lang="en-US" sz="1200" dirty="0" smtClean="0">
                <a:solidFill>
                  <a:schemeClr val="tx1"/>
                </a:solidFill>
              </a:rPr>
              <a:t>, </a:t>
            </a:r>
            <a:r>
              <a:rPr lang="en-US" sz="1200" b="1" u="sng" dirty="0" smtClean="0">
                <a:solidFill>
                  <a:schemeClr val="tx1"/>
                </a:solidFill>
              </a:rPr>
              <a:t>BSS layout with 6 rings</a:t>
            </a:r>
            <a:endParaRPr lang="en-US" sz="1200" b="1" u="sng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66800" y="4876800"/>
            <a:ext cx="6858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Assumption</a:t>
            </a:r>
            <a:r>
              <a:rPr lang="en-US" sz="1600" dirty="0" smtClean="0">
                <a:solidFill>
                  <a:schemeClr val="tx1"/>
                </a:solidFill>
              </a:rPr>
              <a:t>: </a:t>
            </a:r>
            <a:r>
              <a:rPr lang="en-US" sz="1600" dirty="0" err="1" smtClean="0">
                <a:solidFill>
                  <a:schemeClr val="tx1"/>
                </a:solidFill>
              </a:rPr>
              <a:t>d</a:t>
            </a:r>
            <a:r>
              <a:rPr lang="en-US" sz="1600" baseline="-25000" dirty="0" err="1" smtClean="0">
                <a:solidFill>
                  <a:schemeClr val="tx1"/>
                </a:solidFill>
              </a:rPr>
              <a:t>cor_los</a:t>
            </a:r>
            <a:r>
              <a:rPr lang="en-US" sz="1600" baseline="-250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= 13m (the same value as ITU </a:t>
            </a:r>
            <a:r>
              <a:rPr lang="en-US" sz="1600" dirty="0" err="1" smtClean="0">
                <a:solidFill>
                  <a:schemeClr val="tx1"/>
                </a:solidFill>
              </a:rPr>
              <a:t>UMi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</a:t>
            </a:r>
            <a:r>
              <a:rPr lang="en-US" sz="1600" baseline="-25000" dirty="0" err="1" smtClean="0">
                <a:solidFill>
                  <a:schemeClr val="tx1"/>
                </a:solidFill>
              </a:rPr>
              <a:t>cor_sf</a:t>
            </a:r>
            <a:r>
              <a:rPr lang="en-US" sz="1600" dirty="0" smtClean="0">
                <a:solidFill>
                  <a:schemeClr val="tx1"/>
                </a:solidFill>
              </a:rPr>
              <a:t>  for NLOS [3])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640FCA93-0460-4BB8-89C2-809FD46B8F3F}" type="slidenum">
              <a:rPr lang="en-GB"/>
              <a:pPr/>
              <a:t>17</a:t>
            </a:fld>
            <a:endParaRPr lang="en-GB" dirty="0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SCE#4 LOS </a:t>
            </a:r>
            <a:r>
              <a:rPr lang="en-GB" dirty="0" smtClean="0"/>
              <a:t>occurrence correlation </a:t>
            </a:r>
            <a:r>
              <a:rPr lang="en-GB" dirty="0" smtClean="0"/>
              <a:t>model</a:t>
            </a:r>
            <a:endParaRPr lang="en-GB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>
            <a:norm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 smtClean="0"/>
              <a:t>Impact of </a:t>
            </a:r>
            <a:r>
              <a:rPr lang="en-US" dirty="0" smtClean="0"/>
              <a:t>LOS occurrence correlation</a:t>
            </a:r>
            <a:endParaRPr lang="en-US" dirty="0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Marcin filo, ICS, University of Surrey, UK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152400" y="5410200"/>
            <a:ext cx="29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13.6% increase in Area network throughput</a:t>
            </a: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21" name="Picture 20" descr="tgax_tgax2_network_th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2667000"/>
            <a:ext cx="3094675" cy="2789109"/>
          </a:xfrm>
          <a:prstGeom prst="rect">
            <a:avLst/>
          </a:prstGeom>
        </p:spPr>
      </p:pic>
      <p:pic>
        <p:nvPicPr>
          <p:cNvPr id="22" name="Picture 21" descr="tgax_tgax2_sta_th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71800" y="2678753"/>
            <a:ext cx="3194518" cy="2731447"/>
          </a:xfrm>
          <a:prstGeom prst="rect">
            <a:avLst/>
          </a:prstGeom>
        </p:spPr>
      </p:pic>
      <p:pic>
        <p:nvPicPr>
          <p:cNvPr id="23" name="Picture 22" descr="tgax_tgax2_link_length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35737" y="2667000"/>
            <a:ext cx="3208263" cy="2743200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3429000" y="5486400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Better performance of the cell edge STAs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400800" y="5419636"/>
            <a:ext cx="25146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Link lengths with no change (i.e. number of STAs in LOS and NLOS remains the </a:t>
            </a:r>
            <a:r>
              <a:rPr lang="en-US" sz="1100" dirty="0" smtClean="0">
                <a:solidFill>
                  <a:schemeClr val="tx1"/>
                </a:solidFill>
              </a:rPr>
              <a:t>same regardless correlation)</a:t>
            </a:r>
            <a:endParaRPr lang="en-US" sz="11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640FCA93-0460-4BB8-89C2-809FD46B8F3F}" type="slidenum">
              <a:rPr lang="en-GB"/>
              <a:pPr/>
              <a:t>18</a:t>
            </a:fld>
            <a:endParaRPr lang="en-GB" dirty="0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SCE#4 LOS occurrence correlation model</a:t>
            </a:r>
            <a:endParaRPr lang="en-GB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>
            <a:normAutofit lnSpcReduction="1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sz="2000" dirty="0" smtClean="0"/>
              <a:t>Impact of LOS occurrence correlation</a:t>
            </a:r>
          </a:p>
          <a:p>
            <a:pPr>
              <a:buFont typeface="Times New Roman" pitchFamily="16" charset="0"/>
              <a:buChar char="•"/>
            </a:pPr>
            <a:endParaRPr lang="en-US" sz="2000" u="sng" dirty="0" smtClean="0"/>
          </a:p>
          <a:p>
            <a:pPr>
              <a:buFont typeface="Times New Roman" pitchFamily="16" charset="0"/>
              <a:buChar char="•"/>
            </a:pPr>
            <a:endParaRPr lang="en-US" sz="2000" u="sng" dirty="0" smtClean="0"/>
          </a:p>
          <a:p>
            <a:pPr>
              <a:buFont typeface="Times New Roman" pitchFamily="16" charset="0"/>
              <a:buChar char="•"/>
            </a:pPr>
            <a:endParaRPr lang="en-US" sz="2000" u="sng" dirty="0" smtClean="0"/>
          </a:p>
          <a:p>
            <a:pPr>
              <a:buFont typeface="Times New Roman" pitchFamily="16" charset="0"/>
              <a:buChar char="•"/>
            </a:pPr>
            <a:endParaRPr lang="en-US" sz="2000" u="sng" dirty="0" smtClean="0"/>
          </a:p>
          <a:p>
            <a:pPr>
              <a:buFont typeface="Times New Roman" pitchFamily="16" charset="0"/>
              <a:buChar char="•"/>
            </a:pPr>
            <a:endParaRPr lang="en-US" sz="2000" u="sng" dirty="0" smtClean="0"/>
          </a:p>
          <a:p>
            <a:pPr>
              <a:buFont typeface="Times New Roman" pitchFamily="16" charset="0"/>
              <a:buChar char="•"/>
            </a:pPr>
            <a:endParaRPr lang="en-US" sz="2000" u="sng" dirty="0" smtClean="0"/>
          </a:p>
          <a:p>
            <a:pPr>
              <a:buFont typeface="Times New Roman" pitchFamily="16" charset="0"/>
              <a:buChar char="•"/>
            </a:pPr>
            <a:endParaRPr lang="en-US" sz="2000" u="sng" dirty="0" smtClean="0"/>
          </a:p>
          <a:p>
            <a:pPr>
              <a:buFont typeface="Times New Roman" pitchFamily="16" charset="0"/>
              <a:buChar char="•"/>
            </a:pPr>
            <a:endParaRPr lang="en-US" sz="2000" u="sng" dirty="0" smtClean="0"/>
          </a:p>
          <a:p>
            <a:pPr>
              <a:buFont typeface="Times New Roman" pitchFamily="16" charset="0"/>
              <a:buChar char="•"/>
            </a:pPr>
            <a:r>
              <a:rPr lang="en-US" sz="2000" u="sng" dirty="0" smtClean="0"/>
              <a:t>Recommendation</a:t>
            </a:r>
            <a:endParaRPr lang="en-US" sz="2000" u="sng" dirty="0" smtClean="0"/>
          </a:p>
          <a:p>
            <a:pPr lvl="1">
              <a:buFont typeface="Times New Roman" pitchFamily="16" charset="0"/>
              <a:buChar char="•"/>
            </a:pPr>
            <a:r>
              <a:rPr lang="en-US" sz="1600" dirty="0" smtClean="0"/>
              <a:t>Include LOS occurrence correlation model </a:t>
            </a:r>
            <a:r>
              <a:rPr lang="en-US" sz="1600" dirty="0" smtClean="0"/>
              <a:t>with </a:t>
            </a:r>
            <a:r>
              <a:rPr lang="en-US" sz="1600" dirty="0" err="1" smtClean="0"/>
              <a:t>d</a:t>
            </a:r>
            <a:r>
              <a:rPr lang="en-US" sz="1600" baseline="-25000" dirty="0" err="1" smtClean="0"/>
              <a:t>cor_los</a:t>
            </a:r>
            <a:r>
              <a:rPr lang="en-US" sz="1600" baseline="-25000" dirty="0" smtClean="0"/>
              <a:t> </a:t>
            </a:r>
            <a:r>
              <a:rPr lang="en-US" sz="1600" dirty="0" smtClean="0"/>
              <a:t>= 13m to </a:t>
            </a:r>
            <a:r>
              <a:rPr lang="en-US" sz="1600" dirty="0" smtClean="0"/>
              <a:t>SCE#4 channel model description to better model characteristics of the out-door channel</a:t>
            </a:r>
            <a:endParaRPr lang="en-US" sz="1600" dirty="0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Marcin filo, ICS, University of Surrey, UK</a:t>
            </a:r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8391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1187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878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8790" name="Rectangle 6"/>
          <p:cNvSpPr>
            <a:spLocks noChangeArrowheads="1"/>
          </p:cNvSpPr>
          <p:nvPr/>
        </p:nvSpPr>
        <p:spPr bwMode="auto">
          <a:xfrm>
            <a:off x="0" y="1590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87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752600" y="5943600"/>
            <a:ext cx="5562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u="sng" dirty="0" smtClean="0">
                <a:solidFill>
                  <a:schemeClr val="tx1"/>
                </a:solidFill>
              </a:rPr>
              <a:t>Please </a:t>
            </a:r>
            <a:r>
              <a:rPr lang="en-US" sz="1400" u="sng" dirty="0" smtClean="0">
                <a:solidFill>
                  <a:schemeClr val="tx1"/>
                </a:solidFill>
              </a:rPr>
              <a:t>note that ITU </a:t>
            </a:r>
            <a:r>
              <a:rPr lang="en-US" sz="1400" u="sng" dirty="0" err="1" smtClean="0">
                <a:solidFill>
                  <a:schemeClr val="tx1"/>
                </a:solidFill>
              </a:rPr>
              <a:t>UMi</a:t>
            </a:r>
            <a:r>
              <a:rPr lang="en-US" sz="1400" u="sng" dirty="0" smtClean="0">
                <a:solidFill>
                  <a:schemeClr val="tx1"/>
                </a:solidFill>
              </a:rPr>
              <a:t> already includes shadow fading spatial correlation </a:t>
            </a:r>
            <a:r>
              <a:rPr lang="en-US" sz="1400" u="sng" dirty="0" smtClean="0">
                <a:solidFill>
                  <a:schemeClr val="tx1"/>
                </a:solidFill>
              </a:rPr>
              <a:t>model (see [3])</a:t>
            </a:r>
            <a:endParaRPr lang="en-US" sz="1400" u="sng" dirty="0">
              <a:solidFill>
                <a:schemeClr val="tx1"/>
              </a:solidFill>
            </a:endParaRPr>
          </a:p>
        </p:txBody>
      </p:sp>
      <p:pic>
        <p:nvPicPr>
          <p:cNvPr id="20" name="Picture 19" descr="tgax_tgax2_network_geometr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2270630"/>
            <a:ext cx="3048001" cy="2606170"/>
          </a:xfrm>
          <a:prstGeom prst="rect">
            <a:avLst/>
          </a:prstGeom>
        </p:spPr>
      </p:pic>
      <p:pic>
        <p:nvPicPr>
          <p:cNvPr id="21" name="Picture 20" descr="tgax_tgax2_cumulative_interferenc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7400" y="2286000"/>
            <a:ext cx="3048000" cy="2606168"/>
          </a:xfrm>
          <a:prstGeom prst="rect">
            <a:avLst/>
          </a:prstGeom>
        </p:spPr>
      </p:pic>
      <p:pic>
        <p:nvPicPr>
          <p:cNvPr id="22" name="Picture 21" descr="tgax_tgax2_best_rssi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71800" y="2286000"/>
            <a:ext cx="3030026" cy="2590800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457200" y="4876800"/>
            <a:ext cx="2514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Network Geometry</a:t>
            </a:r>
            <a:endParaRPr lang="en-US" sz="1100" dirty="0" smtClean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276600" y="4919990"/>
            <a:ext cx="2514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Link RSSI to best server</a:t>
            </a:r>
            <a:endParaRPr lang="en-US" sz="1100" dirty="0" smtClean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172200" y="4876800"/>
            <a:ext cx="2514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Slightly lower cumulative interference at STA </a:t>
            </a:r>
            <a:endParaRPr lang="en-US" sz="11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19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Marcin filo, ICS, University of Surrey, UK</a:t>
            </a:r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85800" y="1905000"/>
            <a:ext cx="7772400" cy="381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Times New Roman" pitchFamily="16" charset="0"/>
              <a:buChar char="•"/>
            </a:pPr>
            <a:r>
              <a:rPr lang="en-US" sz="2500" kern="0" dirty="0" smtClean="0">
                <a:solidFill>
                  <a:schemeClr val="tx1"/>
                </a:solidFill>
              </a:rPr>
              <a:t>Two issues with existing SCE#4 channel model were highlighted and recommendations were provided</a:t>
            </a:r>
            <a:endParaRPr lang="en-US" sz="2500" kern="0" dirty="0" smtClean="0">
              <a:solidFill>
                <a:schemeClr val="tx1"/>
              </a:solidFill>
            </a:endParaRPr>
          </a:p>
          <a:p>
            <a:pPr>
              <a:buFont typeface="Times New Roman" pitchFamily="16" charset="0"/>
              <a:buChar char="•"/>
            </a:pPr>
            <a:r>
              <a:rPr lang="en-US" sz="2500" kern="0" dirty="0" smtClean="0">
                <a:solidFill>
                  <a:schemeClr val="tx1"/>
                </a:solidFill>
              </a:rPr>
              <a:t>Two proposals to improve existing SCE#4 channel model were presented and appropriate recommendations were provided</a:t>
            </a:r>
            <a:endParaRPr lang="en-US" sz="2500" kern="0" dirty="0" smtClean="0">
              <a:solidFill>
                <a:schemeClr val="tx1"/>
              </a:solidFill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4253375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Marcin filo, ICS, University of Surrey, UK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Assumptions of </a:t>
            </a:r>
            <a:r>
              <a:rPr lang="en-US" dirty="0" err="1" smtClean="0"/>
              <a:t>TGax</a:t>
            </a:r>
            <a:r>
              <a:rPr lang="en-US" dirty="0" smtClean="0"/>
              <a:t> scenarios 4 channel model are investigated. </a:t>
            </a:r>
            <a:r>
              <a:rPr lang="en-US" dirty="0" smtClean="0"/>
              <a:t>Proposal/recommendations to enhance the current channel model </a:t>
            </a:r>
            <a:r>
              <a:rPr lang="en-US" dirty="0" smtClean="0"/>
              <a:t>are provided related to minimum distance, LOS/NLOS path-loss models and LOS occurrence correlation. </a:t>
            </a:r>
            <a:r>
              <a:rPr lang="en-US" dirty="0" smtClean="0"/>
              <a:t>Simulations studies </a:t>
            </a:r>
            <a:r>
              <a:rPr lang="en-US" dirty="0" smtClean="0"/>
              <a:t>indicate </a:t>
            </a:r>
            <a:r>
              <a:rPr lang="en-US" dirty="0" smtClean="0"/>
              <a:t>that the </a:t>
            </a:r>
            <a:r>
              <a:rPr lang="en-US" dirty="0" smtClean="0"/>
              <a:t>achieved area capacity (Mbps per km2) and per STA throughputs </a:t>
            </a:r>
            <a:r>
              <a:rPr lang="en-US" dirty="0" smtClean="0"/>
              <a:t>differ if </a:t>
            </a:r>
            <a:r>
              <a:rPr lang="en-US" dirty="0" smtClean="0"/>
              <a:t>LOS </a:t>
            </a:r>
            <a:r>
              <a:rPr lang="en-US" dirty="0" smtClean="0"/>
              <a:t>occurrence correlation model is </a:t>
            </a:r>
            <a:r>
              <a:rPr lang="en-US" dirty="0" smtClean="0"/>
              <a:t>introduced.</a:t>
            </a:r>
            <a:endParaRPr lang="en-US" dirty="0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208463"/>
          </a:xfrm>
          <a:ln/>
        </p:spPr>
        <p:txBody>
          <a:bodyPr>
            <a:normAutofit fontScale="92500" lnSpcReduction="20000"/>
          </a:bodyPr>
          <a:lstStyle/>
          <a:p>
            <a:r>
              <a:rPr lang="en-GB" sz="1400" dirty="0" smtClean="0">
                <a:solidFill>
                  <a:schemeClr val="tx1"/>
                </a:solidFill>
              </a:rPr>
              <a:t>[1] 11-14-0980-14-00ax, </a:t>
            </a:r>
            <a:r>
              <a:rPr lang="en-GB" sz="1400" dirty="0" err="1" smtClean="0">
                <a:solidFill>
                  <a:schemeClr val="tx1"/>
                </a:solidFill>
              </a:rPr>
              <a:t>TGax</a:t>
            </a:r>
            <a:r>
              <a:rPr lang="en-GB" sz="1400" dirty="0" smtClean="0">
                <a:solidFill>
                  <a:schemeClr val="tx1"/>
                </a:solidFill>
              </a:rPr>
              <a:t> Simulation Scenarios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[2] </a:t>
            </a:r>
            <a:r>
              <a:rPr lang="en-US" sz="1400" dirty="0" smtClean="0">
                <a:solidFill>
                  <a:schemeClr val="tx1"/>
                </a:solidFill>
              </a:rPr>
              <a:t>3GPP R1-133594: Remaining details of path loss modeling for elevation </a:t>
            </a:r>
            <a:r>
              <a:rPr lang="en-US" sz="1400" dirty="0" err="1" smtClean="0">
                <a:solidFill>
                  <a:schemeClr val="tx1"/>
                </a:solidFill>
              </a:rPr>
              <a:t>beamforming</a:t>
            </a:r>
            <a:r>
              <a:rPr lang="en-US" sz="1400" dirty="0" smtClean="0">
                <a:solidFill>
                  <a:schemeClr val="tx1"/>
                </a:solidFill>
              </a:rPr>
              <a:t> and FD-MIMO, RAN1#74, Qualcomm Incorporated, August 2013</a:t>
            </a:r>
            <a:endParaRPr lang="en-GB" sz="1400" dirty="0" smtClean="0">
              <a:solidFill>
                <a:schemeClr val="tx1"/>
              </a:solidFill>
            </a:endParaRPr>
          </a:p>
          <a:p>
            <a:r>
              <a:rPr lang="en-US" sz="1400" dirty="0" smtClean="0">
                <a:solidFill>
                  <a:schemeClr val="tx1"/>
                </a:solidFill>
              </a:rPr>
              <a:t>[3] </a:t>
            </a:r>
            <a:r>
              <a:rPr lang="en-US" sz="1400" dirty="0" smtClean="0">
                <a:solidFill>
                  <a:schemeClr val="tx1"/>
                </a:solidFill>
              </a:rPr>
              <a:t>Report ITU-R  M.2135-1 (12/2009) Guidelines for evaluation of radio interface technologies for IMT Advanced</a:t>
            </a:r>
          </a:p>
          <a:p>
            <a:r>
              <a:rPr lang="en-US" sz="1400" dirty="0" smtClean="0"/>
              <a:t>[4] </a:t>
            </a:r>
            <a:r>
              <a:rPr lang="en-US" sz="1400" dirty="0" smtClean="0"/>
              <a:t>3GPP TR 36.873, Study on 3D channel model for LTE, v12.2.0, June 2015</a:t>
            </a:r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400" dirty="0" smtClean="0"/>
              <a:t>[5] </a:t>
            </a:r>
            <a:r>
              <a:rPr lang="en-US" sz="1400" dirty="0" smtClean="0"/>
              <a:t>Z. Wang, E. </a:t>
            </a:r>
            <a:r>
              <a:rPr lang="en-US" sz="1400" dirty="0" err="1" smtClean="0"/>
              <a:t>Tameh</a:t>
            </a:r>
            <a:r>
              <a:rPr lang="en-US" sz="1400" dirty="0" smtClean="0"/>
              <a:t> and A. Nix, Statistical Peer-to-Peer Models for outdoor urban environments at 2GHz and 5GHz, Proc. Of IEEE VTC, 2004</a:t>
            </a:r>
          </a:p>
          <a:p>
            <a:r>
              <a:rPr lang="en-US" sz="1400" dirty="0" smtClean="0"/>
              <a:t>[6] </a:t>
            </a:r>
            <a:r>
              <a:rPr lang="en-US" sz="1400" dirty="0" smtClean="0"/>
              <a:t>3GPP R1-132895: Discussion on remaining path loss and LOS probability issues, RAN1#74, </a:t>
            </a:r>
            <a:r>
              <a:rPr lang="en-US" sz="1400" dirty="0" err="1" smtClean="0"/>
              <a:t>Huawei</a:t>
            </a:r>
            <a:r>
              <a:rPr lang="en-US" sz="1400" dirty="0" smtClean="0"/>
              <a:t>, </a:t>
            </a:r>
            <a:r>
              <a:rPr lang="en-US" sz="1400" dirty="0" err="1" smtClean="0"/>
              <a:t>HiSilicon</a:t>
            </a:r>
            <a:r>
              <a:rPr lang="en-US" sz="1400" dirty="0" smtClean="0"/>
              <a:t>, August 2013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[7] </a:t>
            </a:r>
            <a:r>
              <a:rPr lang="en-US" sz="1400" dirty="0" smtClean="0">
                <a:solidFill>
                  <a:schemeClr val="tx1"/>
                </a:solidFill>
              </a:rPr>
              <a:t>IEEE 802.11-14/0329r0 </a:t>
            </a:r>
            <a:r>
              <a:rPr lang="en-GB" sz="1400" dirty="0" smtClean="0"/>
              <a:t>Channel Models for different links in Simulations (Samsung)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[8] </a:t>
            </a:r>
            <a:r>
              <a:rPr lang="en-US" sz="1400" dirty="0" smtClean="0">
                <a:solidFill>
                  <a:schemeClr val="tx1"/>
                </a:solidFill>
              </a:rPr>
              <a:t>3GPP TR 36.828, “Further enhancements to LTE Time Division Duplex (TDD) for Downlink-Uplink (DL-UL) interference management and traffic adaptation”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[9] </a:t>
            </a:r>
            <a:r>
              <a:rPr lang="en-US" sz="1400" dirty="0" smtClean="0">
                <a:solidFill>
                  <a:schemeClr val="tx1"/>
                </a:solidFill>
              </a:rPr>
              <a:t>3GPP R1-093486: Impact of relay site planning on LOS probability of the backhaul link, RAN1 #58, Ericsson, ST-Ericsson, Aug 2009 </a:t>
            </a:r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400" dirty="0" smtClean="0">
                <a:solidFill>
                  <a:schemeClr val="tx1"/>
                </a:solidFill>
              </a:rPr>
              <a:t>[10] D. </a:t>
            </a:r>
            <a:r>
              <a:rPr lang="en-US" sz="1400" dirty="0" err="1" smtClean="0">
                <a:solidFill>
                  <a:schemeClr val="tx1"/>
                </a:solidFill>
              </a:rPr>
              <a:t>Har</a:t>
            </a:r>
            <a:r>
              <a:rPr lang="en-US" sz="1400" dirty="0" smtClean="0">
                <a:solidFill>
                  <a:schemeClr val="tx1"/>
                </a:solidFill>
              </a:rPr>
              <a:t>, H. H. Xia, and H. L. </a:t>
            </a:r>
            <a:r>
              <a:rPr lang="en-US" sz="1400" dirty="0" err="1" smtClean="0">
                <a:solidFill>
                  <a:schemeClr val="tx1"/>
                </a:solidFill>
              </a:rPr>
              <a:t>Bertoni</a:t>
            </a:r>
            <a:r>
              <a:rPr lang="en-US" sz="1400" dirty="0" smtClean="0">
                <a:solidFill>
                  <a:schemeClr val="tx1"/>
                </a:solidFill>
              </a:rPr>
              <a:t>, </a:t>
            </a:r>
            <a:r>
              <a:rPr lang="en-US" sz="1400" dirty="0" smtClean="0">
                <a:solidFill>
                  <a:schemeClr val="tx1"/>
                </a:solidFill>
              </a:rPr>
              <a:t>“Path-Loss </a:t>
            </a:r>
            <a:r>
              <a:rPr lang="en-US" sz="1400" dirty="0" smtClean="0">
                <a:solidFill>
                  <a:schemeClr val="tx1"/>
                </a:solidFill>
              </a:rPr>
              <a:t>Prediction Model for Microcells,” IEEE Trans </a:t>
            </a:r>
            <a:r>
              <a:rPr lang="en-US" sz="1400" dirty="0" err="1" smtClean="0">
                <a:solidFill>
                  <a:schemeClr val="tx1"/>
                </a:solidFill>
              </a:rPr>
              <a:t>Veh</a:t>
            </a:r>
            <a:r>
              <a:rPr lang="en-US" sz="1400" dirty="0" smtClean="0">
                <a:solidFill>
                  <a:schemeClr val="tx1"/>
                </a:solidFill>
              </a:rPr>
              <a:t>. Technol., vol.48, no.5, Sep. 1999, </a:t>
            </a:r>
            <a:r>
              <a:rPr lang="en-US" sz="1400" dirty="0" smtClean="0">
                <a:solidFill>
                  <a:schemeClr val="tx1"/>
                </a:solidFill>
              </a:rPr>
              <a:t>pp.1453-1462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[11] H. H. Xia “A Simplified Model for Prediction Path Loss in Urban and Suburban Environments,” IEEE Trans </a:t>
            </a:r>
            <a:r>
              <a:rPr lang="en-US" sz="1400" dirty="0" err="1" smtClean="0">
                <a:solidFill>
                  <a:schemeClr val="tx1"/>
                </a:solidFill>
              </a:rPr>
              <a:t>Veh</a:t>
            </a:r>
            <a:r>
              <a:rPr lang="en-US" sz="1400" dirty="0" smtClean="0">
                <a:solidFill>
                  <a:schemeClr val="tx1"/>
                </a:solidFill>
              </a:rPr>
              <a:t>. Technol., vol.46, no.4, Nov. 1997, pp.1040-1046 </a:t>
            </a:r>
            <a:endParaRPr lang="en-US" sz="1400" dirty="0" smtClean="0">
              <a:solidFill>
                <a:schemeClr val="tx1"/>
              </a:solidFill>
            </a:endParaRPr>
          </a:p>
          <a:p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Marcin filo, ICS, University of Surrey, UK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21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Marcin filo, ICS, University of Surrey, UK</a:t>
            </a:r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297482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22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20688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GB" dirty="0" smtClean="0"/>
              <a:t>Simulation parameter settings</a:t>
            </a:r>
            <a:br>
              <a:rPr lang="en-GB" dirty="0" smtClean="0"/>
            </a:b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62118954"/>
              </p:ext>
            </p:extLst>
          </p:nvPr>
        </p:nvGraphicFramePr>
        <p:xfrm>
          <a:off x="1115616" y="1412776"/>
          <a:ext cx="3517900" cy="4418119"/>
        </p:xfrm>
        <a:graphic>
          <a:graphicData uri="http://schemas.openxmlformats.org/drawingml/2006/table">
            <a:tbl>
              <a:tblPr/>
              <a:tblGrid>
                <a:gridCol w="1762369"/>
                <a:gridCol w="1755531"/>
              </a:tblGrid>
              <a:tr h="15398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Main simulation parameters</a:t>
                      </a:r>
                    </a:p>
                  </a:txBody>
                  <a:tcPr marL="22597" marR="0" marT="22593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Parameter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Value</a:t>
                      </a: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IEEE 802.11 standard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IEEE 802.11g (DSSS switched off)</a:t>
                      </a: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Network layout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Hexagonal grid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Wrap-around</a:t>
                      </a: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Yes </a:t>
                      </a:r>
                      <a:r>
                        <a:rPr kumimoji="0" lang="en-US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(BSS layout with 6 </a:t>
                      </a:r>
                      <a:r>
                        <a:rPr kumimoji="0" lang="en-US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rings)</a:t>
                      </a: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STA/AP height</a:t>
                      </a: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 defined in </a:t>
                      </a:r>
                      <a:r>
                        <a:rPr kumimoji="0" lang="en-US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[1]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STA distribution</a:t>
                      </a:r>
                      <a:endParaRPr kumimoji="0" lang="en-US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Random uniform distribution</a:t>
                      </a:r>
                      <a:endParaRPr kumimoji="0" lang="en-US" sz="700" b="0" i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3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Modeling of preamble reception</a:t>
                      </a: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Not considered</a:t>
                      </a: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Path loss model</a:t>
                      </a:r>
                      <a:endParaRPr kumimoji="0" lang="en-US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As defined in </a:t>
                      </a:r>
                      <a:r>
                        <a:rPr kumimoji="0" lang="en-GB" sz="7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[1]</a:t>
                      </a:r>
                      <a:endParaRPr kumimoji="0" lang="en-US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Shadow fading model</a:t>
                      </a:r>
                      <a:endParaRPr kumimoji="0" lang="en-US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Not considered</a:t>
                      </a: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Fast fading model</a:t>
                      </a:r>
                      <a:endParaRPr kumimoji="0" lang="en-US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Not considered</a:t>
                      </a:r>
                      <a:endParaRPr kumimoji="0" lang="en-US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Mobility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Not considered</a:t>
                      </a: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Number of orthogonal channels 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Carrier frequency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2.4 GHz</a:t>
                      </a: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Carrier bandwidth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20.0 MHz</a:t>
                      </a: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STA/AP Transmit power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15.0 </a:t>
                      </a:r>
                      <a:r>
                        <a:rPr kumimoji="0" lang="en-GB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dBm</a:t>
                      </a: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/ 20.0 </a:t>
                      </a:r>
                      <a:r>
                        <a:rPr kumimoji="0" lang="en-GB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dBm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STA/AP Rx sensitivity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-88.0 </a:t>
                      </a:r>
                      <a:r>
                        <a:rPr kumimoji="0" lang="en-GB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dBm</a:t>
                      </a:r>
                      <a:endParaRPr kumimoji="0" lang="en-GB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STA/AP Noise Figure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dB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STA/AP Antenna type</a:t>
                      </a: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Omni-directional </a:t>
                      </a: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STA/AP Antenna Gain 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-2.0 </a:t>
                      </a:r>
                      <a:r>
                        <a:rPr kumimoji="0" lang="en-GB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dBi</a:t>
                      </a: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/ 0.0 </a:t>
                      </a:r>
                      <a:r>
                        <a:rPr kumimoji="0" lang="en-GB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dBi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STA/AP CCA Mode1 threshold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-68.0 </a:t>
                      </a:r>
                      <a:r>
                        <a:rPr kumimoji="0" lang="en-GB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dBm</a:t>
                      </a:r>
                      <a:endParaRPr kumimoji="0" lang="en-GB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STA-AP allocation rule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Strongest server (STAs always associate with APs with the strongest signal)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Traffic model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Full buffer (saturated model)</a:t>
                      </a: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Traffic type</a:t>
                      </a:r>
                      <a:endParaRPr kumimoji="0" lang="en-US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Non-elastic (UDP)</a:t>
                      </a:r>
                      <a:endParaRPr kumimoji="0" lang="en-US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Traffic direction</a:t>
                      </a: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Downlink only</a:t>
                      </a: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Packet size (size of the packet transmitted on the air interface, i.e. with MAC, IP and TCP overheads)</a:t>
                      </a:r>
                      <a:endParaRPr kumimoji="0" lang="en-US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1500 bytes </a:t>
                      </a:r>
                      <a:endParaRPr kumimoji="0" lang="en-US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(Application layer packet size: 1424 bytes) </a:t>
                      </a:r>
                      <a:endParaRPr kumimoji="0" lang="en-US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16733733"/>
              </p:ext>
            </p:extLst>
          </p:nvPr>
        </p:nvGraphicFramePr>
        <p:xfrm>
          <a:off x="5046266" y="1641821"/>
          <a:ext cx="2752725" cy="4166617"/>
        </p:xfrm>
        <a:graphic>
          <a:graphicData uri="http://schemas.openxmlformats.org/drawingml/2006/table">
            <a:tbl>
              <a:tblPr/>
              <a:tblGrid>
                <a:gridCol w="1379538"/>
                <a:gridCol w="1373187"/>
              </a:tblGrid>
              <a:tr h="17938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Other IEEE 802.11 related parameters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93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Parameter</a:t>
                      </a: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marL="36191" marR="0" marT="3619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Beacon period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100ms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5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Probe timeout /Number of probe requests send per scanned channel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50ms / 2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Scanning period (unassociated state only)</a:t>
                      </a: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15s</a:t>
                      </a: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RTS/CTS</a:t>
                      </a: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Off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Packet fragmentation</a:t>
                      </a: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Off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The maximum number of retransmission attempts for a DATA packet</a:t>
                      </a: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Rate adaptation algorithm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Mistrel</a:t>
                      </a:r>
                      <a:r>
                        <a:rPr kumimoji="0" lang="en-GB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MAC layer queue size</a:t>
                      </a: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 packets</a:t>
                      </a: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Number of beacons which must be consecutively missed by STA before disassociation</a:t>
                      </a: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Association Request Timeout / Number of Assoc Req. before entering scanning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0.5s / 3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6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Transmission failure threshold for AP disassociation procedure</a:t>
                      </a: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0.99</a:t>
                      </a: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Marcin filo, ICS, University of Surrey, UK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640FCA93-0460-4BB8-89C2-809FD46B8F3F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SCE#4 </a:t>
            </a:r>
            <a:r>
              <a:rPr lang="en-GB" dirty="0" smtClean="0"/>
              <a:t>channel model </a:t>
            </a:r>
            <a:r>
              <a:rPr lang="en-GB" dirty="0" smtClean="0"/>
              <a:t>short summary</a:t>
            </a:r>
            <a:endParaRPr lang="en-GB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>
            <a:norm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US" sz="2000" dirty="0" smtClean="0"/>
              <a:t>Based on ITU </a:t>
            </a:r>
            <a:r>
              <a:rPr lang="en-US" sz="2000" dirty="0" err="1" smtClean="0"/>
              <a:t>UMi</a:t>
            </a:r>
            <a:r>
              <a:rPr lang="en-US" sz="2000" dirty="0" smtClean="0"/>
              <a:t> model, with several modifications and </a:t>
            </a:r>
            <a:r>
              <a:rPr lang="en-US" sz="2000" dirty="0" smtClean="0"/>
              <a:t>assumptions [1]:</a:t>
            </a:r>
            <a:endParaRPr lang="en-US" sz="2000" dirty="0" smtClean="0"/>
          </a:p>
          <a:p>
            <a:pPr lvl="1">
              <a:buFont typeface="Times New Roman" pitchFamily="16" charset="0"/>
              <a:buChar char="•"/>
            </a:pPr>
            <a:r>
              <a:rPr lang="en-US" sz="1600" dirty="0" smtClean="0"/>
              <a:t>LOS path-loss model </a:t>
            </a:r>
            <a:r>
              <a:rPr lang="en-US" sz="1600" dirty="0" smtClean="0"/>
              <a:t>extended with </a:t>
            </a:r>
            <a:r>
              <a:rPr lang="en-US" sz="1600" dirty="0" smtClean="0"/>
              <a:t>modified height parameters to cover STA-STA and AP-AP links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dirty="0" smtClean="0"/>
              <a:t>LOS path-loss model assumed to be valid for distances below 10m (min. distance of 1m)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dirty="0" smtClean="0"/>
              <a:t>NLOS path-loss model assumed to be valid for antenna heights corresponding to STA-STA and AP-AP links without any changes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dirty="0" smtClean="0"/>
              <a:t>Path-loss </a:t>
            </a:r>
            <a:r>
              <a:rPr lang="en-US" sz="1600" dirty="0" smtClean="0"/>
              <a:t>models </a:t>
            </a:r>
            <a:r>
              <a:rPr lang="en-US" sz="1600" dirty="0" smtClean="0"/>
              <a:t>assumed to be valid for 3D distance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Marcin filo, ICS, University of Surrey, UK</a:t>
            </a:r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8391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640FCA93-0460-4BB8-89C2-809FD46B8F3F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Minimum distance requirements for SCE#4</a:t>
            </a:r>
            <a:endParaRPr lang="en-GB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>
            <a:norm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US" sz="1800" dirty="0" smtClean="0"/>
              <a:t>Purpose of minimum distance requirements: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dirty="0" smtClean="0"/>
              <a:t>prevents using path-loss formulas for invalid distances (e.g. NLOS path-loss values may be negative for too small distances or may be lower than LOS path-loss values for the same distance)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dirty="0" smtClean="0"/>
              <a:t>mimics service unavailability in the close proximity to Base Stations caused by negative antenna gains (most </a:t>
            </a:r>
            <a:r>
              <a:rPr lang="en-US" sz="1600" dirty="0" err="1" smtClean="0"/>
              <a:t>omni</a:t>
            </a:r>
            <a:r>
              <a:rPr lang="en-US" sz="1600" dirty="0" smtClean="0"/>
              <a:t>-directional antennas and directional antennas have characteristics for which MSs located very close to BSs with large antenna heights experience negative antenna gains)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dirty="0" smtClean="0"/>
              <a:t>SCE#4 defines two minimum distance requirements [1]: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dirty="0" smtClean="0"/>
              <a:t>3D distance requirement of 1m applicable to all links, and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dirty="0" smtClean="0"/>
              <a:t>2D distance requirement of 10m applicable for STA to AP </a:t>
            </a:r>
            <a:r>
              <a:rPr lang="en-US" sz="1600" dirty="0" smtClean="0"/>
              <a:t>link only</a:t>
            </a:r>
            <a:endParaRPr lang="en-US" sz="1600" dirty="0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Marcin filo, ICS, University of Surrey, UK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640FCA93-0460-4BB8-89C2-809FD46B8F3F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Minimum distance requirements for SCE#4</a:t>
            </a:r>
            <a:endParaRPr lang="en-GB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>
            <a:normAutofit fontScale="700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 smtClean="0"/>
              <a:t>STA to AP link requirement seems to be an artifact from the early stage of </a:t>
            </a:r>
            <a:r>
              <a:rPr lang="en-US" dirty="0" err="1" smtClean="0"/>
              <a:t>TGax</a:t>
            </a:r>
            <a:r>
              <a:rPr lang="en-US" dirty="0" smtClean="0"/>
              <a:t> when channel models were not yet established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Path-loss formula for distances below the breakpoint distance is the same for all links (i.e. STA-AP, STA-STA and AP-AP)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If we assume that path-loss formula is valid for 3D distance below 10m for STA-STA link then why we cannot assume that this formula is also valid for STA-AP link below 10m? (</a:t>
            </a:r>
            <a:r>
              <a:rPr lang="en-US" u="sng" dirty="0" smtClean="0"/>
              <a:t>please note that the min 3D distance between STA and AP for SCE#4 is 8.5m</a:t>
            </a:r>
            <a:r>
              <a:rPr lang="en-US" dirty="0" smtClean="0"/>
              <a:t>)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According to </a:t>
            </a:r>
            <a:r>
              <a:rPr lang="en-US" dirty="0" err="1" smtClean="0"/>
              <a:t>UMi</a:t>
            </a:r>
            <a:r>
              <a:rPr lang="en-US" dirty="0" smtClean="0"/>
              <a:t> PLOS function used in SCE#4, all links below a 2D distance of 18m are Line of sight (LOS)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This means that we don’t have a problem with NLOS path-loss values being negative for too small distances or being lower than LOS path-loss values for the same distance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Poor channel condition underneath AP antennas can be </a:t>
            </a:r>
            <a:r>
              <a:rPr lang="en-US" dirty="0" smtClean="0"/>
              <a:t>properly modeled </a:t>
            </a:r>
            <a:r>
              <a:rPr lang="en-US" dirty="0" smtClean="0"/>
              <a:t>by using </a:t>
            </a:r>
            <a:r>
              <a:rPr lang="en-US" dirty="0" smtClean="0"/>
              <a:t>antenna </a:t>
            </a:r>
            <a:r>
              <a:rPr lang="en-US" dirty="0" smtClean="0"/>
              <a:t>characteristics</a:t>
            </a:r>
          </a:p>
          <a:p>
            <a:pPr>
              <a:buFont typeface="Times New Roman" pitchFamily="16" charset="0"/>
              <a:buChar char="•"/>
            </a:pPr>
            <a:r>
              <a:rPr lang="en-US" u="sng" dirty="0" smtClean="0"/>
              <a:t>Recommendations: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Remove the minimal 2D distance requirement for STA-AP links from the description of SCE#4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Propose horizontal and vertical antenna characteristics (isotropic antennas could be used for calibration) to better model situations in which STAs are located underneath AP antennas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Marcin filo, ICS, University of Surrey, UK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640FCA93-0460-4BB8-89C2-809FD46B8F3F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SCE#4 LOS Path-loss model discontinuity issue</a:t>
            </a:r>
            <a:endParaRPr lang="en-GB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>
            <a:norm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US" sz="2000" dirty="0" smtClean="0"/>
              <a:t>ITU </a:t>
            </a:r>
            <a:r>
              <a:rPr lang="en-US" sz="2000" dirty="0" err="1" smtClean="0"/>
              <a:t>UMi</a:t>
            </a:r>
            <a:r>
              <a:rPr lang="en-US" sz="2000" dirty="0" smtClean="0"/>
              <a:t> LOS Path-loss is a two-slope model with a break point distance (</a:t>
            </a:r>
            <a:r>
              <a:rPr lang="en-US" sz="2000" i="1" dirty="0" err="1" smtClean="0">
                <a:solidFill>
                  <a:schemeClr val="tx1"/>
                </a:solidFill>
              </a:rPr>
              <a:t>d</a:t>
            </a:r>
            <a:r>
              <a:rPr lang="en-US" sz="2000" baseline="-25000" dirty="0" err="1" smtClean="0">
                <a:solidFill>
                  <a:schemeClr val="tx1"/>
                </a:solidFill>
              </a:rPr>
              <a:t>BP</a:t>
            </a:r>
            <a:r>
              <a:rPr lang="en-US" sz="2000" dirty="0" smtClean="0"/>
              <a:t>) derived based on the </a:t>
            </a:r>
            <a:r>
              <a:rPr lang="en-US" sz="2000" dirty="0" err="1" smtClean="0"/>
              <a:t>Frensel</a:t>
            </a:r>
            <a:r>
              <a:rPr lang="en-US" sz="2000" dirty="0" smtClean="0"/>
              <a:t> zone theory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i="1" dirty="0" err="1" smtClean="0">
                <a:solidFill>
                  <a:schemeClr val="tx1"/>
                </a:solidFill>
              </a:rPr>
              <a:t>d</a:t>
            </a:r>
            <a:r>
              <a:rPr lang="en-US" sz="1600" baseline="-25000" dirty="0" err="1" smtClean="0">
                <a:solidFill>
                  <a:schemeClr val="tx1"/>
                </a:solidFill>
              </a:rPr>
              <a:t>BP</a:t>
            </a:r>
            <a:r>
              <a:rPr lang="en-US" sz="1600" dirty="0" smtClean="0"/>
              <a:t> is defined as the </a:t>
            </a:r>
            <a:r>
              <a:rPr lang="en-US" sz="1600" u="sng" dirty="0" smtClean="0"/>
              <a:t>horizontal separation</a:t>
            </a:r>
            <a:r>
              <a:rPr lang="en-US" sz="1600" dirty="0" smtClean="0"/>
              <a:t> at which the first </a:t>
            </a:r>
            <a:r>
              <a:rPr lang="en-US" sz="1600" dirty="0" err="1" smtClean="0"/>
              <a:t>Frensel</a:t>
            </a:r>
            <a:r>
              <a:rPr lang="en-US" sz="1600" dirty="0" smtClean="0"/>
              <a:t> zone touches the ground </a:t>
            </a:r>
            <a:r>
              <a:rPr lang="en-US" sz="1600" dirty="0" smtClean="0"/>
              <a:t>[2]</a:t>
            </a:r>
            <a:endParaRPr lang="en-US" sz="2000" dirty="0" smtClean="0"/>
          </a:p>
          <a:p>
            <a:pPr>
              <a:buFont typeface="Times New Roman" pitchFamily="16" charset="0"/>
              <a:buChar char="•"/>
            </a:pPr>
            <a:endParaRPr lang="en-US" sz="2000" dirty="0" smtClean="0"/>
          </a:p>
          <a:p>
            <a:pPr>
              <a:buFont typeface="Times New Roman" pitchFamily="16" charset="0"/>
              <a:buChar char="•"/>
            </a:pPr>
            <a:endParaRPr lang="en-US" sz="2000" dirty="0" smtClean="0"/>
          </a:p>
          <a:p>
            <a:pPr>
              <a:buFont typeface="Times New Roman" pitchFamily="16" charset="0"/>
              <a:buChar char="•"/>
            </a:pPr>
            <a:endParaRPr lang="en-US" sz="2000" dirty="0" smtClean="0"/>
          </a:p>
          <a:p>
            <a:pPr>
              <a:buFont typeface="Times New Roman" pitchFamily="16" charset="0"/>
              <a:buChar char="•"/>
            </a:pPr>
            <a:endParaRPr lang="en-US" sz="2000" dirty="0" smtClean="0"/>
          </a:p>
          <a:p>
            <a:pPr>
              <a:buFont typeface="Times New Roman" pitchFamily="16" charset="0"/>
              <a:buChar char="•"/>
            </a:pPr>
            <a:endParaRPr lang="en-US" sz="2000" dirty="0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Marcin filo, ICS, University of Surrey, UK</a:t>
            </a:r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8391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1105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0597" name="Rectangle 5"/>
          <p:cNvSpPr>
            <a:spLocks noChangeArrowheads="1"/>
          </p:cNvSpPr>
          <p:nvPr/>
        </p:nvSpPr>
        <p:spPr bwMode="auto">
          <a:xfrm>
            <a:off x="0" y="619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59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0601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0602" name="Rectangle 10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604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0605" name="Rectangle 1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60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0609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0608" name="Picture 1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47295" y="3253810"/>
            <a:ext cx="1881905" cy="556190"/>
          </a:xfrm>
          <a:prstGeom prst="rect">
            <a:avLst/>
          </a:prstGeom>
          <a:noFill/>
        </p:spPr>
      </p:pic>
      <p:sp>
        <p:nvSpPr>
          <p:cNvPr id="110610" name="Rectangle 18"/>
          <p:cNvSpPr>
            <a:spLocks noChangeArrowheads="1"/>
          </p:cNvSpPr>
          <p:nvPr/>
        </p:nvSpPr>
        <p:spPr bwMode="auto">
          <a:xfrm>
            <a:off x="0" y="1152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612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0611" name="Picture 1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4600" y="5029200"/>
            <a:ext cx="3981715" cy="1103905"/>
          </a:xfrm>
          <a:prstGeom prst="rect">
            <a:avLst/>
          </a:prstGeom>
          <a:noFill/>
        </p:spPr>
      </p:pic>
      <p:sp>
        <p:nvSpPr>
          <p:cNvPr id="110613" name="Rectangle 21"/>
          <p:cNvSpPr>
            <a:spLocks noChangeArrowheads="1"/>
          </p:cNvSpPr>
          <p:nvPr/>
        </p:nvSpPr>
        <p:spPr bwMode="auto">
          <a:xfrm>
            <a:off x="0" y="2105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615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0614" name="Picture 2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48402" y="3276608"/>
            <a:ext cx="1241905" cy="251429"/>
          </a:xfrm>
          <a:prstGeom prst="rect">
            <a:avLst/>
          </a:prstGeom>
          <a:noFill/>
        </p:spPr>
      </p:pic>
      <p:sp>
        <p:nvSpPr>
          <p:cNvPr id="110616" name="Rectangle 24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618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0617" name="Picture 2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48400" y="3657603"/>
            <a:ext cx="1278000" cy="243428"/>
          </a:xfrm>
          <a:prstGeom prst="rect">
            <a:avLst/>
          </a:prstGeom>
          <a:noFill/>
        </p:spPr>
      </p:pic>
      <p:sp>
        <p:nvSpPr>
          <p:cNvPr id="110619" name="Rectangle 27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621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0622" name="Rectangle 30"/>
          <p:cNvSpPr>
            <a:spLocks noChangeArrowheads="1"/>
          </p:cNvSpPr>
          <p:nvPr/>
        </p:nvSpPr>
        <p:spPr bwMode="auto">
          <a:xfrm>
            <a:off x="0" y="1685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624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0625" name="Rectangle 33"/>
          <p:cNvSpPr>
            <a:spLocks noChangeArrowheads="1"/>
          </p:cNvSpPr>
          <p:nvPr/>
        </p:nvSpPr>
        <p:spPr bwMode="auto">
          <a:xfrm>
            <a:off x="0" y="1685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627" name="Rectangle 3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0626" name="Picture 34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4600" y="4307657"/>
            <a:ext cx="4278858" cy="569143"/>
          </a:xfrm>
          <a:prstGeom prst="rect">
            <a:avLst/>
          </a:prstGeom>
          <a:noFill/>
        </p:spPr>
      </p:pic>
      <p:sp>
        <p:nvSpPr>
          <p:cNvPr id="110628" name="Rectangle 36"/>
          <p:cNvSpPr>
            <a:spLocks noChangeArrowheads="1"/>
          </p:cNvSpPr>
          <p:nvPr/>
        </p:nvSpPr>
        <p:spPr bwMode="auto">
          <a:xfrm>
            <a:off x="0" y="1247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630" name="Rectangle 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0632" name="Rectangle 4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0633" name="Rectangle 41"/>
          <p:cNvSpPr>
            <a:spLocks noChangeArrowheads="1"/>
          </p:cNvSpPr>
          <p:nvPr/>
        </p:nvSpPr>
        <p:spPr bwMode="auto">
          <a:xfrm>
            <a:off x="0" y="1971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33400" y="4267200"/>
            <a:ext cx="1152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First slope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33400" y="4953000"/>
            <a:ext cx="140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Second slope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640FCA93-0460-4BB8-89C2-809FD46B8F3F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SCE#4 LOS Path-loss model discontinuity issue</a:t>
            </a:r>
            <a:endParaRPr lang="en-GB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>
            <a:norm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US" sz="1800" dirty="0" smtClean="0"/>
              <a:t>In SCE#4 </a:t>
            </a:r>
            <a:r>
              <a:rPr lang="en-US" sz="1800" dirty="0" smtClean="0"/>
              <a:t>the ITU </a:t>
            </a:r>
            <a:r>
              <a:rPr lang="en-US" sz="1800" dirty="0" err="1" smtClean="0"/>
              <a:t>UMi</a:t>
            </a:r>
            <a:r>
              <a:rPr lang="en-US" sz="1800" dirty="0" smtClean="0"/>
              <a:t> path-loss model </a:t>
            </a:r>
            <a:r>
              <a:rPr lang="en-US" sz="1800" dirty="0" smtClean="0"/>
              <a:t>is extended by </a:t>
            </a:r>
            <a:r>
              <a:rPr lang="en-US" sz="1800" dirty="0" smtClean="0"/>
              <a:t>allowing 3D distance for path-loss calculation (</a:t>
            </a:r>
            <a:r>
              <a:rPr lang="en-US" sz="1800" dirty="0" err="1" smtClean="0"/>
              <a:t>UMi</a:t>
            </a:r>
            <a:r>
              <a:rPr lang="en-US" sz="1800" dirty="0" smtClean="0"/>
              <a:t> LOS formula was originally derived for 2D distance)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i="1" dirty="0" err="1" smtClean="0">
                <a:solidFill>
                  <a:schemeClr val="tx1"/>
                </a:solidFill>
              </a:rPr>
              <a:t>d</a:t>
            </a:r>
            <a:r>
              <a:rPr lang="en-US" sz="1600" baseline="-25000" dirty="0" err="1" smtClean="0">
                <a:solidFill>
                  <a:schemeClr val="tx1"/>
                </a:solidFill>
              </a:rPr>
              <a:t>BP</a:t>
            </a:r>
            <a:r>
              <a:rPr lang="en-US" sz="1600" dirty="0" smtClean="0"/>
              <a:t> is calculated using 2D distance whilst path-loss is calculated using 3D distance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dirty="0" smtClean="0"/>
              <a:t>If we use formulas as defined in </a:t>
            </a:r>
            <a:r>
              <a:rPr lang="en-US" sz="1600" dirty="0" smtClean="0"/>
              <a:t>[3] we </a:t>
            </a:r>
            <a:r>
              <a:rPr lang="en-US" sz="1600" dirty="0" smtClean="0"/>
              <a:t>introduce a discontinuity between the two slopes at </a:t>
            </a:r>
            <a:r>
              <a:rPr lang="en-US" sz="1600" i="1" dirty="0" err="1" smtClean="0">
                <a:solidFill>
                  <a:schemeClr val="tx1"/>
                </a:solidFill>
              </a:rPr>
              <a:t>d</a:t>
            </a:r>
            <a:r>
              <a:rPr lang="en-US" sz="1600" baseline="-25000" dirty="0" err="1" smtClean="0">
                <a:solidFill>
                  <a:schemeClr val="tx1"/>
                </a:solidFill>
              </a:rPr>
              <a:t>BP</a:t>
            </a:r>
            <a:r>
              <a:rPr lang="en-US" sz="1600" baseline="-250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/>
              <a:t>(STA-AP link only!)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dirty="0" smtClean="0"/>
              <a:t>To preserve the continuity we need to update the formula for distances larger than </a:t>
            </a:r>
            <a:r>
              <a:rPr lang="en-US" sz="1800" i="1" dirty="0" err="1" smtClean="0">
                <a:solidFill>
                  <a:schemeClr val="tx1"/>
                </a:solidFill>
              </a:rPr>
              <a:t>d</a:t>
            </a:r>
            <a:r>
              <a:rPr lang="en-US" sz="1800" baseline="-25000" dirty="0" err="1" smtClean="0">
                <a:solidFill>
                  <a:schemeClr val="tx1"/>
                </a:solidFill>
              </a:rPr>
              <a:t>BP</a:t>
            </a:r>
            <a:r>
              <a:rPr lang="en-US" sz="1800" baseline="-25000" dirty="0" smtClean="0">
                <a:solidFill>
                  <a:schemeClr val="tx1"/>
                </a:solidFill>
              </a:rPr>
              <a:t> </a:t>
            </a:r>
            <a:r>
              <a:rPr lang="en-US" sz="1800" dirty="0" smtClean="0"/>
              <a:t>, as proposed below (see </a:t>
            </a:r>
            <a:r>
              <a:rPr lang="en-US" sz="1800" dirty="0" smtClean="0"/>
              <a:t>[2] </a:t>
            </a:r>
            <a:r>
              <a:rPr lang="en-US" sz="1800" dirty="0" smtClean="0"/>
              <a:t>for derivation details)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dirty="0" smtClean="0"/>
              <a:t>If </a:t>
            </a:r>
            <a:r>
              <a:rPr lang="en-US" sz="1600" i="1" dirty="0" err="1" smtClean="0">
                <a:solidFill>
                  <a:schemeClr val="tx1"/>
                </a:solidFill>
              </a:rPr>
              <a:t>h</a:t>
            </a:r>
            <a:r>
              <a:rPr lang="en-US" sz="1600" baseline="-25000" dirty="0" err="1" smtClean="0">
                <a:solidFill>
                  <a:schemeClr val="tx1"/>
                </a:solidFill>
              </a:rPr>
              <a:t>BS</a:t>
            </a:r>
            <a:r>
              <a:rPr lang="en-US" sz="1600" baseline="-250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/>
              <a:t>= </a:t>
            </a:r>
            <a:r>
              <a:rPr lang="en-US" sz="1600" i="1" dirty="0" err="1" smtClean="0">
                <a:solidFill>
                  <a:schemeClr val="tx1"/>
                </a:solidFill>
              </a:rPr>
              <a:t>h</a:t>
            </a:r>
            <a:r>
              <a:rPr lang="en-US" sz="1600" baseline="-25000" dirty="0" err="1" smtClean="0">
                <a:solidFill>
                  <a:schemeClr val="tx1"/>
                </a:solidFill>
              </a:rPr>
              <a:t>MS</a:t>
            </a:r>
            <a:r>
              <a:rPr lang="en-US" sz="1600" baseline="-25000" dirty="0" smtClean="0">
                <a:solidFill>
                  <a:schemeClr val="tx1"/>
                </a:solidFill>
              </a:rPr>
              <a:t>  </a:t>
            </a:r>
            <a:r>
              <a:rPr lang="en-US" sz="1600" dirty="0" smtClean="0"/>
              <a:t>, 3D distance equals 2D distance and the formula provides the same results as the original formula (i.e. STA-STA and AP-AP links),  </a:t>
            </a:r>
          </a:p>
          <a:p>
            <a:pPr>
              <a:buFont typeface="Times New Roman" pitchFamily="16" charset="0"/>
              <a:buChar char="•"/>
            </a:pPr>
            <a:endParaRPr lang="en-US" sz="2000" dirty="0" smtClean="0"/>
          </a:p>
          <a:p>
            <a:pPr>
              <a:buFont typeface="Times New Roman" pitchFamily="16" charset="0"/>
              <a:buChar char="•"/>
            </a:pPr>
            <a:endParaRPr lang="en-US" sz="2000" dirty="0" smtClean="0"/>
          </a:p>
          <a:p>
            <a:pPr>
              <a:buFont typeface="Times New Roman" pitchFamily="16" charset="0"/>
              <a:buChar char="•"/>
            </a:pPr>
            <a:endParaRPr lang="en-US" sz="2000" dirty="0" smtClean="0"/>
          </a:p>
          <a:p>
            <a:pPr>
              <a:buFont typeface="Times New Roman" pitchFamily="16" charset="0"/>
              <a:buChar char="•"/>
            </a:pPr>
            <a:endParaRPr lang="en-US" sz="2000" dirty="0" smtClean="0"/>
          </a:p>
          <a:p>
            <a:pPr>
              <a:buFont typeface="Times New Roman" pitchFamily="16" charset="0"/>
              <a:buChar char="•"/>
            </a:pPr>
            <a:endParaRPr lang="en-US" sz="2000" dirty="0" smtClean="0"/>
          </a:p>
          <a:p>
            <a:pPr>
              <a:buFont typeface="Times New Roman" pitchFamily="16" charset="0"/>
              <a:buChar char="•"/>
            </a:pPr>
            <a:endParaRPr lang="en-US" sz="2000" dirty="0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Marcin filo, ICS, University of Surrey, UK</a:t>
            </a:r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8391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1105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67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6739" name="Rectangle 3"/>
          <p:cNvSpPr>
            <a:spLocks noChangeArrowheads="1"/>
          </p:cNvSpPr>
          <p:nvPr/>
        </p:nvSpPr>
        <p:spPr bwMode="auto">
          <a:xfrm>
            <a:off x="0" y="1981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674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6742" name="Rectangle 6"/>
          <p:cNvSpPr>
            <a:spLocks noChangeArrowheads="1"/>
          </p:cNvSpPr>
          <p:nvPr/>
        </p:nvSpPr>
        <p:spPr bwMode="auto">
          <a:xfrm>
            <a:off x="0" y="1981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674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6745" name="Rectangle 9"/>
          <p:cNvSpPr>
            <a:spLocks noChangeArrowheads="1"/>
          </p:cNvSpPr>
          <p:nvPr/>
        </p:nvSpPr>
        <p:spPr bwMode="auto">
          <a:xfrm>
            <a:off x="0" y="1695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674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6748" name="Rectangle 12"/>
          <p:cNvSpPr>
            <a:spLocks noChangeArrowheads="1"/>
          </p:cNvSpPr>
          <p:nvPr/>
        </p:nvSpPr>
        <p:spPr bwMode="auto">
          <a:xfrm>
            <a:off x="0" y="1285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1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41313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52600" y="5181600"/>
            <a:ext cx="5943600" cy="828675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640FCA93-0460-4BB8-89C2-809FD46B8F3F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SCE#4 LOS Path-loss formula discontinuity issue</a:t>
            </a:r>
            <a:endParaRPr lang="en-GB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>
            <a:norm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US" sz="2000" u="sng" dirty="0" smtClean="0"/>
              <a:t>Recommendations: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dirty="0" smtClean="0"/>
              <a:t>Update SCE#4 LOS path-loss formula for distances greater than the breakpoint </a:t>
            </a:r>
            <a:r>
              <a:rPr lang="en-US" sz="1600" dirty="0" smtClean="0"/>
              <a:t>(i.e. second slop formula) for </a:t>
            </a:r>
            <a:r>
              <a:rPr lang="en-US" sz="1600" dirty="0" smtClean="0"/>
              <a:t>mathematical correctness, as suggested in </a:t>
            </a:r>
            <a:r>
              <a:rPr lang="en-US" sz="1600" dirty="0" smtClean="0"/>
              <a:t>[2], [4]</a:t>
            </a:r>
            <a:endParaRPr lang="en-US" sz="1600" dirty="0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Marcin filo, ICS, University of Surrey, UK</a:t>
            </a:r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8391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pic>
        <p:nvPicPr>
          <p:cNvPr id="12" name="Picture 11" descr="pathloss_los_correct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627270"/>
            <a:ext cx="4076790" cy="2849730"/>
          </a:xfrm>
          <a:prstGeom prst="rect">
            <a:avLst/>
          </a:prstGeom>
        </p:spPr>
      </p:pic>
      <p:pic>
        <p:nvPicPr>
          <p:cNvPr id="13" name="Picture 12" descr="pathloss_los_correction_zoom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21086" y="3586476"/>
            <a:ext cx="3860914" cy="2890524"/>
          </a:xfrm>
          <a:prstGeom prst="rect">
            <a:avLst/>
          </a:prstGeom>
        </p:spPr>
      </p:pic>
      <p:sp>
        <p:nvSpPr>
          <p:cNvPr id="13927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67000" y="2971800"/>
            <a:ext cx="4191000" cy="584322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640FCA93-0460-4BB8-89C2-809FD46B8F3F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SCE#4 NLOS Path-loss model with antenna height correction factor </a:t>
            </a:r>
            <a:endParaRPr lang="en-GB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>
            <a:normAutofit fontScale="925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sz="2000" dirty="0" smtClean="0"/>
              <a:t>ITU </a:t>
            </a:r>
            <a:r>
              <a:rPr lang="en-US" sz="2000" dirty="0" err="1" smtClean="0"/>
              <a:t>UMi</a:t>
            </a:r>
            <a:r>
              <a:rPr lang="en-US" sz="2000" dirty="0" smtClean="0"/>
              <a:t> model was originally developed for antenna heights of 10m (BS antenna height) and 1.5m (MS antenna height)</a:t>
            </a:r>
          </a:p>
          <a:p>
            <a:pPr>
              <a:buFont typeface="Times New Roman" pitchFamily="16" charset="0"/>
              <a:buChar char="•"/>
            </a:pPr>
            <a:r>
              <a:rPr lang="en-US" sz="2000" dirty="0" err="1" smtClean="0"/>
              <a:t>TGax</a:t>
            </a:r>
            <a:r>
              <a:rPr lang="en-US" sz="2000" dirty="0" smtClean="0"/>
              <a:t> </a:t>
            </a:r>
            <a:r>
              <a:rPr lang="en-US" sz="2000" dirty="0" smtClean="0"/>
              <a:t>current assumption is that NLOS path-loss formula remains valid for all link types with no modifications (i.e. STA-AP, AP-AP and STA-STA link)</a:t>
            </a:r>
          </a:p>
          <a:p>
            <a:pPr>
              <a:buFont typeface="Times New Roman" pitchFamily="16" charset="0"/>
              <a:buChar char="•"/>
            </a:pPr>
            <a:endParaRPr lang="en-US" sz="2000" dirty="0" smtClean="0"/>
          </a:p>
          <a:p>
            <a:pPr>
              <a:buFont typeface="Times New Roman" pitchFamily="16" charset="0"/>
              <a:buChar char="•"/>
            </a:pPr>
            <a:endParaRPr lang="en-US" sz="2000" dirty="0" smtClean="0"/>
          </a:p>
          <a:p>
            <a:pPr>
              <a:buFont typeface="Times New Roman" pitchFamily="16" charset="0"/>
              <a:buChar char="•"/>
            </a:pPr>
            <a:endParaRPr lang="en-US" sz="2000" dirty="0" smtClean="0"/>
          </a:p>
          <a:p>
            <a:pPr>
              <a:buFont typeface="Times New Roman" pitchFamily="16" charset="0"/>
              <a:buChar char="•"/>
            </a:pPr>
            <a:r>
              <a:rPr lang="en-US" sz="2000" dirty="0" smtClean="0"/>
              <a:t>Different studies/measurements indicate however that path-loss for NLOS depends on the antenna height even for antennas located below the roof tops (i.e. </a:t>
            </a:r>
            <a:r>
              <a:rPr lang="en-US" sz="2000" dirty="0" err="1" smtClean="0"/>
              <a:t>UMi</a:t>
            </a:r>
            <a:r>
              <a:rPr lang="en-US" sz="2000" dirty="0" smtClean="0"/>
              <a:t> channel model) (see e.g. </a:t>
            </a:r>
            <a:r>
              <a:rPr lang="en-US" sz="2000" dirty="0" smtClean="0"/>
              <a:t>[5], [6], [10], [11])</a:t>
            </a:r>
            <a:endParaRPr lang="en-US" sz="2000" dirty="0" smtClean="0"/>
          </a:p>
          <a:p>
            <a:pPr>
              <a:buFont typeface="Times New Roman" pitchFamily="16" charset="0"/>
              <a:buChar char="•"/>
            </a:pPr>
            <a:r>
              <a:rPr lang="en-US" sz="2000" dirty="0" smtClean="0"/>
              <a:t>Neglecting the impact of different NLOS characteristics for STA-AP, STA-STA and AP-AP links may result in inaccurate performance results and under-estimation (or over-estimation) of CSMA specific effects such as hidden terminal problem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Marcin filo, ICS, University of Surrey, UK</a:t>
            </a:r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8391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1064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6497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76400" y="3429000"/>
            <a:ext cx="5943600" cy="685800"/>
          </a:xfrm>
          <a:prstGeom prst="rect">
            <a:avLst/>
          </a:prstGeom>
          <a:noFill/>
        </p:spPr>
      </p:pic>
      <p:sp>
        <p:nvSpPr>
          <p:cNvPr id="1065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14835</TotalTime>
  <Words>2874</Words>
  <Application>Microsoft Office PowerPoint</Application>
  <PresentationFormat>On-screen Show (4:3)</PresentationFormat>
  <Paragraphs>379</Paragraphs>
  <Slides>22</Slides>
  <Notes>22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802-11-Submission</vt:lpstr>
      <vt:lpstr>Document</vt:lpstr>
      <vt:lpstr>Equation</vt:lpstr>
      <vt:lpstr>On TGax Scenario 4 channel model</vt:lpstr>
      <vt:lpstr>Abstract</vt:lpstr>
      <vt:lpstr>SCE#4 channel model short summary</vt:lpstr>
      <vt:lpstr>Minimum distance requirements for SCE#4</vt:lpstr>
      <vt:lpstr>Minimum distance requirements for SCE#4</vt:lpstr>
      <vt:lpstr>SCE#4 LOS Path-loss model discontinuity issue</vt:lpstr>
      <vt:lpstr>SCE#4 LOS Path-loss model discontinuity issue</vt:lpstr>
      <vt:lpstr>SCE#4 LOS Path-loss formula discontinuity issue</vt:lpstr>
      <vt:lpstr>SCE#4 NLOS Path-loss model with antenna height correction factor </vt:lpstr>
      <vt:lpstr>SCE#4 NLOS Path-loss model with antenna height correction factor </vt:lpstr>
      <vt:lpstr>SCE#4 NLOS Path-loss model with antenna height correction factor </vt:lpstr>
      <vt:lpstr>SCE#4 LOS occurrence correlation model</vt:lpstr>
      <vt:lpstr>SCE#4 LOS occurrence correlation model</vt:lpstr>
      <vt:lpstr>SCE#4 LOS occurrence correlation model</vt:lpstr>
      <vt:lpstr>SCE#4 LOS occurrence correlation model</vt:lpstr>
      <vt:lpstr>SCE#4 LOS occurrence correlation model</vt:lpstr>
      <vt:lpstr>SCE#4 LOS occurrence correlation model</vt:lpstr>
      <vt:lpstr>SCE#4 LOS occurrence correlation model</vt:lpstr>
      <vt:lpstr>Summary</vt:lpstr>
      <vt:lpstr>References</vt:lpstr>
      <vt:lpstr>Backup slides</vt:lpstr>
      <vt:lpstr>Simulation parameter settings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Wifi performance in cellular-like outdoor deployments</dc:title>
  <dc:creator>sv0006</dc:creator>
  <cp:lastModifiedBy>marcin</cp:lastModifiedBy>
  <cp:revision>514</cp:revision>
  <cp:lastPrinted>1601-01-01T00:00:00Z</cp:lastPrinted>
  <dcterms:created xsi:type="dcterms:W3CDTF">2015-04-27T08:06:31Z</dcterms:created>
  <dcterms:modified xsi:type="dcterms:W3CDTF">2015-09-11T16:54:46Z</dcterms:modified>
</cp:coreProperties>
</file>