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42"/>
  </p:notesMasterIdLst>
  <p:handoutMasterIdLst>
    <p:handoutMasterId r:id="rId43"/>
  </p:handoutMasterIdLst>
  <p:sldIdLst>
    <p:sldId id="529" r:id="rId2"/>
    <p:sldId id="514" r:id="rId3"/>
    <p:sldId id="530" r:id="rId4"/>
    <p:sldId id="568" r:id="rId5"/>
    <p:sldId id="532" r:id="rId6"/>
    <p:sldId id="533" r:id="rId7"/>
    <p:sldId id="569" r:id="rId8"/>
    <p:sldId id="535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3" r:id="rId17"/>
    <p:sldId id="544" r:id="rId18"/>
    <p:sldId id="545" r:id="rId19"/>
    <p:sldId id="546" r:id="rId20"/>
    <p:sldId id="547" r:id="rId21"/>
    <p:sldId id="548" r:id="rId22"/>
    <p:sldId id="549" r:id="rId23"/>
    <p:sldId id="550" r:id="rId24"/>
    <p:sldId id="551" r:id="rId25"/>
    <p:sldId id="552" r:id="rId26"/>
    <p:sldId id="553" r:id="rId27"/>
    <p:sldId id="554" r:id="rId28"/>
    <p:sldId id="555" r:id="rId29"/>
    <p:sldId id="556" r:id="rId30"/>
    <p:sldId id="557" r:id="rId31"/>
    <p:sldId id="558" r:id="rId32"/>
    <p:sldId id="559" r:id="rId33"/>
    <p:sldId id="560" r:id="rId34"/>
    <p:sldId id="561" r:id="rId35"/>
    <p:sldId id="562" r:id="rId36"/>
    <p:sldId id="563" r:id="rId37"/>
    <p:sldId id="564" r:id="rId38"/>
    <p:sldId id="565" r:id="rId39"/>
    <p:sldId id="566" r:id="rId40"/>
    <p:sldId id="567" r:id="rId41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99FF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3" autoAdjust="0"/>
    <p:restoredTop sz="97994" autoAdjust="0"/>
  </p:normalViewPr>
  <p:slideViewPr>
    <p:cSldViewPr>
      <p:cViewPr varScale="1">
        <p:scale>
          <a:sx n="68" d="100"/>
          <a:sy n="68" d="100"/>
        </p:scale>
        <p:origin x="3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632" y="-86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 smtClean="0"/>
              <a:t>doc: IEEE 802.11-13/xxxxr0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D32B504-A888-4620-871E-4C7196395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24480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 smtClean="0"/>
              <a:t>doc: IEEE 802.11-13/xxxxr0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282153" y="8985250"/>
            <a:ext cx="199958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>
              <a:defRPr/>
            </a:pPr>
            <a:r>
              <a:rPr lang="en-US" dirty="0" smtClean="0"/>
              <a:t>Yonggang Fang, </a:t>
            </a:r>
            <a:r>
              <a:rPr lang="en-US" dirty="0" err="1" smtClean="0"/>
              <a:t>ZTETX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2E2529D-A12F-4941-8D14-D7D39A04F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95363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doc: IEEE 802.11-13/xxxxr0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916020" cy="215444"/>
          </a:xfrm>
          <a:noFill/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Month Year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0" y="8986035"/>
            <a:ext cx="415178" cy="184666"/>
          </a:xfrm>
          <a:noFill/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8B075CBA-C5BF-4056-A6C0-D5F5C6F0F43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229100" y="8985250"/>
            <a:ext cx="1999586" cy="184666"/>
          </a:xfrm>
          <a:noFill/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dirty="0" smtClean="0"/>
              <a:t>Yonggang Fang, </a:t>
            </a:r>
            <a:r>
              <a:rPr lang="en-US" dirty="0" err="1" smtClean="0"/>
              <a:t>ZTETX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842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 </a:t>
            </a:r>
            <a:fld id="{CB429028-EDBC-4B69-9F69-0DC0E1F178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038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59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 </a:t>
            </a:r>
            <a:fld id="{2EFAA3E3-987F-4FCE-B0A1-1D2278CBFC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4433" y="6475413"/>
            <a:ext cx="51616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79642FA4-93AF-4596-8846-F9DC874D2F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81000" y="6096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81000" y="64770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666025" y="240268"/>
            <a:ext cx="31549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4" algn="r" eaLnBrk="0" hangingPunct="0"/>
            <a:r>
              <a:rPr lang="en-US" altLang="ko-KR" sz="1600" b="1" dirty="0" smtClean="0">
                <a:ea typeface="굴림" pitchFamily="34" charset="-127"/>
              </a:rPr>
              <a:t>doc.: </a:t>
            </a:r>
            <a:r>
              <a:rPr lang="en-US" altLang="ko-KR" sz="1600" b="1" dirty="0" smtClean="0">
                <a:solidFill>
                  <a:schemeClr val="tx1"/>
                </a:solidFill>
                <a:ea typeface="굴림" pitchFamily="34" charset="-127"/>
              </a:rPr>
              <a:t>IEEE 802.11-15/1046r0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66089" y="271046"/>
            <a:ext cx="15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-99483" algn="l" eaLnBrk="0" hangingPunct="0"/>
            <a:r>
              <a:rPr lang="en-US" altLang="ko-KR" sz="1600" b="1" dirty="0" smtClean="0">
                <a:ea typeface="굴림" pitchFamily="34" charset="-127"/>
              </a:rPr>
              <a:t>September 2015</a:t>
            </a:r>
            <a:endParaRPr lang="en-US" altLang="ko-KR" sz="1600" b="1" dirty="0">
              <a:ea typeface="굴림" pitchFamily="34" charset="-127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72355" y="6477000"/>
            <a:ext cx="98158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Submission</a:t>
            </a:r>
            <a:endParaRPr lang="en-US" dirty="0"/>
          </a:p>
        </p:txBody>
      </p:sp>
      <p:sp>
        <p:nvSpPr>
          <p:cNvPr id="12" name="Rectangle 5"/>
          <p:cNvSpPr txBox="1">
            <a:spLocks noChangeArrowheads="1"/>
          </p:cNvSpPr>
          <p:nvPr userDrawn="1"/>
        </p:nvSpPr>
        <p:spPr bwMode="auto">
          <a:xfrm>
            <a:off x="6858000" y="6477000"/>
            <a:ext cx="181978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aseline="0" dirty="0" smtClean="0"/>
              <a:t>Stéphane Baron et al., Canon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3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e.baron@crf.canon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scal.viger@crf.canon.fr" TargetMode="External"/><Relationship Id="rId5" Type="http://schemas.openxmlformats.org/officeDocument/2006/relationships/hyperlink" Target="mailto:romain.guignard@crf.canon.fr" TargetMode="External"/><Relationship Id="rId4" Type="http://schemas.openxmlformats.org/officeDocument/2006/relationships/hyperlink" Target="mailto:Patrice.nezou@crf.canon.f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914400"/>
          </a:xfrm>
        </p:spPr>
        <p:txBody>
          <a:bodyPr/>
          <a:lstStyle/>
          <a:p>
            <a:r>
              <a:rPr lang="en-US" dirty="0" smtClean="0"/>
              <a:t>MAC Calibration Results</a:t>
            </a:r>
            <a:endParaRPr lang="en-US" dirty="0" smtClean="0">
              <a:latin typeface="+mn-lt"/>
            </a:endParaRPr>
          </a:p>
        </p:txBody>
      </p:sp>
      <p:sp>
        <p:nvSpPr>
          <p:cNvPr id="14339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>
                <a:latin typeface="+mn-lt"/>
              </a:rPr>
              <a:t>Date:</a:t>
            </a:r>
            <a:r>
              <a:rPr lang="en-US" sz="2000" b="0" dirty="0" smtClean="0">
                <a:latin typeface="+mn-lt"/>
              </a:rPr>
              <a:t> 2015-09</a:t>
            </a:r>
          </a:p>
        </p:txBody>
      </p:sp>
      <p:sp>
        <p:nvSpPr>
          <p:cNvPr id="1434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3D0C9393-8DD5-47F8-80DF-CB27F46398E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2286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678684"/>
              </p:ext>
            </p:extLst>
          </p:nvPr>
        </p:nvGraphicFramePr>
        <p:xfrm>
          <a:off x="685800" y="2667000"/>
          <a:ext cx="7924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589314"/>
                <a:gridCol w="2144486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Stéphane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BARON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Canon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Cesson-Sevigné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, France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hlinkClick r:id="rId3"/>
                        </a:rPr>
                        <a:t>stephane.baron@crf.canon.fr</a:t>
                      </a:r>
                      <a:r>
                        <a:rPr lang="en-US" sz="1200" dirty="0" smtClean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Patrice NEZOU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hlinkClick r:id="rId4"/>
                        </a:rPr>
                        <a:t>patrice.nezou@crf.canon.fr</a:t>
                      </a: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Romain GUIGNARD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hlinkClick r:id="rId5"/>
                        </a:rPr>
                        <a:t>romain.guignard@crf.canon.fr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Pascal VIGER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hlinkClick r:id="rId6"/>
                        </a:rPr>
                        <a:t>pascal.viger@crf.canon.fr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9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685800" y="685800"/>
            <a:ext cx="7772400" cy="10668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References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1981200"/>
            <a:ext cx="7772400" cy="4208463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al, “Evaluation Methodology”, IEEE 11-14/571r10.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 Merlin et al, “Simulation Scenarios”, IEEE 11-14/980r14.</a:t>
            </a:r>
          </a:p>
        </p:txBody>
      </p:sp>
    </p:spTree>
    <p:extLst>
      <p:ext uri="{BB962C8B-B14F-4D97-AF65-F5344CB8AC3E}">
        <p14:creationId xmlns:p14="http://schemas.microsoft.com/office/powerpoint/2010/main" val="16723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685800" y="685800"/>
            <a:ext cx="7772400" cy="10668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Backup Slides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58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9512" y="754832"/>
            <a:ext cx="8712968" cy="7989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4000" dirty="0" smtClean="0"/>
              <a:t>Test 1a: </a:t>
            </a:r>
            <a:r>
              <a:rPr lang="en-GB" altLang="zh-CN" sz="4000" dirty="0"/>
              <a:t>MAC overhead w/out </a:t>
            </a:r>
            <a:r>
              <a:rPr lang="en-GB" altLang="zh-CN" sz="4000" dirty="0" smtClean="0"/>
              <a:t>RTS/CTS</a:t>
            </a:r>
            <a:endParaRPr kumimoji="1" lang="ja-JP" alt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2696" y="1834952"/>
            <a:ext cx="3993300" cy="40324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kumimoji="1" lang="en-US" altLang="ja-JP" sz="1600" b="1" u="sng" dirty="0" smtClean="0"/>
              <a:t>Parameter settings</a:t>
            </a:r>
          </a:p>
          <a:p>
            <a:pPr lvl="1">
              <a:buFont typeface="Arial"/>
              <a:buChar char="•"/>
            </a:pPr>
            <a:r>
              <a:rPr kumimoji="1" lang="en-US" altLang="ja-JP" sz="1400" dirty="0" smtClean="0"/>
              <a:t>MSDU length: [0:500:2000Bytes]</a:t>
            </a:r>
          </a:p>
          <a:p>
            <a:pPr lvl="1">
              <a:buFont typeface="Arial"/>
              <a:buChar char="•"/>
            </a:pPr>
            <a:r>
              <a:rPr kumimoji="1" lang="en-US" altLang="ja-JP" sz="1400" dirty="0" smtClean="0"/>
              <a:t>2 MPDU limit</a:t>
            </a:r>
          </a:p>
          <a:p>
            <a:pPr lvl="1">
              <a:buFont typeface="Arial"/>
              <a:buChar char="•"/>
            </a:pPr>
            <a:r>
              <a:rPr kumimoji="1" lang="en-US" altLang="ja-JP" sz="1400" dirty="0" smtClean="0"/>
              <a:t>RTS/CTS off</a:t>
            </a:r>
          </a:p>
          <a:p>
            <a:pPr lvl="1">
              <a:buFont typeface="Arial"/>
              <a:buChar char="•"/>
            </a:pPr>
            <a:r>
              <a:rPr kumimoji="1" lang="en-US" altLang="ja-JP" sz="1400" dirty="0" smtClean="0"/>
              <a:t>Data MCS = [0,8]</a:t>
            </a:r>
          </a:p>
          <a:p>
            <a:pPr lvl="1">
              <a:buFont typeface="Arial"/>
              <a:buChar char="•"/>
            </a:pPr>
            <a:r>
              <a:rPr kumimoji="1" lang="en-US" altLang="ja-JP" sz="1400" dirty="0" smtClean="0"/>
              <a:t>RTS/CTS MCS = 0</a:t>
            </a:r>
          </a:p>
          <a:p>
            <a:pPr lvl="1">
              <a:buFont typeface="Arial"/>
              <a:buChar char="•"/>
            </a:pPr>
            <a:r>
              <a:rPr kumimoji="1" lang="en-US" altLang="ja-JP" sz="1400" dirty="0" smtClean="0"/>
              <a:t>ACK MCS = 0</a:t>
            </a:r>
          </a:p>
          <a:p>
            <a:pPr lvl="1">
              <a:buFont typeface="Arial"/>
              <a:buChar char="•"/>
            </a:pPr>
            <a:r>
              <a:rPr kumimoji="1" lang="en-US" altLang="ja-JP" sz="1400" dirty="0" smtClean="0"/>
              <a:t>AIFS=DIFS=34us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148064" y="1922181"/>
            <a:ext cx="3778392" cy="1223075"/>
            <a:chOff x="2412774" y="1268760"/>
            <a:chExt cx="3778392" cy="122307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98" r="62540" b="-9519"/>
            <a:stretch/>
          </p:blipFill>
          <p:spPr bwMode="auto">
            <a:xfrm>
              <a:off x="2412774" y="1268760"/>
              <a:ext cx="3778392" cy="1168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851920" y="2122503"/>
              <a:ext cx="9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 = 1m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05671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" y="589310"/>
            <a:ext cx="8991600" cy="706090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Test 1a: Time trace of transmitting/receiving event</a:t>
            </a:r>
            <a:endParaRPr lang="en-GB" dirty="0"/>
          </a:p>
        </p:txBody>
      </p:sp>
      <p:pic>
        <p:nvPicPr>
          <p:cNvPr id="4" name="图片 0" descr="Figur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7308812" cy="100811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548223"/>
              </p:ext>
            </p:extLst>
          </p:nvPr>
        </p:nvGraphicFramePr>
        <p:xfrm>
          <a:off x="546612" y="2769448"/>
          <a:ext cx="8201852" cy="361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852"/>
                <a:gridCol w="810000"/>
                <a:gridCol w="810000"/>
                <a:gridCol w="810000"/>
                <a:gridCol w="810000"/>
                <a:gridCol w="810000"/>
                <a:gridCol w="810000"/>
                <a:gridCol w="810000"/>
                <a:gridCol w="8100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AU" sz="900" dirty="0" smtClean="0">
                          <a:effectLst/>
                          <a:latin typeface="+mn-lt"/>
                          <a:ea typeface="Times New Roman"/>
                          <a:cs typeface="굴림"/>
                        </a:rPr>
                        <a:t>MSDU Length</a:t>
                      </a:r>
                      <a:r>
                        <a:rPr lang="en-AU" sz="900" baseline="0" dirty="0" smtClean="0">
                          <a:effectLst/>
                          <a:latin typeface="+mn-lt"/>
                          <a:ea typeface="Times New Roman"/>
                          <a:cs typeface="굴림"/>
                        </a:rPr>
                        <a:t> (B)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1000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1500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2000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1000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1500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2000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MCS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CP1: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start of A-MPDU (s)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0,000534021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0.000534021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0,000534021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0,000534021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0,000493021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0,000493021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0,000493021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0,000493021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CP2: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end of A-MPDU (s)</a:t>
                      </a:r>
                    </a:p>
                    <a:p>
                      <a:pPr algn="l"/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                          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0,001898024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0.003126024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0.004358024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0.005590024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0,000645024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0,000749024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0,000849024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0,000953024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CP2-CP1 (us)</a:t>
                      </a:r>
                      <a:endParaRPr lang="en-US" sz="900" dirty="0" smtClean="0"/>
                    </a:p>
                    <a:p>
                      <a:pPr algn="l"/>
                      <a:endParaRPr lang="en-US" sz="9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1364,003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2592,003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3824,003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5056,003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152,003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256,003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356,003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460,003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CP3: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start of BA (s)</a:t>
                      </a:r>
                    </a:p>
                    <a:p>
                      <a:pPr algn="l"/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                          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0.001914024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0.003142024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0.004374024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0.005606024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0,000661024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0,000765024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0,000865024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0,000969024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CP3-CP2 (us)</a:t>
                      </a:r>
                      <a:endParaRPr lang="en-US" sz="900" dirty="0" smtClean="0"/>
                    </a:p>
                    <a:p>
                      <a:pPr algn="l"/>
                      <a:endParaRPr lang="en-US" sz="9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CP4: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end of BA (s)</a:t>
                      </a:r>
                    </a:p>
                    <a:p>
                      <a:pPr algn="l"/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                          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0.001982027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0.003210027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0.004442027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0.005674027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0,000729027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0,000833027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0,000933027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0,001037027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CP4-CP3 (us)</a:t>
                      </a:r>
                      <a:endParaRPr lang="en-US" sz="900" dirty="0" smtClean="0"/>
                    </a:p>
                    <a:p>
                      <a:pPr algn="l"/>
                      <a:endParaRPr lang="en-US" sz="9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68,003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68,003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68,003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68,003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68,003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68,003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68,003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CP5: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start of new A-MPDU (s)</a:t>
                      </a:r>
                    </a:p>
                    <a:p>
                      <a:pPr algn="l"/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                          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0.002088027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0.003334027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0.004503027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0.005780027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0,000817027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0,000984027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0,000994027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0,001152027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CP5-CP4 (us)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900" b="1" baseline="0" dirty="0" err="1" smtClean="0">
                          <a:solidFill>
                            <a:schemeClr val="bg1"/>
                          </a:solidFill>
                        </a:rPr>
                        <a:t>Nb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slots)</a:t>
                      </a:r>
                      <a:endParaRPr lang="en-US" sz="900" dirty="0" smtClean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slots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slots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slots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slots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slots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slots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slots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slots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2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/>
              <a:t>Test 1a: Check Points</a:t>
            </a:r>
            <a:endParaRPr lang="en-GB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758378"/>
              </p:ext>
            </p:extLst>
          </p:nvPr>
        </p:nvGraphicFramePr>
        <p:xfrm>
          <a:off x="152400" y="2910841"/>
          <a:ext cx="8839200" cy="34899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800"/>
                <a:gridCol w="2438400"/>
                <a:gridCol w="1143000"/>
                <a:gridCol w="1066800"/>
                <a:gridCol w="1066800"/>
                <a:gridCol w="1066800"/>
                <a:gridCol w="990600"/>
              </a:tblGrid>
              <a:tr h="452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Items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definition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Check points (MCS 0)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Matching?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7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MSDU Length</a:t>
                      </a:r>
                      <a:r>
                        <a:rPr lang="en-AU" sz="12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(B)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7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A-MPDU </a:t>
                      </a: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duration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(us)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ceil((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FrameLength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*8)/rate/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OFDMsymbolduration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* 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OFDMsymbolduration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PHY Header 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Tcp2 - Tcp1 = </a:t>
                      </a:r>
                      <a:r>
                        <a:rPr lang="en-GB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1364us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Tcp2 - Tcp1 = </a:t>
                      </a:r>
                      <a:r>
                        <a:rPr lang="en-GB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2592us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Tcp2 - Tcp1 = </a:t>
                      </a:r>
                      <a:r>
                        <a:rPr lang="en-GB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3824us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Tcp2 - Tcp1 = </a:t>
                      </a:r>
                      <a:r>
                        <a:rPr lang="en-GB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5056us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0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SIFS </a:t>
                      </a:r>
                      <a:endParaRPr lang="en-GB" sz="12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(us)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Tcp3 - Tcp2 = </a:t>
                      </a:r>
                      <a:r>
                        <a:rPr lang="en-GB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16us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Tcp3 - Tcp2 = </a:t>
                      </a:r>
                      <a:r>
                        <a:rPr lang="en-GB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16us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Tcp3 - Tcp2 = </a:t>
                      </a:r>
                      <a:r>
                        <a:rPr lang="en-GB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16us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Tcp3 - Tcp2 = </a:t>
                      </a:r>
                      <a:r>
                        <a:rPr lang="en-GB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16us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ok</a:t>
                      </a:r>
                      <a:endParaRPr lang="en-AU" sz="12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2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ACK duration </a:t>
                      </a:r>
                      <a:r>
                        <a:rPr lang="en-GB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(us)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ceil((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ACKFrameLength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*8)/rate/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OFDMsymbolduration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* 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OFDMsymbolduration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PHY Header 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Tcp4 - Tcp3 = </a:t>
                      </a:r>
                      <a:r>
                        <a:rPr lang="en-GB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68us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Tcp4 - Tcp3 = </a:t>
                      </a:r>
                      <a:r>
                        <a:rPr lang="en-GB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68us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Tcp4 - Tcp3 = </a:t>
                      </a:r>
                      <a:r>
                        <a:rPr lang="en-GB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68us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Tcp4 - Tcp3 = </a:t>
                      </a:r>
                      <a:r>
                        <a:rPr lang="en-GB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68us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5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Avg.</a:t>
                      </a:r>
                      <a:r>
                        <a:rPr lang="en-GB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Defer 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 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backoff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duration </a:t>
                      </a:r>
                      <a:r>
                        <a:rPr lang="en-GB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(us)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DIFS(34 us)+</a:t>
                      </a:r>
                      <a:r>
                        <a:rPr lang="en-US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backoff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CWmin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GB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34+n*9/2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Tcp5 - Tcp4 = </a:t>
                      </a:r>
                      <a:r>
                        <a:rPr lang="en-GB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101.5us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Tcp5 - Tcp4 = </a:t>
                      </a:r>
                      <a:r>
                        <a:rPr lang="en-GB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101.5us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Tcp5 - Tcp4 = </a:t>
                      </a:r>
                      <a:r>
                        <a:rPr lang="en-GB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101.5us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Tcp5 - Tcp4 = </a:t>
                      </a:r>
                      <a:r>
                        <a:rPr lang="en-GB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101.5us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ok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图片 0" descr="Figur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73088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8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/>
              <a:t>Test 1a: Throughput Results</a:t>
            </a:r>
            <a:endParaRPr lang="en-GB" dirty="0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732691"/>
              </p:ext>
            </p:extLst>
          </p:nvPr>
        </p:nvGraphicFramePr>
        <p:xfrm>
          <a:off x="304800" y="2057400"/>
          <a:ext cx="8458200" cy="3621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8560"/>
                <a:gridCol w="1037326"/>
                <a:gridCol w="797943"/>
                <a:gridCol w="1720971"/>
                <a:gridCol w="1600200"/>
                <a:gridCol w="1371600"/>
                <a:gridCol w="1371600"/>
              </a:tblGrid>
              <a:tr h="432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MCS index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Application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data size, [Bytes]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MSDU size, [Bytes]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Numerical L4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Throughput, [Mbit/s]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Simulated L4</a:t>
                      </a:r>
                      <a:r>
                        <a:rPr lang="en-GB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Throughput, [Mbit/s]</a:t>
                      </a:r>
                      <a:endParaRPr lang="en-AU" sz="1050" dirty="0" smtClean="0">
                        <a:effectLst/>
                        <a:latin typeface="+mn-lt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Numerical</a:t>
                      </a:r>
                      <a:r>
                        <a:rPr lang="en-GB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MAC Throughput, [Mbit/s]</a:t>
                      </a:r>
                      <a:endParaRPr lang="en-AU" sz="1050" dirty="0" smtClean="0">
                        <a:effectLst/>
                        <a:latin typeface="+mn-lt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Simulated </a:t>
                      </a:r>
                      <a:r>
                        <a:rPr lang="en-GB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MAC Throughput, [Mbit/s]</a:t>
                      </a:r>
                      <a:endParaRPr lang="en-AU" sz="1050" dirty="0" smtClean="0">
                        <a:effectLst/>
                        <a:latin typeface="+mn-lt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</a:tr>
              <a:tr h="405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0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464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4.79112</a:t>
                      </a:r>
                      <a:endParaRPr lang="en-A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A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4,79111</a:t>
                      </a:r>
                      <a:endParaRPr lang="en-A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5.16296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A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5,16284</a:t>
                      </a:r>
                      <a:endParaRPr lang="en-A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0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964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1000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5.55320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5,55318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5.76058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A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5,76056</a:t>
                      </a:r>
                      <a:endParaRPr lang="en-A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0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1464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1500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5.84212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A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5,84215</a:t>
                      </a:r>
                      <a:endParaRPr lang="en-A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5.98578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A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5,98581</a:t>
                      </a:r>
                      <a:endParaRPr lang="en-A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0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1964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2000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5.99523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A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5,99518</a:t>
                      </a:r>
                      <a:endParaRPr lang="en-A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6.10512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A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6,10507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8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464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21.99704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A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21,99578</a:t>
                      </a:r>
                      <a:endParaRPr lang="en-A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23.70370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A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23,70235</a:t>
                      </a:r>
                      <a:endParaRPr lang="en-A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8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964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1000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34.93545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A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34,93368</a:t>
                      </a:r>
                      <a:endParaRPr lang="en-A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36.24009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A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36,23826</a:t>
                      </a:r>
                      <a:endParaRPr lang="en-A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8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1464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1500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43.25762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A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43,25773</a:t>
                      </a:r>
                      <a:endParaRPr lang="en-A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44.32133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A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44,32144</a:t>
                      </a:r>
                      <a:endParaRPr lang="en-A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8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1964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2000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48.68164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A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48,68053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49.57397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A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49,57284</a:t>
                      </a:r>
                      <a:endParaRPr lang="en-A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6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7504" y="609600"/>
            <a:ext cx="8983980" cy="535800"/>
          </a:xfrm>
        </p:spPr>
        <p:txBody>
          <a:bodyPr>
            <a:noAutofit/>
          </a:bodyPr>
          <a:lstStyle/>
          <a:p>
            <a:r>
              <a:rPr lang="en-US" sz="2800" dirty="0"/>
              <a:t>Test 1a: Application Throughput Comparison (Mbps)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068629"/>
              </p:ext>
            </p:extLst>
          </p:nvPr>
        </p:nvGraphicFramePr>
        <p:xfrm>
          <a:off x="107504" y="1143000"/>
          <a:ext cx="8983980" cy="51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50"/>
                <a:gridCol w="85725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Company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Contribution #</a:t>
                      </a: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MCS0 (6.5Mbps)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MCS8 (78Mbps)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Packet Size (Bytes)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Huawei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11-14/1191r0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21,98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34,91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43,24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48,67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11-14/1175r1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22,4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35,2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43,25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48,9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Qualcomm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21,45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34,26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42,57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48,02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MediaTek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21,71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34,65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42,71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48,15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21,53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34,46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42,58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48,14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Ericsson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21,53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34,47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42,57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48,09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Nokia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11-14/1217r1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21,19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34,22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41,93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47,74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NTT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11-14/1147r0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43,2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48,4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Samsung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21,54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34,48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42,6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48,15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Broadcom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34,2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42,5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48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21,42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34,23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42,55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48,01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Toshiba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21,94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34,87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43,19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48,62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Newracom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11-14/1449r1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23,8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36,64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43,87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49,73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ETRI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11-14/1342r1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21,99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34,94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43,27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48,68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WILUS Institute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11-15/0080r0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22,06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35,17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43,26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48,83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InterDigital Communications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11-15/0022r1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21,94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34,87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43,19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48,66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Apple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11-15/370r0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21,96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34,7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43,4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48,5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Sony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11-14/1402r0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4,76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5,96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21,91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34,78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42,74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48,13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Mean Value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4,7805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5,537895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5,830526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5,984737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21,88158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34,78842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42,94105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48,42632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0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Mean Deviation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0,51%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2,47%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1,54%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1,03%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0,92%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Canon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4,79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5,99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34,93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43,26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48,68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0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Canon Deviation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0,54%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0,41%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0,74%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0,52%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81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808038"/>
          </a:xfrm>
        </p:spPr>
        <p:txBody>
          <a:bodyPr>
            <a:normAutofit fontScale="90000"/>
          </a:bodyPr>
          <a:lstStyle/>
          <a:p>
            <a:r>
              <a:rPr lang="en-US" dirty="0"/>
              <a:t>Test 1a: Application Throughput Comparison (Mbps)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391400" cy="48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dirty="0"/>
              <a:t>Test 1a: Application Throughput Comparison (Mbps)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281849"/>
            <a:ext cx="7829252" cy="511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4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9512" y="609600"/>
            <a:ext cx="8712968" cy="7989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4000" dirty="0" smtClean="0"/>
              <a:t>Test 1b: </a:t>
            </a:r>
            <a:r>
              <a:rPr lang="en-GB" altLang="zh-CN" sz="4000" dirty="0"/>
              <a:t>MAC overhead </a:t>
            </a:r>
            <a:r>
              <a:rPr lang="en-GB" altLang="zh-CN" sz="4000" dirty="0" smtClean="0"/>
              <a:t>w RTS/CTS</a:t>
            </a:r>
            <a:endParaRPr kumimoji="1" lang="ja-JP" alt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700808"/>
            <a:ext cx="7770813" cy="48965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endParaRPr kumimoji="1" lang="en-US" altLang="ja-JP" sz="2400" dirty="0" smtClean="0"/>
          </a:p>
          <a:p>
            <a:pPr>
              <a:buFont typeface="Arial"/>
              <a:buChar char="•"/>
            </a:pPr>
            <a:endParaRPr kumimoji="1" lang="en-US" altLang="ja-JP" sz="2400" dirty="0" smtClean="0"/>
          </a:p>
          <a:p>
            <a:pPr marL="0" indent="0"/>
            <a:endParaRPr kumimoji="1" lang="en-US" altLang="ja-JP" sz="2400" dirty="0" smtClean="0"/>
          </a:p>
          <a:p>
            <a:pPr>
              <a:buFont typeface="Arial"/>
              <a:buChar char="•"/>
            </a:pPr>
            <a:r>
              <a:rPr kumimoji="1" lang="en-US" altLang="ja-JP" sz="2400" dirty="0" smtClean="0"/>
              <a:t>Parameter settings</a:t>
            </a:r>
          </a:p>
          <a:p>
            <a:pPr lvl="1">
              <a:buFont typeface="Arial"/>
              <a:buChar char="•"/>
            </a:pPr>
            <a:r>
              <a:rPr kumimoji="1" lang="en-US" altLang="ja-JP" sz="2000" dirty="0" smtClean="0"/>
              <a:t>MSDU length: [0:500:2000Bytes]</a:t>
            </a:r>
          </a:p>
          <a:p>
            <a:pPr lvl="1">
              <a:buFont typeface="Arial"/>
              <a:buChar char="•"/>
            </a:pPr>
            <a:r>
              <a:rPr kumimoji="1" lang="en-US" altLang="ja-JP" sz="2000" dirty="0" smtClean="0"/>
              <a:t>2 MPDU limit</a:t>
            </a:r>
          </a:p>
          <a:p>
            <a:pPr lvl="1">
              <a:buFont typeface="Arial"/>
              <a:buChar char="•"/>
            </a:pPr>
            <a:r>
              <a:rPr kumimoji="1" lang="en-US" altLang="ja-JP" sz="2000" dirty="0" smtClean="0"/>
              <a:t>RTS/CTS on</a:t>
            </a:r>
          </a:p>
          <a:p>
            <a:pPr lvl="1">
              <a:buFont typeface="Arial"/>
              <a:buChar char="•"/>
            </a:pPr>
            <a:r>
              <a:rPr kumimoji="1" lang="en-US" altLang="ja-JP" sz="2000" dirty="0" smtClean="0"/>
              <a:t>Data MCS = [0,8]</a:t>
            </a:r>
          </a:p>
          <a:p>
            <a:pPr lvl="1">
              <a:buFont typeface="Arial"/>
              <a:buChar char="•"/>
            </a:pPr>
            <a:r>
              <a:rPr kumimoji="1" lang="en-US" altLang="ja-JP" sz="2000" dirty="0" smtClean="0"/>
              <a:t>RTS/CTS MCS = 0</a:t>
            </a:r>
          </a:p>
          <a:p>
            <a:pPr lvl="1">
              <a:buFont typeface="Arial"/>
              <a:buChar char="•"/>
            </a:pPr>
            <a:r>
              <a:rPr kumimoji="1" lang="en-US" altLang="ja-JP" sz="2000" dirty="0" smtClean="0"/>
              <a:t>ACK MCS = 0</a:t>
            </a:r>
          </a:p>
          <a:p>
            <a:pPr lvl="1">
              <a:buFont typeface="Arial"/>
              <a:buChar char="•"/>
            </a:pPr>
            <a:r>
              <a:rPr kumimoji="1" lang="en-US" altLang="ja-JP" sz="2000" dirty="0" smtClean="0"/>
              <a:t>AIFS=DIFS=34us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8" r="62540" b="-9519"/>
          <a:stretch/>
        </p:blipFill>
        <p:spPr bwMode="auto">
          <a:xfrm>
            <a:off x="2339752" y="1268760"/>
            <a:ext cx="3778392" cy="116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1920" y="2122503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 = 1m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22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762000"/>
          </a:xfrm>
        </p:spPr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686593" y="2020093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This contribution summarizes our simulation results for test cases 1-3 according to 802.11ax Simulation Scenarios document (11-14-0980-12) and Evaluation Methodology (11-14-0571-9)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The results are obtained through 11 runs. Each run lasts 600 seconds.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The results are compared with previous contributions and match pretty well with previous simulation results</a:t>
            </a:r>
            <a:endParaRPr lang="en-US" b="0" dirty="0"/>
          </a:p>
          <a:p>
            <a:pPr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706090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Test 1b: Time trace of transmitting/receiving event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473891"/>
              </p:ext>
            </p:extLst>
          </p:nvPr>
        </p:nvGraphicFramePr>
        <p:xfrm>
          <a:off x="546612" y="2769448"/>
          <a:ext cx="820185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852"/>
                <a:gridCol w="810000"/>
                <a:gridCol w="810000"/>
                <a:gridCol w="810000"/>
                <a:gridCol w="810000"/>
                <a:gridCol w="810000"/>
                <a:gridCol w="810000"/>
                <a:gridCol w="810000"/>
                <a:gridCol w="8100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AU" sz="900" dirty="0" smtClean="0">
                          <a:effectLst/>
                          <a:latin typeface="+mn-lt"/>
                          <a:ea typeface="Times New Roman"/>
                          <a:cs typeface="굴림"/>
                        </a:rPr>
                        <a:t>MSDU Length</a:t>
                      </a:r>
                      <a:r>
                        <a:rPr lang="en-AU" sz="900" baseline="0" dirty="0" smtClean="0">
                          <a:effectLst/>
                          <a:latin typeface="+mn-lt"/>
                          <a:ea typeface="Times New Roman"/>
                          <a:cs typeface="굴림"/>
                        </a:rPr>
                        <a:t> (B)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1000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1500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2000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1000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1500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2000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MCS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CP1: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start of RTS (s)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0.000534021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0.000534021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0,000534021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0,000534021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0,000493021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0,000493021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0,000493021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0,000493021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CP2: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end of RTS (s)</a:t>
                      </a:r>
                    </a:p>
                    <a:p>
                      <a:pPr algn="l"/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                          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0.000586024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0.000586024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0.000586024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0.000586024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0,000545024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0,000545024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0,000545024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0,000545024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CP2-CP1 (us)</a:t>
                      </a:r>
                      <a:endParaRPr lang="en-US" sz="900" dirty="0" smtClean="0"/>
                    </a:p>
                    <a:p>
                      <a:pPr algn="l"/>
                      <a:endParaRPr lang="en-US" sz="9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52,003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52,003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52,003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52,003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52,003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CP3: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start of CTS (s)</a:t>
                      </a:r>
                    </a:p>
                    <a:p>
                      <a:pPr algn="l"/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                          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0.000602024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0.000602024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0.000602024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0.000602024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0,000561024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0,000561024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0,000561024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0,000561024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CP4: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end of CTS (s)</a:t>
                      </a:r>
                    </a:p>
                    <a:p>
                      <a:pPr algn="l"/>
                      <a:endParaRPr lang="en-US" sz="9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0.000646027</a:t>
                      </a:r>
                      <a:endParaRPr lang="en-US" sz="9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0.000646027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0.000646027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0.000646027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0,000605027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0,000605027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0,000605027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0,000605027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CP4-CP3 (us)</a:t>
                      </a:r>
                      <a:endParaRPr lang="en-US" sz="900" dirty="0" smtClean="0"/>
                    </a:p>
                    <a:p>
                      <a:pPr algn="l"/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                          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44,003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44,003</a:t>
                      </a:r>
                      <a:endParaRPr lang="en-US" sz="9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44,003</a:t>
                      </a:r>
                      <a:endParaRPr lang="en-US" sz="9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44,003</a:t>
                      </a:r>
                      <a:endParaRPr lang="en-US" sz="9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CP5: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start of A-MPDU (s)</a:t>
                      </a:r>
                    </a:p>
                    <a:p>
                      <a:pPr algn="l"/>
                      <a:endParaRPr lang="en-US" sz="9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0.000662027</a:t>
                      </a:r>
                      <a:endParaRPr lang="en-US" sz="9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0.000662027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0.000662027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0.000662027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0,000621027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0,000621027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0,000621027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0,000621027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CP6: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end of A-MPDU (s)</a:t>
                      </a:r>
                    </a:p>
                    <a:p>
                      <a:pPr algn="l"/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                          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0.002026031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0.003254031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0.004486031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0.005718031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0,000773031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0,000877031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0,000977031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0,001081031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CP6-CP5 (us)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1364,004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2592,004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3824,004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5056,004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152,004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256,004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356,004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460,004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图片 1" descr="Figure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661" y="1412776"/>
            <a:ext cx="753467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/>
              <a:t>Test </a:t>
            </a:r>
            <a:r>
              <a:rPr lang="en-US" dirty="0" smtClean="0"/>
              <a:t>1b: </a:t>
            </a:r>
            <a:r>
              <a:rPr lang="en-US" dirty="0"/>
              <a:t>Check Points</a:t>
            </a:r>
            <a:endParaRPr lang="en-GB" dirty="0"/>
          </a:p>
        </p:txBody>
      </p:sp>
      <p:pic>
        <p:nvPicPr>
          <p:cNvPr id="4" name="图片 1" descr="Figure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661" y="1556792"/>
            <a:ext cx="7534678" cy="1008112"/>
          </a:xfrm>
          <a:prstGeom prst="rect">
            <a:avLst/>
          </a:prstGeom>
        </p:spPr>
      </p:pic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193055"/>
              </p:ext>
            </p:extLst>
          </p:nvPr>
        </p:nvGraphicFramePr>
        <p:xfrm>
          <a:off x="152400" y="3139441"/>
          <a:ext cx="8839200" cy="3124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800"/>
                <a:gridCol w="2438400"/>
                <a:gridCol w="1143000"/>
                <a:gridCol w="1066800"/>
                <a:gridCol w="1066800"/>
                <a:gridCol w="1066800"/>
                <a:gridCol w="990600"/>
              </a:tblGrid>
              <a:tr h="452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Items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definition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Check </a:t>
                      </a: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points (MCS 0)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Matching?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7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MSDU Length</a:t>
                      </a:r>
                      <a:r>
                        <a:rPr lang="en-AU" sz="12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(B)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7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RTS duration (us)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ceil((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RTSFrameLength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*8)/rate/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OFDMsymbolduration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* 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OFDMsymbolduration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PHY Header 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Tcp2 - Tcp1 = </a:t>
                      </a:r>
                      <a:r>
                        <a:rPr lang="en-GB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52us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Tcp2 - Tcp1 = </a:t>
                      </a:r>
                      <a:r>
                        <a:rPr lang="en-GB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52us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Tcp2 - Tcp1 = </a:t>
                      </a:r>
                      <a:r>
                        <a:rPr lang="en-GB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52us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Tcp2 - Tcp1 = </a:t>
                      </a:r>
                      <a:r>
                        <a:rPr lang="en-GB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52us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0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CTS duration (us)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ceil((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CTSFrameLength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*8)/rate/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OFDMsymbolduration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* 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OFDMsymbolduration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PHY Header 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Tcp4 – Tcp3 = </a:t>
                      </a:r>
                      <a:r>
                        <a:rPr lang="en-GB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44us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Tcp4 – Tcp3 = </a:t>
                      </a:r>
                      <a:r>
                        <a:rPr lang="en-GB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44us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Tcp4 – Tcp3 = </a:t>
                      </a:r>
                      <a:r>
                        <a:rPr lang="en-GB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44us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Tcp4 – Tcp3 = </a:t>
                      </a:r>
                      <a:r>
                        <a:rPr lang="en-GB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44us</a:t>
                      </a:r>
                      <a:endParaRPr lang="en-AU" sz="12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ok</a:t>
                      </a:r>
                      <a:endParaRPr lang="en-AU" sz="12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5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Frame Duration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(us)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ceil((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FrameLength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*8)/rate/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OFDMsymbolduration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* 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OFDMsymbolduration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PHY Header 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Tcp6 – Tcp5 = </a:t>
                      </a:r>
                      <a:r>
                        <a:rPr lang="en-GB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1364us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Tcp6 – Tcp5 = </a:t>
                      </a:r>
                      <a:r>
                        <a:rPr lang="en-GB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2592us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Tcp6 – Tcp5 = </a:t>
                      </a:r>
                      <a:r>
                        <a:rPr lang="en-GB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3824us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Tcp6 – Tcp5 = </a:t>
                      </a:r>
                      <a:r>
                        <a:rPr lang="en-GB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5056us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ok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22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/>
              <a:t>Test </a:t>
            </a:r>
            <a:r>
              <a:rPr lang="en-US" dirty="0" smtClean="0"/>
              <a:t>1b: </a:t>
            </a:r>
            <a:r>
              <a:rPr lang="en-US" dirty="0"/>
              <a:t>Throughput Results</a:t>
            </a:r>
            <a:endParaRPr lang="en-GB" dirty="0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491514"/>
              </p:ext>
            </p:extLst>
          </p:nvPr>
        </p:nvGraphicFramePr>
        <p:xfrm>
          <a:off x="304800" y="2057400"/>
          <a:ext cx="8458200" cy="3621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8560"/>
                <a:gridCol w="1037326"/>
                <a:gridCol w="797943"/>
                <a:gridCol w="1720971"/>
                <a:gridCol w="1600200"/>
                <a:gridCol w="1371600"/>
                <a:gridCol w="1371600"/>
              </a:tblGrid>
              <a:tr h="432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MCS index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Application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data size, [Bytes]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MSDU size, [Bytes]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Numerical L4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Throughput, [Mbit/s]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Simulated L4</a:t>
                      </a:r>
                      <a:r>
                        <a:rPr lang="en-GB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Throughput, [Mbit/s]</a:t>
                      </a:r>
                      <a:endParaRPr lang="en-AU" sz="1050" dirty="0" smtClean="0">
                        <a:effectLst/>
                        <a:latin typeface="+mn-lt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Numerical</a:t>
                      </a:r>
                      <a:r>
                        <a:rPr lang="en-GB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MAC Throughput, [Mbit/s]</a:t>
                      </a:r>
                      <a:endParaRPr lang="en-AU" sz="1050" dirty="0" smtClean="0">
                        <a:effectLst/>
                        <a:latin typeface="+mn-lt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Simulated </a:t>
                      </a:r>
                      <a:r>
                        <a:rPr lang="en-GB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MAC Throughput, [Mbit/s]</a:t>
                      </a:r>
                      <a:endParaRPr lang="en-AU" sz="1050" dirty="0" smtClean="0">
                        <a:effectLst/>
                        <a:latin typeface="+mn-lt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</a:tr>
              <a:tr h="405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0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464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4.42563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4,42550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4.76900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4,76886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0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964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1000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5.30855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5,30850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5.50680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5,50674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0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1464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1500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5.66139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5,66140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5.80060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5,80062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0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1964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2000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5.85231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5,85227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5.95959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5,95955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8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464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15.94844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A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15,94726</a:t>
                      </a:r>
                      <a:endParaRPr lang="en-A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17.18582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A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17,18454</a:t>
                      </a:r>
                      <a:endParaRPr lang="en-A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8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964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1000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27.08341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A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27,08165</a:t>
                      </a:r>
                      <a:endParaRPr lang="en-A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28.09482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A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28,09299</a:t>
                      </a:r>
                      <a:endParaRPr lang="en-A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8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1464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1500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34.98730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A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34,98741</a:t>
                      </a:r>
                      <a:endParaRPr lang="en-A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35.84765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A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35,84776</a:t>
                      </a:r>
                      <a:endParaRPr lang="en-A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8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1964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굴림"/>
                        </a:rPr>
                        <a:t>2000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  <a:cs typeface="굴림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41.37039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A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40,62548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41.37039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A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41,37014</a:t>
                      </a:r>
                      <a:endParaRPr lang="en-A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9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82000" cy="535800"/>
          </a:xfrm>
        </p:spPr>
        <p:txBody>
          <a:bodyPr>
            <a:normAutofit fontScale="90000"/>
          </a:bodyPr>
          <a:lstStyle/>
          <a:p>
            <a:r>
              <a:rPr lang="en-US" dirty="0"/>
              <a:t>Test </a:t>
            </a:r>
            <a:r>
              <a:rPr lang="en-US" dirty="0" smtClean="0"/>
              <a:t>1b: </a:t>
            </a:r>
            <a:r>
              <a:rPr lang="en-US" dirty="0"/>
              <a:t>Application Throughput Comparison (Mbps)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484281"/>
              </p:ext>
            </p:extLst>
          </p:nvPr>
        </p:nvGraphicFramePr>
        <p:xfrm>
          <a:off x="107504" y="1219200"/>
          <a:ext cx="8983980" cy="51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50"/>
                <a:gridCol w="85725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Company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Contribution #</a:t>
                      </a: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MCS0 (6.5Mbps)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MCS8 (78Mbps)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GB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Packet Size (Bytes)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Huawei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11-14/1191r0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4,42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5,31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5,66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5,85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15,94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27,07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34,97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40,61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11-14/1175r1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4,45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5,31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5,66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5,86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16,2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27,3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40,8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Qualcomm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5,29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15,67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26,7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34,56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40,18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MediaTek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5,29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15,79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26,9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34,62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40,24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5,29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5,64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15,7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26,8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34,55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40,26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Ericsson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4,36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5,26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5,62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5,82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15,36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26,33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34,02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40,45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Nokia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11-14/1217r1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5,28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5,64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5,83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15,52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26,66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34,12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39,96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NTT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11-14/1147r0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4,42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5,3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5,67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5,85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16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27,1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34,97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40,4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Samsung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5,28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5,63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5,83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15,94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27,09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34,59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40,35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Broadcom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5,29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5,65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15,6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26,7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34,5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40,14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4,39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5,28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5,83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15,61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26,61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34,45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40,08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Toshiba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4,42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5,3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5,65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5,85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15,92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27,04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34,94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40,58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Newracom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11-14/1449r1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4,43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5,27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5,62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5,82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16,29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27,06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34,5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39,99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ETRI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11-14/1342r1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4,42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5,31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5,66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5,85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15,94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26,97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34,99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40,63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WILUS Institute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11-15/0080r0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4,43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5,31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5,66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5,85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15,98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27,23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34,99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40,73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InterDigital Communications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11-15/0022r1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4,43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5,31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5,66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5,85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15,95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27,09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40,57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Apple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11-15/370r0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4,45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5,31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5,66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15,94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27,1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34,9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41,43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Sony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11-14/1402r0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4,39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5,28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5,63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5,82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15,88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27,14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34,82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40,21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Mean Value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4,412421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5,293579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5,646895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5,840105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15,85158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26,94579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34,70947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40,43316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0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Mean Deviation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0,49%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1,40%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0,90%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0,86%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0,84%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Canon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4,43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5,31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5,66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5,85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15,95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27,08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34,99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40,62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Canon Deviation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0,31%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0,62%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0,81%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2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Test </a:t>
            </a:r>
            <a:r>
              <a:rPr lang="en-US" dirty="0" smtClean="0"/>
              <a:t>1b: </a:t>
            </a:r>
            <a:r>
              <a:rPr lang="en-US" dirty="0"/>
              <a:t>Application Throughput Comparison (Mbps)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352" y="1142048"/>
            <a:ext cx="8031326" cy="525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0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Test </a:t>
            </a:r>
            <a:r>
              <a:rPr lang="en-US" dirty="0" smtClean="0"/>
              <a:t>1b: </a:t>
            </a:r>
            <a:r>
              <a:rPr lang="en-US" dirty="0"/>
              <a:t>Application Throughput Comparison (Mbps)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480" y="1125059"/>
            <a:ext cx="8063040" cy="527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1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609600"/>
            <a:ext cx="7770813" cy="4500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dirty="0" smtClean="0"/>
              <a:t>Test 2a: Deferral Test 1</a:t>
            </a:r>
            <a:endParaRPr kumimoji="1" lang="ja-JP" alt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066800"/>
            <a:ext cx="7770813" cy="48965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endParaRPr kumimoji="1" lang="en-US" altLang="ja-JP" sz="2400" dirty="0" smtClean="0"/>
          </a:p>
          <a:p>
            <a:pPr>
              <a:buFont typeface="Arial"/>
              <a:buChar char="•"/>
            </a:pPr>
            <a:endParaRPr kumimoji="1" lang="en-US" altLang="ja-JP" sz="2400" dirty="0" smtClean="0"/>
          </a:p>
          <a:p>
            <a:pPr marL="0" indent="0"/>
            <a:endParaRPr kumimoji="1" lang="en-US" altLang="ja-JP" sz="2400" dirty="0" smtClean="0"/>
          </a:p>
          <a:p>
            <a:pPr>
              <a:buFont typeface="Arial"/>
              <a:buChar char="•"/>
            </a:pPr>
            <a:r>
              <a:rPr kumimoji="1" lang="en-US" altLang="ja-JP" sz="2400" dirty="0" smtClean="0"/>
              <a:t>Parameter settings</a:t>
            </a:r>
          </a:p>
          <a:p>
            <a:pPr lvl="1">
              <a:buFont typeface="Arial"/>
              <a:buChar char="•"/>
            </a:pPr>
            <a:r>
              <a:rPr kumimoji="1" lang="en-US" altLang="ja-JP" sz="2000" dirty="0" smtClean="0"/>
              <a:t>MSDU length: [0:500:2000Bytes]</a:t>
            </a:r>
          </a:p>
          <a:p>
            <a:pPr lvl="1">
              <a:buFont typeface="Arial"/>
              <a:buChar char="•"/>
            </a:pPr>
            <a:r>
              <a:rPr kumimoji="1" lang="en-US" altLang="ja-JP" sz="2000" dirty="0" smtClean="0"/>
              <a:t>2 MPDU limit</a:t>
            </a:r>
          </a:p>
          <a:p>
            <a:pPr lvl="1">
              <a:buFont typeface="Arial"/>
              <a:buChar char="•"/>
            </a:pPr>
            <a:r>
              <a:rPr kumimoji="1" lang="en-US" altLang="ja-JP" sz="2000" dirty="0" smtClean="0"/>
              <a:t>RTS/CTS [off, on]</a:t>
            </a:r>
          </a:p>
          <a:p>
            <a:pPr lvl="1">
              <a:buFont typeface="Arial"/>
              <a:buChar char="•"/>
            </a:pPr>
            <a:r>
              <a:rPr kumimoji="1" lang="en-US" altLang="ja-JP" sz="2000" dirty="0" smtClean="0"/>
              <a:t>Data MCS = [0]</a:t>
            </a:r>
          </a:p>
          <a:p>
            <a:pPr lvl="1">
              <a:buFont typeface="Arial"/>
              <a:buChar char="•"/>
            </a:pPr>
            <a:r>
              <a:rPr kumimoji="1" lang="en-US" altLang="ja-JP" sz="2000" dirty="0" smtClean="0"/>
              <a:t>RTS/CTS MCS = 0</a:t>
            </a:r>
          </a:p>
          <a:p>
            <a:pPr lvl="1">
              <a:buFont typeface="Arial"/>
              <a:buChar char="•"/>
            </a:pPr>
            <a:r>
              <a:rPr kumimoji="1" lang="en-US" altLang="ja-JP" sz="2000" dirty="0" smtClean="0"/>
              <a:t>ACK MCS = 0</a:t>
            </a:r>
          </a:p>
          <a:p>
            <a:pPr lvl="1">
              <a:buFont typeface="Arial"/>
              <a:buChar char="•"/>
            </a:pPr>
            <a:r>
              <a:rPr kumimoji="1" lang="en-US" altLang="ja-JP" sz="2000" dirty="0" smtClean="0"/>
              <a:t>AIFS=DIFS=34us</a:t>
            </a:r>
          </a:p>
          <a:p>
            <a:pPr lvl="1">
              <a:buFont typeface="Arial"/>
              <a:buChar char="•"/>
            </a:pPr>
            <a:r>
              <a:rPr kumimoji="1" lang="en-US" altLang="ja-JP" sz="2000" dirty="0" err="1" smtClean="0"/>
              <a:t>CWmax</a:t>
            </a:r>
            <a:r>
              <a:rPr kumimoji="1" lang="en-US" altLang="ja-JP" sz="2000" dirty="0" smtClean="0"/>
              <a:t> = 1023</a:t>
            </a:r>
            <a:endParaRPr kumimoji="1" lang="ja-JP" alt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556992"/>
            <a:ext cx="3666108" cy="1448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06548" y="5270007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 = 1m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1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aphicFrame>
        <p:nvGraphicFramePr>
          <p:cNvPr id="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506072"/>
              </p:ext>
            </p:extLst>
          </p:nvPr>
        </p:nvGraphicFramePr>
        <p:xfrm>
          <a:off x="971600" y="1844824"/>
          <a:ext cx="6830611" cy="381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3338"/>
                <a:gridCol w="924854"/>
                <a:gridCol w="648072"/>
                <a:gridCol w="720080"/>
                <a:gridCol w="1872208"/>
                <a:gridCol w="1862059"/>
              </a:tblGrid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RTS/CTS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Application</a:t>
                      </a:r>
                      <a:r>
                        <a:rPr lang="en-GB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Length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(B)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MSDU Length (B)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PER(%)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Simulated Application Layer</a:t>
                      </a:r>
                      <a:r>
                        <a:rPr lang="en-GB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Throughput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(Mbps)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Simulated </a:t>
                      </a:r>
                      <a:r>
                        <a:rPr lang="en-GB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MAC Layer Throughput   (Mbps)</a:t>
                      </a:r>
                      <a:endParaRPr lang="en-AU" sz="12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5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Off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464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10,7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4,597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4,954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Off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964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10,9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5,284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5,481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Off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1464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10,9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5,542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5,679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Off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1964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10,8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5,678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5,783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On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464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4,466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4,812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964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5,336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5,536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1464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5,682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5,822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1964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5,868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5,976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Test 2a: Throughput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7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Test </a:t>
            </a:r>
            <a:r>
              <a:rPr lang="en-US" dirty="0" smtClean="0"/>
              <a:t>2a: </a:t>
            </a:r>
            <a:r>
              <a:rPr lang="en-US" dirty="0"/>
              <a:t>Application Throughput Comparison (Mbps)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943611"/>
              </p:ext>
            </p:extLst>
          </p:nvPr>
        </p:nvGraphicFramePr>
        <p:xfrm>
          <a:off x="107504" y="1219200"/>
          <a:ext cx="8983980" cy="51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50"/>
                <a:gridCol w="85725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Company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Contribution #</a:t>
                      </a: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Without RTS/CTS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With RTS/CTS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Packet Size (Bytes)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Huawei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11-14/1191r0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5,87</a:t>
                      </a: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11-14/1175r1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5,88</a:t>
                      </a: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Qualcomm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5,86</a:t>
                      </a: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MediaTek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5,81</a:t>
                      </a: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5,86</a:t>
                      </a: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Ericsson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5,85</a:t>
                      </a: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Nokia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11-14/1217r1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5,85</a:t>
                      </a: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NTT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11-14/1147r0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5,88</a:t>
                      </a: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Samsung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5,86</a:t>
                      </a: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Broadcom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5,86</a:t>
                      </a: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5,82</a:t>
                      </a: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Toshiba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5,85</a:t>
                      </a: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Newracom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11-14/1449r1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5,77</a:t>
                      </a: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ETRI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11-14/1342r1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5,87</a:t>
                      </a: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WILUS Institute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11-15/0080r0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5,89</a:t>
                      </a: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InterDigital Communications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11-15/0022r1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5,87</a:t>
                      </a: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Apple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11-15/370r0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5,86</a:t>
                      </a: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Sony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11-14/1402r0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4,57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5,33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Mean Value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4,594579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5,286316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5,541053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5,684579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4,449789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5,313474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5,663789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5,852579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0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Mean Deviation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0,96%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0,68%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0,48%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Canon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4,60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5,68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4,47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5,34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5,68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5,87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0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Canon Deviation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0,30%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8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Test </a:t>
            </a:r>
            <a:r>
              <a:rPr lang="en-US" dirty="0" smtClean="0"/>
              <a:t>2a: </a:t>
            </a:r>
            <a:r>
              <a:rPr lang="en-US" dirty="0"/>
              <a:t>Application Throughput Comparison (Mbps)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298020"/>
            <a:ext cx="7705381" cy="503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9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9512" y="609600"/>
            <a:ext cx="8712968" cy="7989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3200" dirty="0" smtClean="0"/>
              <a:t>Test 1a: </a:t>
            </a:r>
            <a:r>
              <a:rPr lang="en-GB" altLang="zh-CN" sz="3200" dirty="0"/>
              <a:t>MAC overhead </a:t>
            </a:r>
            <a:r>
              <a:rPr lang="en-GB" altLang="zh-CN" sz="3200" dirty="0" smtClean="0"/>
              <a:t>without RTS/CTS</a:t>
            </a:r>
            <a:endParaRPr kumimoji="1" lang="ja-JP" altLang="en-US" sz="32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42696" y="1569368"/>
            <a:ext cx="3993300" cy="18596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kumimoji="1" lang="en-US" altLang="ja-JP" sz="1400" b="1" u="sng" dirty="0" smtClean="0"/>
              <a:t>Parameter settings</a:t>
            </a:r>
          </a:p>
          <a:p>
            <a:pPr lvl="1">
              <a:buFont typeface="Arial"/>
              <a:buChar char="•"/>
            </a:pPr>
            <a:r>
              <a:rPr kumimoji="1" lang="en-US" altLang="ja-JP" sz="1200" dirty="0" smtClean="0"/>
              <a:t>MSDU length: [0:500:2000Bytes]</a:t>
            </a:r>
          </a:p>
          <a:p>
            <a:pPr lvl="1">
              <a:buFont typeface="Arial"/>
              <a:buChar char="•"/>
            </a:pPr>
            <a:r>
              <a:rPr kumimoji="1" lang="en-US" altLang="ja-JP" sz="1200" dirty="0" smtClean="0"/>
              <a:t>2 MPDU limit</a:t>
            </a:r>
          </a:p>
          <a:p>
            <a:pPr lvl="1">
              <a:buFont typeface="Arial"/>
              <a:buChar char="•"/>
            </a:pPr>
            <a:r>
              <a:rPr kumimoji="1" lang="en-US" altLang="ja-JP" sz="1200" dirty="0" smtClean="0"/>
              <a:t>RTS/CTS off</a:t>
            </a:r>
          </a:p>
          <a:p>
            <a:pPr lvl="1">
              <a:buFont typeface="Arial"/>
              <a:buChar char="•"/>
            </a:pPr>
            <a:r>
              <a:rPr kumimoji="1" lang="en-US" altLang="ja-JP" sz="1200" dirty="0" smtClean="0"/>
              <a:t>Data MCS = [0,8]</a:t>
            </a:r>
          </a:p>
          <a:p>
            <a:pPr lvl="1">
              <a:buFont typeface="Arial"/>
              <a:buChar char="•"/>
            </a:pPr>
            <a:r>
              <a:rPr kumimoji="1" lang="en-US" altLang="ja-JP" sz="1200" dirty="0" smtClean="0"/>
              <a:t>RTS/CTS MCS = 0</a:t>
            </a:r>
          </a:p>
          <a:p>
            <a:pPr lvl="1">
              <a:buFont typeface="Arial"/>
              <a:buChar char="•"/>
            </a:pPr>
            <a:r>
              <a:rPr kumimoji="1" lang="en-US" altLang="ja-JP" sz="1200" dirty="0" smtClean="0"/>
              <a:t>ACK MCS = 0</a:t>
            </a:r>
          </a:p>
          <a:p>
            <a:pPr lvl="1">
              <a:buFont typeface="Arial"/>
              <a:buChar char="•"/>
            </a:pPr>
            <a:r>
              <a:rPr kumimoji="1" lang="en-US" altLang="ja-JP" sz="1200" dirty="0" smtClean="0"/>
              <a:t>AIFS=DIFS=34us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148064" y="1656597"/>
            <a:ext cx="3778392" cy="1223075"/>
            <a:chOff x="2412774" y="1268760"/>
            <a:chExt cx="3778392" cy="1223075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98" r="62540" b="-9519"/>
            <a:stretch/>
          </p:blipFill>
          <p:spPr bwMode="auto">
            <a:xfrm>
              <a:off x="2412774" y="1268760"/>
              <a:ext cx="3778392" cy="1168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851920" y="2122503"/>
              <a:ext cx="9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 = 1m</a:t>
              </a:r>
              <a:endParaRPr lang="en-GB" dirty="0"/>
            </a:p>
          </p:txBody>
        </p:sp>
      </p:grpSp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019738"/>
              </p:ext>
            </p:extLst>
          </p:nvPr>
        </p:nvGraphicFramePr>
        <p:xfrm>
          <a:off x="288034" y="3505200"/>
          <a:ext cx="8604446" cy="2790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758"/>
                <a:gridCol w="871336"/>
                <a:gridCol w="871336"/>
                <a:gridCol w="871336"/>
                <a:gridCol w="871336"/>
                <a:gridCol w="871336"/>
                <a:gridCol w="871336"/>
                <a:gridCol w="871336"/>
                <a:gridCol w="871336"/>
              </a:tblGrid>
              <a:tr h="21376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MSDU Length</a:t>
                      </a:r>
                      <a:r>
                        <a:rPr lang="en-GB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(Bytes)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MCS0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MCS8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13762">
                <a:tc vMerge="1">
                  <a:txBody>
                    <a:bodyPr/>
                    <a:lstStyle/>
                    <a:p>
                      <a:pPr algn="l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13762">
                <a:tc gridSpan="9"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THROUGHPUT (Mbps)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37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dirty="0" smtClean="0"/>
                        <a:t>Application Throughput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5,99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43,26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48,68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7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Mean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Throughput</a:t>
                      </a:r>
                    </a:p>
                    <a:p>
                      <a:pPr algn="l" rtl="0" fontAlgn="ctr"/>
                      <a:r>
                        <a:rPr lang="en-GB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(for 18 other companies)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4,7805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5,537895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5,830526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5,984737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21,88158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34,78842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42,94105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48,42632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17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Deviation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0,52%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7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Mean Deviation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(for 18 other companies)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1,54%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1,03%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0,92%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62">
                <a:tc gridSpan="9"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DURATION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37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A-MPDU Duration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7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SIFS Duration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7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ACK Duration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7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Defer &amp; </a:t>
                      </a:r>
                      <a:r>
                        <a:rPr lang="en-GB" sz="11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backoff</a:t>
                      </a:r>
                      <a:r>
                        <a:rPr lang="en-GB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duration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4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Test </a:t>
            </a:r>
            <a:r>
              <a:rPr lang="en-US" dirty="0" smtClean="0"/>
              <a:t>2a: </a:t>
            </a:r>
            <a:r>
              <a:rPr lang="en-US" dirty="0"/>
              <a:t>Application Throughput Comparison (Mbps)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068897"/>
            <a:ext cx="8110934" cy="53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13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Test </a:t>
            </a:r>
            <a:r>
              <a:rPr kumimoji="1" lang="en-US" altLang="ja-JP" dirty="0" smtClean="0"/>
              <a:t>2b: </a:t>
            </a:r>
            <a:r>
              <a:rPr kumimoji="1" lang="en-US" altLang="ja-JP" dirty="0"/>
              <a:t>Deferral Test </a:t>
            </a:r>
            <a:r>
              <a:rPr kumimoji="1" lang="en-US" altLang="ja-JP" dirty="0" smtClean="0"/>
              <a:t>2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62" y="1312118"/>
            <a:ext cx="575945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700808"/>
            <a:ext cx="7770813" cy="48965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endParaRPr kumimoji="1" lang="en-US" altLang="ja-JP" sz="2400" dirty="0" smtClean="0"/>
          </a:p>
          <a:p>
            <a:pPr>
              <a:buFont typeface="Arial"/>
              <a:buChar char="•"/>
            </a:pPr>
            <a:endParaRPr kumimoji="1" lang="en-US" altLang="ja-JP" sz="2400" dirty="0" smtClean="0"/>
          </a:p>
          <a:p>
            <a:pPr marL="0" indent="0"/>
            <a:endParaRPr kumimoji="1" lang="en-US" altLang="ja-JP" sz="2400" dirty="0" smtClean="0"/>
          </a:p>
          <a:p>
            <a:pPr>
              <a:buFont typeface="Arial"/>
              <a:buChar char="•"/>
            </a:pPr>
            <a:r>
              <a:rPr kumimoji="1" lang="en-US" altLang="ja-JP" sz="2400" dirty="0" smtClean="0"/>
              <a:t>Parameter settings</a:t>
            </a:r>
          </a:p>
          <a:p>
            <a:pPr lvl="1">
              <a:buFont typeface="Arial"/>
              <a:buChar char="•"/>
            </a:pPr>
            <a:r>
              <a:rPr kumimoji="1" lang="en-GB" sz="2000" dirty="0"/>
              <a:t>MSDU length:[1500Bytes]</a:t>
            </a:r>
          </a:p>
          <a:p>
            <a:pPr lvl="1">
              <a:buFont typeface="Arial"/>
              <a:buChar char="•"/>
            </a:pPr>
            <a:r>
              <a:rPr kumimoji="1" lang="en-GB" sz="2000" dirty="0" smtClean="0"/>
              <a:t>RTS/CTS </a:t>
            </a:r>
            <a:r>
              <a:rPr kumimoji="1" lang="en-GB" sz="2000" dirty="0"/>
              <a:t>[ OFF]</a:t>
            </a:r>
          </a:p>
          <a:p>
            <a:pPr lvl="1">
              <a:buFont typeface="Arial"/>
              <a:buChar char="•"/>
            </a:pPr>
            <a:r>
              <a:rPr kumimoji="1" lang="en-GB" sz="2000" dirty="0" smtClean="0"/>
              <a:t>Data </a:t>
            </a:r>
            <a:r>
              <a:rPr kumimoji="1" lang="en-GB" sz="2000" dirty="0"/>
              <a:t>MCS = [0,8]  </a:t>
            </a:r>
          </a:p>
          <a:p>
            <a:pPr lvl="1">
              <a:buFont typeface="Arial"/>
              <a:buChar char="•"/>
            </a:pPr>
            <a:r>
              <a:rPr kumimoji="1" lang="en-GB" sz="2000" dirty="0"/>
              <a:t>ACK MCS=0</a:t>
            </a:r>
          </a:p>
          <a:p>
            <a:pPr lvl="1">
              <a:buFont typeface="Arial"/>
              <a:buChar char="•"/>
            </a:pPr>
            <a:r>
              <a:rPr kumimoji="1" lang="en-GB" sz="2000" dirty="0" smtClean="0"/>
              <a:t>AIFS=DIFS=34us</a:t>
            </a:r>
            <a:endParaRPr kumimoji="1" lang="en-GB" sz="2000" dirty="0"/>
          </a:p>
          <a:p>
            <a:pPr lvl="1">
              <a:buFont typeface="Arial"/>
              <a:buChar char="•"/>
            </a:pPr>
            <a:r>
              <a:rPr kumimoji="1" lang="en-GB" sz="2000" dirty="0" err="1" smtClean="0"/>
              <a:t>CWmax</a:t>
            </a:r>
            <a:r>
              <a:rPr kumimoji="1" lang="en-GB" sz="2000" dirty="0" smtClean="0"/>
              <a:t>=1023</a:t>
            </a:r>
            <a:endParaRPr kumimoji="1" lang="en-GB" sz="2000" dirty="0"/>
          </a:p>
          <a:p>
            <a:pPr lvl="1">
              <a:buFont typeface="Arial"/>
              <a:buChar char="•"/>
            </a:pPr>
            <a:r>
              <a:rPr kumimoji="1" lang="en-GB" sz="2000" dirty="0" smtClean="0"/>
              <a:t>2MPDU </a:t>
            </a:r>
            <a:r>
              <a:rPr kumimoji="1" lang="en-GB" sz="2000" dirty="0"/>
              <a:t>limit</a:t>
            </a:r>
          </a:p>
          <a:p>
            <a:pPr marL="342900" lvl="1" indent="-342900">
              <a:buFont typeface="Arial"/>
              <a:buChar char="•"/>
            </a:pPr>
            <a:endParaRPr kumimoji="1" lang="ja-JP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19772" y="1916832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 = 65m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256076" y="1772816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 = 65m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78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685800"/>
            <a:ext cx="7770813" cy="10652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dirty="0" smtClean="0"/>
              <a:t>Test 2b: Throughput</a:t>
            </a:r>
            <a:endParaRPr kumimoji="1" lang="ja-JP" altLang="en-US" dirty="0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627743"/>
              </p:ext>
            </p:extLst>
          </p:nvPr>
        </p:nvGraphicFramePr>
        <p:xfrm>
          <a:off x="539551" y="2132856"/>
          <a:ext cx="7920881" cy="2234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8292"/>
                <a:gridCol w="896019"/>
                <a:gridCol w="896019"/>
                <a:gridCol w="756439"/>
                <a:gridCol w="792088"/>
                <a:gridCol w="1901012"/>
                <a:gridCol w="1901012"/>
              </a:tblGrid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RTS/CTS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MCS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FA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MSDU Length (B)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PER(%)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Simulated Application Layer</a:t>
                      </a:r>
                      <a:r>
                        <a:rPr lang="en-GB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Throughput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(Mbps)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Simulated </a:t>
                      </a:r>
                      <a:r>
                        <a:rPr lang="en-GB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MAC Layer Throughput   (Mbps)</a:t>
                      </a:r>
                      <a:endParaRPr lang="en-AU" sz="12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5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Off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No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0,66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2,299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2,355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Off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No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0,12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28,112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28,804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Off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Yes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0,87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0,904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0,926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Off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Yes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0,19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37,484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38,406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1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609600"/>
            <a:ext cx="8229600" cy="45720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Test 2b: Application Throughput Comparison (Mbps)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023413"/>
              </p:ext>
            </p:extLst>
          </p:nvPr>
        </p:nvGraphicFramePr>
        <p:xfrm>
          <a:off x="2193982" y="1066800"/>
          <a:ext cx="5197419" cy="51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252"/>
                <a:gridCol w="936807"/>
                <a:gridCol w="528402"/>
                <a:gridCol w="550835"/>
                <a:gridCol w="708216"/>
                <a:gridCol w="786907"/>
              </a:tblGrid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Company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Contribution #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MCS0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MCS8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noFA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noFA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Huawei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11-14/1191r0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34,75</a:t>
                      </a: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11-14/1175r1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Qualcomm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MediaTek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0,03631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1,61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26,66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35,2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Ericsson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25,49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33,52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Nokia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11-14/1217r1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35,66</a:t>
                      </a:r>
                    </a:p>
                  </a:txBody>
                  <a:tcPr marL="9525" marR="9525" marT="9525" marB="0" anchor="b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NTT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11-14/1147r0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26,77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35,27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Samsung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37,22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Broadcom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34,3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Toshiba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35,11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Newracom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11-14/1449r1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34,21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ETRI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11-14/1342r1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1,62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28,85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33,96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WILUS Institute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11-15/0080r0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34,3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InterDigital Communications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11-15/0022r1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1,38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23,61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Apple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11-15/370r0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1,59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1,08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33,67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Sony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11-14/1402r0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1,05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37,44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1,74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1,011595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26,94025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34,419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0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Deviation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12,44%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25,13%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3,67%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8,86%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Canon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2,29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0,904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28,112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37,484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0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Canon Deviation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31,61%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10,64%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4,35%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8,90%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5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Test 2b: Application Throughput Comparison (Mbps)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265" y="1556792"/>
            <a:ext cx="7309470" cy="478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3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Test </a:t>
            </a:r>
            <a:r>
              <a:rPr kumimoji="1" lang="en-US" altLang="ja-JP" dirty="0" smtClean="0"/>
              <a:t>3: NAV Deferral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62" y="1312118"/>
            <a:ext cx="575945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700808"/>
            <a:ext cx="7770813" cy="48965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endParaRPr kumimoji="1" lang="en-US" altLang="ja-JP" sz="2400" dirty="0" smtClean="0"/>
          </a:p>
          <a:p>
            <a:pPr>
              <a:buFont typeface="Arial"/>
              <a:buChar char="•"/>
            </a:pPr>
            <a:endParaRPr kumimoji="1" lang="en-US" altLang="ja-JP" sz="2400" dirty="0" smtClean="0"/>
          </a:p>
          <a:p>
            <a:pPr marL="0" indent="0"/>
            <a:endParaRPr kumimoji="1" lang="en-US" altLang="ja-JP" sz="2400" dirty="0" smtClean="0"/>
          </a:p>
          <a:p>
            <a:pPr>
              <a:buFont typeface="Arial"/>
              <a:buChar char="•"/>
            </a:pPr>
            <a:r>
              <a:rPr kumimoji="1" lang="en-US" altLang="ja-JP" sz="2400" dirty="0" smtClean="0"/>
              <a:t>Parameter settings</a:t>
            </a:r>
          </a:p>
          <a:p>
            <a:pPr lvl="1">
              <a:buFont typeface="Arial"/>
              <a:buChar char="•"/>
            </a:pPr>
            <a:r>
              <a:rPr kumimoji="1" lang="en-GB" sz="2000" dirty="0"/>
              <a:t>MSDU length:[1500Bytes]</a:t>
            </a:r>
          </a:p>
          <a:p>
            <a:pPr lvl="1">
              <a:buFont typeface="Arial"/>
              <a:buChar char="•"/>
            </a:pPr>
            <a:r>
              <a:rPr kumimoji="1" lang="en-GB" sz="2000" dirty="0" smtClean="0"/>
              <a:t>RTS/CTS </a:t>
            </a:r>
            <a:r>
              <a:rPr kumimoji="1" lang="en-GB" sz="2000" dirty="0"/>
              <a:t>[ </a:t>
            </a:r>
            <a:r>
              <a:rPr kumimoji="1" lang="en-GB" sz="2000" dirty="0" smtClean="0"/>
              <a:t>ON]</a:t>
            </a:r>
            <a:endParaRPr kumimoji="1" lang="en-GB" sz="2000" dirty="0"/>
          </a:p>
          <a:p>
            <a:pPr lvl="1">
              <a:buFont typeface="Arial"/>
              <a:buChar char="•"/>
            </a:pPr>
            <a:r>
              <a:rPr kumimoji="1" lang="en-GB" sz="2000" dirty="0" smtClean="0"/>
              <a:t>Data </a:t>
            </a:r>
            <a:r>
              <a:rPr kumimoji="1" lang="en-GB" sz="2000" dirty="0"/>
              <a:t>MCS = [0,8]  </a:t>
            </a:r>
            <a:endParaRPr kumimoji="1" lang="en-GB" sz="2000" dirty="0" smtClean="0"/>
          </a:p>
          <a:p>
            <a:pPr lvl="1">
              <a:buFont typeface="Arial"/>
              <a:buChar char="•"/>
            </a:pPr>
            <a:r>
              <a:rPr kumimoji="1" lang="en-US" altLang="ja-JP" sz="2000" dirty="0"/>
              <a:t>RTS/CTS MCS = </a:t>
            </a:r>
            <a:r>
              <a:rPr kumimoji="1" lang="en-US" altLang="ja-JP" sz="2000" dirty="0" smtClean="0"/>
              <a:t>0</a:t>
            </a:r>
            <a:endParaRPr kumimoji="1" lang="en-GB" sz="2000" dirty="0"/>
          </a:p>
          <a:p>
            <a:pPr lvl="1">
              <a:buFont typeface="Arial"/>
              <a:buChar char="•"/>
            </a:pPr>
            <a:r>
              <a:rPr kumimoji="1" lang="en-GB" sz="2000" dirty="0"/>
              <a:t>ACK MCS=0</a:t>
            </a:r>
          </a:p>
          <a:p>
            <a:pPr lvl="1">
              <a:buFont typeface="Arial"/>
              <a:buChar char="•"/>
            </a:pPr>
            <a:r>
              <a:rPr kumimoji="1" lang="en-GB" sz="2000" dirty="0" smtClean="0"/>
              <a:t>AIFS=DIFS=34us</a:t>
            </a:r>
            <a:endParaRPr kumimoji="1" lang="en-GB" sz="2000" dirty="0"/>
          </a:p>
          <a:p>
            <a:pPr lvl="1">
              <a:buFont typeface="Arial"/>
              <a:buChar char="•"/>
            </a:pPr>
            <a:r>
              <a:rPr kumimoji="1" lang="en-GB" sz="2000" dirty="0" err="1" smtClean="0"/>
              <a:t>CWmax</a:t>
            </a:r>
            <a:r>
              <a:rPr kumimoji="1" lang="en-GB" sz="2000" dirty="0" smtClean="0"/>
              <a:t>=1023</a:t>
            </a:r>
            <a:endParaRPr kumimoji="1" lang="en-GB" sz="2000" dirty="0"/>
          </a:p>
          <a:p>
            <a:pPr lvl="1">
              <a:buFont typeface="Arial"/>
              <a:buChar char="•"/>
            </a:pPr>
            <a:r>
              <a:rPr kumimoji="1" lang="en-GB" sz="2000" dirty="0" smtClean="0"/>
              <a:t>2MPDU </a:t>
            </a:r>
            <a:r>
              <a:rPr kumimoji="1" lang="en-GB" sz="2000" dirty="0"/>
              <a:t>limit</a:t>
            </a:r>
          </a:p>
          <a:p>
            <a:pPr marL="342900" lvl="1" indent="-342900">
              <a:buFont typeface="Arial"/>
              <a:buChar char="•"/>
            </a:pPr>
            <a:endParaRPr kumimoji="1" lang="ja-JP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19772" y="1916832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 = 65m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256076" y="1772816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 = 65m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2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685800"/>
            <a:ext cx="7770813" cy="10652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dirty="0" smtClean="0"/>
              <a:t>Test 3: Throughput</a:t>
            </a:r>
            <a:endParaRPr kumimoji="1" lang="ja-JP" altLang="en-US" dirty="0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933579"/>
              </p:ext>
            </p:extLst>
          </p:nvPr>
        </p:nvGraphicFramePr>
        <p:xfrm>
          <a:off x="539551" y="2132856"/>
          <a:ext cx="7920881" cy="2234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8292"/>
                <a:gridCol w="896019"/>
                <a:gridCol w="896019"/>
                <a:gridCol w="756439"/>
                <a:gridCol w="792088"/>
                <a:gridCol w="1901012"/>
                <a:gridCol w="1901012"/>
              </a:tblGrid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RTS/CTS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MCS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FA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MSDU Length (B)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PER(%)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Simulated Application Layer</a:t>
                      </a:r>
                      <a:r>
                        <a:rPr lang="en-GB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Throughput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(Mbps)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Simulated </a:t>
                      </a:r>
                      <a:r>
                        <a:rPr lang="en-GB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MAC Layer Throughput   (Mbps)</a:t>
                      </a:r>
                      <a:endParaRPr lang="en-AU" sz="12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5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On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No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5,141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5,267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On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No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22,116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22,660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On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Yes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5,602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5,740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On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Yes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34,108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34,946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85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609600"/>
            <a:ext cx="8229600" cy="45720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Test 3: Application Throughput Comparison (Mbps)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244489"/>
              </p:ext>
            </p:extLst>
          </p:nvPr>
        </p:nvGraphicFramePr>
        <p:xfrm>
          <a:off x="1898255" y="1143000"/>
          <a:ext cx="5347490" cy="51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494"/>
                <a:gridCol w="1009719"/>
                <a:gridCol w="654343"/>
                <a:gridCol w="593706"/>
                <a:gridCol w="593706"/>
                <a:gridCol w="678522"/>
              </a:tblGrid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Company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Contribution #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MCS0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MCS8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noFA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noFA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Huawei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11-14/1191r0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22,04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34,05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11-14/1175r1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34,2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Qualcomm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MediaTek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5,63933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20,35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31,93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Ericsson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22,84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34,41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Nokia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11-14/1217r1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31,35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NTT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11-14/1147r0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34,01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Samsung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33,55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Broadcom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30,45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Toshiba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11-14/1192r6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33,81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Newracom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11-14/1449r1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34,24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ETRI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11-14/1342r1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33,82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WILUS Institute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11-15/0080r0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38,16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InterDigital Communications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11-15/0022r1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22,92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Apple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11-15/370r0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33,86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Sony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11-14/1402r0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5,49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33,56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Mean Value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5,146375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5,593228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21,817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33,02675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0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Mean Deviation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0,89%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1,95%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3,39%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9,26%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Canon Value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5,141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5,602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22,116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34,108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0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Canon Deviation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0,10%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0,16%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1,37%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3,27%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5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609600"/>
            <a:ext cx="8229600" cy="53340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Test 3: Application Throughput Comparison (Mbps)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052" y="1068897"/>
            <a:ext cx="8110934" cy="53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17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648816"/>
            <a:ext cx="7770813" cy="7989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3200" dirty="0" smtClean="0"/>
              <a:t>Test 4: Deferral Test for 20 and 40MHz BSSs</a:t>
            </a:r>
            <a:endParaRPr kumimoji="1" lang="ja-JP" alt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219200"/>
            <a:ext cx="7770813" cy="48965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endParaRPr kumimoji="1" lang="en-US" altLang="ja-JP" sz="2400" dirty="0" smtClean="0"/>
          </a:p>
          <a:p>
            <a:pPr>
              <a:buFont typeface="Arial"/>
              <a:buChar char="•"/>
            </a:pPr>
            <a:endParaRPr kumimoji="1" lang="en-US" altLang="ja-JP" sz="2400" dirty="0" smtClean="0"/>
          </a:p>
          <a:p>
            <a:pPr marL="0" indent="0"/>
            <a:endParaRPr kumimoji="1" lang="en-US" altLang="ja-JP" sz="2400" dirty="0" smtClean="0"/>
          </a:p>
          <a:p>
            <a:pPr>
              <a:buFont typeface="Arial"/>
              <a:buChar char="•"/>
            </a:pPr>
            <a:r>
              <a:rPr kumimoji="1" lang="en-US" altLang="ja-JP" sz="2400" dirty="0" smtClean="0"/>
              <a:t>Parameter settings</a:t>
            </a:r>
          </a:p>
          <a:p>
            <a:pPr lvl="1">
              <a:buFont typeface="Arial"/>
              <a:buChar char="•"/>
            </a:pPr>
            <a:r>
              <a:rPr kumimoji="1" lang="en-US" altLang="ja-JP" sz="2000" dirty="0" smtClean="0"/>
              <a:t>MSDU length: 2000Bytes</a:t>
            </a:r>
          </a:p>
          <a:p>
            <a:pPr lvl="1">
              <a:buFont typeface="Arial"/>
              <a:buChar char="•"/>
            </a:pPr>
            <a:r>
              <a:rPr kumimoji="1" lang="en-US" altLang="ja-JP" sz="2000" dirty="0" smtClean="0"/>
              <a:t>RTS/CTS [off, on]</a:t>
            </a:r>
          </a:p>
          <a:p>
            <a:pPr lvl="1">
              <a:buFont typeface="Arial"/>
              <a:buChar char="•"/>
            </a:pPr>
            <a:r>
              <a:rPr kumimoji="1" lang="en-US" altLang="ja-JP" sz="2000" dirty="0" smtClean="0"/>
              <a:t>MCS = [0]</a:t>
            </a:r>
          </a:p>
          <a:p>
            <a:pPr lvl="1">
              <a:buFont typeface="Arial"/>
              <a:buChar char="•"/>
            </a:pPr>
            <a:r>
              <a:rPr kumimoji="1" lang="en-US" altLang="en-US" sz="2000" dirty="0" smtClean="0"/>
              <a:t>channel bandwidth</a:t>
            </a:r>
            <a:r>
              <a:rPr kumimoji="1" lang="en-US" altLang="zh-CN" sz="2000" dirty="0" smtClean="0"/>
              <a:t>: </a:t>
            </a:r>
          </a:p>
          <a:p>
            <a:pPr lvl="2">
              <a:buFont typeface="Arial"/>
              <a:buChar char="•"/>
            </a:pPr>
            <a:r>
              <a:rPr kumimoji="1" lang="en-US" altLang="zh-CN" sz="1800" dirty="0" smtClean="0"/>
              <a:t>BSS1</a:t>
            </a:r>
            <a:r>
              <a:rPr kumimoji="1" lang="en-US" altLang="zh-CN" sz="1800" dirty="0"/>
              <a:t>: 40MHz</a:t>
            </a:r>
          </a:p>
          <a:p>
            <a:pPr lvl="2">
              <a:buFont typeface="Arial"/>
              <a:buChar char="•"/>
            </a:pPr>
            <a:r>
              <a:rPr kumimoji="1" lang="en-US" altLang="zh-CN" sz="1800" dirty="0"/>
              <a:t>BSS2: 20MHz (the secondary channel of BSS1)</a:t>
            </a:r>
          </a:p>
          <a:p>
            <a:pPr lvl="1">
              <a:buFont typeface="Arial"/>
              <a:buChar char="•"/>
            </a:pPr>
            <a:r>
              <a:rPr kumimoji="1" lang="en-US" altLang="zh-CN" sz="2400" dirty="0"/>
              <a:t> </a:t>
            </a:r>
            <a:r>
              <a:rPr kumimoji="1" lang="en-US" altLang="en-US" sz="2000" dirty="0"/>
              <a:t>traffic model:</a:t>
            </a:r>
          </a:p>
          <a:p>
            <a:pPr lvl="2">
              <a:buFont typeface="Arial"/>
              <a:buChar char="•"/>
            </a:pPr>
            <a:r>
              <a:rPr kumimoji="1" lang="en-US" altLang="zh-CN" sz="1800" dirty="0"/>
              <a:t>BSS1: full buffer</a:t>
            </a:r>
          </a:p>
          <a:p>
            <a:pPr lvl="2">
              <a:buFont typeface="Arial"/>
              <a:buChar char="•"/>
            </a:pPr>
            <a:r>
              <a:rPr kumimoji="1" lang="en-US" altLang="zh-CN" sz="1800" dirty="0"/>
              <a:t>BSS2: Poisson distribution with </a:t>
            </a:r>
            <a:r>
              <a:rPr kumimoji="1" lang="en-US" altLang="zh-CN" sz="1800" dirty="0" err="1"/>
              <a:t>lamda</a:t>
            </a:r>
            <a:r>
              <a:rPr kumimoji="1" lang="en-US" altLang="zh-CN" sz="1800" dirty="0"/>
              <a:t>=100</a:t>
            </a:r>
            <a:r>
              <a:rPr kumimoji="1" lang="en-US" sz="1800" dirty="0"/>
              <a:t>    </a:t>
            </a:r>
          </a:p>
          <a:p>
            <a:pPr lvl="1">
              <a:buFont typeface="Arial"/>
              <a:buChar char="•"/>
            </a:pPr>
            <a:endParaRPr kumimoji="1" lang="ja-JP" alt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133600"/>
            <a:ext cx="3666108" cy="1448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7948" y="3212607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 = 1m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7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9512" y="609600"/>
            <a:ext cx="8712968" cy="7989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3200" dirty="0" smtClean="0"/>
              <a:t>Test 1b: </a:t>
            </a:r>
            <a:r>
              <a:rPr lang="en-GB" altLang="zh-CN" sz="3200" dirty="0"/>
              <a:t>MAC overhead </a:t>
            </a:r>
            <a:r>
              <a:rPr lang="en-GB" altLang="zh-CN" sz="3200" dirty="0" smtClean="0"/>
              <a:t>with RTS/CTS</a:t>
            </a:r>
            <a:endParaRPr kumimoji="1" lang="ja-JP" alt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514128"/>
            <a:ext cx="3958207" cy="24482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/>
              <a:buChar char="•"/>
              <a:defRPr kumimoji="1" sz="1600" b="1" u="sng"/>
            </a:lvl1pPr>
            <a:lvl2pPr marL="742950" lvl="1" indent="-285750">
              <a:spcBef>
                <a:spcPct val="20000"/>
              </a:spcBef>
              <a:buFont typeface="Arial"/>
              <a:buChar char="•"/>
              <a:defRPr kumimoji="1" sz="14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altLang="ja-JP" sz="1400" dirty="0"/>
              <a:t>Parameter settings</a:t>
            </a:r>
          </a:p>
          <a:p>
            <a:pPr lvl="1"/>
            <a:r>
              <a:rPr lang="en-US" altLang="ja-JP" sz="1200" dirty="0"/>
              <a:t>MSDU length: [0:500:2000Bytes]</a:t>
            </a:r>
          </a:p>
          <a:p>
            <a:pPr lvl="1"/>
            <a:r>
              <a:rPr lang="en-US" altLang="ja-JP" sz="1200" dirty="0"/>
              <a:t>2 MPDU limit</a:t>
            </a:r>
          </a:p>
          <a:p>
            <a:pPr lvl="1"/>
            <a:r>
              <a:rPr lang="en-US" altLang="ja-JP" sz="1200" dirty="0"/>
              <a:t>RTS/CTS on</a:t>
            </a:r>
          </a:p>
          <a:p>
            <a:pPr lvl="1"/>
            <a:r>
              <a:rPr lang="en-US" altLang="ja-JP" sz="1200" dirty="0"/>
              <a:t>Data MCS = [0,8]</a:t>
            </a:r>
          </a:p>
          <a:p>
            <a:pPr lvl="1"/>
            <a:r>
              <a:rPr lang="en-US" altLang="ja-JP" sz="1200" dirty="0"/>
              <a:t>RTS/CTS MCS = 0</a:t>
            </a:r>
          </a:p>
          <a:p>
            <a:pPr lvl="1"/>
            <a:r>
              <a:rPr lang="en-US" altLang="ja-JP" sz="1200" dirty="0"/>
              <a:t>ACK MCS = 0</a:t>
            </a:r>
          </a:p>
          <a:p>
            <a:pPr lvl="1"/>
            <a:r>
              <a:rPr lang="en-US" altLang="ja-JP" sz="1200" dirty="0"/>
              <a:t>AIFS=DIFS=34us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32040" y="1672525"/>
            <a:ext cx="3778392" cy="1223075"/>
            <a:chOff x="2339752" y="1268760"/>
            <a:chExt cx="3778392" cy="122307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98" r="62540" b="-9519"/>
            <a:stretch/>
          </p:blipFill>
          <p:spPr bwMode="auto">
            <a:xfrm>
              <a:off x="2339752" y="1268760"/>
              <a:ext cx="3778392" cy="1168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851920" y="2122503"/>
              <a:ext cx="9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 = 1m</a:t>
              </a:r>
              <a:endParaRPr lang="en-GB" dirty="0"/>
            </a:p>
          </p:txBody>
        </p:sp>
      </p:grp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270227"/>
              </p:ext>
            </p:extLst>
          </p:nvPr>
        </p:nvGraphicFramePr>
        <p:xfrm>
          <a:off x="288034" y="3505200"/>
          <a:ext cx="8604446" cy="2790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758"/>
                <a:gridCol w="871336"/>
                <a:gridCol w="871336"/>
                <a:gridCol w="871336"/>
                <a:gridCol w="871336"/>
                <a:gridCol w="871336"/>
                <a:gridCol w="871336"/>
                <a:gridCol w="871336"/>
                <a:gridCol w="871336"/>
              </a:tblGrid>
              <a:tr h="21376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MSDU Length</a:t>
                      </a:r>
                      <a:r>
                        <a:rPr lang="en-GB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(Bytes)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MCS0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MCS8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13762">
                <a:tc vMerge="1">
                  <a:txBody>
                    <a:bodyPr/>
                    <a:lstStyle/>
                    <a:p>
                      <a:pPr algn="l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13762">
                <a:tc gridSpan="9"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THROUGHPUT (Mbps)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37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dirty="0" smtClean="0"/>
                        <a:t>Application Throughput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4,43</a:t>
                      </a:r>
                      <a:endParaRPr lang="en-GB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5,31</a:t>
                      </a:r>
                      <a:endParaRPr lang="en-GB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5,66</a:t>
                      </a:r>
                      <a:endParaRPr lang="en-GB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5,85</a:t>
                      </a:r>
                      <a:endParaRPr lang="en-GB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15,95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27,08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40,62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7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Mean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Throughput</a:t>
                      </a:r>
                    </a:p>
                    <a:p>
                      <a:pPr algn="l" rtl="0" fontAlgn="ctr"/>
                      <a:r>
                        <a:rPr lang="en-GB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(for 18 other companies)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4,412421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5,293579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5,646895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5,840105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15,85158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26,94579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34,70947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40,43316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17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Deviation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7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Mean Deviation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(for 18 other companies)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0,90%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0,86%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0,84%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62">
                <a:tc gridSpan="9"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DURATION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37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A-MPDU Duration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7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SIFS Duration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7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ACK Duration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7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Defer &amp; </a:t>
                      </a:r>
                      <a:r>
                        <a:rPr lang="en-GB" sz="11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backoff</a:t>
                      </a:r>
                      <a:r>
                        <a:rPr lang="en-GB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duration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OK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1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graphicFrame>
        <p:nvGraphicFramePr>
          <p:cNvPr id="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080417"/>
              </p:ext>
            </p:extLst>
          </p:nvPr>
        </p:nvGraphicFramePr>
        <p:xfrm>
          <a:off x="251520" y="2209800"/>
          <a:ext cx="8784976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1003"/>
                <a:gridCol w="553390"/>
                <a:gridCol w="939125"/>
                <a:gridCol w="764834"/>
                <a:gridCol w="792088"/>
                <a:gridCol w="1656184"/>
                <a:gridCol w="1584176"/>
                <a:gridCol w="792088"/>
                <a:gridCol w="792088"/>
              </a:tblGrid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RTS/CTS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BW mode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Application</a:t>
                      </a:r>
                      <a:r>
                        <a:rPr lang="en-GB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Length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(B)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MSDU Length (B)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PER(%)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Simulated Application Layer</a:t>
                      </a:r>
                      <a:r>
                        <a:rPr lang="en-GB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Throughput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(Mbps)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Simulated </a:t>
                      </a:r>
                      <a:r>
                        <a:rPr lang="en-GB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MAC Layer Throughput   (Mbps)</a:t>
                      </a:r>
                      <a:endParaRPr lang="en-AU" sz="12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TX Time  (%) 20MHz/40MHz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5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Off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Adapt.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1964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2,847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8,719722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8,879554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50,34088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49,65912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Off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Fixed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1964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7,769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1,555112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1,583617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On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Adapt.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1964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0,000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8,486177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8,641728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52,88736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47,11263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Fixed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1964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0,000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1,555450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1,583961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63961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Test 4: Throughput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8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609600"/>
            <a:ext cx="7770813" cy="7989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3200" dirty="0" smtClean="0"/>
              <a:t>Test 2a: Deferral Test 1</a:t>
            </a:r>
            <a:endParaRPr kumimoji="1" lang="ja-JP" alt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382326"/>
            <a:ext cx="4030216" cy="34563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/>
              <a:buChar char="•"/>
              <a:defRPr kumimoji="1" sz="1600" b="1" u="sng"/>
            </a:lvl1pPr>
            <a:lvl2pPr marL="742950" lvl="1" indent="-285750">
              <a:spcBef>
                <a:spcPct val="20000"/>
              </a:spcBef>
              <a:buFont typeface="Arial"/>
              <a:buChar char="•"/>
              <a:defRPr kumimoji="1" sz="14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altLang="ja-JP" sz="1400" dirty="0" smtClean="0"/>
              <a:t>Parameter </a:t>
            </a:r>
            <a:r>
              <a:rPr lang="en-US" altLang="ja-JP" sz="1400" dirty="0"/>
              <a:t>settings</a:t>
            </a:r>
          </a:p>
          <a:p>
            <a:pPr lvl="1"/>
            <a:r>
              <a:rPr lang="en-US" altLang="ja-JP" sz="1200" dirty="0"/>
              <a:t>MSDU length: [0:500:2000Bytes]</a:t>
            </a:r>
          </a:p>
          <a:p>
            <a:pPr lvl="1"/>
            <a:r>
              <a:rPr lang="en-US" altLang="ja-JP" sz="1200" dirty="0"/>
              <a:t>2 MPDU limit</a:t>
            </a:r>
          </a:p>
          <a:p>
            <a:pPr lvl="1"/>
            <a:r>
              <a:rPr lang="en-US" altLang="ja-JP" sz="1200" dirty="0"/>
              <a:t>RTS/CTS [off, on]</a:t>
            </a:r>
          </a:p>
          <a:p>
            <a:pPr lvl="1"/>
            <a:r>
              <a:rPr lang="en-US" altLang="ja-JP" sz="1200" dirty="0"/>
              <a:t>Data MCS = [0]</a:t>
            </a:r>
          </a:p>
          <a:p>
            <a:pPr lvl="1"/>
            <a:r>
              <a:rPr lang="en-US" altLang="ja-JP" sz="1200" dirty="0"/>
              <a:t>RTS/CTS MCS = 0</a:t>
            </a:r>
          </a:p>
          <a:p>
            <a:pPr lvl="1"/>
            <a:r>
              <a:rPr lang="en-US" altLang="ja-JP" sz="1200" dirty="0"/>
              <a:t>ACK MCS = 0</a:t>
            </a:r>
          </a:p>
          <a:p>
            <a:pPr lvl="1"/>
            <a:r>
              <a:rPr lang="en-US" altLang="ja-JP" sz="1200" dirty="0"/>
              <a:t>AIFS=DIFS=34us</a:t>
            </a:r>
          </a:p>
          <a:p>
            <a:pPr lvl="1"/>
            <a:r>
              <a:rPr lang="en-US" altLang="ja-JP" sz="1200" dirty="0" err="1"/>
              <a:t>CWmax</a:t>
            </a:r>
            <a:r>
              <a:rPr lang="en-US" altLang="ja-JP" sz="1200" dirty="0"/>
              <a:t> = 1023</a:t>
            </a:r>
            <a:endParaRPr lang="ja-JP" altLang="en-US" sz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5076056" y="1526342"/>
            <a:ext cx="3666108" cy="1448339"/>
            <a:chOff x="2843808" y="1052736"/>
            <a:chExt cx="3666108" cy="14483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3808" y="1052736"/>
              <a:ext cx="3666108" cy="144833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121156" y="2131743"/>
              <a:ext cx="9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 = 1m</a:t>
              </a:r>
              <a:endParaRPr lang="en-GB" dirty="0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364354"/>
              </p:ext>
            </p:extLst>
          </p:nvPr>
        </p:nvGraphicFramePr>
        <p:xfrm>
          <a:off x="521008" y="3962400"/>
          <a:ext cx="8100396" cy="1699260"/>
        </p:xfrm>
        <a:graphic>
          <a:graphicData uri="http://schemas.openxmlformats.org/drawingml/2006/table">
            <a:tbl>
              <a:tblPr/>
              <a:tblGrid>
                <a:gridCol w="1919468"/>
                <a:gridCol w="772616"/>
                <a:gridCol w="772616"/>
                <a:gridCol w="772616"/>
                <a:gridCol w="772616"/>
                <a:gridCol w="772616"/>
                <a:gridCol w="772616"/>
                <a:gridCol w="772616"/>
                <a:gridCol w="772616"/>
              </a:tblGrid>
              <a:tr h="200025">
                <a:tc gridSpan="9">
                  <a:txBody>
                    <a:bodyPr/>
                    <a:lstStyle/>
                    <a:p>
                      <a:pPr algn="l" rtl="0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THROUGHPUT (Mbps)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MSDU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Length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(Bytes)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MCS0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Without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RTS / CTS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With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RTS / CTS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dirty="0" smtClean="0"/>
                        <a:t>Application Throughput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162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Mean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Throughput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(for 18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other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companies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4,594579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5,286316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5,541053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5,684579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4,449789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5,313474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5,663789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5,852579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Deviation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Mean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Deviation</a:t>
                      </a:r>
                      <a:endParaRPr lang="fr-FR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(for 18 </a:t>
                      </a:r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other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companies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57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635260"/>
              </p:ext>
            </p:extLst>
          </p:nvPr>
        </p:nvGraphicFramePr>
        <p:xfrm>
          <a:off x="1735086" y="3799778"/>
          <a:ext cx="5673828" cy="1802827"/>
        </p:xfrm>
        <a:graphic>
          <a:graphicData uri="http://schemas.openxmlformats.org/drawingml/2006/table">
            <a:tbl>
              <a:tblPr/>
              <a:tblGrid>
                <a:gridCol w="2173828"/>
                <a:gridCol w="875000"/>
                <a:gridCol w="875000"/>
                <a:gridCol w="875000"/>
                <a:gridCol w="875000"/>
              </a:tblGrid>
              <a:tr h="200025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THROUGHPUT (Mbps)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 FA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 FA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MCS0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MCS8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dirty="0" smtClean="0"/>
                        <a:t>Application Throughput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2,29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0,904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28,112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37,484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1979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Mean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Throughput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rtl="0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from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18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other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companies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Deviation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31,61%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10,64%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4,35%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8,90%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Mean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Deviation</a:t>
                      </a:r>
                      <a:endParaRPr lang="fr-FR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from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18 </a:t>
                      </a:r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other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companies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12,44%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25,13%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3,67%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8,86%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3200" dirty="0" smtClean="0"/>
              <a:t>Test 2b: Deferral Test 2</a:t>
            </a:r>
            <a:endParaRPr lang="en-GB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1008" y="1270698"/>
            <a:ext cx="3094112" cy="25202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/>
              <a:buChar char="•"/>
              <a:defRPr kumimoji="1" sz="1600" b="1" u="sng"/>
            </a:lvl1pPr>
            <a:lvl2pPr marL="742950" lvl="1" indent="-285750">
              <a:spcBef>
                <a:spcPct val="20000"/>
              </a:spcBef>
              <a:buFont typeface="Arial"/>
              <a:buChar char="•"/>
              <a:defRPr kumimoji="1" sz="14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altLang="ja-JP" sz="1400" dirty="0" smtClean="0"/>
              <a:t>Parameter </a:t>
            </a:r>
            <a:r>
              <a:rPr lang="en-US" altLang="ja-JP" sz="1400" dirty="0"/>
              <a:t>settings</a:t>
            </a:r>
          </a:p>
          <a:p>
            <a:pPr lvl="1"/>
            <a:r>
              <a:rPr lang="en-GB" sz="1200" dirty="0"/>
              <a:t>MSDU length:[1500Bytes]</a:t>
            </a:r>
          </a:p>
          <a:p>
            <a:pPr lvl="1"/>
            <a:r>
              <a:rPr lang="en-GB" sz="1200" dirty="0"/>
              <a:t>RTS/CTS [ OFF]</a:t>
            </a:r>
          </a:p>
          <a:p>
            <a:pPr lvl="1"/>
            <a:r>
              <a:rPr lang="en-GB" sz="1200" dirty="0"/>
              <a:t>Data MCS = [0,8]  </a:t>
            </a:r>
          </a:p>
          <a:p>
            <a:pPr lvl="1"/>
            <a:r>
              <a:rPr lang="en-GB" sz="1200" dirty="0"/>
              <a:t>ACK MCS=0</a:t>
            </a:r>
          </a:p>
          <a:p>
            <a:pPr lvl="1"/>
            <a:r>
              <a:rPr lang="en-GB" sz="1200" dirty="0"/>
              <a:t>AIFS=DIFS=34us</a:t>
            </a:r>
          </a:p>
          <a:p>
            <a:pPr lvl="1"/>
            <a:r>
              <a:rPr lang="en-GB" sz="1200" dirty="0" err="1"/>
              <a:t>CWmax</a:t>
            </a:r>
            <a:r>
              <a:rPr lang="en-GB" sz="1200" dirty="0"/>
              <a:t>=1023</a:t>
            </a:r>
          </a:p>
          <a:p>
            <a:pPr lvl="1"/>
            <a:r>
              <a:rPr lang="en-GB" sz="1200" dirty="0"/>
              <a:t>2MPDU limit</a:t>
            </a:r>
          </a:p>
          <a:p>
            <a:pPr lvl="1"/>
            <a:endParaRPr lang="ja-JP" altLang="en-US" sz="1200" dirty="0"/>
          </a:p>
        </p:txBody>
      </p:sp>
      <p:grpSp>
        <p:nvGrpSpPr>
          <p:cNvPr id="7" name="Group 6"/>
          <p:cNvGrpSpPr/>
          <p:nvPr/>
        </p:nvGrpSpPr>
        <p:grpSpPr>
          <a:xfrm>
            <a:off x="3384550" y="2043815"/>
            <a:ext cx="5759450" cy="974046"/>
            <a:chOff x="1620862" y="1312118"/>
            <a:chExt cx="5759450" cy="97404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62" y="1312118"/>
              <a:ext cx="5759450" cy="820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519772" y="1916832"/>
              <a:ext cx="9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 = 65m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56076" y="1772816"/>
              <a:ext cx="9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 = 65m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7090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rmAutofit/>
          </a:bodyPr>
          <a:lstStyle/>
          <a:p>
            <a:r>
              <a:rPr kumimoji="1" lang="en-US" altLang="ja-JP" b="0" dirty="0">
                <a:latin typeface="+mj-lt"/>
              </a:rPr>
              <a:t>Test </a:t>
            </a:r>
            <a:r>
              <a:rPr kumimoji="1" lang="en-US" altLang="ja-JP" b="0" dirty="0" smtClean="0">
                <a:latin typeface="+mj-lt"/>
              </a:rPr>
              <a:t>3: NAV Deferral</a:t>
            </a:r>
            <a:endParaRPr lang="en-GB" b="0" dirty="0"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0341" y="1322149"/>
            <a:ext cx="3263788" cy="28083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/>
              <a:buChar char="•"/>
              <a:defRPr kumimoji="1" sz="1600" b="1" u="sng"/>
            </a:lvl1pPr>
            <a:lvl2pPr marL="742950" lvl="1" indent="-285750">
              <a:spcBef>
                <a:spcPct val="20000"/>
              </a:spcBef>
              <a:buFont typeface="Arial"/>
              <a:buChar char="•"/>
              <a:defRPr kumimoji="1" sz="14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altLang="ja-JP" sz="1400" dirty="0" smtClean="0"/>
              <a:t>Parameter </a:t>
            </a:r>
            <a:r>
              <a:rPr lang="en-US" altLang="ja-JP" sz="1400" dirty="0"/>
              <a:t>settings</a:t>
            </a:r>
          </a:p>
          <a:p>
            <a:pPr lvl="1"/>
            <a:r>
              <a:rPr lang="en-GB" sz="1200" dirty="0"/>
              <a:t>MSDU length:[1500Bytes]</a:t>
            </a:r>
          </a:p>
          <a:p>
            <a:pPr lvl="1"/>
            <a:r>
              <a:rPr lang="en-GB" sz="1200" dirty="0"/>
              <a:t>RTS/CTS [ ON]</a:t>
            </a:r>
          </a:p>
          <a:p>
            <a:pPr lvl="1"/>
            <a:r>
              <a:rPr lang="en-GB" sz="1200" dirty="0"/>
              <a:t>Data MCS = [0,8</a:t>
            </a:r>
            <a:r>
              <a:rPr lang="en-GB" sz="1200" dirty="0" smtClean="0"/>
              <a:t>]   </a:t>
            </a:r>
            <a:endParaRPr lang="en-GB" sz="1200" dirty="0"/>
          </a:p>
          <a:p>
            <a:pPr lvl="1"/>
            <a:r>
              <a:rPr lang="en-US" altLang="ja-JP" sz="1200" dirty="0"/>
              <a:t>RTS/CTS MCS = 0</a:t>
            </a:r>
            <a:endParaRPr lang="en-GB" sz="1200" dirty="0"/>
          </a:p>
          <a:p>
            <a:pPr lvl="1"/>
            <a:r>
              <a:rPr lang="en-GB" sz="1200" dirty="0"/>
              <a:t>ACK MCS=0</a:t>
            </a:r>
          </a:p>
          <a:p>
            <a:pPr lvl="1"/>
            <a:r>
              <a:rPr lang="en-GB" sz="1200" dirty="0"/>
              <a:t>AIFS=DIFS=34us</a:t>
            </a:r>
          </a:p>
          <a:p>
            <a:pPr lvl="1"/>
            <a:r>
              <a:rPr lang="en-GB" sz="1200" dirty="0" err="1"/>
              <a:t>CWmax</a:t>
            </a:r>
            <a:r>
              <a:rPr lang="en-GB" sz="1200" dirty="0"/>
              <a:t>=1023</a:t>
            </a:r>
          </a:p>
          <a:p>
            <a:pPr lvl="1"/>
            <a:r>
              <a:rPr lang="en-GB" sz="1200" dirty="0"/>
              <a:t>2MPDU limit</a:t>
            </a:r>
          </a:p>
          <a:p>
            <a:pPr lvl="1"/>
            <a:endParaRPr lang="ja-JP" altLang="en-US" sz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0" y="2239282"/>
            <a:ext cx="5759450" cy="974046"/>
            <a:chOff x="1620862" y="1312118"/>
            <a:chExt cx="5759450" cy="97404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62" y="1312118"/>
              <a:ext cx="5759450" cy="820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519772" y="1916832"/>
              <a:ext cx="9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 = 65m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56076" y="1772816"/>
              <a:ext cx="9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 = 65m</a:t>
              </a:r>
              <a:endParaRPr lang="en-GB" dirty="0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880392"/>
              </p:ext>
            </p:extLst>
          </p:nvPr>
        </p:nvGraphicFramePr>
        <p:xfrm>
          <a:off x="1735086" y="4080102"/>
          <a:ext cx="5673828" cy="1751103"/>
        </p:xfrm>
        <a:graphic>
          <a:graphicData uri="http://schemas.openxmlformats.org/drawingml/2006/table">
            <a:tbl>
              <a:tblPr/>
              <a:tblGrid>
                <a:gridCol w="2173828"/>
                <a:gridCol w="875000"/>
                <a:gridCol w="875000"/>
                <a:gridCol w="875000"/>
                <a:gridCol w="875000"/>
              </a:tblGrid>
              <a:tr h="200025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THROUGHPUT (Mbps)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 FA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 FA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MCS0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MCS8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dirty="0" smtClean="0"/>
                        <a:t>Application Throughput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5,141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22,116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34,108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Mean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Throughput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rtl="0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from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18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other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companies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5,146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21,817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186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Deviation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0,10%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0,16%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1,37%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3,27%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Mean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Deviation</a:t>
                      </a:r>
                      <a:endParaRPr lang="fr-FR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from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18 </a:t>
                      </a:r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other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companies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0,89%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1,95%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3,39%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9,26%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26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609600"/>
            <a:ext cx="7770813" cy="5765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3200" dirty="0" smtClean="0"/>
              <a:t>Test 4: Deferral Test for 20 and 40MHz BSSs</a:t>
            </a:r>
            <a:endParaRPr kumimoji="1" lang="ja-JP" alt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350091"/>
            <a:ext cx="5110336" cy="2880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/>
              <a:buChar char="•"/>
              <a:defRPr kumimoji="1" sz="1600" b="1" u="sng"/>
            </a:lvl1pPr>
            <a:lvl2pPr marL="742950" lvl="1" indent="-285750">
              <a:spcBef>
                <a:spcPct val="20000"/>
              </a:spcBef>
              <a:buFont typeface="Arial"/>
              <a:buChar char="•"/>
              <a:defRPr kumimoji="1" sz="14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altLang="ja-JP" sz="1400" dirty="0" smtClean="0"/>
              <a:t>Parameter </a:t>
            </a:r>
            <a:r>
              <a:rPr lang="en-US" altLang="ja-JP" sz="1400" dirty="0"/>
              <a:t>settings</a:t>
            </a:r>
          </a:p>
          <a:p>
            <a:pPr lvl="1"/>
            <a:r>
              <a:rPr lang="en-US" altLang="ja-JP" sz="1200" dirty="0"/>
              <a:t>MSDU length: 2000Bytes</a:t>
            </a:r>
          </a:p>
          <a:p>
            <a:pPr lvl="1"/>
            <a:r>
              <a:rPr lang="en-US" altLang="ja-JP" sz="1200" dirty="0"/>
              <a:t>RTS/CTS [off, on]</a:t>
            </a:r>
          </a:p>
          <a:p>
            <a:pPr lvl="1"/>
            <a:r>
              <a:rPr lang="en-US" altLang="ja-JP" sz="1200" dirty="0"/>
              <a:t>MCS = [0]</a:t>
            </a:r>
          </a:p>
          <a:p>
            <a:pPr lvl="1"/>
            <a:r>
              <a:rPr lang="en-US" altLang="en-US" sz="1200" dirty="0"/>
              <a:t>channel bandwidth</a:t>
            </a:r>
            <a:r>
              <a:rPr lang="en-US" altLang="zh-CN" sz="1200" dirty="0"/>
              <a:t>: </a:t>
            </a:r>
          </a:p>
          <a:p>
            <a:pPr lvl="2"/>
            <a:r>
              <a:rPr lang="en-US" altLang="zh-CN" sz="1200" dirty="0"/>
              <a:t>BSS1: 40MHz</a:t>
            </a:r>
          </a:p>
          <a:p>
            <a:pPr lvl="2"/>
            <a:r>
              <a:rPr lang="en-US" altLang="zh-CN" sz="1200" dirty="0"/>
              <a:t>BSS2: 20MHz (the secondary channel of BSS1)</a:t>
            </a:r>
          </a:p>
          <a:p>
            <a:pPr lvl="1"/>
            <a:r>
              <a:rPr lang="en-US" altLang="zh-CN" sz="1200" dirty="0"/>
              <a:t> </a:t>
            </a:r>
            <a:r>
              <a:rPr lang="en-US" altLang="en-US" sz="1200" dirty="0"/>
              <a:t>traffic model:</a:t>
            </a:r>
          </a:p>
          <a:p>
            <a:pPr lvl="2"/>
            <a:r>
              <a:rPr lang="en-US" altLang="zh-CN" sz="1200" dirty="0"/>
              <a:t>BSS1: full buffer</a:t>
            </a:r>
          </a:p>
          <a:p>
            <a:pPr lvl="2"/>
            <a:r>
              <a:rPr lang="en-US" altLang="zh-CN" sz="1200" dirty="0"/>
              <a:t>BSS2: Poisson distribution with </a:t>
            </a:r>
            <a:r>
              <a:rPr lang="en-US" altLang="zh-CN" sz="1200" dirty="0" err="1"/>
              <a:t>lamda</a:t>
            </a:r>
            <a:r>
              <a:rPr lang="en-US" altLang="zh-CN" sz="1200" dirty="0"/>
              <a:t>=100</a:t>
            </a:r>
            <a:r>
              <a:rPr lang="en-US" sz="1200" dirty="0"/>
              <a:t>    </a:t>
            </a:r>
          </a:p>
          <a:p>
            <a:pPr lvl="1"/>
            <a:endParaRPr lang="ja-JP" altLang="en-US" sz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5181600" y="1554277"/>
            <a:ext cx="3666108" cy="1448339"/>
            <a:chOff x="2843808" y="1052736"/>
            <a:chExt cx="3666108" cy="14483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3808" y="1052736"/>
              <a:ext cx="3666108" cy="144833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121156" y="2131743"/>
              <a:ext cx="9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 = 1m</a:t>
              </a:r>
              <a:endParaRPr lang="en-GB" dirty="0"/>
            </a:p>
          </p:txBody>
        </p:sp>
      </p:grp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088351"/>
              </p:ext>
            </p:extLst>
          </p:nvPr>
        </p:nvGraphicFramePr>
        <p:xfrm>
          <a:off x="178718" y="3962400"/>
          <a:ext cx="8784976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1003"/>
                <a:gridCol w="553390"/>
                <a:gridCol w="939125"/>
                <a:gridCol w="764834"/>
                <a:gridCol w="792088"/>
                <a:gridCol w="1656184"/>
                <a:gridCol w="1584176"/>
                <a:gridCol w="792088"/>
                <a:gridCol w="792088"/>
              </a:tblGrid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RTS/CTS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BW mode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Application</a:t>
                      </a:r>
                      <a:r>
                        <a:rPr lang="en-GB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Length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(B)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MSDU Length (B)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PER(%)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Simulated Application Layer</a:t>
                      </a:r>
                      <a:r>
                        <a:rPr lang="en-GB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Throughput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(Mbps)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Simulated </a:t>
                      </a:r>
                      <a:r>
                        <a:rPr lang="en-GB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MAC Layer Throughput   (Mbps)</a:t>
                      </a:r>
                      <a:endParaRPr lang="en-AU" sz="12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TX Time  (%) 20MHz/40MHz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5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Off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Adapt.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1964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2,847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8,719722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8,879554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50,34088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49,65912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Off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Fixed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1964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7,769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1,555112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1,583617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On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Adapt.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1964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0,000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8,486177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8,641728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52,88736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47,11263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Fixed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1964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2000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0,000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1,555450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1,583961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altLang="ja-JP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ja-JP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 smtClean="0"/>
              <a:t>Conclusion</a:t>
            </a:r>
            <a:endParaRPr lang="en-GB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buFontTx/>
              <a:buNone/>
            </a:pPr>
            <a:r>
              <a:rPr lang="en-US" kern="0" dirty="0" smtClean="0"/>
              <a:t>MAC calibration simulation results for Tests 1a, 1b, 2a, 2b, 3 and 4 were mostly similar to other contribution results.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6839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xten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72593</TotalTime>
  <Words>3519</Words>
  <Application>Microsoft Office PowerPoint</Application>
  <PresentationFormat>On-screen Show (4:3)</PresentationFormat>
  <Paragraphs>2134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굴림</vt:lpstr>
      <vt:lpstr>宋体</vt:lpstr>
      <vt:lpstr>Arial</vt:lpstr>
      <vt:lpstr>Arial</vt:lpstr>
      <vt:lpstr>Calibri</vt:lpstr>
      <vt:lpstr>Times New Roman</vt:lpstr>
      <vt:lpstr>1_Extend Submission Template</vt:lpstr>
      <vt:lpstr>MAC Calibration Results</vt:lpstr>
      <vt:lpstr>Abstract</vt:lpstr>
      <vt:lpstr>PowerPoint Presentation</vt:lpstr>
      <vt:lpstr>PowerPoint Presentation</vt:lpstr>
      <vt:lpstr>PowerPoint Presentation</vt:lpstr>
      <vt:lpstr>PowerPoint Presentation</vt:lpstr>
      <vt:lpstr>Test 3: NAV Deferral</vt:lpstr>
      <vt:lpstr>PowerPoint Presentation</vt:lpstr>
      <vt:lpstr>Conclusion</vt:lpstr>
      <vt:lpstr>PowerPoint Presentation</vt:lpstr>
      <vt:lpstr>PowerPoint Presentation</vt:lpstr>
      <vt:lpstr>PowerPoint Presentation</vt:lpstr>
      <vt:lpstr>Test 1a: Time trace of transmitting/receiving event</vt:lpstr>
      <vt:lpstr>Test 1a: Check Points</vt:lpstr>
      <vt:lpstr>Test 1a: Throughput Results</vt:lpstr>
      <vt:lpstr>Test 1a: Application Throughput Comparison (Mbps)</vt:lpstr>
      <vt:lpstr>Test 1a: Application Throughput Comparison (Mbps)</vt:lpstr>
      <vt:lpstr>Test 1a: Application Throughput Comparison (Mbps)</vt:lpstr>
      <vt:lpstr>PowerPoint Presentation</vt:lpstr>
      <vt:lpstr>Test 1b: Time trace of transmitting/receiving event</vt:lpstr>
      <vt:lpstr>Test 1b: Check Points</vt:lpstr>
      <vt:lpstr>Test 1b: Throughput Results</vt:lpstr>
      <vt:lpstr>Test 1b: Application Throughput Comparison (Mbps)</vt:lpstr>
      <vt:lpstr>Test 1b: Application Throughput Comparison (Mbps)</vt:lpstr>
      <vt:lpstr>Test 1b: Application Throughput Comparison (Mbps)</vt:lpstr>
      <vt:lpstr>PowerPoint Presentation</vt:lpstr>
      <vt:lpstr>PowerPoint Presentation</vt:lpstr>
      <vt:lpstr>Test 2a: Application Throughput Comparison (Mbps)</vt:lpstr>
      <vt:lpstr>Test 2a: Application Throughput Comparison (Mbps)</vt:lpstr>
      <vt:lpstr>Test 2a: Application Throughput Comparison (Mbps)</vt:lpstr>
      <vt:lpstr>Test 2b: Deferral Test 2</vt:lpstr>
      <vt:lpstr>PowerPoint Presentation</vt:lpstr>
      <vt:lpstr>PowerPoint Presentation</vt:lpstr>
      <vt:lpstr>PowerPoint Presentation</vt:lpstr>
      <vt:lpstr>Test 3: NAV Deferral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Marvell Semiconductor,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 evaluation metrics</dc:title>
  <dc:creator>stephane.baron@crf.canon.fr</dc:creator>
  <cp:lastModifiedBy>BARON Stephane</cp:lastModifiedBy>
  <cp:revision>2872</cp:revision>
  <cp:lastPrinted>1998-02-10T13:28:06Z</cp:lastPrinted>
  <dcterms:created xsi:type="dcterms:W3CDTF">2009-12-02T19:05:24Z</dcterms:created>
  <dcterms:modified xsi:type="dcterms:W3CDTF">2015-09-13T10:41:17Z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-261411092</vt:i4>
  </property>
  <property fmtid="{D5CDD505-2E9C-101B-9397-08002B2CF9AE}" pid="4" name="_EmailSubject">
    <vt:lpwstr>20121212r0-Qualcomm-NDP-Paging-Frame-and-Improvs-v3.pptx</vt:lpwstr>
  </property>
  <property fmtid="{D5CDD505-2E9C-101B-9397-08002B2CF9AE}" pid="5" name="_AuthorEmail">
    <vt:lpwstr>smerlin@qti.qualcomm.com</vt:lpwstr>
  </property>
  <property fmtid="{D5CDD505-2E9C-101B-9397-08002B2CF9AE}" pid="6" name="_AuthorEmailDisplayName">
    <vt:lpwstr>Merlin, Simone</vt:lpwstr>
  </property>
  <property fmtid="{D5CDD505-2E9C-101B-9397-08002B2CF9AE}" pid="7" name="_PreviousAdHocReviewCycleID">
    <vt:i4>-616200010</vt:i4>
  </property>
</Properties>
</file>