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99" r:id="rId3"/>
    <p:sldId id="441" r:id="rId4"/>
    <p:sldId id="538" r:id="rId5"/>
    <p:sldId id="458" r:id="rId6"/>
    <p:sldId id="521" r:id="rId7"/>
    <p:sldId id="495" r:id="rId8"/>
    <p:sldId id="523" r:id="rId9"/>
    <p:sldId id="496" r:id="rId10"/>
    <p:sldId id="536" r:id="rId11"/>
    <p:sldId id="530" r:id="rId12"/>
    <p:sldId id="497" r:id="rId13"/>
    <p:sldId id="526" r:id="rId14"/>
    <p:sldId id="506" r:id="rId15"/>
    <p:sldId id="534" r:id="rId16"/>
    <p:sldId id="475" r:id="rId17"/>
    <p:sldId id="473" r:id="rId18"/>
    <p:sldId id="519" r:id="rId19"/>
    <p:sldId id="520" r:id="rId20"/>
    <p:sldId id="417" r:id="rId21"/>
    <p:sldId id="422" r:id="rId22"/>
    <p:sldId id="531" r:id="rId23"/>
    <p:sldId id="535" r:id="rId24"/>
    <p:sldId id="537" r:id="rId2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ney, William" initials="BC" lastIdx="1" clrIdx="0"/>
  <p:cmAuthor id="1" name="Sakai, Eisuke"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66"/>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2986" autoAdjust="0"/>
  </p:normalViewPr>
  <p:slideViewPr>
    <p:cSldViewPr>
      <p:cViewPr varScale="1">
        <p:scale>
          <a:sx n="65" d="100"/>
          <a:sy n="65" d="100"/>
        </p:scale>
        <p:origin x="85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804" y="-12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4478" y="1997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75427" y="199731"/>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4486347" y="954902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034207" y="954902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73885" y="9549026"/>
            <a:ext cx="718145" cy="184666"/>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290633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114" y="11534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35333" y="11534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89215" y="9552401"/>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110722" y="95524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03184" y="9552401"/>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130943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213315" y="9552401"/>
            <a:ext cx="415177" cy="184666"/>
          </a:xfrm>
          <a:ln/>
        </p:spPr>
        <p:txBody>
          <a:bodyPr/>
          <a:lstStyle/>
          <a:p>
            <a:r>
              <a:rPr lang="en-US" dirty="0"/>
              <a:t>Page </a:t>
            </a:r>
            <a:fld id="{93DAA090-33D8-4E5A-A4BB-0A5636DBDFFC}" type="slidenum">
              <a:rPr lang="en-US"/>
              <a:pPr/>
              <a:t>1</a:t>
            </a:fld>
            <a:endParaRPr lang="en-US" dirty="0"/>
          </a:p>
        </p:txBody>
      </p:sp>
      <p:sp>
        <p:nvSpPr>
          <p:cNvPr id="31746" name="Rectangle 2"/>
          <p:cNvSpPr>
            <a:spLocks noGrp="1" noRot="1" noChangeAspect="1" noChangeArrowheads="1" noTextEdit="1"/>
          </p:cNvSpPr>
          <p:nvPr>
            <p:ph type="sldImg"/>
          </p:nvPr>
        </p:nvSpPr>
        <p:spPr>
          <a:xfrm>
            <a:off x="909638" y="746125"/>
            <a:ext cx="4916487" cy="3687763"/>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0025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17</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18</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19</a:t>
            </a:fld>
            <a:endParaRPr lang="en-US"/>
          </a:p>
        </p:txBody>
      </p:sp>
    </p:spTree>
    <p:extLst>
      <p:ext uri="{BB962C8B-B14F-4D97-AF65-F5344CB8AC3E}">
        <p14:creationId xmlns:p14="http://schemas.microsoft.com/office/powerpoint/2010/main" val="318201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タイトル 3"/>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日付プレースホルダー 4"/>
          <p:cNvSpPr>
            <a:spLocks noGrp="1"/>
          </p:cNvSpPr>
          <p:nvPr>
            <p:ph type="dt" sz="half" idx="10"/>
          </p:nvPr>
        </p:nvSpPr>
        <p:spPr/>
        <p:txBody>
          <a:bodyPr/>
          <a:lstStyle/>
          <a:p>
            <a:r>
              <a:rPr lang="en-US" altLang="ja-JP" smtClean="0"/>
              <a:t>September 2015</a:t>
            </a:r>
            <a:endParaRPr lang="en-US" dirty="0"/>
          </a:p>
        </p:txBody>
      </p:sp>
      <p:sp>
        <p:nvSpPr>
          <p:cNvPr id="6" name="フッター プレースホルダー 5"/>
          <p:cNvSpPr>
            <a:spLocks noGrp="1"/>
          </p:cNvSpPr>
          <p:nvPr>
            <p:ph type="ftr" sz="quarter" idx="11"/>
          </p:nvPr>
        </p:nvSpPr>
        <p:spPr/>
        <p:txBody>
          <a:bodyPr/>
          <a:lstStyle/>
          <a:p>
            <a:r>
              <a:rPr lang="en-US" smtClean="0"/>
              <a:t>Yusuke Tanaka, Sony Corporation</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2D2062C0-C847-4A13-8FA5-E3D8EB01C83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Yusuke Tanaka, Sony Corporation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Yusuke Tanaka, Sony Corporation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Yusuke Tanaka, Sony Corporation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September 2015</a:t>
            </a:r>
            <a:endParaRPr lang="en-US" dirty="0"/>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Yusuke Tanaka,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2D2062C0-C847-4A13-8FA5-E3D8EB01C832}" type="slidenum">
              <a:rPr lang="en-US"/>
              <a:pPr/>
              <a:t>‹#›</a:t>
            </a:fld>
            <a:endParaRPr lang="en-US" dirty="0"/>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kern="1200" dirty="0" smtClean="0">
                <a:solidFill>
                  <a:schemeClr val="tx1"/>
                </a:solidFill>
                <a:latin typeface="Times New Roman" pitchFamily="18" charset="0"/>
                <a:ea typeface="+mn-ea"/>
                <a:cs typeface="+mn-cs"/>
              </a:rPr>
              <a:t>802.11-15/</a:t>
            </a:r>
            <a:r>
              <a:rPr lang="en-US" altLang="ja-JP" sz="1800" b="1" kern="1200" dirty="0" smtClean="0">
                <a:solidFill>
                  <a:schemeClr val="tx1"/>
                </a:solidFill>
                <a:latin typeface="Times New Roman" pitchFamily="18" charset="0"/>
                <a:ea typeface="+mn-ea"/>
                <a:cs typeface="+mn-cs"/>
              </a:rPr>
              <a:t>1044</a:t>
            </a:r>
            <a:r>
              <a:rPr lang="en-US" sz="1800" b="1" kern="1200" dirty="0" smtClean="0">
                <a:solidFill>
                  <a:schemeClr val="tx1"/>
                </a:solidFill>
                <a:latin typeface="Times New Roman" pitchFamily="18" charset="0"/>
                <a:ea typeface="+mn-ea"/>
                <a:cs typeface="+mn-cs"/>
              </a:rPr>
              <a:t>r3</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7" name="Footer Placeholder 4"/>
          <p:cNvSpPr>
            <a:spLocks noGrp="1"/>
          </p:cNvSpPr>
          <p:nvPr>
            <p:ph type="ftr" sz="quarter" idx="11"/>
          </p:nvPr>
        </p:nvSpPr>
        <p:spPr>
          <a:xfrm>
            <a:off x="8543860" y="6475413"/>
            <a:ext cx="65" cy="184666"/>
          </a:xfrm>
        </p:spPr>
        <p:txBody>
          <a:bodyPr/>
          <a:lstStyle/>
          <a:p>
            <a:r>
              <a:rPr lang="en-US" smtClean="0"/>
              <a:t>Yusuke Tanaka, Sony Corporation</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a:t>Slide </a:t>
            </a:r>
            <a:fld id="{3F11A38B-7206-40F8-B396-B54F8ABE510B}" type="slidenum">
              <a:rPr lang="en-US"/>
              <a:pPr/>
              <a:t>1</a:t>
            </a:fld>
            <a:endParaRPr lang="en-US" dirty="0"/>
          </a:p>
        </p:txBody>
      </p:sp>
      <p:sp>
        <p:nvSpPr>
          <p:cNvPr id="30722" name="Rectangle 2"/>
          <p:cNvSpPr>
            <a:spLocks noGrp="1" noChangeArrowheads="1"/>
          </p:cNvSpPr>
          <p:nvPr>
            <p:ph type="title"/>
          </p:nvPr>
        </p:nvSpPr>
        <p:spPr>
          <a:xfrm>
            <a:off x="1066800" y="685800"/>
            <a:ext cx="7010400" cy="1066800"/>
          </a:xfrm>
          <a:noFill/>
          <a:ln/>
        </p:spPr>
        <p:txBody>
          <a:bodyPr/>
          <a:lstStyle/>
          <a:p>
            <a:r>
              <a:rPr lang="en-US" altLang="ja-JP" dirty="0" smtClean="0">
                <a:solidFill>
                  <a:schemeClr val="tx1"/>
                </a:solidFill>
              </a:rPr>
              <a:t>Further Study of 11ax Multicast</a:t>
            </a:r>
            <a:endParaRPr lang="en-US" dirty="0">
              <a:solidFill>
                <a:schemeClr val="tx1"/>
              </a:solidFill>
            </a:endParaRPr>
          </a:p>
        </p:txBody>
      </p:sp>
      <p:sp>
        <p:nvSpPr>
          <p:cNvPr id="30726" name="Rectangle 6"/>
          <p:cNvSpPr>
            <a:spLocks noGrp="1" noChangeArrowheads="1"/>
          </p:cNvSpPr>
          <p:nvPr>
            <p:ph type="body" idx="1"/>
          </p:nvPr>
        </p:nvSpPr>
        <p:spPr>
          <a:xfrm>
            <a:off x="685800" y="1752600"/>
            <a:ext cx="7772400" cy="381000"/>
          </a:xfrm>
          <a:noFill/>
          <a:ln/>
        </p:spPr>
        <p:txBody>
          <a:bodyPr/>
          <a:lstStyle/>
          <a:p>
            <a:pPr algn="ctr">
              <a:buFontTx/>
              <a:buNone/>
            </a:pPr>
            <a:r>
              <a:rPr lang="en-US" sz="2000" dirty="0"/>
              <a:t>Date</a:t>
            </a:r>
            <a:r>
              <a:rPr lang="en-US" sz="2000" dirty="0" smtClean="0"/>
              <a:t>: 2015/09/14</a:t>
            </a:r>
            <a:endParaRPr lang="en-US" sz="2000" b="0" dirty="0"/>
          </a:p>
        </p:txBody>
      </p:sp>
      <p:sp>
        <p:nvSpPr>
          <p:cNvPr id="30732" name="Rectangle 12"/>
          <p:cNvSpPr>
            <a:spLocks noChangeArrowheads="1"/>
          </p:cNvSpPr>
          <p:nvPr/>
        </p:nvSpPr>
        <p:spPr bwMode="auto">
          <a:xfrm>
            <a:off x="533400" y="22098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65871755"/>
              </p:ext>
            </p:extLst>
          </p:nvPr>
        </p:nvGraphicFramePr>
        <p:xfrm>
          <a:off x="1133475" y="2705100"/>
          <a:ext cx="6838950" cy="2305050"/>
        </p:xfrm>
        <a:graphic>
          <a:graphicData uri="http://schemas.openxmlformats.org/presentationml/2006/ole">
            <mc:AlternateContent xmlns:mc="http://schemas.openxmlformats.org/markup-compatibility/2006">
              <mc:Choice xmlns:v="urn:schemas-microsoft-com:vml" Requires="v">
                <p:oleObj spid="_x0000_s31395" name="Document" r:id="rId4" imgW="8249860" imgH="2790720" progId="Word.Document.8">
                  <p:embed/>
                </p:oleObj>
              </mc:Choice>
              <mc:Fallback>
                <p:oleObj name="Document" r:id="rId4" imgW="8249860" imgH="2790720" progId="Word.Document.8">
                  <p:embed/>
                  <p:pic>
                    <p:nvPicPr>
                      <p:cNvPr id="0" name="Object 2"/>
                      <p:cNvPicPr>
                        <a:picLocks noChangeAspect="1" noChangeArrowheads="1"/>
                      </p:cNvPicPr>
                      <p:nvPr/>
                    </p:nvPicPr>
                    <p:blipFill>
                      <a:blip r:embed="rId5"/>
                      <a:srcRect/>
                      <a:stretch>
                        <a:fillRect/>
                      </a:stretch>
                    </p:blipFill>
                    <p:spPr bwMode="auto">
                      <a:xfrm>
                        <a:off x="1133475" y="2705100"/>
                        <a:ext cx="6838950" cy="23050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683" y="3940029"/>
            <a:ext cx="3862962" cy="252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5349" y="3941666"/>
            <a:ext cx="3860461" cy="2525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a:xfrm>
            <a:off x="685800" y="1752600"/>
            <a:ext cx="8229600" cy="4114800"/>
          </a:xfrm>
        </p:spPr>
        <p:txBody>
          <a:bodyPr/>
          <a:lstStyle/>
          <a:p>
            <a:r>
              <a:rPr kumimoji="1" lang="en-US" altLang="ja-JP" sz="2000" dirty="0"/>
              <a:t>Simulation </a:t>
            </a:r>
            <a:r>
              <a:rPr kumimoji="1" lang="en-US" altLang="ja-JP" sz="2000" dirty="0" smtClean="0"/>
              <a:t>results</a:t>
            </a:r>
          </a:p>
          <a:p>
            <a:pPr lvl="1"/>
            <a:r>
              <a:rPr kumimoji="1" lang="en-US" altLang="ja-JP" sz="1600" dirty="0"/>
              <a:t>30 STAs receive Multicast Data, </a:t>
            </a:r>
            <a:r>
              <a:rPr kumimoji="1" lang="en-US" altLang="ja-JP" sz="1600" dirty="0" smtClean="0"/>
              <a:t># of BARD = 6, more 10 STA transmit UL interference</a:t>
            </a:r>
          </a:p>
          <a:p>
            <a:pPr lvl="1"/>
            <a:r>
              <a:rPr kumimoji="1" lang="en-US" altLang="ja-JP" sz="1600" dirty="0" smtClean="0"/>
              <a:t>Threshold is Packet Error Rate. With threshold=0.2, STAs send MDR if their PER are higher (worse) than the threshold.</a:t>
            </a:r>
          </a:p>
          <a:p>
            <a:pPr lvl="1"/>
            <a:r>
              <a:rPr kumimoji="1" lang="en-US" altLang="ja-JP" sz="1600" dirty="0"/>
              <a:t>Reference is in the same condition but ALL STAs send MD Report</a:t>
            </a:r>
            <a:r>
              <a:rPr kumimoji="1" lang="en-US" altLang="ja-JP" sz="1600" dirty="0" smtClean="0"/>
              <a:t>.</a:t>
            </a:r>
          </a:p>
          <a:p>
            <a:pPr lvl="1">
              <a:buFont typeface="Wingdings" panose="05000000000000000000" pitchFamily="2" charset="2"/>
              <a:buChar char="Ø"/>
            </a:pPr>
            <a:r>
              <a:rPr kumimoji="1" lang="en-US" altLang="ja-JP" sz="1600" b="1" dirty="0" smtClean="0">
                <a:solidFill>
                  <a:srgbClr val="FF9900"/>
                </a:solidFill>
              </a:rPr>
              <a:t>Selecting </a:t>
            </a:r>
            <a:r>
              <a:rPr kumimoji="1" lang="en-US" altLang="ja-JP" sz="1600" b="1" dirty="0">
                <a:solidFill>
                  <a:srgbClr val="FF9900"/>
                </a:solidFill>
              </a:rPr>
              <a:t>Adequate threshold, MD Report overhead can be </a:t>
            </a:r>
            <a:r>
              <a:rPr kumimoji="1" lang="en-US" altLang="ja-JP" sz="1600" b="1" dirty="0" smtClean="0">
                <a:solidFill>
                  <a:srgbClr val="FF9900"/>
                </a:solidFill>
              </a:rPr>
              <a:t>reduced with almost no degradation of PLR.</a:t>
            </a:r>
            <a:endParaRPr kumimoji="1" lang="ja-JP" altLang="en-US" sz="1600" b="1" dirty="0">
              <a:solidFill>
                <a:srgbClr val="FF9900"/>
              </a:solidFill>
            </a:endParaRP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10</a:t>
            </a:fld>
            <a:endParaRPr lang="en-US" dirty="0"/>
          </a:p>
        </p:txBody>
      </p:sp>
      <p:sp>
        <p:nvSpPr>
          <p:cNvPr id="8" name="テキスト ボックス 7"/>
          <p:cNvSpPr txBox="1"/>
          <p:nvPr/>
        </p:nvSpPr>
        <p:spPr>
          <a:xfrm>
            <a:off x="1708600" y="3672483"/>
            <a:ext cx="1821332" cy="307777"/>
          </a:xfrm>
          <a:prstGeom prst="rect">
            <a:avLst/>
          </a:prstGeom>
          <a:noFill/>
        </p:spPr>
        <p:txBody>
          <a:bodyPr wrap="none" rtlCol="0">
            <a:spAutoFit/>
          </a:bodyPr>
          <a:lstStyle/>
          <a:p>
            <a:r>
              <a:rPr kumimoji="1" lang="en-US" altLang="ja-JP" sz="1400" b="1" dirty="0" smtClean="0"/>
              <a:t>MD Report overhead</a:t>
            </a:r>
            <a:endParaRPr kumimoji="1" lang="ja-JP" altLang="en-US" sz="1400" b="1" dirty="0"/>
          </a:p>
        </p:txBody>
      </p:sp>
      <p:sp>
        <p:nvSpPr>
          <p:cNvPr id="9" name="下矢印 8"/>
          <p:cNvSpPr/>
          <p:nvPr/>
        </p:nvSpPr>
        <p:spPr bwMode="auto">
          <a:xfrm>
            <a:off x="3124200" y="4042267"/>
            <a:ext cx="265715" cy="941825"/>
          </a:xfrm>
          <a:prstGeom prst="downArrow">
            <a:avLst/>
          </a:prstGeom>
          <a:solidFill>
            <a:srgbClr val="00B05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3513101" y="4574993"/>
            <a:ext cx="1231427" cy="461665"/>
          </a:xfrm>
          <a:prstGeom prst="rect">
            <a:avLst/>
          </a:prstGeom>
          <a:solidFill>
            <a:schemeClr val="bg1"/>
          </a:solidFill>
          <a:ln w="22225">
            <a:solidFill>
              <a:srgbClr val="00B050"/>
            </a:solidFill>
          </a:ln>
        </p:spPr>
        <p:txBody>
          <a:bodyPr wrap="none" rtlCol="0">
            <a:spAutoFit/>
          </a:bodyPr>
          <a:lstStyle/>
          <a:p>
            <a:pPr algn="ctr"/>
            <a:r>
              <a:rPr kumimoji="1" lang="en-US" altLang="ja-JP" b="1" dirty="0" smtClean="0"/>
              <a:t>Reducing 50%</a:t>
            </a:r>
          </a:p>
          <a:p>
            <a:pPr algn="ctr"/>
            <a:r>
              <a:rPr kumimoji="1" lang="en-US" altLang="ja-JP" b="1" dirty="0" smtClean="0"/>
              <a:t>MDR overhead</a:t>
            </a:r>
          </a:p>
        </p:txBody>
      </p:sp>
      <p:sp>
        <p:nvSpPr>
          <p:cNvPr id="20" name="テキスト ボックス 19"/>
          <p:cNvSpPr txBox="1"/>
          <p:nvPr/>
        </p:nvSpPr>
        <p:spPr>
          <a:xfrm>
            <a:off x="3361340" y="4046708"/>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sp>
        <p:nvSpPr>
          <p:cNvPr id="16" name="円/楕円 15"/>
          <p:cNvSpPr/>
          <p:nvPr/>
        </p:nvSpPr>
        <p:spPr bwMode="auto">
          <a:xfrm>
            <a:off x="3145823" y="4984092"/>
            <a:ext cx="202335" cy="202335"/>
          </a:xfrm>
          <a:prstGeom prst="ellipse">
            <a:avLst/>
          </a:prstGeom>
          <a:noFill/>
          <a:ln w="349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5981950" y="3672483"/>
            <a:ext cx="1502334" cy="307777"/>
          </a:xfrm>
          <a:prstGeom prst="rect">
            <a:avLst/>
          </a:prstGeom>
          <a:noFill/>
        </p:spPr>
        <p:txBody>
          <a:bodyPr wrap="none" rtlCol="0">
            <a:spAutoFit/>
          </a:bodyPr>
          <a:lstStyle/>
          <a:p>
            <a:r>
              <a:rPr kumimoji="1" lang="en-US" altLang="ja-JP" sz="1400" b="1" dirty="0" smtClean="0"/>
              <a:t>Packet Loss Rate</a:t>
            </a:r>
            <a:endParaRPr kumimoji="1" lang="ja-JP" altLang="en-US" sz="1400" b="1" dirty="0"/>
          </a:p>
        </p:txBody>
      </p:sp>
      <p:sp>
        <p:nvSpPr>
          <p:cNvPr id="28" name="円/楕円 27"/>
          <p:cNvSpPr/>
          <p:nvPr/>
        </p:nvSpPr>
        <p:spPr bwMode="auto">
          <a:xfrm>
            <a:off x="7293840" y="5066209"/>
            <a:ext cx="202335" cy="202335"/>
          </a:xfrm>
          <a:prstGeom prst="ellipse">
            <a:avLst/>
          </a:prstGeom>
          <a:noFill/>
          <a:ln w="222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5822700" y="5374319"/>
            <a:ext cx="1625766" cy="430887"/>
          </a:xfrm>
          <a:prstGeom prst="rect">
            <a:avLst/>
          </a:prstGeom>
          <a:solidFill>
            <a:schemeClr val="bg1"/>
          </a:solidFill>
          <a:ln w="12700">
            <a:solidFill>
              <a:srgbClr val="00B050"/>
            </a:solidFill>
          </a:ln>
        </p:spPr>
        <p:txBody>
          <a:bodyPr wrap="none" rtlCol="0">
            <a:spAutoFit/>
          </a:bodyPr>
          <a:lstStyle/>
          <a:p>
            <a:pPr algn="ctr"/>
            <a:r>
              <a:rPr kumimoji="1" lang="en-US" altLang="ja-JP" sz="1100" dirty="0" smtClean="0"/>
              <a:t>Almost no degradation of</a:t>
            </a:r>
          </a:p>
          <a:p>
            <a:pPr algn="ctr"/>
            <a:r>
              <a:rPr kumimoji="1" lang="en-US" altLang="ja-JP" sz="1100" dirty="0" smtClean="0"/>
              <a:t>Packet Loss Rate</a:t>
            </a:r>
          </a:p>
        </p:txBody>
      </p:sp>
      <p:sp>
        <p:nvSpPr>
          <p:cNvPr id="24" name="テキスト ボックス 23"/>
          <p:cNvSpPr txBox="1"/>
          <p:nvPr/>
        </p:nvSpPr>
        <p:spPr>
          <a:xfrm>
            <a:off x="7633337" y="5194727"/>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cxnSp>
        <p:nvCxnSpPr>
          <p:cNvPr id="32" name="直線コネクタ 31"/>
          <p:cNvCxnSpPr/>
          <p:nvPr/>
        </p:nvCxnSpPr>
        <p:spPr bwMode="auto">
          <a:xfrm>
            <a:off x="1229244" y="4042266"/>
            <a:ext cx="3123681"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614900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Modification of Multicast Diagnostic Request field.</a:t>
            </a:r>
          </a:p>
          <a:p>
            <a:pPr lvl="1"/>
            <a:r>
              <a:rPr kumimoji="1" lang="en-US" altLang="ja-JP" sz="1800" dirty="0" smtClean="0"/>
              <a:t>Add field that contains performance threshold for STAs to send back Multicast Diagnostic Report frames.</a:t>
            </a:r>
          </a:p>
          <a:p>
            <a:pPr lvl="1"/>
            <a:r>
              <a:rPr kumimoji="1" lang="en-US" altLang="ja-JP" sz="1800" dirty="0"/>
              <a:t>Add field that </a:t>
            </a:r>
            <a:r>
              <a:rPr kumimoji="1" lang="en-US" altLang="ja-JP" sz="1800" dirty="0" smtClean="0"/>
              <a:t>contains traffic information for STAs to calculate their performance. (e.g. the number of transmitted packets)</a:t>
            </a: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11</a:t>
            </a:fld>
            <a:endParaRPr lang="en-US" dirty="0"/>
          </a:p>
        </p:txBody>
      </p:sp>
    </p:spTree>
    <p:extLst>
      <p:ext uri="{BB962C8B-B14F-4D97-AF65-F5344CB8AC3E}">
        <p14:creationId xmlns:p14="http://schemas.microsoft.com/office/powerpoint/2010/main" val="3320456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kumimoji="1" lang="en-US" altLang="ja-JP" sz="2000" dirty="0" smtClean="0"/>
              <a:t>The current specification[5</a:t>
            </a:r>
            <a:r>
              <a:rPr kumimoji="1" lang="en-US" altLang="ja-JP" sz="2000" dirty="0" smtClean="0"/>
              <a:t>] allows to </a:t>
            </a:r>
            <a:r>
              <a:rPr kumimoji="1" lang="en-US" altLang="ja-JP" sz="2000" dirty="0" smtClean="0"/>
              <a:t>use the same sequence number (SN) and bitmap for:</a:t>
            </a:r>
          </a:p>
          <a:p>
            <a:pPr marL="800100" lvl="1" indent="-342900">
              <a:buFont typeface="+mj-lt"/>
              <a:buAutoNum type="arabicPeriod"/>
            </a:pPr>
            <a:r>
              <a:rPr kumimoji="1" lang="en-US" altLang="ja-JP" sz="1600" dirty="0" smtClean="0"/>
              <a:t>Multicast </a:t>
            </a:r>
            <a:r>
              <a:rPr kumimoji="1" lang="en-US" altLang="ja-JP" sz="1600" dirty="0" smtClean="0"/>
              <a:t>data frame </a:t>
            </a:r>
            <a:r>
              <a:rPr kumimoji="1" lang="en-US" altLang="ja-JP" sz="1600" dirty="0"/>
              <a:t>and Broadcast management </a:t>
            </a:r>
            <a:r>
              <a:rPr kumimoji="1" lang="en-US" altLang="ja-JP" sz="1600" dirty="0" smtClean="0"/>
              <a:t>frame</a:t>
            </a:r>
          </a:p>
          <a:p>
            <a:pPr marL="800100" lvl="1" indent="-342900">
              <a:buFont typeface="+mj-lt"/>
              <a:buAutoNum type="arabicPeriod"/>
            </a:pPr>
            <a:r>
              <a:rPr kumimoji="1" lang="en-US" altLang="ja-JP" sz="1600" dirty="0" smtClean="0"/>
              <a:t>Multicast data frames transmitted to different Multicast addresses</a:t>
            </a:r>
          </a:p>
          <a:p>
            <a:pPr>
              <a:buFont typeface="+mj-lt"/>
              <a:buChar char="•"/>
            </a:pPr>
            <a:r>
              <a:rPr kumimoji="1" lang="en-US" altLang="ja-JP" sz="2000" dirty="0" smtClean="0"/>
              <a:t>This rule causes a problem </a:t>
            </a:r>
            <a:r>
              <a:rPr kumimoji="1" lang="en-US" altLang="ja-JP" sz="2000" dirty="0" smtClean="0"/>
              <a:t>particularly when GCR-BA is used</a:t>
            </a:r>
          </a:p>
          <a:p>
            <a:pPr lvl="1"/>
            <a:r>
              <a:rPr kumimoji="1" lang="en-US" altLang="ja-JP" sz="1600" dirty="0" smtClean="0"/>
              <a:t>Frames </a:t>
            </a:r>
            <a:r>
              <a:rPr kumimoji="1" lang="en-US" altLang="ja-JP" sz="1600" dirty="0"/>
              <a:t>that does not need to be received are managed with </a:t>
            </a:r>
            <a:r>
              <a:rPr kumimoji="1" lang="en-US" altLang="ja-JP" sz="1600" dirty="0" smtClean="0"/>
              <a:t>a single sequence </a:t>
            </a:r>
            <a:r>
              <a:rPr kumimoji="1" lang="en-US" altLang="ja-JP" sz="1600" dirty="0"/>
              <a:t>numbers, </a:t>
            </a:r>
            <a:r>
              <a:rPr kumimoji="1" lang="en-US" altLang="ja-JP" sz="1600" dirty="0" smtClean="0"/>
              <a:t>so the sequence numbers </a:t>
            </a:r>
            <a:r>
              <a:rPr kumimoji="1" lang="en-US" altLang="ja-JP" sz="1600" dirty="0" smtClean="0"/>
              <a:t>does not reflect the reception status of a single multicast stream</a:t>
            </a:r>
          </a:p>
          <a:p>
            <a:pPr lvl="1"/>
            <a:r>
              <a:rPr kumimoji="1" lang="en-US" altLang="ja-JP" sz="1600" dirty="0" smtClean="0"/>
              <a:t>For </a:t>
            </a:r>
            <a:r>
              <a:rPr kumimoji="1" lang="en-US" altLang="ja-JP" sz="1600" dirty="0" smtClean="0"/>
              <a:t>example, if </a:t>
            </a:r>
            <a:r>
              <a:rPr kumimoji="1" lang="en-US" altLang="ja-JP" sz="1600" dirty="0"/>
              <a:t>a STA fails to receive a </a:t>
            </a:r>
            <a:r>
              <a:rPr kumimoji="1" lang="en-US" altLang="ja-JP" sz="1600" dirty="0" smtClean="0"/>
              <a:t>Broadcast </a:t>
            </a:r>
            <a:r>
              <a:rPr kumimoji="1" lang="en-US" altLang="ja-JP" sz="1600" dirty="0"/>
              <a:t>frame and succeeds </a:t>
            </a:r>
            <a:r>
              <a:rPr kumimoji="1" lang="en-US" altLang="ja-JP" sz="1600" dirty="0" smtClean="0"/>
              <a:t>to receive </a:t>
            </a:r>
            <a:r>
              <a:rPr kumimoji="1" lang="en-US" altLang="ja-JP" sz="1600" dirty="0"/>
              <a:t>Multicast data frame, STA will wait for retransmission of the Broadcast </a:t>
            </a:r>
            <a:r>
              <a:rPr kumimoji="1" lang="en-US" altLang="ja-JP" sz="1600" dirty="0" smtClean="0"/>
              <a:t>frame </a:t>
            </a:r>
            <a:r>
              <a:rPr kumimoji="1" lang="en-US" altLang="ja-JP" sz="1600" dirty="0"/>
              <a:t>and </a:t>
            </a:r>
            <a:r>
              <a:rPr kumimoji="1" lang="en-US" altLang="ja-JP" sz="1600" dirty="0" smtClean="0"/>
              <a:t>does </a:t>
            </a:r>
            <a:r>
              <a:rPr kumimoji="1" lang="en-US" altLang="ja-JP" sz="1600" dirty="0"/>
              <a:t>not carry up the Multicast data frame to upper layer</a:t>
            </a:r>
            <a:r>
              <a:rPr kumimoji="1" lang="en-US" altLang="ja-JP" sz="1600" dirty="0" smtClean="0"/>
              <a:t>.</a:t>
            </a:r>
            <a:endParaRPr kumimoji="1" lang="en-US" altLang="ja-JP" sz="1600" dirty="0"/>
          </a:p>
          <a:p>
            <a:pPr lvl="2"/>
            <a:endParaRPr kumimoji="1" lang="en-US" altLang="ja-JP" sz="1400" dirty="0"/>
          </a:p>
          <a:p>
            <a:endParaRPr kumimoji="1" lang="en-US" altLang="ja-JP" sz="2000" dirty="0" smtClean="0"/>
          </a:p>
        </p:txBody>
      </p:sp>
      <p:sp>
        <p:nvSpPr>
          <p:cNvPr id="3" name="タイトル 2"/>
          <p:cNvSpPr>
            <a:spLocks noGrp="1"/>
          </p:cNvSpPr>
          <p:nvPr>
            <p:ph type="title"/>
          </p:nvPr>
        </p:nvSpPr>
        <p:spPr/>
        <p:txBody>
          <a:bodyPr/>
          <a:lstStyle/>
          <a:p>
            <a:r>
              <a:rPr kumimoji="1" lang="en-US" altLang="ja-JP" dirty="0" smtClean="0"/>
              <a:t>2. </a:t>
            </a:r>
            <a:r>
              <a:rPr kumimoji="1" lang="en-US" altLang="ja-JP" dirty="0" smtClean="0"/>
              <a:t>SN and bitmap </a:t>
            </a:r>
            <a:r>
              <a:rPr kumimoji="1" lang="en-US" altLang="ja-JP" dirty="0" smtClean="0"/>
              <a:t>management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12</a:t>
            </a:fld>
            <a:endParaRPr lang="en-US" dirty="0"/>
          </a:p>
        </p:txBody>
      </p:sp>
      <p:grpSp>
        <p:nvGrpSpPr>
          <p:cNvPr id="7" name="グループ化 6"/>
          <p:cNvGrpSpPr/>
          <p:nvPr/>
        </p:nvGrpSpPr>
        <p:grpSpPr>
          <a:xfrm>
            <a:off x="1858071" y="5105400"/>
            <a:ext cx="5427858" cy="1219200"/>
            <a:chOff x="1858071" y="5105400"/>
            <a:chExt cx="5427858" cy="1219200"/>
          </a:xfrm>
        </p:grpSpPr>
        <p:sp>
          <p:nvSpPr>
            <p:cNvPr id="14" name="テキスト ボックス 13"/>
            <p:cNvSpPr txBox="1"/>
            <p:nvPr/>
          </p:nvSpPr>
          <p:spPr>
            <a:xfrm>
              <a:off x="1931809" y="55170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5" name="テキスト ボックス 14"/>
            <p:cNvSpPr txBox="1"/>
            <p:nvPr/>
          </p:nvSpPr>
          <p:spPr>
            <a:xfrm>
              <a:off x="1858071" y="56931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20" name="直線コネクタ 19"/>
            <p:cNvCxnSpPr/>
            <p:nvPr/>
          </p:nvCxnSpPr>
          <p:spPr bwMode="auto">
            <a:xfrm>
              <a:off x="2297614" y="56368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2297614" y="58653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5" name="テキスト ボックス 24"/>
            <p:cNvSpPr txBox="1"/>
            <p:nvPr/>
          </p:nvSpPr>
          <p:spPr>
            <a:xfrm>
              <a:off x="2802291" y="53594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29" name="直線矢印コネクタ 28"/>
            <p:cNvCxnSpPr/>
            <p:nvPr/>
          </p:nvCxnSpPr>
          <p:spPr bwMode="auto">
            <a:xfrm>
              <a:off x="3570451" y="56364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テキスト ボックス 42"/>
            <p:cNvSpPr txBox="1"/>
            <p:nvPr/>
          </p:nvSpPr>
          <p:spPr>
            <a:xfrm>
              <a:off x="4342851" y="5359443"/>
              <a:ext cx="801823" cy="276999"/>
            </a:xfrm>
            <a:prstGeom prst="rect">
              <a:avLst/>
            </a:prstGeom>
            <a:noFill/>
            <a:ln w="15875">
              <a:solidFill>
                <a:schemeClr val="tx1"/>
              </a:solidFill>
            </a:ln>
          </p:spPr>
          <p:txBody>
            <a:bodyPr wrap="none" rtlCol="0">
              <a:spAutoFit/>
            </a:bodyPr>
            <a:lstStyle/>
            <a:p>
              <a:pPr algn="ctr"/>
              <a:r>
                <a:rPr kumimoji="1" lang="en-US" altLang="ja-JP" dirty="0" smtClean="0"/>
                <a:t>Broadcast</a:t>
              </a:r>
              <a:endParaRPr kumimoji="1" lang="ja-JP" altLang="en-US" dirty="0"/>
            </a:p>
          </p:txBody>
        </p:sp>
        <p:cxnSp>
          <p:nvCxnSpPr>
            <p:cNvPr id="44" name="直線矢印コネクタ 43"/>
            <p:cNvCxnSpPr/>
            <p:nvPr/>
          </p:nvCxnSpPr>
          <p:spPr bwMode="auto">
            <a:xfrm>
              <a:off x="5143178" y="56364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直線矢印コネクタ 45"/>
            <p:cNvCxnSpPr/>
            <p:nvPr/>
          </p:nvCxnSpPr>
          <p:spPr bwMode="auto">
            <a:xfrm>
              <a:off x="6685234" y="56364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テキスト ボックス 48"/>
            <p:cNvSpPr txBox="1"/>
            <p:nvPr/>
          </p:nvSpPr>
          <p:spPr>
            <a:xfrm>
              <a:off x="5917074" y="53594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55" name="直線コネクタ 54"/>
            <p:cNvCxnSpPr/>
            <p:nvPr/>
          </p:nvCxnSpPr>
          <p:spPr bwMode="auto">
            <a:xfrm>
              <a:off x="4017983" y="56368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6" name="直線コネクタ 55"/>
            <p:cNvCxnSpPr/>
            <p:nvPr/>
          </p:nvCxnSpPr>
          <p:spPr bwMode="auto">
            <a:xfrm>
              <a:off x="4017983" y="58653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5515261" y="56364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5515261" y="58653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68" name="グループ化 67"/>
            <p:cNvGrpSpPr/>
            <p:nvPr/>
          </p:nvGrpSpPr>
          <p:grpSpPr>
            <a:xfrm>
              <a:off x="3938131" y="5557185"/>
              <a:ext cx="113983" cy="158511"/>
              <a:chOff x="-869964" y="4798742"/>
              <a:chExt cx="113983" cy="158511"/>
            </a:xfrm>
          </p:grpSpPr>
          <p:grpSp>
            <p:nvGrpSpPr>
              <p:cNvPr id="63" name="グループ化 62"/>
              <p:cNvGrpSpPr/>
              <p:nvPr/>
            </p:nvGrpSpPr>
            <p:grpSpPr>
              <a:xfrm rot="2700000">
                <a:off x="-909592" y="4838370"/>
                <a:ext cx="158511" cy="79256"/>
                <a:chOff x="-990600" y="4939099"/>
                <a:chExt cx="561428" cy="280716"/>
              </a:xfrm>
            </p:grpSpPr>
            <p:sp>
              <p:nvSpPr>
                <p:cNvPr id="61" name="円弧 6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弧 6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64" name="グループ化 63"/>
              <p:cNvGrpSpPr/>
              <p:nvPr/>
            </p:nvGrpSpPr>
            <p:grpSpPr>
              <a:xfrm rot="2700000">
                <a:off x="-874865" y="4838370"/>
                <a:ext cx="158511" cy="79256"/>
                <a:chOff x="-990600" y="4939099"/>
                <a:chExt cx="561428" cy="280716"/>
              </a:xfrm>
            </p:grpSpPr>
            <p:sp>
              <p:nvSpPr>
                <p:cNvPr id="65" name="円弧 6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3938131" y="5786073"/>
              <a:ext cx="113983" cy="158511"/>
              <a:chOff x="-869964" y="4798742"/>
              <a:chExt cx="113983" cy="158511"/>
            </a:xfrm>
          </p:grpSpPr>
          <p:grpSp>
            <p:nvGrpSpPr>
              <p:cNvPr id="70" name="グループ化 69"/>
              <p:cNvGrpSpPr/>
              <p:nvPr/>
            </p:nvGrpSpPr>
            <p:grpSpPr>
              <a:xfrm rot="2700000">
                <a:off x="-909592" y="4838370"/>
                <a:ext cx="158511" cy="79256"/>
                <a:chOff x="-990600" y="4939099"/>
                <a:chExt cx="561428" cy="280716"/>
              </a:xfrm>
            </p:grpSpPr>
            <p:sp>
              <p:nvSpPr>
                <p:cNvPr id="74" name="円弧 7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5" name="円弧 7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1" name="グループ化 70"/>
              <p:cNvGrpSpPr/>
              <p:nvPr/>
            </p:nvGrpSpPr>
            <p:grpSpPr>
              <a:xfrm rot="2700000">
                <a:off x="-874865" y="4838370"/>
                <a:ext cx="158511" cy="79256"/>
                <a:chOff x="-990600" y="4939099"/>
                <a:chExt cx="561428" cy="280716"/>
              </a:xfrm>
            </p:grpSpPr>
            <p:sp>
              <p:nvSpPr>
                <p:cNvPr id="72" name="円弧 7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弧 7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76" name="グループ化 75"/>
            <p:cNvGrpSpPr/>
            <p:nvPr/>
          </p:nvGrpSpPr>
          <p:grpSpPr>
            <a:xfrm>
              <a:off x="5435410" y="5557185"/>
              <a:ext cx="113983" cy="158511"/>
              <a:chOff x="-869964" y="4798742"/>
              <a:chExt cx="113983" cy="158511"/>
            </a:xfrm>
          </p:grpSpPr>
          <p:grpSp>
            <p:nvGrpSpPr>
              <p:cNvPr id="77" name="グループ化 76"/>
              <p:cNvGrpSpPr/>
              <p:nvPr/>
            </p:nvGrpSpPr>
            <p:grpSpPr>
              <a:xfrm rot="2700000">
                <a:off x="-909592" y="4838370"/>
                <a:ext cx="158511" cy="79256"/>
                <a:chOff x="-990600" y="4939099"/>
                <a:chExt cx="561428" cy="280716"/>
              </a:xfrm>
            </p:grpSpPr>
            <p:sp>
              <p:nvSpPr>
                <p:cNvPr id="81" name="円弧 8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8" name="グループ化 77"/>
              <p:cNvGrpSpPr/>
              <p:nvPr/>
            </p:nvGrpSpPr>
            <p:grpSpPr>
              <a:xfrm rot="2700000">
                <a:off x="-874865" y="4838370"/>
                <a:ext cx="158511" cy="79256"/>
                <a:chOff x="-990600" y="4939099"/>
                <a:chExt cx="561428" cy="280716"/>
              </a:xfrm>
            </p:grpSpPr>
            <p:sp>
              <p:nvSpPr>
                <p:cNvPr id="79" name="円弧 78"/>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3" name="グループ化 82"/>
            <p:cNvGrpSpPr/>
            <p:nvPr/>
          </p:nvGrpSpPr>
          <p:grpSpPr>
            <a:xfrm>
              <a:off x="5435410" y="5786073"/>
              <a:ext cx="113983" cy="158511"/>
              <a:chOff x="-869964" y="4798742"/>
              <a:chExt cx="113983" cy="158511"/>
            </a:xfrm>
          </p:grpSpPr>
          <p:grpSp>
            <p:nvGrpSpPr>
              <p:cNvPr id="84" name="グループ化 83"/>
              <p:cNvGrpSpPr/>
              <p:nvPr/>
            </p:nvGrpSpPr>
            <p:grpSpPr>
              <a:xfrm rot="2700000">
                <a:off x="-909592" y="4838370"/>
                <a:ext cx="158511" cy="79256"/>
                <a:chOff x="-990600" y="4939099"/>
                <a:chExt cx="561428" cy="280716"/>
              </a:xfrm>
            </p:grpSpPr>
            <p:sp>
              <p:nvSpPr>
                <p:cNvPr id="88" name="円弧 8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9" name="円弧 8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5" name="グループ化 84"/>
              <p:cNvGrpSpPr/>
              <p:nvPr/>
            </p:nvGrpSpPr>
            <p:grpSpPr>
              <a:xfrm rot="2700000">
                <a:off x="-874865" y="4838370"/>
                <a:ext cx="158511" cy="79256"/>
                <a:chOff x="-990600" y="4939099"/>
                <a:chExt cx="561428" cy="280716"/>
              </a:xfrm>
            </p:grpSpPr>
            <p:sp>
              <p:nvSpPr>
                <p:cNvPr id="86" name="円弧 8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弧 8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91" name="テキスト ボックス 90"/>
            <p:cNvSpPr txBox="1"/>
            <p:nvPr/>
          </p:nvSpPr>
          <p:spPr>
            <a:xfrm>
              <a:off x="2936142" y="5105400"/>
              <a:ext cx="500458" cy="253916"/>
            </a:xfrm>
            <a:prstGeom prst="rect">
              <a:avLst/>
            </a:prstGeom>
            <a:noFill/>
          </p:spPr>
          <p:txBody>
            <a:bodyPr wrap="none" rtlCol="0">
              <a:spAutoFit/>
            </a:bodyPr>
            <a:lstStyle/>
            <a:p>
              <a:pPr algn="ctr"/>
              <a:r>
                <a:rPr kumimoji="1" lang="en-US" altLang="ja-JP" sz="1050" dirty="0" smtClean="0"/>
                <a:t>SN=1</a:t>
              </a:r>
              <a:endParaRPr kumimoji="1" lang="ja-JP" altLang="en-US" sz="1050" dirty="0"/>
            </a:p>
          </p:txBody>
        </p:sp>
        <p:sp>
          <p:nvSpPr>
            <p:cNvPr id="92" name="テキスト ボックス 91"/>
            <p:cNvSpPr txBox="1"/>
            <p:nvPr/>
          </p:nvSpPr>
          <p:spPr>
            <a:xfrm>
              <a:off x="4493532" y="5105400"/>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93" name="テキスト ボックス 92"/>
            <p:cNvSpPr txBox="1"/>
            <p:nvPr/>
          </p:nvSpPr>
          <p:spPr>
            <a:xfrm>
              <a:off x="6050924" y="5105400"/>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95" name="テキスト ボックス 94"/>
            <p:cNvSpPr txBox="1"/>
            <p:nvPr/>
          </p:nvSpPr>
          <p:spPr>
            <a:xfrm>
              <a:off x="2936143" y="6067643"/>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96" name="テキスト ボックス 95"/>
            <p:cNvSpPr txBox="1"/>
            <p:nvPr/>
          </p:nvSpPr>
          <p:spPr>
            <a:xfrm>
              <a:off x="4493533" y="6067643"/>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97" name="テキスト ボックス 96"/>
            <p:cNvSpPr txBox="1"/>
            <p:nvPr/>
          </p:nvSpPr>
          <p:spPr>
            <a:xfrm>
              <a:off x="6050925" y="6067643"/>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98" name="テキスト ボックス 97"/>
            <p:cNvSpPr txBox="1"/>
            <p:nvPr/>
          </p:nvSpPr>
          <p:spPr>
            <a:xfrm>
              <a:off x="3264918" y="58452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9" name="テキスト ボックス 98"/>
            <p:cNvSpPr txBox="1"/>
            <p:nvPr/>
          </p:nvSpPr>
          <p:spPr>
            <a:xfrm>
              <a:off x="4946650" y="58452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100" name="テキスト ボックス 99"/>
            <p:cNvSpPr txBox="1"/>
            <p:nvPr/>
          </p:nvSpPr>
          <p:spPr>
            <a:xfrm>
              <a:off x="6379701" y="58390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101" name="乗算記号 100"/>
            <p:cNvSpPr/>
            <p:nvPr/>
          </p:nvSpPr>
          <p:spPr bwMode="auto">
            <a:xfrm>
              <a:off x="5018652" y="56183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乗算記号 101"/>
            <p:cNvSpPr/>
            <p:nvPr/>
          </p:nvSpPr>
          <p:spPr bwMode="auto">
            <a:xfrm>
              <a:off x="4876800" y="60755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86934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Some options to avoid the problem caused by current bitmap management for Multicast and Broadcast sequence number(SN).</a:t>
            </a:r>
            <a:endParaRPr kumimoji="1" lang="ja-JP" altLang="en-US" sz="1800" dirty="0"/>
          </a:p>
          <a:p>
            <a:pPr lvl="1"/>
            <a:r>
              <a:rPr kumimoji="1" lang="en-US" altLang="ja-JP" sz="1600" dirty="0" smtClean="0"/>
              <a:t>Option1:</a:t>
            </a:r>
            <a:r>
              <a:rPr kumimoji="1" lang="en-US" altLang="ja-JP" sz="1600" dirty="0"/>
              <a:t> </a:t>
            </a:r>
            <a:r>
              <a:rPr kumimoji="1" lang="en-US" altLang="ja-JP" sz="1600" dirty="0" smtClean="0"/>
              <a:t>To manage </a:t>
            </a:r>
            <a:r>
              <a:rPr kumimoji="1" lang="en-US" altLang="ja-JP" sz="1600" dirty="0"/>
              <a:t> Multicast </a:t>
            </a:r>
            <a:r>
              <a:rPr kumimoji="1" lang="en-US" altLang="ja-JP" sz="1600" dirty="0" smtClean="0"/>
              <a:t>and </a:t>
            </a:r>
            <a:r>
              <a:rPr kumimoji="1" lang="en-US" altLang="ja-JP" sz="1600" dirty="0"/>
              <a:t>Broadcast</a:t>
            </a:r>
            <a:r>
              <a:rPr kumimoji="1" lang="en-US" altLang="ja-JP" sz="1600" dirty="0" smtClean="0"/>
              <a:t> </a:t>
            </a:r>
            <a:r>
              <a:rPr kumimoji="1" lang="en-US" altLang="ja-JP" sz="1600" dirty="0"/>
              <a:t>frames </a:t>
            </a:r>
            <a:r>
              <a:rPr kumimoji="1" lang="en-US" altLang="ja-JP" sz="1600" dirty="0" smtClean="0"/>
              <a:t>in different bitmaps </a:t>
            </a:r>
            <a:r>
              <a:rPr kumimoji="1" lang="en-US" altLang="ja-JP" sz="1600" dirty="0"/>
              <a:t>of  Sequence </a:t>
            </a:r>
            <a:r>
              <a:rPr kumimoji="1" lang="en-US" altLang="ja-JP" sz="1600" dirty="0" smtClean="0"/>
              <a:t>Number individually corresponding to multicast or broadcast addresses.</a:t>
            </a:r>
          </a:p>
          <a:p>
            <a:pPr lvl="2"/>
            <a:endParaRPr kumimoji="1" lang="en-US" altLang="ja-JP" sz="1400" dirty="0" smtClean="0"/>
          </a:p>
          <a:p>
            <a:pPr lvl="2"/>
            <a:endParaRPr kumimoji="1" lang="en-US" altLang="ja-JP" sz="1400" dirty="0"/>
          </a:p>
          <a:p>
            <a:pPr lvl="2"/>
            <a:endParaRPr kumimoji="1" lang="en-US" altLang="ja-JP" sz="1400" dirty="0" smtClean="0"/>
          </a:p>
          <a:p>
            <a:pPr lvl="2"/>
            <a:endParaRPr kumimoji="1" lang="en-US" altLang="ja-JP" sz="1400" dirty="0" smtClean="0"/>
          </a:p>
          <a:p>
            <a:pPr lvl="1"/>
            <a:endParaRPr kumimoji="1" lang="en-US" altLang="ja-JP" sz="1600" dirty="0" smtClean="0"/>
          </a:p>
          <a:p>
            <a:pPr lvl="1"/>
            <a:r>
              <a:rPr kumimoji="1" lang="en-US" altLang="ja-JP" sz="1600" dirty="0" smtClean="0"/>
              <a:t>Option2: To notice sequence numbers that can be carried up to upper layer by special frames.</a:t>
            </a:r>
            <a:endParaRPr kumimoji="1" lang="ja-JP" altLang="en-US" sz="1600" dirty="0"/>
          </a:p>
        </p:txBody>
      </p:sp>
      <p:sp>
        <p:nvSpPr>
          <p:cNvPr id="3" name="タイトル 2"/>
          <p:cNvSpPr>
            <a:spLocks noGrp="1"/>
          </p:cNvSpPr>
          <p:nvPr>
            <p:ph type="title"/>
          </p:nvPr>
        </p:nvSpPr>
        <p:spPr/>
        <p:txBody>
          <a:bodyPr/>
          <a:lstStyle/>
          <a:p>
            <a:r>
              <a:rPr kumimoji="1" lang="en-US" altLang="ja-JP" dirty="0"/>
              <a:t>2. SN and bitmap management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13</a:t>
            </a:fld>
            <a:endParaRPr lang="en-US" dirty="0"/>
          </a:p>
        </p:txBody>
      </p:sp>
      <p:grpSp>
        <p:nvGrpSpPr>
          <p:cNvPr id="68" name="グループ化 67"/>
          <p:cNvGrpSpPr/>
          <p:nvPr/>
        </p:nvGrpSpPr>
        <p:grpSpPr>
          <a:xfrm>
            <a:off x="1858071" y="3124200"/>
            <a:ext cx="5427858" cy="1406098"/>
            <a:chOff x="1858071" y="4419600"/>
            <a:chExt cx="5427858" cy="1406098"/>
          </a:xfrm>
        </p:grpSpPr>
        <p:sp>
          <p:nvSpPr>
            <p:cNvPr id="69" name="テキスト ボックス 68"/>
            <p:cNvSpPr txBox="1"/>
            <p:nvPr/>
          </p:nvSpPr>
          <p:spPr>
            <a:xfrm>
              <a:off x="1931809" y="49836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70" name="テキスト ボックス 69"/>
            <p:cNvSpPr txBox="1"/>
            <p:nvPr/>
          </p:nvSpPr>
          <p:spPr>
            <a:xfrm>
              <a:off x="1858071" y="51597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71" name="直線コネクタ 70"/>
            <p:cNvCxnSpPr/>
            <p:nvPr/>
          </p:nvCxnSpPr>
          <p:spPr bwMode="auto">
            <a:xfrm>
              <a:off x="2297614" y="51034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72" name="直線コネクタ 71"/>
            <p:cNvCxnSpPr/>
            <p:nvPr/>
          </p:nvCxnSpPr>
          <p:spPr bwMode="auto">
            <a:xfrm>
              <a:off x="2297614" y="53319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73" name="テキスト ボックス 72"/>
            <p:cNvSpPr txBox="1"/>
            <p:nvPr/>
          </p:nvSpPr>
          <p:spPr>
            <a:xfrm>
              <a:off x="2802291" y="48260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4" name="直線矢印コネクタ 73"/>
            <p:cNvCxnSpPr/>
            <p:nvPr/>
          </p:nvCxnSpPr>
          <p:spPr bwMode="auto">
            <a:xfrm>
              <a:off x="3570451" y="51030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5" name="テキスト ボックス 74"/>
            <p:cNvSpPr txBox="1"/>
            <p:nvPr/>
          </p:nvSpPr>
          <p:spPr>
            <a:xfrm>
              <a:off x="4342851" y="4826043"/>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76" name="直線矢印コネクタ 75"/>
            <p:cNvCxnSpPr/>
            <p:nvPr/>
          </p:nvCxnSpPr>
          <p:spPr bwMode="auto">
            <a:xfrm>
              <a:off x="5143178" y="51030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7" name="直線矢印コネクタ 76"/>
            <p:cNvCxnSpPr/>
            <p:nvPr/>
          </p:nvCxnSpPr>
          <p:spPr bwMode="auto">
            <a:xfrm>
              <a:off x="6685234" y="51030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8" name="テキスト ボックス 77"/>
            <p:cNvSpPr txBox="1"/>
            <p:nvPr/>
          </p:nvSpPr>
          <p:spPr>
            <a:xfrm>
              <a:off x="5917074" y="48260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9" name="直線コネクタ 78"/>
            <p:cNvCxnSpPr/>
            <p:nvPr/>
          </p:nvCxnSpPr>
          <p:spPr bwMode="auto">
            <a:xfrm>
              <a:off x="4017983" y="51034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a:off x="4017983" y="53319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15261" y="51030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2" name="直線コネクタ 81"/>
            <p:cNvCxnSpPr/>
            <p:nvPr/>
          </p:nvCxnSpPr>
          <p:spPr bwMode="auto">
            <a:xfrm>
              <a:off x="5515261" y="53319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83" name="グループ化 82"/>
            <p:cNvGrpSpPr/>
            <p:nvPr/>
          </p:nvGrpSpPr>
          <p:grpSpPr>
            <a:xfrm>
              <a:off x="3938131" y="5023785"/>
              <a:ext cx="113983" cy="158511"/>
              <a:chOff x="-869964" y="4798742"/>
              <a:chExt cx="113983" cy="158511"/>
            </a:xfrm>
          </p:grpSpPr>
          <p:grpSp>
            <p:nvGrpSpPr>
              <p:cNvPr id="116" name="グループ化 115"/>
              <p:cNvGrpSpPr/>
              <p:nvPr/>
            </p:nvGrpSpPr>
            <p:grpSpPr>
              <a:xfrm rot="2700000">
                <a:off x="-909592" y="4838370"/>
                <a:ext cx="158511" cy="79256"/>
                <a:chOff x="-990600" y="4939099"/>
                <a:chExt cx="561428" cy="280716"/>
              </a:xfrm>
            </p:grpSpPr>
            <p:sp>
              <p:nvSpPr>
                <p:cNvPr id="120" name="円弧 1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7" name="グループ化 116"/>
              <p:cNvGrpSpPr/>
              <p:nvPr/>
            </p:nvGrpSpPr>
            <p:grpSpPr>
              <a:xfrm rot="2700000">
                <a:off x="-874865" y="4838370"/>
                <a:ext cx="158511" cy="79256"/>
                <a:chOff x="-990600" y="4939099"/>
                <a:chExt cx="561428" cy="280716"/>
              </a:xfrm>
            </p:grpSpPr>
            <p:sp>
              <p:nvSpPr>
                <p:cNvPr id="118" name="円弧 11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9" name="円弧 11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4" name="グループ化 83"/>
            <p:cNvGrpSpPr/>
            <p:nvPr/>
          </p:nvGrpSpPr>
          <p:grpSpPr>
            <a:xfrm>
              <a:off x="3938131" y="5252673"/>
              <a:ext cx="113983" cy="158511"/>
              <a:chOff x="-869964" y="4798742"/>
              <a:chExt cx="113983" cy="158511"/>
            </a:xfrm>
          </p:grpSpPr>
          <p:grpSp>
            <p:nvGrpSpPr>
              <p:cNvPr id="110" name="グループ化 109"/>
              <p:cNvGrpSpPr/>
              <p:nvPr/>
            </p:nvGrpSpPr>
            <p:grpSpPr>
              <a:xfrm rot="2700000">
                <a:off x="-909592" y="4838370"/>
                <a:ext cx="158511" cy="79256"/>
                <a:chOff x="-990600" y="4939099"/>
                <a:chExt cx="561428" cy="280716"/>
              </a:xfrm>
            </p:grpSpPr>
            <p:sp>
              <p:nvSpPr>
                <p:cNvPr id="114" name="円弧 1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1" name="グループ化 110"/>
              <p:cNvGrpSpPr/>
              <p:nvPr/>
            </p:nvGrpSpPr>
            <p:grpSpPr>
              <a:xfrm rot="2700000">
                <a:off x="-874865" y="4838370"/>
                <a:ext cx="158511" cy="79256"/>
                <a:chOff x="-990600" y="4939099"/>
                <a:chExt cx="561428" cy="280716"/>
              </a:xfrm>
            </p:grpSpPr>
            <p:sp>
              <p:nvSpPr>
                <p:cNvPr id="112" name="円弧 11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3" name="円弧 11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5" name="グループ化 84"/>
            <p:cNvGrpSpPr/>
            <p:nvPr/>
          </p:nvGrpSpPr>
          <p:grpSpPr>
            <a:xfrm>
              <a:off x="5435410" y="5023785"/>
              <a:ext cx="113983" cy="158511"/>
              <a:chOff x="-869964" y="4798742"/>
              <a:chExt cx="113983" cy="158511"/>
            </a:xfrm>
          </p:grpSpPr>
          <p:grpSp>
            <p:nvGrpSpPr>
              <p:cNvPr id="104" name="グループ化 103"/>
              <p:cNvGrpSpPr/>
              <p:nvPr/>
            </p:nvGrpSpPr>
            <p:grpSpPr>
              <a:xfrm rot="2700000">
                <a:off x="-909592" y="4838370"/>
                <a:ext cx="158511" cy="79256"/>
                <a:chOff x="-990600" y="4939099"/>
                <a:chExt cx="561428" cy="280716"/>
              </a:xfrm>
            </p:grpSpPr>
            <p:sp>
              <p:nvSpPr>
                <p:cNvPr id="108" name="円弧 1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05" name="グループ化 104"/>
              <p:cNvGrpSpPr/>
              <p:nvPr/>
            </p:nvGrpSpPr>
            <p:grpSpPr>
              <a:xfrm rot="2700000">
                <a:off x="-874865" y="4838370"/>
                <a:ext cx="158511" cy="79256"/>
                <a:chOff x="-990600" y="4939099"/>
                <a:chExt cx="561428" cy="280716"/>
              </a:xfrm>
            </p:grpSpPr>
            <p:sp>
              <p:nvSpPr>
                <p:cNvPr id="106" name="円弧 10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7" name="円弧 10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6" name="グループ化 85"/>
            <p:cNvGrpSpPr/>
            <p:nvPr/>
          </p:nvGrpSpPr>
          <p:grpSpPr>
            <a:xfrm>
              <a:off x="5435410" y="5252673"/>
              <a:ext cx="113983" cy="158511"/>
              <a:chOff x="-869964" y="4798742"/>
              <a:chExt cx="113983" cy="158511"/>
            </a:xfrm>
          </p:grpSpPr>
          <p:grpSp>
            <p:nvGrpSpPr>
              <p:cNvPr id="98" name="グループ化 97"/>
              <p:cNvGrpSpPr/>
              <p:nvPr/>
            </p:nvGrpSpPr>
            <p:grpSpPr>
              <a:xfrm rot="2700000">
                <a:off x="-909592" y="4838370"/>
                <a:ext cx="158511" cy="79256"/>
                <a:chOff x="-990600" y="4939099"/>
                <a:chExt cx="561428" cy="280716"/>
              </a:xfrm>
            </p:grpSpPr>
            <p:sp>
              <p:nvSpPr>
                <p:cNvPr id="102" name="円弧 10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99" name="グループ化 98"/>
              <p:cNvGrpSpPr/>
              <p:nvPr/>
            </p:nvGrpSpPr>
            <p:grpSpPr>
              <a:xfrm rot="2700000">
                <a:off x="-874865" y="4838370"/>
                <a:ext cx="158511" cy="79256"/>
                <a:chOff x="-990600" y="4939099"/>
                <a:chExt cx="561428" cy="280716"/>
              </a:xfrm>
            </p:grpSpPr>
            <p:sp>
              <p:nvSpPr>
                <p:cNvPr id="100" name="円弧 9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1" name="円弧 10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87" name="テキスト ボックス 86"/>
            <p:cNvSpPr txBox="1"/>
            <p:nvPr/>
          </p:nvSpPr>
          <p:spPr>
            <a:xfrm>
              <a:off x="2475143" y="4419600"/>
              <a:ext cx="1358064" cy="415498"/>
            </a:xfrm>
            <a:prstGeom prst="rect">
              <a:avLst/>
            </a:prstGeom>
            <a:noFill/>
          </p:spPr>
          <p:txBody>
            <a:bodyPr wrap="none" rtlCol="0">
              <a:spAutoFit/>
            </a:bodyPr>
            <a:lstStyle/>
            <a:p>
              <a:pPr algn="ctr"/>
              <a:r>
                <a:rPr kumimoji="1" lang="en-US" altLang="ja-JP" sz="1050" dirty="0" smtClean="0"/>
                <a:t>SN=1</a:t>
              </a:r>
            </a:p>
            <a:p>
              <a:pPr algn="ctr"/>
              <a:r>
                <a:rPr kumimoji="1" lang="en-US" altLang="ja-JP" sz="1050" dirty="0" smtClean="0"/>
                <a:t>for Multicast Address</a:t>
              </a:r>
              <a:endParaRPr kumimoji="1" lang="ja-JP" altLang="en-US" sz="1050" dirty="0"/>
            </a:p>
          </p:txBody>
        </p:sp>
        <p:sp>
          <p:nvSpPr>
            <p:cNvPr id="88" name="テキスト ボックス 87"/>
            <p:cNvSpPr txBox="1"/>
            <p:nvPr/>
          </p:nvSpPr>
          <p:spPr>
            <a:xfrm>
              <a:off x="4083966" y="4419600"/>
              <a:ext cx="1388522" cy="415498"/>
            </a:xfrm>
            <a:prstGeom prst="rect">
              <a:avLst/>
            </a:prstGeom>
            <a:noFill/>
          </p:spPr>
          <p:txBody>
            <a:bodyPr wrap="none" rtlCol="0">
              <a:spAutoFit/>
            </a:bodyPr>
            <a:lstStyle/>
            <a:p>
              <a:pPr algn="ctr"/>
              <a:r>
                <a:rPr kumimoji="1" lang="en-US" altLang="ja-JP" sz="1050" dirty="0" smtClean="0"/>
                <a:t>SN=1</a:t>
              </a:r>
              <a:endParaRPr kumimoji="1" lang="en-US" altLang="ja-JP" sz="1050" b="1" dirty="0" smtClean="0"/>
            </a:p>
            <a:p>
              <a:pPr algn="ctr"/>
              <a:r>
                <a:rPr kumimoji="1" lang="en-US" altLang="ja-JP" sz="1050" dirty="0"/>
                <a:t>for </a:t>
              </a:r>
              <a:r>
                <a:rPr kumimoji="1" lang="en-US" altLang="ja-JP" sz="1050" dirty="0" smtClean="0"/>
                <a:t>Broadcast Address</a:t>
              </a:r>
              <a:endParaRPr kumimoji="1" lang="ja-JP" altLang="en-US" sz="1050" dirty="0"/>
            </a:p>
          </p:txBody>
        </p:sp>
        <p:sp>
          <p:nvSpPr>
            <p:cNvPr id="89" name="テキスト ボックス 88"/>
            <p:cNvSpPr txBox="1"/>
            <p:nvPr/>
          </p:nvSpPr>
          <p:spPr>
            <a:xfrm>
              <a:off x="5641358" y="4419600"/>
              <a:ext cx="1358064" cy="415498"/>
            </a:xfrm>
            <a:prstGeom prst="rect">
              <a:avLst/>
            </a:prstGeom>
            <a:noFill/>
          </p:spPr>
          <p:txBody>
            <a:bodyPr wrap="none" rtlCol="0">
              <a:spAutoFit/>
            </a:bodyPr>
            <a:lstStyle/>
            <a:p>
              <a:pPr algn="ctr"/>
              <a:r>
                <a:rPr kumimoji="1" lang="en-US" altLang="ja-JP" sz="1050" dirty="0" smtClean="0"/>
                <a:t>SN=2</a:t>
              </a:r>
            </a:p>
            <a:p>
              <a:pPr algn="ctr"/>
              <a:r>
                <a:rPr kumimoji="1" lang="en-US" altLang="ja-JP" sz="1050" dirty="0"/>
                <a:t>for Multicast </a:t>
              </a:r>
              <a:r>
                <a:rPr kumimoji="1" lang="en-US" altLang="ja-JP" sz="1050" dirty="0" smtClean="0"/>
                <a:t>Address</a:t>
              </a:r>
              <a:endParaRPr kumimoji="1" lang="ja-JP" altLang="en-US" sz="1050" dirty="0"/>
            </a:p>
          </p:txBody>
        </p:sp>
        <p:sp>
          <p:nvSpPr>
            <p:cNvPr id="90" name="テキスト ボックス 89"/>
            <p:cNvSpPr txBox="1"/>
            <p:nvPr/>
          </p:nvSpPr>
          <p:spPr>
            <a:xfrm>
              <a:off x="2475143" y="5410200"/>
              <a:ext cx="1358064" cy="415498"/>
            </a:xfrm>
            <a:prstGeom prst="rect">
              <a:avLst/>
            </a:prstGeom>
            <a:noFill/>
          </p:spPr>
          <p:txBody>
            <a:bodyPr wrap="none" rtlCol="0">
              <a:spAutoFit/>
            </a:bodyPr>
            <a:lstStyle/>
            <a:p>
              <a:pPr algn="ctr"/>
              <a:r>
                <a:rPr kumimoji="1" lang="en-US" altLang="ja-JP" sz="1050" dirty="0"/>
                <a:t>SN=1</a:t>
              </a:r>
            </a:p>
            <a:p>
              <a:pPr algn="ctr"/>
              <a:r>
                <a:rPr kumimoji="1" lang="en-US" altLang="ja-JP" sz="1050" dirty="0"/>
                <a:t>for Multicast Address</a:t>
              </a:r>
              <a:endParaRPr kumimoji="1" lang="ja-JP" altLang="en-US" sz="1050" dirty="0"/>
            </a:p>
          </p:txBody>
        </p:sp>
        <p:sp>
          <p:nvSpPr>
            <p:cNvPr id="91" name="テキスト ボックス 90"/>
            <p:cNvSpPr txBox="1"/>
            <p:nvPr/>
          </p:nvSpPr>
          <p:spPr>
            <a:xfrm>
              <a:off x="4083966" y="5410200"/>
              <a:ext cx="1388522" cy="415498"/>
            </a:xfrm>
            <a:prstGeom prst="rect">
              <a:avLst/>
            </a:prstGeom>
            <a:noFill/>
          </p:spPr>
          <p:txBody>
            <a:bodyPr wrap="none" rtlCol="0">
              <a:spAutoFit/>
            </a:bodyPr>
            <a:lstStyle/>
            <a:p>
              <a:pPr algn="ctr"/>
              <a:r>
                <a:rPr kumimoji="1" lang="en-US" altLang="ja-JP" sz="1050" dirty="0"/>
                <a:t>SN=1</a:t>
              </a:r>
              <a:endParaRPr kumimoji="1" lang="en-US" altLang="ja-JP" sz="1050" b="1" dirty="0"/>
            </a:p>
            <a:p>
              <a:pPr algn="ctr"/>
              <a:r>
                <a:rPr kumimoji="1" lang="en-US" altLang="ja-JP" sz="1050" dirty="0"/>
                <a:t>for Broadcast Address</a:t>
              </a:r>
              <a:endParaRPr kumimoji="1" lang="ja-JP" altLang="en-US" sz="1050" dirty="0"/>
            </a:p>
          </p:txBody>
        </p:sp>
        <p:sp>
          <p:nvSpPr>
            <p:cNvPr id="92" name="テキスト ボックス 91"/>
            <p:cNvSpPr txBox="1"/>
            <p:nvPr/>
          </p:nvSpPr>
          <p:spPr>
            <a:xfrm>
              <a:off x="5641358" y="5410200"/>
              <a:ext cx="1358064" cy="415498"/>
            </a:xfrm>
            <a:prstGeom prst="rect">
              <a:avLst/>
            </a:prstGeom>
            <a:noFill/>
          </p:spPr>
          <p:txBody>
            <a:bodyPr wrap="none" rtlCol="0">
              <a:spAutoFit/>
            </a:bodyPr>
            <a:lstStyle/>
            <a:p>
              <a:pPr algn="ctr"/>
              <a:r>
                <a:rPr kumimoji="1" lang="en-US" altLang="ja-JP" sz="1050" dirty="0"/>
                <a:t>SN=2</a:t>
              </a:r>
            </a:p>
            <a:p>
              <a:pPr algn="ctr"/>
              <a:r>
                <a:rPr kumimoji="1" lang="en-US" altLang="ja-JP" sz="1050" dirty="0"/>
                <a:t>for Multicast Address</a:t>
              </a:r>
              <a:endParaRPr kumimoji="1" lang="ja-JP" altLang="en-US" sz="1050" dirty="0"/>
            </a:p>
          </p:txBody>
        </p:sp>
        <p:sp>
          <p:nvSpPr>
            <p:cNvPr id="93" name="テキスト ボックス 92"/>
            <p:cNvSpPr txBox="1"/>
            <p:nvPr/>
          </p:nvSpPr>
          <p:spPr>
            <a:xfrm>
              <a:off x="3264918" y="53118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4" name="テキスト ボックス 93"/>
            <p:cNvSpPr txBox="1"/>
            <p:nvPr/>
          </p:nvSpPr>
          <p:spPr>
            <a:xfrm>
              <a:off x="4946650" y="53118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95" name="テキスト ボックス 94"/>
            <p:cNvSpPr txBox="1"/>
            <p:nvPr/>
          </p:nvSpPr>
          <p:spPr>
            <a:xfrm>
              <a:off x="6379701" y="53056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6" name="乗算記号 95"/>
            <p:cNvSpPr/>
            <p:nvPr/>
          </p:nvSpPr>
          <p:spPr bwMode="auto">
            <a:xfrm>
              <a:off x="5018652" y="50849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7" name="乗算記号 96"/>
            <p:cNvSpPr/>
            <p:nvPr/>
          </p:nvSpPr>
          <p:spPr bwMode="auto">
            <a:xfrm>
              <a:off x="5237350" y="5418107"/>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 name="グループ化 7"/>
          <p:cNvGrpSpPr/>
          <p:nvPr/>
        </p:nvGrpSpPr>
        <p:grpSpPr>
          <a:xfrm>
            <a:off x="762000" y="5090325"/>
            <a:ext cx="8292315" cy="1192573"/>
            <a:chOff x="762000" y="5090325"/>
            <a:chExt cx="8292315" cy="1192573"/>
          </a:xfrm>
        </p:grpSpPr>
        <p:sp>
          <p:nvSpPr>
            <p:cNvPr id="177" name="テキスト ボックス 176"/>
            <p:cNvSpPr txBox="1"/>
            <p:nvPr/>
          </p:nvSpPr>
          <p:spPr>
            <a:xfrm>
              <a:off x="835738" y="5501970"/>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78" name="テキスト ボックス 177"/>
            <p:cNvSpPr txBox="1"/>
            <p:nvPr/>
          </p:nvSpPr>
          <p:spPr>
            <a:xfrm>
              <a:off x="762000" y="5678025"/>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179" name="直線コネクタ 178"/>
            <p:cNvCxnSpPr/>
            <p:nvPr/>
          </p:nvCxnSpPr>
          <p:spPr bwMode="auto">
            <a:xfrm>
              <a:off x="1201543" y="5621739"/>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a:off x="1201543" y="5850253"/>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181" name="テキスト ボックス 180"/>
            <p:cNvSpPr txBox="1"/>
            <p:nvPr/>
          </p:nvSpPr>
          <p:spPr>
            <a:xfrm>
              <a:off x="1706220" y="5344369"/>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2" name="直線矢印コネクタ 181"/>
            <p:cNvCxnSpPr/>
            <p:nvPr/>
          </p:nvCxnSpPr>
          <p:spPr bwMode="auto">
            <a:xfrm>
              <a:off x="2474380" y="5621368"/>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3" name="テキスト ボックス 182"/>
            <p:cNvSpPr txBox="1"/>
            <p:nvPr/>
          </p:nvSpPr>
          <p:spPr>
            <a:xfrm>
              <a:off x="3246780" y="5344368"/>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184" name="直線矢印コネクタ 183"/>
            <p:cNvCxnSpPr/>
            <p:nvPr/>
          </p:nvCxnSpPr>
          <p:spPr bwMode="auto">
            <a:xfrm>
              <a:off x="4050606" y="5621367"/>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直線矢印コネクタ 184"/>
            <p:cNvCxnSpPr/>
            <p:nvPr/>
          </p:nvCxnSpPr>
          <p:spPr bwMode="auto">
            <a:xfrm>
              <a:off x="5589163" y="5621366"/>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6" name="テキスト ボックス 185"/>
            <p:cNvSpPr txBox="1"/>
            <p:nvPr/>
          </p:nvSpPr>
          <p:spPr>
            <a:xfrm>
              <a:off x="4821003" y="5344367"/>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7" name="直線コネクタ 186"/>
            <p:cNvCxnSpPr/>
            <p:nvPr/>
          </p:nvCxnSpPr>
          <p:spPr bwMode="auto">
            <a:xfrm>
              <a:off x="2921912" y="5621739"/>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8" name="直線コネクタ 187"/>
            <p:cNvCxnSpPr/>
            <p:nvPr/>
          </p:nvCxnSpPr>
          <p:spPr bwMode="auto">
            <a:xfrm>
              <a:off x="2921912" y="5850253"/>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9" name="直線コネクタ 188"/>
            <p:cNvCxnSpPr/>
            <p:nvPr/>
          </p:nvCxnSpPr>
          <p:spPr bwMode="auto">
            <a:xfrm>
              <a:off x="4419190" y="5621366"/>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90" name="直線コネクタ 189"/>
            <p:cNvCxnSpPr/>
            <p:nvPr/>
          </p:nvCxnSpPr>
          <p:spPr bwMode="auto">
            <a:xfrm>
              <a:off x="4419190" y="5850253"/>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191" name="グループ化 190"/>
            <p:cNvGrpSpPr/>
            <p:nvPr/>
          </p:nvGrpSpPr>
          <p:grpSpPr>
            <a:xfrm>
              <a:off x="2842060" y="5542110"/>
              <a:ext cx="113983" cy="158511"/>
              <a:chOff x="-869964" y="4798742"/>
              <a:chExt cx="113983" cy="158511"/>
            </a:xfrm>
          </p:grpSpPr>
          <p:grpSp>
            <p:nvGrpSpPr>
              <p:cNvPr id="224" name="グループ化 223"/>
              <p:cNvGrpSpPr/>
              <p:nvPr/>
            </p:nvGrpSpPr>
            <p:grpSpPr>
              <a:xfrm rot="2700000">
                <a:off x="-909592" y="4838370"/>
                <a:ext cx="158511" cy="79256"/>
                <a:chOff x="-990600" y="4939099"/>
                <a:chExt cx="561428" cy="280716"/>
              </a:xfrm>
            </p:grpSpPr>
            <p:sp>
              <p:nvSpPr>
                <p:cNvPr id="228" name="円弧 22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9" name="円弧 22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25" name="グループ化 224"/>
              <p:cNvGrpSpPr/>
              <p:nvPr/>
            </p:nvGrpSpPr>
            <p:grpSpPr>
              <a:xfrm rot="2700000">
                <a:off x="-874865" y="4838370"/>
                <a:ext cx="158511" cy="79256"/>
                <a:chOff x="-990600" y="4939099"/>
                <a:chExt cx="561428" cy="280716"/>
              </a:xfrm>
            </p:grpSpPr>
            <p:sp>
              <p:nvSpPr>
                <p:cNvPr id="226" name="円弧 22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7" name="円弧 22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2" name="グループ化 191"/>
            <p:cNvGrpSpPr/>
            <p:nvPr/>
          </p:nvGrpSpPr>
          <p:grpSpPr>
            <a:xfrm>
              <a:off x="2842060" y="5770998"/>
              <a:ext cx="113983" cy="158511"/>
              <a:chOff x="-869964" y="4798742"/>
              <a:chExt cx="113983" cy="158511"/>
            </a:xfrm>
          </p:grpSpPr>
          <p:grpSp>
            <p:nvGrpSpPr>
              <p:cNvPr id="218" name="グループ化 217"/>
              <p:cNvGrpSpPr/>
              <p:nvPr/>
            </p:nvGrpSpPr>
            <p:grpSpPr>
              <a:xfrm rot="2700000">
                <a:off x="-909592" y="4838370"/>
                <a:ext cx="158511" cy="79256"/>
                <a:chOff x="-990600" y="4939099"/>
                <a:chExt cx="561428" cy="280716"/>
              </a:xfrm>
            </p:grpSpPr>
            <p:sp>
              <p:nvSpPr>
                <p:cNvPr id="222" name="円弧 22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3" name="円弧 22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9" name="グループ化 218"/>
              <p:cNvGrpSpPr/>
              <p:nvPr/>
            </p:nvGrpSpPr>
            <p:grpSpPr>
              <a:xfrm rot="2700000">
                <a:off x="-874865" y="4838370"/>
                <a:ext cx="158511" cy="79256"/>
                <a:chOff x="-990600" y="4939099"/>
                <a:chExt cx="561428" cy="280716"/>
              </a:xfrm>
            </p:grpSpPr>
            <p:sp>
              <p:nvSpPr>
                <p:cNvPr id="220" name="円弧 2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1" name="円弧 2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3" name="グループ化 192"/>
            <p:cNvGrpSpPr/>
            <p:nvPr/>
          </p:nvGrpSpPr>
          <p:grpSpPr>
            <a:xfrm>
              <a:off x="4339339" y="5542110"/>
              <a:ext cx="113983" cy="158511"/>
              <a:chOff x="-869964" y="4798742"/>
              <a:chExt cx="113983" cy="158511"/>
            </a:xfrm>
          </p:grpSpPr>
          <p:grpSp>
            <p:nvGrpSpPr>
              <p:cNvPr id="212" name="グループ化 211"/>
              <p:cNvGrpSpPr/>
              <p:nvPr/>
            </p:nvGrpSpPr>
            <p:grpSpPr>
              <a:xfrm rot="2700000">
                <a:off x="-909592" y="4838370"/>
                <a:ext cx="158511" cy="79256"/>
                <a:chOff x="-990600" y="4939099"/>
                <a:chExt cx="561428" cy="280716"/>
              </a:xfrm>
            </p:grpSpPr>
            <p:sp>
              <p:nvSpPr>
                <p:cNvPr id="216" name="円弧 21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7" name="円弧 21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3" name="グループ化 212"/>
              <p:cNvGrpSpPr/>
              <p:nvPr/>
            </p:nvGrpSpPr>
            <p:grpSpPr>
              <a:xfrm rot="2700000">
                <a:off x="-874865" y="4838370"/>
                <a:ext cx="158511" cy="79256"/>
                <a:chOff x="-990600" y="4939099"/>
                <a:chExt cx="561428" cy="280716"/>
              </a:xfrm>
            </p:grpSpPr>
            <p:sp>
              <p:nvSpPr>
                <p:cNvPr id="214" name="円弧 2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5" name="円弧 2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4" name="グループ化 193"/>
            <p:cNvGrpSpPr/>
            <p:nvPr/>
          </p:nvGrpSpPr>
          <p:grpSpPr>
            <a:xfrm>
              <a:off x="4339339" y="5770998"/>
              <a:ext cx="113983" cy="158511"/>
              <a:chOff x="-869964" y="4798742"/>
              <a:chExt cx="113983" cy="158511"/>
            </a:xfrm>
          </p:grpSpPr>
          <p:grpSp>
            <p:nvGrpSpPr>
              <p:cNvPr id="206" name="グループ化 205"/>
              <p:cNvGrpSpPr/>
              <p:nvPr/>
            </p:nvGrpSpPr>
            <p:grpSpPr>
              <a:xfrm rot="2700000">
                <a:off x="-909592" y="4838370"/>
                <a:ext cx="158511" cy="79256"/>
                <a:chOff x="-990600" y="4939099"/>
                <a:chExt cx="561428" cy="280716"/>
              </a:xfrm>
            </p:grpSpPr>
            <p:sp>
              <p:nvSpPr>
                <p:cNvPr id="210" name="円弧 20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1" name="円弧 21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07" name="グループ化 206"/>
              <p:cNvGrpSpPr/>
              <p:nvPr/>
            </p:nvGrpSpPr>
            <p:grpSpPr>
              <a:xfrm rot="2700000">
                <a:off x="-874865" y="4838370"/>
                <a:ext cx="158511" cy="79256"/>
                <a:chOff x="-990600" y="4939099"/>
                <a:chExt cx="561428" cy="280716"/>
              </a:xfrm>
            </p:grpSpPr>
            <p:sp>
              <p:nvSpPr>
                <p:cNvPr id="208" name="円弧 2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9" name="円弧 2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195" name="テキスト ボックス 194"/>
            <p:cNvSpPr txBox="1"/>
            <p:nvPr/>
          </p:nvSpPr>
          <p:spPr>
            <a:xfrm>
              <a:off x="1788639" y="5090325"/>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6" name="テキスト ボックス 195"/>
            <p:cNvSpPr txBox="1"/>
            <p:nvPr/>
          </p:nvSpPr>
          <p:spPr>
            <a:xfrm>
              <a:off x="3397461" y="5090325"/>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197" name="テキスト ボックス 196"/>
            <p:cNvSpPr txBox="1"/>
            <p:nvPr/>
          </p:nvSpPr>
          <p:spPr>
            <a:xfrm>
              <a:off x="4954853" y="5090325"/>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198" name="テキスト ボックス 197"/>
            <p:cNvSpPr txBox="1"/>
            <p:nvPr/>
          </p:nvSpPr>
          <p:spPr>
            <a:xfrm>
              <a:off x="1788639" y="5947762"/>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9" name="テキスト ボックス 198"/>
            <p:cNvSpPr txBox="1"/>
            <p:nvPr/>
          </p:nvSpPr>
          <p:spPr>
            <a:xfrm>
              <a:off x="3397462" y="5947762"/>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200" name="テキスト ボックス 199"/>
            <p:cNvSpPr txBox="1"/>
            <p:nvPr/>
          </p:nvSpPr>
          <p:spPr>
            <a:xfrm>
              <a:off x="4954854" y="5947762"/>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201" name="テキスト ボックス 200"/>
            <p:cNvSpPr txBox="1"/>
            <p:nvPr/>
          </p:nvSpPr>
          <p:spPr>
            <a:xfrm>
              <a:off x="2168847" y="583017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2" name="テキスト ボックス 201"/>
            <p:cNvSpPr txBox="1"/>
            <p:nvPr/>
          </p:nvSpPr>
          <p:spPr>
            <a:xfrm>
              <a:off x="3854078" y="5830173"/>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203" name="テキスト ボックス 202"/>
            <p:cNvSpPr txBox="1"/>
            <p:nvPr/>
          </p:nvSpPr>
          <p:spPr>
            <a:xfrm>
              <a:off x="5283630" y="582396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4" name="乗算記号 203"/>
            <p:cNvSpPr/>
            <p:nvPr/>
          </p:nvSpPr>
          <p:spPr bwMode="auto">
            <a:xfrm>
              <a:off x="3926080" y="5603275"/>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5" name="乗算記号 204"/>
            <p:cNvSpPr/>
            <p:nvPr/>
          </p:nvSpPr>
          <p:spPr bwMode="auto">
            <a:xfrm>
              <a:off x="4141279" y="5955669"/>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0" name="直線コネクタ 229"/>
            <p:cNvCxnSpPr/>
            <p:nvPr/>
          </p:nvCxnSpPr>
          <p:spPr bwMode="auto">
            <a:xfrm>
              <a:off x="6229350" y="562360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31" name="直線コネクタ 230"/>
            <p:cNvCxnSpPr/>
            <p:nvPr/>
          </p:nvCxnSpPr>
          <p:spPr bwMode="auto">
            <a:xfrm>
              <a:off x="6229350" y="585211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34" name="テキスト ボックス 233"/>
            <p:cNvSpPr txBox="1"/>
            <p:nvPr/>
          </p:nvSpPr>
          <p:spPr>
            <a:xfrm>
              <a:off x="6598931" y="5346233"/>
              <a:ext cx="647934" cy="276999"/>
            </a:xfrm>
            <a:prstGeom prst="rect">
              <a:avLst/>
            </a:prstGeom>
            <a:noFill/>
            <a:ln w="15875">
              <a:solidFill>
                <a:schemeClr val="tx1"/>
              </a:solidFill>
            </a:ln>
          </p:spPr>
          <p:txBody>
            <a:bodyPr wrap="square" rtlCol="0">
              <a:spAutoFit/>
            </a:bodyPr>
            <a:lstStyle/>
            <a:p>
              <a:pPr algn="ctr"/>
              <a:r>
                <a:rPr kumimoji="1" lang="en-US" altLang="ja-JP" dirty="0" smtClean="0"/>
                <a:t>Flush</a:t>
              </a:r>
              <a:endParaRPr kumimoji="1" lang="ja-JP" altLang="en-US" dirty="0"/>
            </a:p>
          </p:txBody>
        </p:sp>
        <p:cxnSp>
          <p:nvCxnSpPr>
            <p:cNvPr id="235" name="直線矢印コネクタ 234"/>
            <p:cNvCxnSpPr/>
            <p:nvPr/>
          </p:nvCxnSpPr>
          <p:spPr bwMode="auto">
            <a:xfrm>
              <a:off x="7246865" y="562323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296" name="グループ化 295"/>
            <p:cNvGrpSpPr/>
            <p:nvPr/>
          </p:nvGrpSpPr>
          <p:grpSpPr>
            <a:xfrm>
              <a:off x="6153716" y="5532070"/>
              <a:ext cx="113983" cy="387399"/>
              <a:chOff x="3958339" y="5966791"/>
              <a:chExt cx="113983" cy="387399"/>
            </a:xfrm>
          </p:grpSpPr>
          <p:grpSp>
            <p:nvGrpSpPr>
              <p:cNvPr id="282" name="グループ化 281"/>
              <p:cNvGrpSpPr/>
              <p:nvPr/>
            </p:nvGrpSpPr>
            <p:grpSpPr>
              <a:xfrm>
                <a:off x="3958339" y="5966791"/>
                <a:ext cx="113983" cy="158511"/>
                <a:chOff x="-869964" y="4798742"/>
                <a:chExt cx="113983" cy="158511"/>
              </a:xfrm>
            </p:grpSpPr>
            <p:grpSp>
              <p:nvGrpSpPr>
                <p:cNvPr id="283" name="グループ化 282"/>
                <p:cNvGrpSpPr/>
                <p:nvPr/>
              </p:nvGrpSpPr>
              <p:grpSpPr>
                <a:xfrm rot="2700000">
                  <a:off x="-909592" y="4838370"/>
                  <a:ext cx="158511" cy="79256"/>
                  <a:chOff x="-990600" y="4939099"/>
                  <a:chExt cx="561428" cy="280716"/>
                </a:xfrm>
              </p:grpSpPr>
              <p:sp>
                <p:nvSpPr>
                  <p:cNvPr id="287" name="円弧 286"/>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8" name="円弧 287"/>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84" name="グループ化 283"/>
                <p:cNvGrpSpPr/>
                <p:nvPr/>
              </p:nvGrpSpPr>
              <p:grpSpPr>
                <a:xfrm rot="2700000">
                  <a:off x="-874865" y="4838370"/>
                  <a:ext cx="158511" cy="79256"/>
                  <a:chOff x="-990600" y="4939099"/>
                  <a:chExt cx="561428" cy="280716"/>
                </a:xfrm>
              </p:grpSpPr>
              <p:sp>
                <p:nvSpPr>
                  <p:cNvPr id="285" name="円弧 28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6" name="円弧 28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289" name="グループ化 288"/>
              <p:cNvGrpSpPr/>
              <p:nvPr/>
            </p:nvGrpSpPr>
            <p:grpSpPr>
              <a:xfrm>
                <a:off x="3958339" y="6195679"/>
                <a:ext cx="113983" cy="158511"/>
                <a:chOff x="-869964" y="4798742"/>
                <a:chExt cx="113983" cy="158511"/>
              </a:xfrm>
            </p:grpSpPr>
            <p:grpSp>
              <p:nvGrpSpPr>
                <p:cNvPr id="290" name="グループ化 289"/>
                <p:cNvGrpSpPr/>
                <p:nvPr/>
              </p:nvGrpSpPr>
              <p:grpSpPr>
                <a:xfrm rot="2700000">
                  <a:off x="-909592" y="4838370"/>
                  <a:ext cx="158511" cy="79256"/>
                  <a:chOff x="-990600" y="4939099"/>
                  <a:chExt cx="561428" cy="280716"/>
                </a:xfrm>
              </p:grpSpPr>
              <p:sp>
                <p:nvSpPr>
                  <p:cNvPr id="294" name="円弧 29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5" name="円弧 29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91" name="グループ化 290"/>
                <p:cNvGrpSpPr/>
                <p:nvPr/>
              </p:nvGrpSpPr>
              <p:grpSpPr>
                <a:xfrm rot="2700000">
                  <a:off x="-874865" y="4838370"/>
                  <a:ext cx="158511" cy="79256"/>
                  <a:chOff x="-990600" y="4939099"/>
                  <a:chExt cx="561428" cy="280716"/>
                </a:xfrm>
              </p:grpSpPr>
              <p:sp>
                <p:nvSpPr>
                  <p:cNvPr id="292" name="円弧 29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3" name="円弧 29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sp>
          <p:nvSpPr>
            <p:cNvPr id="299" name="テキスト ボックス 298"/>
            <p:cNvSpPr txBox="1"/>
            <p:nvPr/>
          </p:nvSpPr>
          <p:spPr>
            <a:xfrm>
              <a:off x="6314200" y="5867400"/>
              <a:ext cx="2438488" cy="415498"/>
            </a:xfrm>
            <a:prstGeom prst="rect">
              <a:avLst/>
            </a:prstGeom>
            <a:noFill/>
          </p:spPr>
          <p:txBody>
            <a:bodyPr wrap="none" rtlCol="0">
              <a:spAutoFit/>
            </a:bodyPr>
            <a:lstStyle/>
            <a:p>
              <a:r>
                <a:rPr kumimoji="1" lang="en-US" altLang="ja-JP" sz="1050" dirty="0" smtClean="0"/>
                <a:t>SN=1 &amp; 3can be carried up to upper layer</a:t>
              </a:r>
            </a:p>
            <a:p>
              <a:r>
                <a:rPr kumimoji="1" lang="en-US" altLang="ja-JP" sz="1050" dirty="0" smtClean="0"/>
                <a:t>and flushed from bitmap</a:t>
              </a:r>
              <a:endParaRPr kumimoji="1" lang="ja-JP" altLang="en-US" sz="1050" dirty="0"/>
            </a:p>
          </p:txBody>
        </p:sp>
        <p:sp>
          <p:nvSpPr>
            <p:cNvPr id="157" name="テキスト ボックス 156"/>
            <p:cNvSpPr txBox="1"/>
            <p:nvPr/>
          </p:nvSpPr>
          <p:spPr>
            <a:xfrm>
              <a:off x="7255425" y="5147102"/>
              <a:ext cx="1798890" cy="415498"/>
            </a:xfrm>
            <a:prstGeom prst="rect">
              <a:avLst/>
            </a:prstGeom>
            <a:noFill/>
          </p:spPr>
          <p:txBody>
            <a:bodyPr wrap="none" rtlCol="0">
              <a:spAutoFit/>
            </a:bodyPr>
            <a:lstStyle/>
            <a:p>
              <a:r>
                <a:rPr kumimoji="1" lang="en-US" altLang="ja-JP" sz="1050" dirty="0" smtClean="0"/>
                <a:t>Notice that SN=1&amp;3 are</a:t>
              </a:r>
            </a:p>
            <a:p>
              <a:r>
                <a:rPr kumimoji="1" lang="en-US" altLang="ja-JP" sz="1050" dirty="0" smtClean="0"/>
                <a:t>valid enough to carry them up</a:t>
              </a:r>
              <a:endParaRPr kumimoji="1" lang="ja-JP" altLang="en-US" sz="1050" dirty="0"/>
            </a:p>
          </p:txBody>
        </p:sp>
      </p:grpSp>
    </p:spTree>
    <p:extLst>
      <p:ext uri="{BB962C8B-B14F-4D97-AF65-F5344CB8AC3E}">
        <p14:creationId xmlns:p14="http://schemas.microsoft.com/office/powerpoint/2010/main" val="1849513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lang="en-US" altLang="ja-JP" sz="2000" dirty="0" smtClean="0"/>
              <a:t>IEEE 802.11 2012[5] includes specifications as follows.</a:t>
            </a:r>
          </a:p>
          <a:p>
            <a:pPr lvl="1"/>
            <a:r>
              <a:rPr kumimoji="1" lang="en-US" altLang="ja-JP" sz="1600" i="1" dirty="0"/>
              <a:t>“9.12.4 A-MPDU aggregation of group addressed data frames</a:t>
            </a:r>
            <a:br>
              <a:rPr kumimoji="1" lang="en-US" altLang="ja-JP" sz="1600" i="1" dirty="0"/>
            </a:br>
            <a:r>
              <a:rPr kumimoji="1" lang="en-US" altLang="ja-JP" sz="1600" i="1" dirty="0"/>
              <a:t>An HT AP and an HT mesh STA shall not transmit an A-MPDU containing group addressed MPDUs if the HT Protection field is equal to non-HT mixed mode.”</a:t>
            </a:r>
          </a:p>
          <a:p>
            <a:pPr lvl="1"/>
            <a:endParaRPr kumimoji="1" lang="en-US" altLang="ja-JP" sz="1600" dirty="0" smtClean="0"/>
          </a:p>
          <a:p>
            <a:r>
              <a:rPr kumimoji="1" lang="en-US" altLang="ja-JP" sz="2000" dirty="0" smtClean="0"/>
              <a:t>This specification can be modified because of following reasons.</a:t>
            </a:r>
            <a:endParaRPr kumimoji="1" lang="en-US" altLang="ja-JP" sz="2000" dirty="0"/>
          </a:p>
          <a:p>
            <a:pPr lvl="1"/>
            <a:r>
              <a:rPr kumimoji="1" lang="en-US" altLang="ja-JP" sz="1600" dirty="0" smtClean="0"/>
              <a:t>This specification prohibits AP from sending aggregated multicast frame when only one non-HT(pre-11n) device is associated although it DOES NOT intend to receive the multicast traffic.</a:t>
            </a:r>
          </a:p>
          <a:p>
            <a:pPr lvl="1"/>
            <a:r>
              <a:rPr kumimoji="1" lang="en-US" altLang="ja-JP" sz="1600" dirty="0" smtClean="0"/>
              <a:t>This is a minor case to give up any other enhancement.</a:t>
            </a:r>
            <a:endParaRPr kumimoji="1" lang="en-US" altLang="ja-JP" sz="1600" dirty="0"/>
          </a:p>
        </p:txBody>
      </p:sp>
      <p:sp>
        <p:nvSpPr>
          <p:cNvPr id="3" name="タイトル 2"/>
          <p:cNvSpPr>
            <a:spLocks noGrp="1"/>
          </p:cNvSpPr>
          <p:nvPr>
            <p:ph type="title"/>
          </p:nvPr>
        </p:nvSpPr>
        <p:spPr/>
        <p:txBody>
          <a:bodyPr/>
          <a:lstStyle/>
          <a:p>
            <a:r>
              <a:rPr kumimoji="1" lang="en-US" altLang="ja-JP" dirty="0" smtClean="0"/>
              <a:t>3. </a:t>
            </a:r>
            <a:r>
              <a:rPr kumimoji="1" lang="en-US" altLang="ja-JP" dirty="0" smtClean="0"/>
              <a:t>Multicast MPDU aggregation</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14</a:t>
            </a:fld>
            <a:endParaRPr lang="en-US" dirty="0"/>
          </a:p>
        </p:txBody>
      </p:sp>
    </p:spTree>
    <p:extLst>
      <p:ext uri="{BB962C8B-B14F-4D97-AF65-F5344CB8AC3E}">
        <p14:creationId xmlns:p14="http://schemas.microsoft.com/office/powerpoint/2010/main" val="2607222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We can modify the specifications as follows.</a:t>
            </a:r>
            <a:endParaRPr kumimoji="1" lang="en-US" altLang="ja-JP" sz="2000" dirty="0"/>
          </a:p>
          <a:p>
            <a:pPr lvl="1"/>
            <a:r>
              <a:rPr kumimoji="1" lang="en-US" altLang="ja-JP" sz="1600" i="1" dirty="0" smtClean="0"/>
              <a:t>“9.12.4 A-MPDU aggregation of group addressed data frames</a:t>
            </a:r>
            <a:br>
              <a:rPr kumimoji="1" lang="en-US" altLang="ja-JP" sz="1600" i="1" dirty="0" smtClean="0"/>
            </a:br>
            <a:r>
              <a:rPr kumimoji="1" lang="en-US" altLang="ja-JP" sz="1600" i="1" dirty="0" smtClean="0"/>
              <a:t>An </a:t>
            </a:r>
            <a:r>
              <a:rPr kumimoji="1" lang="en-US" altLang="ja-JP" sz="1600" i="1" dirty="0">
                <a:solidFill>
                  <a:srgbClr val="0070C0"/>
                </a:solidFill>
              </a:rPr>
              <a:t>HE</a:t>
            </a:r>
            <a:r>
              <a:rPr kumimoji="1" lang="en-US" altLang="ja-JP" sz="1600" i="1" dirty="0" smtClean="0"/>
              <a:t> AP and an </a:t>
            </a:r>
            <a:r>
              <a:rPr kumimoji="1" lang="en-US" altLang="ja-JP" sz="1600" i="1" dirty="0">
                <a:solidFill>
                  <a:srgbClr val="0070C0"/>
                </a:solidFill>
              </a:rPr>
              <a:t>HE</a:t>
            </a:r>
            <a:r>
              <a:rPr kumimoji="1" lang="en-US" altLang="ja-JP" sz="1600" i="1" dirty="0" smtClean="0"/>
              <a:t> mesh STA shall not transmit an A-MPDU containing </a:t>
            </a:r>
            <a:r>
              <a:rPr kumimoji="1" lang="en-US" altLang="ja-JP" sz="1600" i="1" strike="sngStrike" dirty="0" smtClean="0"/>
              <a:t>group</a:t>
            </a:r>
            <a:r>
              <a:rPr kumimoji="1" lang="en-US" altLang="ja-JP" sz="1600" i="1" dirty="0" smtClean="0"/>
              <a:t> </a:t>
            </a:r>
            <a:r>
              <a:rPr kumimoji="1" lang="en-US" altLang="ja-JP" sz="1600" i="1" dirty="0" smtClean="0">
                <a:solidFill>
                  <a:srgbClr val="0070C0"/>
                </a:solidFill>
              </a:rPr>
              <a:t>broadcast</a:t>
            </a:r>
            <a:r>
              <a:rPr kumimoji="1" lang="en-US" altLang="ja-JP" sz="1600" i="1" dirty="0" smtClean="0"/>
              <a:t> addressed MPDUs if the HT Protection field is equal to non-HT mixed mode.</a:t>
            </a:r>
            <a:br>
              <a:rPr kumimoji="1" lang="en-US" altLang="ja-JP" sz="1600" i="1" dirty="0" smtClean="0"/>
            </a:br>
            <a:r>
              <a:rPr kumimoji="1" lang="en-US" altLang="ja-JP" sz="1600" i="1" dirty="0" smtClean="0">
                <a:solidFill>
                  <a:srgbClr val="0070C0"/>
                </a:solidFill>
              </a:rPr>
              <a:t>An HE AP and an HE mesh STA shall not transmit an A-MPDU containing multicast addressed MPDUs if [TBD]</a:t>
            </a:r>
            <a:r>
              <a:rPr kumimoji="1" lang="en-US" altLang="ja-JP" sz="1600" i="1" dirty="0" smtClean="0"/>
              <a:t>”</a:t>
            </a:r>
          </a:p>
          <a:p>
            <a:pPr lvl="1"/>
            <a:r>
              <a:rPr kumimoji="1" lang="en-US" altLang="ja-JP" sz="1600" dirty="0" smtClean="0"/>
              <a:t>Here, TBD is the situation that </a:t>
            </a:r>
            <a:r>
              <a:rPr kumimoji="1" lang="en-US" altLang="ja-JP" sz="1600" u="sng" dirty="0" smtClean="0"/>
              <a:t>all STAs addressed multicast group address</a:t>
            </a:r>
            <a:r>
              <a:rPr kumimoji="1" lang="en-US" altLang="ja-JP" sz="1600" dirty="0" smtClean="0"/>
              <a:t> do not satisfy the condition that </a:t>
            </a:r>
            <a:r>
              <a:rPr lang="en-US" altLang="ja-JP" sz="1600" dirty="0" smtClean="0"/>
              <a:t>HT Protection field may be set to no protection mode, nonmember protection mode or 20 MHz protection mode. (refer appendix)</a:t>
            </a:r>
            <a:endParaRPr kumimoji="1" lang="ja-JP" altLang="en-US" sz="1600" dirty="0"/>
          </a:p>
        </p:txBody>
      </p:sp>
      <p:sp>
        <p:nvSpPr>
          <p:cNvPr id="3" name="タイトル 2"/>
          <p:cNvSpPr>
            <a:spLocks noGrp="1"/>
          </p:cNvSpPr>
          <p:nvPr>
            <p:ph type="title"/>
          </p:nvPr>
        </p:nvSpPr>
        <p:spPr/>
        <p:txBody>
          <a:bodyPr/>
          <a:lstStyle/>
          <a:p>
            <a:r>
              <a:rPr kumimoji="1" lang="en-US" altLang="ja-JP" dirty="0"/>
              <a:t>3. Multicast MPDU aggregation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15</a:t>
            </a:fld>
            <a:endParaRPr lang="en-US" dirty="0"/>
          </a:p>
        </p:txBody>
      </p:sp>
    </p:spTree>
    <p:extLst>
      <p:ext uri="{BB962C8B-B14F-4D97-AF65-F5344CB8AC3E}">
        <p14:creationId xmlns:p14="http://schemas.microsoft.com/office/powerpoint/2010/main" val="153713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342900" lvl="1" indent="-342900" algn="just">
              <a:buFontTx/>
              <a:buChar char="•"/>
            </a:pPr>
            <a:r>
              <a:rPr kumimoji="1" lang="en-US" altLang="ja-JP" b="1" dirty="0"/>
              <a:t>This contribution </a:t>
            </a:r>
            <a:r>
              <a:rPr kumimoji="1" lang="en-US" altLang="ja-JP" b="1" dirty="0" smtClean="0"/>
              <a:t>showed </a:t>
            </a:r>
            <a:r>
              <a:rPr kumimoji="1" lang="en-US" altLang="ja-JP" b="1" dirty="0"/>
              <a:t>three items to improve 11ax Multicast that need to be considered and some ideas to solve them</a:t>
            </a:r>
            <a:r>
              <a:rPr kumimoji="1" lang="en-US" altLang="ja-JP" b="1" dirty="0" smtClean="0"/>
              <a:t>.</a:t>
            </a:r>
          </a:p>
          <a:p>
            <a:pPr marL="800100" lvl="2" indent="-457200">
              <a:buFont typeface="+mj-lt"/>
              <a:buAutoNum type="arabicPeriod"/>
            </a:pPr>
            <a:r>
              <a:rPr kumimoji="1" lang="en-US" altLang="ja-JP" dirty="0" smtClean="0"/>
              <a:t>Scalable MDR transmission</a:t>
            </a:r>
          </a:p>
          <a:p>
            <a:pPr marL="800100" lvl="2" indent="-457200">
              <a:buFont typeface="+mj-lt"/>
              <a:buAutoNum type="arabicPeriod"/>
            </a:pPr>
            <a:r>
              <a:rPr kumimoji="1" lang="en-US" altLang="ja-JP" dirty="0" smtClean="0"/>
              <a:t>Multicast SN and Bitmap </a:t>
            </a:r>
            <a:r>
              <a:rPr kumimoji="1" lang="en-US" altLang="ja-JP" dirty="0"/>
              <a:t>management</a:t>
            </a:r>
          </a:p>
          <a:p>
            <a:pPr marL="800100" lvl="2" indent="-457200">
              <a:buFont typeface="+mj-lt"/>
              <a:buAutoNum type="arabicPeriod"/>
            </a:pPr>
            <a:r>
              <a:rPr kumimoji="1" lang="en-US" altLang="ja-JP" dirty="0" smtClean="0"/>
              <a:t>Multicast MPDU aggregation </a:t>
            </a:r>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16</a:t>
            </a:fld>
            <a:endParaRPr lang="en-US" dirty="0"/>
          </a:p>
        </p:txBody>
      </p:sp>
    </p:spTree>
    <p:extLst>
      <p:ext uri="{BB962C8B-B14F-4D97-AF65-F5344CB8AC3E}">
        <p14:creationId xmlns:p14="http://schemas.microsoft.com/office/powerpoint/2010/main" val="78204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p>
          <a:p>
            <a:r>
              <a:rPr kumimoji="1" lang="en-US" altLang="ja-JP" sz="2000" dirty="0" smtClean="0"/>
              <a:t>Do you agree that modification </a:t>
            </a:r>
            <a:r>
              <a:rPr kumimoji="1" lang="en-US" altLang="ja-JP" sz="2000" dirty="0" smtClean="0"/>
              <a:t>to </a:t>
            </a:r>
            <a:r>
              <a:rPr kumimoji="1" lang="en-US" altLang="ja-JP" sz="2000" dirty="0" smtClean="0"/>
              <a:t>Multicast Diagnostic Request is beneficial </a:t>
            </a:r>
            <a:r>
              <a:rPr kumimoji="1" lang="en-US" altLang="ja-JP" sz="2000" dirty="0" smtClean="0"/>
              <a:t>to make Multicast </a:t>
            </a:r>
            <a:r>
              <a:rPr kumimoji="1" lang="en-US" altLang="ja-JP" sz="2000" dirty="0"/>
              <a:t>Diagnostic Report </a:t>
            </a:r>
            <a:r>
              <a:rPr kumimoji="1" lang="en-US" altLang="ja-JP" sz="2000" dirty="0" smtClean="0"/>
              <a:t>scalable?</a:t>
            </a:r>
            <a:endParaRPr kumimoji="1" lang="en-US" altLang="ja-JP" sz="2000"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17</a:t>
            </a:fld>
            <a:endParaRPr lang="en-US" dirty="0"/>
          </a:p>
        </p:txBody>
      </p:sp>
    </p:spTree>
    <p:extLst>
      <p:ext uri="{BB962C8B-B14F-4D97-AF65-F5344CB8AC3E}">
        <p14:creationId xmlns:p14="http://schemas.microsoft.com/office/powerpoint/2010/main" val="1828769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r>
              <a:rPr kumimoji="1" lang="en-US" altLang="ja-JP" b="1" dirty="0" smtClean="0"/>
              <a:t>)</a:t>
            </a:r>
          </a:p>
          <a:p>
            <a:pPr marL="342900" lvl="1" indent="-342900" algn="just">
              <a:buFontTx/>
              <a:buChar char="•"/>
            </a:pPr>
            <a:r>
              <a:rPr kumimoji="1" lang="en-US" altLang="ja-JP" b="1" dirty="0"/>
              <a:t>Do you agree </a:t>
            </a:r>
            <a:r>
              <a:rPr kumimoji="1" lang="en-US" altLang="ja-JP" b="1" dirty="0" smtClean="0"/>
              <a:t>to </a:t>
            </a:r>
            <a:r>
              <a:rPr kumimoji="1" lang="en-US" altLang="ja-JP" b="1" dirty="0" smtClean="0"/>
              <a:t>consider any </a:t>
            </a:r>
            <a:r>
              <a:rPr kumimoji="1" lang="en-US" altLang="ja-JP" b="1" dirty="0" smtClean="0"/>
              <a:t>mechanism to avoid </a:t>
            </a:r>
            <a:r>
              <a:rPr kumimoji="1" lang="en-US" altLang="ja-JP" b="1" dirty="0"/>
              <a:t>the problem caused by </a:t>
            </a:r>
            <a:r>
              <a:rPr kumimoji="1" lang="en-US" altLang="ja-JP" b="1" dirty="0" smtClean="0"/>
              <a:t>the current </a:t>
            </a:r>
            <a:r>
              <a:rPr kumimoji="1" lang="en-US" altLang="ja-JP" b="1" dirty="0" smtClean="0"/>
              <a:t>sequence number and </a:t>
            </a:r>
            <a:r>
              <a:rPr kumimoji="1" lang="en-US" altLang="ja-JP" b="1" dirty="0" smtClean="0"/>
              <a:t>bitmap </a:t>
            </a:r>
            <a:r>
              <a:rPr kumimoji="1" lang="en-US" altLang="ja-JP" b="1" dirty="0"/>
              <a:t>management for </a:t>
            </a:r>
            <a:r>
              <a:rPr kumimoji="1" lang="en-US" altLang="ja-JP" b="1" dirty="0" smtClean="0"/>
              <a:t>multicast traffic?</a:t>
            </a:r>
            <a:endParaRPr kumimoji="1" lang="en-US" altLang="ja-JP" b="1"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18</a:t>
            </a:fld>
            <a:endParaRPr lang="en-US" dirty="0"/>
          </a:p>
        </p:txBody>
      </p:sp>
    </p:spTree>
    <p:extLst>
      <p:ext uri="{BB962C8B-B14F-4D97-AF65-F5344CB8AC3E}">
        <p14:creationId xmlns:p14="http://schemas.microsoft.com/office/powerpoint/2010/main" val="265634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3</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gn="just"/>
            <a:r>
              <a:rPr kumimoji="1" lang="en-US" altLang="ja-JP" sz="2000" dirty="0"/>
              <a:t>(not SFD proposal)</a:t>
            </a:r>
          </a:p>
          <a:p>
            <a:pPr marL="342900" lvl="1" indent="-342900" algn="just">
              <a:buFontTx/>
              <a:buChar char="•"/>
            </a:pPr>
            <a:r>
              <a:rPr kumimoji="1" lang="en-US" altLang="ja-JP" b="1" dirty="0"/>
              <a:t>Do you agree that </a:t>
            </a:r>
            <a:r>
              <a:rPr kumimoji="1" lang="en-US" altLang="ja-JP" b="1" dirty="0" smtClean="0"/>
              <a:t>multicast MPDU aggregation should be more permissive in 802.11ax </a:t>
            </a:r>
            <a:r>
              <a:rPr kumimoji="1" lang="en-US" altLang="ja-JP" b="1" dirty="0" smtClean="0"/>
              <a:t>network than what is defined currently?</a:t>
            </a:r>
          </a:p>
          <a:p>
            <a:pPr marL="342900" lvl="1" indent="-342900" algn="just">
              <a:buFontTx/>
              <a:buChar char="•"/>
            </a:pPr>
            <a:endParaRPr kumimoji="1" lang="en-US" altLang="ja-JP" b="1" dirty="0" smtClean="0"/>
          </a:p>
          <a:p>
            <a:pPr lvl="1" algn="just"/>
            <a:r>
              <a:rPr kumimoji="1" lang="en-US" altLang="ja-JP" sz="1800" dirty="0" smtClean="0"/>
              <a:t>Yes</a:t>
            </a:r>
            <a:r>
              <a:rPr kumimoji="1" lang="en-US" altLang="ja-JP" sz="1800" dirty="0" smtClean="0"/>
              <a:t>: /No: /Abstain:</a:t>
            </a:r>
            <a:endParaRPr kumimoji="1" lang="en-US" altLang="ja-JP" sz="1800" dirty="0"/>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19</a:t>
            </a:fld>
            <a:endParaRPr lang="en-US" dirty="0"/>
          </a:p>
        </p:txBody>
      </p:sp>
    </p:spTree>
    <p:extLst>
      <p:ext uri="{BB962C8B-B14F-4D97-AF65-F5344CB8AC3E}">
        <p14:creationId xmlns:p14="http://schemas.microsoft.com/office/powerpoint/2010/main" val="221473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a:t>Background &amp; recap</a:t>
            </a:r>
          </a:p>
          <a:p>
            <a:r>
              <a:rPr kumimoji="1" lang="en-US" altLang="ja-JP" sz="2000" dirty="0" smtClean="0"/>
              <a:t>Further study item for 11ax Multicast</a:t>
            </a:r>
          </a:p>
          <a:p>
            <a:pPr marL="800100" lvl="1" indent="-342900">
              <a:buFont typeface="+mj-lt"/>
              <a:buAutoNum type="arabicPeriod"/>
            </a:pPr>
            <a:r>
              <a:rPr kumimoji="1" lang="en-US" altLang="ja-JP" sz="1600" b="0" dirty="0" smtClean="0"/>
              <a:t>BAR destination </a:t>
            </a:r>
            <a:r>
              <a:rPr kumimoji="1" lang="en-US" altLang="ja-JP" sz="1600" b="0" dirty="0" smtClean="0"/>
              <a:t>selection and Multicast Diagnosti</a:t>
            </a:r>
            <a:r>
              <a:rPr kumimoji="1" lang="en-US" altLang="ja-JP" sz="1600" dirty="0" smtClean="0"/>
              <a:t>c Report scalability</a:t>
            </a:r>
            <a:endParaRPr kumimoji="1" lang="en-US" altLang="ja-JP" sz="1600" b="0" dirty="0" smtClean="0"/>
          </a:p>
          <a:p>
            <a:pPr marL="800100" lvl="1" indent="-342900">
              <a:buFont typeface="+mj-lt"/>
              <a:buAutoNum type="arabicPeriod"/>
            </a:pPr>
            <a:r>
              <a:rPr kumimoji="1" lang="en-US" altLang="ja-JP" sz="1600" dirty="0" smtClean="0"/>
              <a:t>Multicast SN and b</a:t>
            </a:r>
            <a:r>
              <a:rPr kumimoji="1" lang="en-US" altLang="ja-JP" sz="1600" b="0" dirty="0" smtClean="0"/>
              <a:t>itmap </a:t>
            </a:r>
            <a:r>
              <a:rPr kumimoji="1" lang="en-US" altLang="ja-JP" sz="1600" b="0" dirty="0" smtClean="0"/>
              <a:t>management</a:t>
            </a:r>
          </a:p>
          <a:p>
            <a:pPr marL="800100" lvl="1" indent="-342900">
              <a:buFont typeface="+mj-lt"/>
              <a:buAutoNum type="arabicPeriod"/>
            </a:pPr>
            <a:r>
              <a:rPr kumimoji="1" lang="en-US" altLang="ja-JP" sz="1600" dirty="0" smtClean="0"/>
              <a:t>Multicast MPDU aggregation</a:t>
            </a:r>
            <a:endParaRPr kumimoji="1" lang="en-US" altLang="ja-JP" sz="1600" dirty="0" smtClean="0"/>
          </a:p>
          <a:p>
            <a:pPr lvl="2"/>
            <a:endParaRPr kumimoji="1" lang="en-US" altLang="ja-JP" sz="1400" b="0" dirty="0" smtClean="0"/>
          </a:p>
          <a:p>
            <a:r>
              <a:rPr kumimoji="1" lang="en-US" altLang="ja-JP" sz="2000" dirty="0" smtClean="0"/>
              <a:t>Conclusion</a:t>
            </a:r>
          </a:p>
          <a:p>
            <a:r>
              <a:rPr kumimoji="1" lang="en-US" altLang="ja-JP" sz="2000" dirty="0" smtClean="0"/>
              <a:t>Straw poll</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a:t>
            </a:fld>
            <a:endParaRPr lang="en-US" dirty="0"/>
          </a:p>
        </p:txBody>
      </p:sp>
    </p:spTree>
    <p:extLst>
      <p:ext uri="{BB962C8B-B14F-4D97-AF65-F5344CB8AC3E}">
        <p14:creationId xmlns:p14="http://schemas.microsoft.com/office/powerpoint/2010/main" val="140416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pPr marL="0" indent="0">
              <a:buNone/>
            </a:pPr>
            <a:r>
              <a:rPr lang="en-US" altLang="ja-JP" sz="1800" dirty="0"/>
              <a:t>[1] </a:t>
            </a:r>
            <a:r>
              <a:rPr lang="en-US" altLang="ja-JP" sz="1800" dirty="0" smtClean="0"/>
              <a:t>15/0132r7 “Specification Framework for TGax”</a:t>
            </a:r>
            <a:endParaRPr lang="pt-BR" altLang="ja-JP" sz="1800" dirty="0"/>
          </a:p>
          <a:p>
            <a:pPr marL="0" indent="0">
              <a:buNone/>
            </a:pPr>
            <a:r>
              <a:rPr lang="en-US" altLang="ja-JP" sz="1800" dirty="0" smtClean="0"/>
              <a:t>[2] 15/0800r0 “</a:t>
            </a:r>
            <a:r>
              <a:rPr lang="en-US" altLang="ja-JP" sz="1800" dirty="0"/>
              <a:t>Multiplexing of Acknowledgements </a:t>
            </a:r>
            <a:r>
              <a:rPr lang="en-US" altLang="ja-JP" sz="1800" dirty="0" smtClean="0"/>
              <a:t>for Multicast Transmission”</a:t>
            </a:r>
          </a:p>
          <a:p>
            <a:pPr marL="0" indent="0">
              <a:buNone/>
            </a:pPr>
            <a:r>
              <a:rPr kumimoji="1" lang="en-US" altLang="ja-JP" sz="1800" dirty="0" smtClean="0"/>
              <a:t>[3] </a:t>
            </a:r>
            <a:r>
              <a:rPr lang="en-US" altLang="ja-JP" sz="1800" dirty="0"/>
              <a:t>15/0046r0 “11aa GCR-BA Performance in OBSS”</a:t>
            </a:r>
          </a:p>
          <a:p>
            <a:pPr marL="0" indent="0">
              <a:buNone/>
            </a:pPr>
            <a:r>
              <a:rPr lang="en-US" altLang="ja-JP" sz="1800" dirty="0" smtClean="0"/>
              <a:t>[4] </a:t>
            </a:r>
            <a:r>
              <a:rPr lang="en-US" altLang="ja-JP" sz="1800" dirty="0"/>
              <a:t>15/0320r1 “GCR-BA Performance with Measurement Report in OBSS”</a:t>
            </a:r>
          </a:p>
          <a:p>
            <a:pPr marL="0" indent="0">
              <a:buNone/>
            </a:pPr>
            <a:r>
              <a:rPr kumimoji="1" lang="en-US" altLang="ja-JP" sz="1800" dirty="0" smtClean="0"/>
              <a:t>[5] IEEE </a:t>
            </a:r>
            <a:r>
              <a:rPr kumimoji="1" lang="en-US" altLang="ja-JP" sz="1800" dirty="0"/>
              <a:t>Std. 802.11 -</a:t>
            </a:r>
            <a:r>
              <a:rPr kumimoji="1" lang="en-US" altLang="ja-JP" sz="1800" dirty="0" smtClean="0"/>
              <a:t>2012</a:t>
            </a:r>
          </a:p>
          <a:p>
            <a:pPr marL="0" indent="0">
              <a:buNone/>
            </a:pPr>
            <a:r>
              <a:rPr lang="en-US" altLang="ja-JP" sz="1800" dirty="0"/>
              <a:t>[6] </a:t>
            </a:r>
            <a:r>
              <a:rPr lang="en-US" altLang="ja-JP" sz="1800" dirty="0" smtClean="0"/>
              <a:t>14/0301r0 “</a:t>
            </a:r>
            <a:r>
              <a:rPr lang="en-US" altLang="ja-JP" sz="1800" dirty="0"/>
              <a:t>Multicast Considerations for HEW</a:t>
            </a:r>
            <a:r>
              <a:rPr lang="en-US" altLang="ja-JP" sz="1800" dirty="0" smtClean="0"/>
              <a:t>”</a:t>
            </a:r>
            <a:endParaRPr lang="en-US" altLang="ja-JP" sz="1800" dirty="0"/>
          </a:p>
          <a:p>
            <a:pPr marL="0" indent="0">
              <a:buNone/>
            </a:pPr>
            <a:endParaRPr lang="en-US" altLang="ja-JP" sz="1800" dirty="0"/>
          </a:p>
        </p:txBody>
      </p:sp>
      <p:sp>
        <p:nvSpPr>
          <p:cNvPr id="3" name="タイトル 2"/>
          <p:cNvSpPr>
            <a:spLocks noGrp="1"/>
          </p:cNvSpPr>
          <p:nvPr>
            <p:ph type="title"/>
          </p:nvPr>
        </p:nvSpPr>
        <p:spPr/>
        <p:txBody>
          <a:bodyPr/>
          <a:lstStyle/>
          <a:p>
            <a:r>
              <a:rPr kumimoji="1" lang="en-US" altLang="ja-JP" dirty="0" smtClean="0"/>
              <a:t>Reference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20</a:t>
            </a:fld>
            <a:endParaRPr lang="en-US" dirty="0"/>
          </a:p>
        </p:txBody>
      </p:sp>
    </p:spTree>
    <p:extLst>
      <p:ext uri="{BB962C8B-B14F-4D97-AF65-F5344CB8AC3E}">
        <p14:creationId xmlns:p14="http://schemas.microsoft.com/office/powerpoint/2010/main" val="3027893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r>
              <a:rPr kumimoji="1" lang="en-US" altLang="ja-JP" sz="4400" dirty="0" smtClean="0"/>
              <a:t>Appendix</a:t>
            </a:r>
            <a:endParaRPr kumimoji="1" lang="ja-JP" altLang="en-US" sz="44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57BB25FE-6B75-4820-A955-BA59FE7FF2FE}" type="slidenum">
              <a:rPr lang="en-US" smtClean="0"/>
              <a:pPr/>
              <a:t>21</a:t>
            </a:fld>
            <a:endParaRPr lang="en-US"/>
          </a:p>
        </p:txBody>
      </p:sp>
    </p:spTree>
    <p:extLst>
      <p:ext uri="{BB962C8B-B14F-4D97-AF65-F5344CB8AC3E}">
        <p14:creationId xmlns:p14="http://schemas.microsoft.com/office/powerpoint/2010/main" val="2007860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グループ化 50"/>
          <p:cNvGrpSpPr/>
          <p:nvPr/>
        </p:nvGrpSpPr>
        <p:grpSpPr>
          <a:xfrm>
            <a:off x="1641059" y="5105400"/>
            <a:ext cx="2338152" cy="277000"/>
            <a:chOff x="1641059" y="5105400"/>
            <a:chExt cx="2338152" cy="277000"/>
          </a:xfrm>
        </p:grpSpPr>
        <p:grpSp>
          <p:nvGrpSpPr>
            <p:cNvPr id="37" name="グループ化 36"/>
            <p:cNvGrpSpPr/>
            <p:nvPr/>
          </p:nvGrpSpPr>
          <p:grpSpPr>
            <a:xfrm>
              <a:off x="1641059" y="5105401"/>
              <a:ext cx="1475816" cy="276999"/>
              <a:chOff x="1343584" y="5264750"/>
              <a:chExt cx="1475816" cy="276999"/>
            </a:xfrm>
          </p:grpSpPr>
          <p:sp>
            <p:nvSpPr>
              <p:cNvPr id="25" name="正方形/長方形 2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6" name="テキスト ボックス 2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0" name="グループ化 39"/>
            <p:cNvGrpSpPr/>
            <p:nvPr/>
          </p:nvGrpSpPr>
          <p:grpSpPr>
            <a:xfrm>
              <a:off x="3116875" y="5105400"/>
              <a:ext cx="862336" cy="276999"/>
              <a:chOff x="3925057" y="5396297"/>
              <a:chExt cx="862336" cy="276999"/>
            </a:xfrm>
          </p:grpSpPr>
          <p:sp>
            <p:nvSpPr>
              <p:cNvPr id="35" name="正方形/長方形 3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36" name="テキスト ボックス 3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50" name="グループ化 49"/>
          <p:cNvGrpSpPr/>
          <p:nvPr/>
        </p:nvGrpSpPr>
        <p:grpSpPr>
          <a:xfrm>
            <a:off x="1910753" y="5448300"/>
            <a:ext cx="2338152" cy="277000"/>
            <a:chOff x="1910753" y="5486400"/>
            <a:chExt cx="2338152" cy="277000"/>
          </a:xfrm>
        </p:grpSpPr>
        <p:grpSp>
          <p:nvGrpSpPr>
            <p:cNvPr id="38" name="グループ化 37"/>
            <p:cNvGrpSpPr/>
            <p:nvPr/>
          </p:nvGrpSpPr>
          <p:grpSpPr>
            <a:xfrm>
              <a:off x="1910753" y="5486401"/>
              <a:ext cx="1475816" cy="276999"/>
              <a:chOff x="1613278" y="5662998"/>
              <a:chExt cx="1475816" cy="276999"/>
            </a:xfrm>
          </p:grpSpPr>
          <p:sp>
            <p:nvSpPr>
              <p:cNvPr id="27" name="正方形/長方形 26"/>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8" name="テキスト ボックス 27"/>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1" name="グループ化 40"/>
            <p:cNvGrpSpPr/>
            <p:nvPr/>
          </p:nvGrpSpPr>
          <p:grpSpPr>
            <a:xfrm>
              <a:off x="3386569" y="5486400"/>
              <a:ext cx="862336" cy="276999"/>
              <a:chOff x="3925057" y="5396297"/>
              <a:chExt cx="862336" cy="276999"/>
            </a:xfrm>
          </p:grpSpPr>
          <p:sp>
            <p:nvSpPr>
              <p:cNvPr id="42" name="正方形/長方形 41"/>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3" name="テキスト ボックス 42"/>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49" name="グループ化 48"/>
          <p:cNvGrpSpPr/>
          <p:nvPr/>
        </p:nvGrpSpPr>
        <p:grpSpPr>
          <a:xfrm>
            <a:off x="1219200" y="5791200"/>
            <a:ext cx="2337374" cy="277000"/>
            <a:chOff x="1219200" y="5867400"/>
            <a:chExt cx="2337374" cy="277000"/>
          </a:xfrm>
        </p:grpSpPr>
        <p:grpSp>
          <p:nvGrpSpPr>
            <p:cNvPr id="39" name="グループ化 38"/>
            <p:cNvGrpSpPr/>
            <p:nvPr/>
          </p:nvGrpSpPr>
          <p:grpSpPr>
            <a:xfrm>
              <a:off x="1219200" y="5867401"/>
              <a:ext cx="1475816" cy="276999"/>
              <a:chOff x="921725" y="6061246"/>
              <a:chExt cx="1475816" cy="276999"/>
            </a:xfrm>
          </p:grpSpPr>
          <p:sp>
            <p:nvSpPr>
              <p:cNvPr id="31" name="正方形/長方形 30"/>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32" name="テキスト ボックス 31"/>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4" name="グループ化 43"/>
            <p:cNvGrpSpPr/>
            <p:nvPr/>
          </p:nvGrpSpPr>
          <p:grpSpPr>
            <a:xfrm>
              <a:off x="2694238" y="5867400"/>
              <a:ext cx="862336" cy="276999"/>
              <a:chOff x="3925057" y="5396297"/>
              <a:chExt cx="862336" cy="276999"/>
            </a:xfrm>
          </p:grpSpPr>
          <p:sp>
            <p:nvSpPr>
              <p:cNvPr id="45" name="正方形/長方形 4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6" name="テキスト ボックス 4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sp>
        <p:nvSpPr>
          <p:cNvPr id="2" name="コンテンツ プレースホルダー 1"/>
          <p:cNvSpPr>
            <a:spLocks noGrp="1"/>
          </p:cNvSpPr>
          <p:nvPr>
            <p:ph idx="1"/>
          </p:nvPr>
        </p:nvSpPr>
        <p:spPr/>
        <p:txBody>
          <a:bodyPr/>
          <a:lstStyle/>
          <a:p>
            <a:r>
              <a:rPr kumimoji="1" lang="en-US" altLang="ja-JP" sz="2000" dirty="0" smtClean="0"/>
              <a:t>For more enhancement Multicast Diagnostic Request can be modified as follows.</a:t>
            </a:r>
          </a:p>
          <a:p>
            <a:pPr lvl="1"/>
            <a:r>
              <a:rPr kumimoji="1" lang="en-US" altLang="ja-JP" sz="1600" dirty="0"/>
              <a:t>Multicast Diagnostic </a:t>
            </a:r>
            <a:r>
              <a:rPr kumimoji="1" lang="en-US" altLang="ja-JP" sz="1600" dirty="0" smtClean="0"/>
              <a:t>Request contains Randomization Interval field.</a:t>
            </a:r>
          </a:p>
          <a:p>
            <a:pPr lvl="2"/>
            <a:r>
              <a:rPr kumimoji="1" lang="en-US" altLang="ja-JP" sz="1400" dirty="0" smtClean="0"/>
              <a:t>The intent of this is to randomize measurement start times and to avoid traffic storms.</a:t>
            </a:r>
          </a:p>
          <a:p>
            <a:pPr lvl="2"/>
            <a:endParaRPr kumimoji="1" lang="en-US" altLang="ja-JP" sz="1400" dirty="0"/>
          </a:p>
          <a:p>
            <a:pPr lvl="2"/>
            <a:endParaRPr kumimoji="1" lang="en-US" altLang="ja-JP" sz="1400" dirty="0" smtClean="0"/>
          </a:p>
          <a:p>
            <a:pPr lvl="2"/>
            <a:endParaRPr kumimoji="1" lang="en-US" altLang="ja-JP" sz="1400" dirty="0"/>
          </a:p>
          <a:p>
            <a:pPr lvl="2"/>
            <a:endParaRPr kumimoji="1" lang="en-US" altLang="ja-JP" sz="1400" dirty="0" smtClean="0"/>
          </a:p>
          <a:p>
            <a:pPr lvl="1"/>
            <a:r>
              <a:rPr kumimoji="1" lang="en-US" altLang="ja-JP" sz="1600" dirty="0" smtClean="0"/>
              <a:t>However, </a:t>
            </a:r>
            <a:r>
              <a:rPr kumimoji="1" lang="en-US" altLang="ja-JP" sz="1600" dirty="0"/>
              <a:t>start times </a:t>
            </a:r>
            <a:r>
              <a:rPr kumimoji="1" lang="en-US" altLang="ja-JP" sz="1600" dirty="0" smtClean="0"/>
              <a:t>should not be randomized </a:t>
            </a:r>
            <a:r>
              <a:rPr kumimoji="1" lang="en-US" altLang="ja-JP" sz="1600" dirty="0"/>
              <a:t>to ensure the measurement results as statistical </a:t>
            </a:r>
            <a:r>
              <a:rPr kumimoji="1" lang="en-US" altLang="ja-JP" sz="1600" dirty="0" smtClean="0"/>
              <a:t>data. Transmission times of measurement results should be randomized instead.</a:t>
            </a:r>
            <a:endParaRPr kumimoji="1" lang="en-US" altLang="ja-JP" sz="1600" dirty="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22</a:t>
            </a:fld>
            <a:endParaRPr lang="en-US" dirty="0"/>
          </a:p>
        </p:txBody>
      </p:sp>
      <p:grpSp>
        <p:nvGrpSpPr>
          <p:cNvPr id="24" name="グループ化 23"/>
          <p:cNvGrpSpPr/>
          <p:nvPr/>
        </p:nvGrpSpPr>
        <p:grpSpPr>
          <a:xfrm>
            <a:off x="1343584" y="3276600"/>
            <a:ext cx="6733616" cy="790113"/>
            <a:chOff x="152400" y="3324687"/>
            <a:chExt cx="8763000" cy="1028238"/>
          </a:xfrm>
        </p:grpSpPr>
        <p:sp>
          <p:nvSpPr>
            <p:cNvPr id="8" name="テキスト ボックス 7"/>
            <p:cNvSpPr txBox="1"/>
            <p:nvPr/>
          </p:nvSpPr>
          <p:spPr>
            <a:xfrm>
              <a:off x="152400" y="3324687"/>
              <a:ext cx="4543147" cy="240321"/>
            </a:xfrm>
            <a:prstGeom prst="rect">
              <a:avLst/>
            </a:prstGeom>
            <a:ln>
              <a:noFill/>
            </a:ln>
          </p:spPr>
          <p:txBody>
            <a:bodyPr wrap="none" lIns="0" tIns="0" rIns="0" bIns="0" rtlCol="0" anchor="t" anchorCtr="0">
              <a:spAutoFit/>
            </a:bodyPr>
            <a:lstStyle/>
            <a:p>
              <a:pPr algn="ctr"/>
              <a:r>
                <a:rPr kumimoji="1" lang="en-US" altLang="ja-JP" dirty="0"/>
                <a:t>802.11-2012  10.11.3 Measurement Start Time, pp. 1058</a:t>
              </a:r>
              <a:endParaRPr kumimoji="1" lang="ja-JP" alt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817" y="3628148"/>
              <a:ext cx="8562583" cy="715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a:xfrm>
              <a:off x="2362200" y="4114800"/>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52817" y="4352925"/>
              <a:ext cx="11711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810000" y="38862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直線矢印コネクタ 47"/>
          <p:cNvCxnSpPr/>
          <p:nvPr/>
        </p:nvCxnSpPr>
        <p:spPr bwMode="auto">
          <a:xfrm>
            <a:off x="1219200" y="617220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53" name="直線コネクタ 52"/>
          <p:cNvCxnSpPr/>
          <p:nvPr/>
        </p:nvCxnSpPr>
        <p:spPr bwMode="auto">
          <a:xfrm>
            <a:off x="1219200"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4" name="直線コネクタ 53"/>
          <p:cNvCxnSpPr/>
          <p:nvPr/>
        </p:nvCxnSpPr>
        <p:spPr bwMode="auto">
          <a:xfrm>
            <a:off x="1910753"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テキスト ボックス 55"/>
          <p:cNvSpPr txBox="1"/>
          <p:nvPr/>
        </p:nvSpPr>
        <p:spPr>
          <a:xfrm>
            <a:off x="1139954" y="618610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57" name="テキスト ボックス 56"/>
          <p:cNvSpPr txBox="1"/>
          <p:nvPr/>
        </p:nvSpPr>
        <p:spPr>
          <a:xfrm>
            <a:off x="451157" y="510539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58" name="テキスト ボックス 57"/>
          <p:cNvSpPr txBox="1"/>
          <p:nvPr/>
        </p:nvSpPr>
        <p:spPr>
          <a:xfrm>
            <a:off x="451156" y="544830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59" name="テキスト ボックス 58"/>
          <p:cNvSpPr txBox="1"/>
          <p:nvPr/>
        </p:nvSpPr>
        <p:spPr>
          <a:xfrm>
            <a:off x="451157" y="579120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grpSp>
        <p:nvGrpSpPr>
          <p:cNvPr id="61" name="グループ化 60"/>
          <p:cNvGrpSpPr/>
          <p:nvPr/>
        </p:nvGrpSpPr>
        <p:grpSpPr>
          <a:xfrm>
            <a:off x="5797244" y="5036151"/>
            <a:ext cx="1475816" cy="276999"/>
            <a:chOff x="1343584" y="5264750"/>
            <a:chExt cx="1475816" cy="276999"/>
          </a:xfrm>
        </p:grpSpPr>
        <p:sp>
          <p:nvSpPr>
            <p:cNvPr id="65" name="正方形/長方形 6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66" name="テキスト ボックス 6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2" name="グループ化 61"/>
          <p:cNvGrpSpPr/>
          <p:nvPr/>
        </p:nvGrpSpPr>
        <p:grpSpPr>
          <a:xfrm>
            <a:off x="7694919" y="5036150"/>
            <a:ext cx="862336" cy="276999"/>
            <a:chOff x="3925057" y="5396297"/>
            <a:chExt cx="862336" cy="276999"/>
          </a:xfrm>
        </p:grpSpPr>
        <p:sp>
          <p:nvSpPr>
            <p:cNvPr id="63" name="正方形/長方形 62"/>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64" name="テキスト ボックス 63"/>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68" name="グループ化 67"/>
          <p:cNvGrpSpPr/>
          <p:nvPr/>
        </p:nvGrpSpPr>
        <p:grpSpPr>
          <a:xfrm>
            <a:off x="5797244" y="5379051"/>
            <a:ext cx="1475816" cy="276999"/>
            <a:chOff x="1613278" y="5662998"/>
            <a:chExt cx="1475816" cy="276999"/>
          </a:xfrm>
        </p:grpSpPr>
        <p:sp>
          <p:nvSpPr>
            <p:cNvPr id="72" name="正方形/長方形 71"/>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73" name="テキスト ボックス 72"/>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9" name="グループ化 68"/>
          <p:cNvGrpSpPr/>
          <p:nvPr/>
        </p:nvGrpSpPr>
        <p:grpSpPr>
          <a:xfrm>
            <a:off x="7964613" y="5379050"/>
            <a:ext cx="862336" cy="276999"/>
            <a:chOff x="3925057" y="5396297"/>
            <a:chExt cx="862336" cy="276999"/>
          </a:xfrm>
        </p:grpSpPr>
        <p:sp>
          <p:nvSpPr>
            <p:cNvPr id="70" name="正方形/長方形 69"/>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1" name="テキスト ボックス 70"/>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75" name="グループ化 74"/>
          <p:cNvGrpSpPr/>
          <p:nvPr/>
        </p:nvGrpSpPr>
        <p:grpSpPr>
          <a:xfrm>
            <a:off x="5797244" y="5721951"/>
            <a:ext cx="1475816" cy="276999"/>
            <a:chOff x="921725" y="6061246"/>
            <a:chExt cx="1475816" cy="276999"/>
          </a:xfrm>
        </p:grpSpPr>
        <p:sp>
          <p:nvSpPr>
            <p:cNvPr id="79" name="正方形/長方形 78"/>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80" name="テキスト ボックス 79"/>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76" name="グループ化 75"/>
          <p:cNvGrpSpPr/>
          <p:nvPr/>
        </p:nvGrpSpPr>
        <p:grpSpPr>
          <a:xfrm>
            <a:off x="7272282" y="5721950"/>
            <a:ext cx="862336" cy="276999"/>
            <a:chOff x="3925057" y="5396297"/>
            <a:chExt cx="862336" cy="276999"/>
          </a:xfrm>
        </p:grpSpPr>
        <p:sp>
          <p:nvSpPr>
            <p:cNvPr id="77" name="正方形/長方形 76"/>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8" name="テキスト ボックス 77"/>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cxnSp>
        <p:nvCxnSpPr>
          <p:cNvPr id="81" name="直線矢印コネクタ 80"/>
          <p:cNvCxnSpPr/>
          <p:nvPr/>
        </p:nvCxnSpPr>
        <p:spPr bwMode="auto">
          <a:xfrm>
            <a:off x="7260047" y="610295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82" name="直線コネクタ 81"/>
          <p:cNvCxnSpPr/>
          <p:nvPr/>
        </p:nvCxnSpPr>
        <p:spPr bwMode="auto">
          <a:xfrm>
            <a:off x="7260047"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直線コネクタ 82"/>
          <p:cNvCxnSpPr/>
          <p:nvPr/>
        </p:nvCxnSpPr>
        <p:spPr bwMode="auto">
          <a:xfrm>
            <a:off x="7951600"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4" name="テキスト ボックス 83"/>
          <p:cNvSpPr txBox="1"/>
          <p:nvPr/>
        </p:nvSpPr>
        <p:spPr>
          <a:xfrm>
            <a:off x="7180801" y="611685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85" name="テキスト ボックス 84"/>
          <p:cNvSpPr txBox="1"/>
          <p:nvPr/>
        </p:nvSpPr>
        <p:spPr>
          <a:xfrm>
            <a:off x="5029201" y="503614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86" name="テキスト ボックス 85"/>
          <p:cNvSpPr txBox="1"/>
          <p:nvPr/>
        </p:nvSpPr>
        <p:spPr>
          <a:xfrm>
            <a:off x="5029200" y="537905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87" name="テキスト ボックス 86"/>
          <p:cNvSpPr txBox="1"/>
          <p:nvPr/>
        </p:nvSpPr>
        <p:spPr>
          <a:xfrm>
            <a:off x="5029201" y="572195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cxnSp>
        <p:nvCxnSpPr>
          <p:cNvPr id="89" name="直線コネクタ 88"/>
          <p:cNvCxnSpPr/>
          <p:nvPr/>
        </p:nvCxnSpPr>
        <p:spPr bwMode="auto">
          <a:xfrm>
            <a:off x="5797244"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テキスト ボックス 89"/>
          <p:cNvSpPr txBox="1"/>
          <p:nvPr/>
        </p:nvSpPr>
        <p:spPr>
          <a:xfrm>
            <a:off x="5490603" y="6172200"/>
            <a:ext cx="681597" cy="276999"/>
          </a:xfrm>
          <a:prstGeom prst="rect">
            <a:avLst/>
          </a:prstGeom>
          <a:noFill/>
        </p:spPr>
        <p:txBody>
          <a:bodyPr wrap="none" rtlCol="0">
            <a:spAutoFit/>
          </a:bodyPr>
          <a:lstStyle/>
          <a:p>
            <a:r>
              <a:rPr kumimoji="1" lang="en-US" altLang="ja-JP" dirty="0" smtClean="0"/>
              <a:t>Aligned</a:t>
            </a:r>
            <a:endParaRPr kumimoji="1" lang="ja-JP" altLang="en-US" dirty="0"/>
          </a:p>
        </p:txBody>
      </p:sp>
      <p:sp>
        <p:nvSpPr>
          <p:cNvPr id="91" name="二等辺三角形 90"/>
          <p:cNvSpPr/>
          <p:nvPr/>
        </p:nvSpPr>
        <p:spPr bwMode="auto">
          <a:xfrm rot="5400000">
            <a:off x="4026962" y="5413010"/>
            <a:ext cx="1236230" cy="228600"/>
          </a:xfrm>
          <a:prstGeom prst="triangle">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249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1600" dirty="0"/>
              <a:t>9.23.3.1 General</a:t>
            </a:r>
          </a:p>
          <a:p>
            <a:r>
              <a:rPr lang="en-US" altLang="ja-JP" sz="1600" b="0" dirty="0" smtClean="0"/>
              <a:t>The </a:t>
            </a:r>
            <a:r>
              <a:rPr lang="en-US" altLang="ja-JP" sz="1600" b="0" dirty="0"/>
              <a:t>HT Protection field may be set to no protection mode only if the following are true:</a:t>
            </a:r>
          </a:p>
          <a:p>
            <a:pPr lvl="1"/>
            <a:r>
              <a:rPr lang="en-US" altLang="ja-JP" sz="1200" b="0" dirty="0" smtClean="0"/>
              <a:t>All </a:t>
            </a:r>
            <a:r>
              <a:rPr lang="en-US" altLang="ja-JP" sz="1200" b="0" dirty="0"/>
              <a:t>STAs detected (by any means) in the primary or the secondary channel are HT STAs, and</a:t>
            </a:r>
          </a:p>
          <a:p>
            <a:pPr lvl="1"/>
            <a:r>
              <a:rPr lang="en-US" altLang="ja-JP" sz="1200" b="0" dirty="0" smtClean="0"/>
              <a:t>All </a:t>
            </a:r>
            <a:r>
              <a:rPr lang="en-US" altLang="ja-JP" sz="1200" b="0" dirty="0"/>
              <a:t>STAs that are known by the transmitting STA to be a member of this BSS are either</a:t>
            </a:r>
          </a:p>
          <a:p>
            <a:pPr lvl="2"/>
            <a:r>
              <a:rPr lang="en-US" altLang="ja-JP" sz="1000" b="0" dirty="0" smtClean="0"/>
              <a:t>20/40 </a:t>
            </a:r>
            <a:r>
              <a:rPr lang="en-US" altLang="ja-JP" sz="1000" b="0" dirty="0"/>
              <a:t>MHz HT STAs in a 20/40 MHz BSS, or</a:t>
            </a:r>
          </a:p>
          <a:p>
            <a:pPr lvl="2"/>
            <a:r>
              <a:rPr lang="en-US" altLang="ja-JP" sz="1000" b="0" dirty="0" smtClean="0"/>
              <a:t>20 </a:t>
            </a:r>
            <a:r>
              <a:rPr lang="en-US" altLang="ja-JP" sz="1000" b="0" dirty="0"/>
              <a:t>MHz HT STAs in a 20 MHz BSS.</a:t>
            </a:r>
          </a:p>
          <a:p>
            <a:r>
              <a:rPr lang="en-US" altLang="ja-JP" sz="1600" b="0" dirty="0"/>
              <a:t>The HT Protection field may be set to nonmember protection mode only if the following are true:</a:t>
            </a:r>
          </a:p>
          <a:p>
            <a:pPr lvl="1"/>
            <a:r>
              <a:rPr lang="en-US" altLang="ja-JP" sz="1200" dirty="0"/>
              <a:t>A non-HT STA is detected (by any means) in either the primary or the secondary channel or in both the primary and secondary channels, that is not known by the transmitting STA to be a member of this BSS, and</a:t>
            </a:r>
          </a:p>
          <a:p>
            <a:pPr lvl="1"/>
            <a:r>
              <a:rPr lang="en-US" altLang="ja-JP" sz="1200" dirty="0"/>
              <a:t>All STAs that are known by the transmitting STA to be a member of this BSS are HT STAs.</a:t>
            </a:r>
          </a:p>
          <a:p>
            <a:r>
              <a:rPr lang="en-US" altLang="ja-JP" sz="1600" b="0" dirty="0"/>
              <a:t>The HT Protection field may be set to 20 MHz protection mode only if the following are true</a:t>
            </a:r>
            <a:r>
              <a:rPr lang="en-US" altLang="ja-JP" sz="1600" b="0" dirty="0" smtClean="0"/>
              <a:t>:</a:t>
            </a:r>
          </a:p>
          <a:p>
            <a:pPr lvl="1"/>
            <a:r>
              <a:rPr lang="en-US" altLang="ja-JP" sz="1200" dirty="0"/>
              <a:t>All STAs detected (by any means) in the primary channel and all STAs detected (by any means) in the secondary channel are HT STAs and all STAs that are members of this BSS are HT STAs, and</a:t>
            </a:r>
          </a:p>
          <a:p>
            <a:pPr lvl="1"/>
            <a:r>
              <a:rPr lang="en-US" altLang="ja-JP" sz="1200" dirty="0"/>
              <a:t>This BSS is a 20/40 MHz BSS, and</a:t>
            </a:r>
          </a:p>
          <a:p>
            <a:pPr lvl="1"/>
            <a:r>
              <a:rPr lang="en-US" altLang="ja-JP" sz="1200" dirty="0"/>
              <a:t>There is at least one 20 MHz HT STA associated with this BSS.</a:t>
            </a:r>
          </a:p>
          <a:p>
            <a:r>
              <a:rPr lang="en-US" altLang="ja-JP" sz="1600" b="0" dirty="0"/>
              <a:t>The HT Protection field is set to non-HT mixed mode otherwise</a:t>
            </a:r>
            <a:r>
              <a:rPr lang="en-US" altLang="ja-JP" sz="1600" b="0" dirty="0" smtClean="0"/>
              <a:t>.</a:t>
            </a:r>
            <a:endParaRPr lang="en-US" altLang="ja-JP" sz="1600" b="0" dirty="0"/>
          </a:p>
        </p:txBody>
      </p:sp>
      <p:sp>
        <p:nvSpPr>
          <p:cNvPr id="3" name="タイトル 2"/>
          <p:cNvSpPr>
            <a:spLocks noGrp="1"/>
          </p:cNvSpPr>
          <p:nvPr>
            <p:ph type="title"/>
          </p:nvPr>
        </p:nvSpPr>
        <p:spPr/>
        <p:txBody>
          <a:bodyPr/>
          <a:lstStyle/>
          <a:p>
            <a:r>
              <a:rPr kumimoji="1" lang="en-US" altLang="ja-JP" dirty="0"/>
              <a:t>9.23.3 Protection mechanisms for transmissions of HT PPDUs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838118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graphicFrame>
        <p:nvGraphicFramePr>
          <p:cNvPr id="7" name="コンテンツ プレースホルダー 7"/>
          <p:cNvGraphicFramePr>
            <a:graphicFrameLocks/>
          </p:cNvGraphicFramePr>
          <p:nvPr>
            <p:extLst>
              <p:ext uri="{D42A27DB-BD31-4B8C-83A1-F6EECF244321}">
                <p14:modId xmlns:p14="http://schemas.microsoft.com/office/powerpoint/2010/main" val="1498831274"/>
              </p:ext>
            </p:extLst>
          </p:nvPr>
        </p:nvGraphicFramePr>
        <p:xfrm>
          <a:off x="132657" y="1533333"/>
          <a:ext cx="4363144" cy="4343400"/>
        </p:xfrm>
        <a:graphic>
          <a:graphicData uri="http://schemas.openxmlformats.org/drawingml/2006/table">
            <a:tbl>
              <a:tblPr firstRow="1" bandRow="1">
                <a:tableStyleId>{5940675A-B579-460E-94D1-54222C63F5DA}</a:tableStyleId>
              </a:tblPr>
              <a:tblGrid>
                <a:gridCol w="1315143"/>
                <a:gridCol w="3048001"/>
              </a:tblGrid>
              <a:tr h="147024">
                <a:tc>
                  <a:txBody>
                    <a:bodyPr/>
                    <a:lstStyle/>
                    <a:p>
                      <a:r>
                        <a:rPr lang="en-US" altLang="ja-JP" sz="900" dirty="0" smtClean="0">
                          <a:solidFill>
                            <a:schemeClr val="tx1"/>
                          </a:solidFill>
                        </a:rPr>
                        <a:t>Node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AP x 19, STA x 30 x19 (multicast), STA x 10</a:t>
                      </a:r>
                      <a:r>
                        <a:rPr lang="en-US" altLang="ja-JP" sz="900" b="0" baseline="0" dirty="0" smtClean="0">
                          <a:solidFill>
                            <a:schemeClr val="tx1"/>
                          </a:solidFill>
                        </a:rPr>
                        <a:t> x 19</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err="1" smtClean="0">
                          <a:solidFill>
                            <a:schemeClr val="tx1"/>
                          </a:solidFill>
                        </a:rPr>
                        <a:t>Num</a:t>
                      </a:r>
                      <a:r>
                        <a:rPr kumimoji="1" lang="ja-JP" altLang="en-US" sz="900" baseline="0" dirty="0" smtClean="0">
                          <a:solidFill>
                            <a:schemeClr val="tx1"/>
                          </a:solidFill>
                        </a:rPr>
                        <a:t> </a:t>
                      </a:r>
                      <a:r>
                        <a:rPr kumimoji="1" lang="en-US" altLang="ja-JP" sz="900" baseline="0" dirty="0" smtClean="0">
                          <a:solidFill>
                            <a:schemeClr val="tx1"/>
                          </a:solidFill>
                        </a:rPr>
                        <a:t>of Drops [times]</a:t>
                      </a:r>
                      <a:endParaRPr kumimoji="1" lang="en-US" altLang="ja-JP" sz="900" dirty="0" smtClean="0">
                        <a:solidFill>
                          <a:schemeClr val="tx1"/>
                        </a:solidFill>
                      </a:endParaRPr>
                    </a:p>
                  </a:txBody>
                  <a:tcPr>
                    <a:solidFill>
                      <a:schemeClr val="bg1"/>
                    </a:solidFill>
                  </a:tcPr>
                </a:tc>
                <a:tc>
                  <a:txBody>
                    <a:bodyPr/>
                    <a:lstStyle/>
                    <a:p>
                      <a:r>
                        <a:rPr kumimoji="1" lang="en-US" altLang="ja-JP" sz="900" b="1" dirty="0" smtClean="0">
                          <a:solidFill>
                            <a:schemeClr val="tx1"/>
                          </a:solidFill>
                        </a:rPr>
                        <a:t>1</a:t>
                      </a:r>
                      <a:endParaRPr kumimoji="1" lang="ja-JP" altLang="en-US" sz="900" b="1" dirty="0">
                        <a:solidFill>
                          <a:schemeClr val="tx1"/>
                        </a:solidFill>
                      </a:endParaRP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Traffic Model</a:t>
                      </a:r>
                      <a:r>
                        <a:rPr lang="ja-JP" altLang="en-US" sz="900" dirty="0" smtClean="0">
                          <a:solidFill>
                            <a:schemeClr val="tx1"/>
                          </a:solidFill>
                        </a:rPr>
                        <a:t> </a:t>
                      </a:r>
                      <a:r>
                        <a:rPr lang="en-US" altLang="ja-JP" sz="900" dirty="0" smtClean="0">
                          <a:solidFill>
                            <a:schemeClr val="tx1"/>
                          </a:solidFill>
                        </a:rPr>
                        <a:t>&amp; Load</a:t>
                      </a:r>
                      <a:endParaRPr kumimoji="1" lang="ja-JP" altLang="en-US" sz="900" dirty="0">
                        <a:solidFill>
                          <a:schemeClr val="tx1"/>
                        </a:solidFill>
                      </a:endParaRPr>
                    </a:p>
                  </a:txBody>
                  <a:tcPr>
                    <a:solidFill>
                      <a:schemeClr val="bg1"/>
                    </a:solidFill>
                  </a:tcPr>
                </a:tc>
                <a:tc>
                  <a:txBody>
                    <a:bodyPr/>
                    <a:lstStyle/>
                    <a:p>
                      <a:r>
                        <a:rPr kumimoji="1" lang="en-US" altLang="ja-JP" sz="900" b="1" dirty="0" smtClean="0">
                          <a:solidFill>
                            <a:schemeClr val="tx1"/>
                          </a:solidFill>
                        </a:rPr>
                        <a:t>DL:  CBR UDP 3</a:t>
                      </a:r>
                      <a:r>
                        <a:rPr kumimoji="1" lang="ja-JP" altLang="en-US" sz="900" b="1" baseline="0" dirty="0" smtClean="0">
                          <a:solidFill>
                            <a:schemeClr val="tx1"/>
                          </a:solidFill>
                        </a:rPr>
                        <a:t> </a:t>
                      </a:r>
                      <a:r>
                        <a:rPr kumimoji="1" lang="en-US" altLang="ja-JP" sz="900" b="1" dirty="0" smtClean="0">
                          <a:solidFill>
                            <a:schemeClr val="tx1"/>
                          </a:solidFill>
                        </a:rPr>
                        <a:t>Mbps (multicast)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n-lt"/>
                          <a:ea typeface="+mn-ea"/>
                          <a:cs typeface="+mn-cs"/>
                        </a:rPr>
                        <a:t>UL(Interference):  CBR UDP 10</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Mbps, from single cell (unicast)</a:t>
                      </a: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Traffic Duration [sec]</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39 sec (approx. 10,000 packet transmission</a:t>
                      </a:r>
                      <a:r>
                        <a:rPr kumimoji="1" lang="ja-JP" altLang="en-US" sz="900" b="0" baseline="0" dirty="0" smtClean="0">
                          <a:solidFill>
                            <a:schemeClr val="tx1"/>
                          </a:solidFill>
                        </a:rPr>
                        <a:t> </a:t>
                      </a:r>
                      <a:r>
                        <a:rPr kumimoji="1" lang="en-US" altLang="ja-JP" sz="900" b="0" baseline="0" dirty="0" smtClean="0">
                          <a:solidFill>
                            <a:schemeClr val="tx1"/>
                          </a:solidFill>
                        </a:rPr>
                        <a:t>at app</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406203">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Access Category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AC_BE (unicast), CWmin=15, CWmax=1023, AIFSN=3, TXOP limit=0</a:t>
                      </a:r>
                    </a:p>
                    <a:p>
                      <a:r>
                        <a:rPr kumimoji="1" lang="en-US" altLang="ja-JP" sz="900" b="0" dirty="0" err="1" smtClean="0">
                          <a:solidFill>
                            <a:schemeClr val="tx1"/>
                          </a:solidFill>
                        </a:rPr>
                        <a:t>AC_xx</a:t>
                      </a:r>
                      <a:r>
                        <a:rPr kumimoji="1" lang="en-US" altLang="ja-JP" sz="900" b="0" baseline="0" dirty="0" smtClean="0">
                          <a:solidFill>
                            <a:schemeClr val="tx1"/>
                          </a:solidFill>
                        </a:rPr>
                        <a:t> </a:t>
                      </a:r>
                      <a:r>
                        <a:rPr kumimoji="1" lang="en-US" altLang="ja-JP" sz="900" b="0" dirty="0" smtClean="0">
                          <a:solidFill>
                            <a:schemeClr val="tx1"/>
                          </a:solidFill>
                        </a:rPr>
                        <a:t>(Multicast), CWmin=127, CWmax=1023, AIFSN=3, TXOP limit=0</a:t>
                      </a:r>
                    </a:p>
                  </a:txBody>
                  <a:tcPr>
                    <a:solidFill>
                      <a:schemeClr val="bg1"/>
                    </a:solidFill>
                  </a:tcPr>
                </a:tc>
              </a:tr>
              <a:tr h="147024">
                <a:tc>
                  <a:txBody>
                    <a:bodyPr/>
                    <a:lstStyle/>
                    <a:p>
                      <a:r>
                        <a:rPr lang="en-US" altLang="ja-JP" sz="900" dirty="0" err="1" smtClean="0">
                          <a:solidFill>
                            <a:schemeClr val="tx1"/>
                          </a:solidFill>
                        </a:rPr>
                        <a:t>Tx</a:t>
                      </a:r>
                      <a:r>
                        <a:rPr lang="en-US" altLang="ja-JP" sz="900" dirty="0" smtClean="0">
                          <a:solidFill>
                            <a:schemeClr val="tx1"/>
                          </a:solidFill>
                        </a:rPr>
                        <a:t> Power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+23(AP), +15(STA)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MCS</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r>
                        <a:rPr kumimoji="1" lang="en-US" altLang="ja-JP" sz="900" b="0" baseline="0" dirty="0" smtClean="0">
                          <a:solidFill>
                            <a:schemeClr val="tx1"/>
                          </a:solidFill>
                        </a:rPr>
                        <a:t> (</a:t>
                      </a:r>
                      <a:r>
                        <a:rPr kumimoji="1" lang="en-US" altLang="ja-JP" sz="900" b="0" dirty="0" smtClean="0">
                          <a:solidFill>
                            <a:schemeClr val="tx1"/>
                          </a:solidFill>
                        </a:rPr>
                        <a:t>HT80,</a:t>
                      </a:r>
                      <a:r>
                        <a:rPr kumimoji="1" lang="en-US" altLang="ja-JP" sz="900" b="0" baseline="0" dirty="0" smtClean="0">
                          <a:solidFill>
                            <a:schemeClr val="tx1"/>
                          </a:solidFill>
                        </a:rPr>
                        <a:t> 2SS</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Link Adaptation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Off</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Packet Length [byte]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(MPDU, MSDU, APP)=(1530, 1500, 1472) Fixed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L2 Retry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10 (multicast)/</a:t>
                      </a:r>
                      <a:r>
                        <a:rPr kumimoji="1" lang="en-US" altLang="ja-JP" sz="900" b="0" baseline="0" dirty="0" smtClean="0">
                          <a:solidFill>
                            <a:schemeClr val="tx1"/>
                          </a:solidFill>
                        </a:rPr>
                        <a:t> 10 (unicast)</a:t>
                      </a:r>
                      <a:r>
                        <a:rPr kumimoji="1" lang="en-US" altLang="ja-JP" sz="900" b="0" dirty="0" smtClean="0">
                          <a:solidFill>
                            <a:schemeClr val="tx1"/>
                          </a:solidFill>
                        </a:rPr>
                        <a:t> </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BAR/</a:t>
                      </a:r>
                      <a:r>
                        <a:rPr kumimoji="1" lang="en-US" altLang="ja-JP" sz="900" dirty="0" err="1" smtClean="0">
                          <a:solidFill>
                            <a:schemeClr val="tx1"/>
                          </a:solidFill>
                        </a:rPr>
                        <a:t>Ack</a:t>
                      </a:r>
                      <a:r>
                        <a:rPr kumimoji="1" lang="ja-JP" altLang="en-US" sz="900" dirty="0" smtClean="0">
                          <a:solidFill>
                            <a:schemeClr val="tx1"/>
                          </a:solidFill>
                        </a:rPr>
                        <a:t> </a:t>
                      </a:r>
                      <a:r>
                        <a:rPr kumimoji="1" lang="en-US" altLang="ja-JP" sz="900" dirty="0" smtClean="0">
                          <a:solidFill>
                            <a:schemeClr val="tx1"/>
                          </a:solidFill>
                        </a:rPr>
                        <a:t>Rate</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Lowest (MCS0:6Mbps)</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RTS Threshold</a:t>
                      </a:r>
                      <a:endParaRPr kumimoji="1" lang="ja-JP" altLang="en-US" sz="900" dirty="0">
                        <a:solidFill>
                          <a:schemeClr val="tx1"/>
                        </a:solidFill>
                      </a:endParaRPr>
                    </a:p>
                  </a:txBody>
                  <a:tcPr>
                    <a:solidFill>
                      <a:schemeClr val="bg1"/>
                    </a:solidFill>
                  </a:tcPr>
                </a:tc>
                <a:tc>
                  <a:txBody>
                    <a:bodyPr/>
                    <a:lstStyle/>
                    <a:p>
                      <a:r>
                        <a:rPr kumimoji="1" lang="ja-JP" altLang="en-US" sz="900" b="0" dirty="0" smtClean="0">
                          <a:solidFill>
                            <a:schemeClr val="tx1"/>
                          </a:solidFill>
                        </a:rPr>
                        <a:t>∞</a:t>
                      </a:r>
                      <a:r>
                        <a:rPr kumimoji="1" lang="en-US" altLang="ja-JP" sz="900" b="0" dirty="0" smtClean="0">
                          <a:solidFill>
                            <a:schemeClr val="tx1"/>
                          </a:solidFill>
                        </a:rPr>
                        <a:t>(Disabled)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Aggregation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(A-MPDU, A-MSDU)=(64KB, NA)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NF [dB]</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Channel</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t>
                      </a:r>
                      <a:r>
                        <a:rPr lang="en-US" altLang="ja-JP" sz="900" b="0" dirty="0" err="1" smtClean="0">
                          <a:solidFill>
                            <a:schemeClr val="tx1"/>
                          </a:solidFill>
                        </a:rPr>
                        <a:t>Dist</a:t>
                      </a:r>
                      <a:r>
                        <a:rPr lang="en-US" altLang="ja-JP" sz="900" b="0" dirty="0" smtClean="0">
                          <a:solidFill>
                            <a:schemeClr val="tx1"/>
                          </a:solidFill>
                        </a:rPr>
                        <a:t>, Shadow, Fading)=(</a:t>
                      </a:r>
                      <a:r>
                        <a:rPr lang="en-US" altLang="ja-JP" sz="900" b="0" dirty="0" err="1" smtClean="0">
                          <a:solidFill>
                            <a:schemeClr val="tx1"/>
                          </a:solidFill>
                        </a:rPr>
                        <a:t>TGn</a:t>
                      </a:r>
                      <a:r>
                        <a:rPr lang="en-US" altLang="ja-JP" sz="900" b="0" dirty="0" smtClean="0">
                          <a:solidFill>
                            <a:schemeClr val="tx1"/>
                          </a:solidFill>
                        </a:rPr>
                        <a:t>, σ=5dB, </a:t>
                      </a:r>
                      <a:r>
                        <a:rPr lang="en-US" altLang="ja-JP" sz="900" b="0" baseline="0" dirty="0" smtClean="0">
                          <a:solidFill>
                            <a:schemeClr val="tx1"/>
                          </a:solidFill>
                        </a:rPr>
                        <a:t>K=12dB-Rice</a:t>
                      </a:r>
                      <a:r>
                        <a:rPr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Detect </a:t>
                      </a:r>
                      <a:r>
                        <a:rPr lang="en-US" altLang="ja-JP" sz="900" dirty="0" err="1" smtClean="0">
                          <a:solidFill>
                            <a:schemeClr val="tx1"/>
                          </a:solidFill>
                        </a:rPr>
                        <a:t>Th</a:t>
                      </a:r>
                      <a:r>
                        <a:rPr lang="en-US" altLang="ja-JP" sz="900" dirty="0" smtClean="0">
                          <a:solidFill>
                            <a:schemeClr val="tx1"/>
                          </a:solidFill>
                        </a:rPr>
                        <a:t>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(PD, ED) = (-82, -62)</a:t>
                      </a:r>
                      <a:endParaRPr kumimoji="1" lang="ja-JP" altLang="en-US" sz="900" b="0" dirty="0">
                        <a:solidFill>
                          <a:schemeClr val="tx1"/>
                        </a:solidFill>
                      </a:endParaRP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35030329"/>
              </p:ext>
            </p:extLst>
          </p:nvPr>
        </p:nvGraphicFramePr>
        <p:xfrm>
          <a:off x="4620605" y="1524000"/>
          <a:ext cx="4363144" cy="3657600"/>
        </p:xfrm>
        <a:graphic>
          <a:graphicData uri="http://schemas.openxmlformats.org/drawingml/2006/table">
            <a:tbl>
              <a:tblPr firstRow="1" bandRow="1">
                <a:tableStyleId>{5940675A-B579-460E-94D1-54222C63F5DA}</a:tableStyleId>
              </a:tblPr>
              <a:tblGrid>
                <a:gridCol w="1399195"/>
                <a:gridCol w="2963949"/>
              </a:tblGrid>
              <a:tr h="147024">
                <a:tc>
                  <a:txBody>
                    <a:bodyPr/>
                    <a:lstStyle/>
                    <a:p>
                      <a:r>
                        <a:rPr kumimoji="1" lang="en-US" altLang="ja-JP" sz="900" b="0" dirty="0" smtClean="0">
                          <a:solidFill>
                            <a:schemeClr val="tx1"/>
                          </a:solidFill>
                        </a:rPr>
                        <a:t>Channel Setting [MHz]</a:t>
                      </a:r>
                    </a:p>
                  </a:txBody>
                  <a:tcPr>
                    <a:solidFill>
                      <a:schemeClr val="bg1"/>
                    </a:solidFill>
                  </a:tcPr>
                </a:tc>
                <a:tc>
                  <a:txBody>
                    <a:bodyPr/>
                    <a:lstStyle/>
                    <a:p>
                      <a:r>
                        <a:rPr kumimoji="1" lang="en-US" altLang="ja-JP" sz="900" b="0" dirty="0" smtClean="0">
                          <a:solidFill>
                            <a:schemeClr val="tx1"/>
                          </a:solidFill>
                        </a:rPr>
                        <a:t>(</a:t>
                      </a:r>
                      <a:r>
                        <a:rPr kumimoji="1" lang="en-US" altLang="ja-JP" sz="900" b="0" dirty="0" err="1" smtClean="0">
                          <a:solidFill>
                            <a:schemeClr val="tx1"/>
                          </a:solidFill>
                        </a:rPr>
                        <a:t>CenterFreq</a:t>
                      </a:r>
                      <a:r>
                        <a:rPr kumimoji="1" lang="en-US" altLang="ja-JP" sz="900" b="0" dirty="0" smtClean="0">
                          <a:solidFill>
                            <a:schemeClr val="tx1"/>
                          </a:solidFill>
                        </a:rPr>
                        <a:t>, BW)=(5180, 80)</a:t>
                      </a:r>
                      <a:endParaRPr kumimoji="1" lang="ja-JP" altLang="en-US" sz="900" b="0" dirty="0">
                        <a:solidFill>
                          <a:schemeClr val="tx1"/>
                        </a:solidFill>
                      </a:endParaRPr>
                    </a:p>
                  </a:txBody>
                  <a:tcPr>
                    <a:solidFill>
                      <a:schemeClr val="bg1"/>
                    </a:solidFill>
                  </a:tcPr>
                </a:tc>
              </a:tr>
              <a:tr h="147024">
                <a:tc>
                  <a:txBody>
                    <a:bodyPr/>
                    <a:lstStyle/>
                    <a:p>
                      <a:r>
                        <a:rPr kumimoji="1" lang="en-US" altLang="ja-JP" sz="900" b="0" dirty="0" smtClean="0">
                          <a:solidFill>
                            <a:schemeClr val="tx1"/>
                          </a:solidFill>
                        </a:rPr>
                        <a:t>Antenna Gain [</a:t>
                      </a:r>
                      <a:r>
                        <a:rPr kumimoji="1" lang="en-US" altLang="ja-JP" sz="900" b="0" dirty="0" err="1" smtClean="0">
                          <a:solidFill>
                            <a:schemeClr val="tx1"/>
                          </a:solidFill>
                        </a:rPr>
                        <a:t>dBi</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c>
                  <a:txBody>
                    <a:bodyPr/>
                    <a:lstStyle/>
                    <a:p>
                      <a:r>
                        <a:rPr kumimoji="1" lang="en-US" altLang="ja-JP" sz="900" b="0" dirty="0" smtClean="0">
                          <a:solidFill>
                            <a:schemeClr val="tx1"/>
                          </a:solidFill>
                        </a:rPr>
                        <a:t>0(AP),</a:t>
                      </a:r>
                      <a:r>
                        <a:rPr kumimoji="1" lang="en-US" altLang="ja-JP" sz="900" b="0" baseline="0" dirty="0" smtClean="0">
                          <a:solidFill>
                            <a:schemeClr val="tx1"/>
                          </a:solidFill>
                        </a:rPr>
                        <a:t> -2(STA) </a:t>
                      </a:r>
                    </a:p>
                  </a:txBody>
                  <a:tcPr>
                    <a:solidFill>
                      <a:schemeClr val="bg1"/>
                    </a:solidFill>
                  </a:tcPr>
                </a:tc>
              </a:tr>
              <a:tr h="147024">
                <a:tc>
                  <a:txBody>
                    <a:bodyPr/>
                    <a:lstStyle/>
                    <a:p>
                      <a:r>
                        <a:rPr kumimoji="1" lang="en-US" altLang="ja-JP" sz="900" b="0" dirty="0" smtClean="0">
                          <a:solidFill>
                            <a:schemeClr val="tx1"/>
                          </a:solidFill>
                        </a:rPr>
                        <a:t>Antenna Height</a:t>
                      </a:r>
                      <a:r>
                        <a:rPr kumimoji="1" lang="en-US" altLang="ja-JP" sz="900" b="0" baseline="0" dirty="0" smtClean="0">
                          <a:solidFill>
                            <a:schemeClr val="tx1"/>
                          </a:solidFill>
                        </a:rPr>
                        <a:t> [m]</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3(AP), 1.5(STA)</a:t>
                      </a:r>
                    </a:p>
                  </a:txBody>
                  <a:tcPr>
                    <a:solidFill>
                      <a:schemeClr val="bg1"/>
                    </a:solidFill>
                  </a:tcPr>
                </a:tc>
              </a:tr>
              <a:tr h="147024">
                <a:tc>
                  <a:txBody>
                    <a:bodyPr/>
                    <a:lstStyle/>
                    <a:p>
                      <a:r>
                        <a:rPr kumimoji="1" lang="en-US" altLang="ja-JP" sz="900" b="0" dirty="0" err="1" smtClean="0">
                          <a:solidFill>
                            <a:schemeClr val="tx1"/>
                          </a:solidFill>
                        </a:rPr>
                        <a:t>Tx</a:t>
                      </a:r>
                      <a:r>
                        <a:rPr kumimoji="1" lang="en-US" altLang="ja-JP" sz="900" b="0" dirty="0" smtClean="0">
                          <a:solidFill>
                            <a:schemeClr val="tx1"/>
                          </a:solidFill>
                        </a:rPr>
                        <a:t> buffer</a:t>
                      </a:r>
                      <a:r>
                        <a:rPr kumimoji="1" lang="en-US" altLang="ja-JP" sz="900" b="0" baseline="0" dirty="0" smtClean="0">
                          <a:solidFill>
                            <a:schemeClr val="tx1"/>
                          </a:solidFill>
                        </a:rPr>
                        <a:t> size [Byte]</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375k  [default=</a:t>
                      </a:r>
                      <a:r>
                        <a:rPr kumimoji="1" lang="ja-JP" altLang="en-US" sz="900" b="0" baseline="0" dirty="0" smtClean="0">
                          <a:solidFill>
                            <a:schemeClr val="tx1"/>
                          </a:solidFill>
                        </a:rPr>
                        <a:t>∞</a:t>
                      </a:r>
                      <a:r>
                        <a:rPr kumimoji="1" lang="en-US" altLang="ja-JP" sz="900" b="0" baseline="0" dirty="0" smtClean="0">
                          <a:solidFill>
                            <a:schemeClr val="tx1"/>
                          </a:solidFill>
                        </a:rPr>
                        <a:t>] (size that can hold 1 sec data size)</a:t>
                      </a:r>
                    </a:p>
                  </a:txBody>
                  <a:tcPr>
                    <a:solidFill>
                      <a:schemeClr val="bg1"/>
                    </a:solidFill>
                  </a:tcPr>
                </a:tc>
              </a:tr>
              <a:tr h="147024">
                <a:tc>
                  <a:txBody>
                    <a:bodyPr/>
                    <a:lstStyle/>
                    <a:p>
                      <a:r>
                        <a:rPr kumimoji="1" lang="en-US" altLang="ja-JP" sz="900" b="0" dirty="0" smtClean="0">
                          <a:solidFill>
                            <a:schemeClr val="tx1"/>
                          </a:solidFill>
                        </a:rPr>
                        <a:t>Wraparound</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Enabled</a:t>
                      </a:r>
                    </a:p>
                  </a:txBody>
                  <a:tcPr>
                    <a:solidFill>
                      <a:schemeClr val="bg1"/>
                    </a:solidFill>
                  </a:tcPr>
                </a:tc>
              </a:tr>
              <a:tr h="147024">
                <a:tc>
                  <a:txBody>
                    <a:bodyPr/>
                    <a:lstStyle/>
                    <a:p>
                      <a:r>
                        <a:rPr kumimoji="1" lang="en-US" altLang="ja-JP" sz="900" b="0" dirty="0" smtClean="0">
                          <a:solidFill>
                            <a:schemeClr val="tx1"/>
                          </a:solidFill>
                        </a:rPr>
                        <a:t>TTL [sec]</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1 sec </a:t>
                      </a:r>
                    </a:p>
                  </a:txBody>
                  <a:tcPr>
                    <a:solidFill>
                      <a:schemeClr val="bg1"/>
                    </a:solidFill>
                  </a:tcPr>
                </a:tc>
              </a:tr>
              <a:tr h="147024">
                <a:tc>
                  <a:txBody>
                    <a:bodyPr/>
                    <a:lstStyle/>
                    <a:p>
                      <a:r>
                        <a:rPr kumimoji="1" lang="en-US" altLang="ja-JP" sz="900" b="0" dirty="0" smtClean="0">
                          <a:solidFill>
                            <a:schemeClr val="tx1"/>
                          </a:solidFill>
                        </a:rPr>
                        <a:t>PLCP Header</a:t>
                      </a:r>
                      <a:r>
                        <a:rPr kumimoji="1" lang="en-US" altLang="ja-JP" sz="900" b="0" baseline="0" dirty="0" smtClean="0">
                          <a:solidFill>
                            <a:schemeClr val="tx1"/>
                          </a:solidFill>
                        </a:rPr>
                        <a:t> Error </a:t>
                      </a:r>
                      <a:r>
                        <a:rPr kumimoji="1" lang="en-US" altLang="ja-JP" sz="900" b="0" baseline="0" dirty="0" err="1" smtClean="0">
                          <a:solidFill>
                            <a:schemeClr val="tx1"/>
                          </a:solidFill>
                        </a:rPr>
                        <a:t>Det</a:t>
                      </a:r>
                      <a:endParaRPr kumimoji="1" lang="ja-JP" altLang="en-US" sz="900" b="0" dirty="0">
                        <a:solidFill>
                          <a:schemeClr val="tx1"/>
                        </a:solidFill>
                      </a:endParaRP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Enabled</a:t>
                      </a:r>
                    </a:p>
                  </a:txBody>
                  <a:tcPr>
                    <a:solidFill>
                      <a:schemeClr val="bg1"/>
                    </a:solidFill>
                  </a:tcPr>
                </a:tc>
              </a:tr>
              <a:tr h="147024">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The Number of</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Multiplexing BA Users</a:t>
                      </a: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1(No-multiplexing),</a:t>
                      </a:r>
                    </a:p>
                  </a:txBody>
                  <a:tcPr>
                    <a:solidFill>
                      <a:schemeClr val="bg1"/>
                    </a:solidFill>
                  </a:tcPr>
                </a:tc>
              </a:tr>
              <a:tr h="147024">
                <a:tc>
                  <a:txBody>
                    <a:bodyPr/>
                    <a:lstStyle/>
                    <a:p>
                      <a:r>
                        <a:rPr kumimoji="1" lang="en-US" altLang="ja-JP" sz="900" b="1" dirty="0" smtClean="0">
                          <a:solidFill>
                            <a:schemeClr val="tx1"/>
                          </a:solidFill>
                        </a:rPr>
                        <a:t>Leader Selection</a:t>
                      </a:r>
                      <a:endParaRPr kumimoji="1" lang="ja-JP" altLang="en-US" sz="900" b="1" dirty="0">
                        <a:solidFill>
                          <a:schemeClr val="tx1"/>
                        </a:solidFill>
                      </a:endParaRPr>
                    </a:p>
                  </a:txBody>
                  <a:tcPr>
                    <a:solidFill>
                      <a:schemeClr val="bg1"/>
                    </a:solidFill>
                  </a:tcPr>
                </a:tc>
                <a:tc>
                  <a:txBody>
                    <a:bodyPr/>
                    <a:lstStyle/>
                    <a:p>
                      <a:r>
                        <a:rPr kumimoji="1" lang="en-US" altLang="ja-JP" sz="900" b="1" baseline="0" dirty="0" smtClean="0">
                          <a:solidFill>
                            <a:schemeClr val="tx1"/>
                          </a:solidFill>
                        </a:rPr>
                        <a:t>Throughput based(with MD Report)</a:t>
                      </a:r>
                    </a:p>
                  </a:txBody>
                  <a:tcPr>
                    <a:solidFill>
                      <a:schemeClr val="bg1"/>
                    </a:solidFill>
                  </a:tcPr>
                </a:tc>
              </a:tr>
              <a:tr h="147024">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MSDU Count Duration [sec]</a:t>
                      </a:r>
                      <a:endParaRPr kumimoji="1" lang="ja-JP" altLang="en-US" sz="900" b="0" kern="1200" dirty="0">
                        <a:solidFill>
                          <a:schemeClr val="tx1"/>
                        </a:solidFill>
                        <a:latin typeface="+mn-lt"/>
                        <a:ea typeface="+mn-ea"/>
                        <a:cs typeface="+mn-cs"/>
                      </a:endParaRPr>
                    </a:p>
                  </a:txBody>
                  <a:tcPr>
                    <a:solidFill>
                      <a:schemeClr val="bg1"/>
                    </a:solidFill>
                  </a:tcPr>
                </a:tc>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1</a:t>
                      </a:r>
                    </a:p>
                  </a:txBody>
                  <a:tcPr>
                    <a:solidFill>
                      <a:schemeClr val="bg1"/>
                    </a:solidFill>
                  </a:tcPr>
                </a:tc>
              </a:tr>
              <a:tr h="147024">
                <a:tc>
                  <a:txBody>
                    <a:bodyPr/>
                    <a:lstStyle/>
                    <a:p>
                      <a:r>
                        <a:rPr kumimoji="1" lang="en-US" altLang="ja-JP" sz="900" b="1" dirty="0" smtClean="0">
                          <a:solidFill>
                            <a:schemeClr val="tx1"/>
                          </a:solidFill>
                        </a:rPr>
                        <a:t>Rx MSDU Threshold to determine</a:t>
                      </a:r>
                      <a:r>
                        <a:rPr kumimoji="1" lang="en-US" altLang="ja-JP" sz="900" b="1" baseline="0" dirty="0" smtClean="0">
                          <a:solidFill>
                            <a:schemeClr val="tx1"/>
                          </a:solidFill>
                        </a:rPr>
                        <a:t> send Report</a:t>
                      </a:r>
                      <a:endParaRPr kumimoji="1" lang="en-US" altLang="ja-JP" sz="900" b="1" dirty="0" smtClean="0">
                        <a:solidFill>
                          <a:schemeClr val="tx1"/>
                        </a:solidFill>
                      </a:endParaRPr>
                    </a:p>
                  </a:txBody>
                  <a:tcPr>
                    <a:solidFill>
                      <a:schemeClr val="bg1"/>
                    </a:solidFill>
                  </a:tcPr>
                </a:tc>
                <a:tc>
                  <a:txBody>
                    <a:bodyPr/>
                    <a:lstStyle/>
                    <a:p>
                      <a:r>
                        <a:rPr kumimoji="1" lang="en-US" altLang="ja-JP" sz="900" b="1" baseline="0" dirty="0" smtClean="0">
                          <a:solidFill>
                            <a:srgbClr val="FF0000"/>
                          </a:solidFill>
                        </a:rPr>
                        <a:t>PER :0.02 – 0.8 (No duplication check)</a:t>
                      </a:r>
                    </a:p>
                  </a:txBody>
                  <a:tcPr>
                    <a:solidFill>
                      <a:schemeClr val="bg1"/>
                    </a:solidFill>
                  </a:tcPr>
                </a:tc>
              </a:tr>
              <a:tr h="147024">
                <a:tc>
                  <a:txBody>
                    <a:bodyPr/>
                    <a:lstStyle/>
                    <a:p>
                      <a:r>
                        <a:rPr kumimoji="1" lang="en-US" altLang="ja-JP" sz="900" b="0" dirty="0" smtClean="0">
                          <a:solidFill>
                            <a:schemeClr val="tx1"/>
                          </a:solidFill>
                        </a:rPr>
                        <a:t>Statistics start delay max</a:t>
                      </a:r>
                      <a:r>
                        <a:rPr kumimoji="1" lang="ja-JP" altLang="en-US" sz="900" b="0" baseline="0" dirty="0" smtClean="0">
                          <a:solidFill>
                            <a:schemeClr val="tx1"/>
                          </a:solidFill>
                        </a:rPr>
                        <a:t> </a:t>
                      </a:r>
                      <a:r>
                        <a:rPr kumimoji="1" lang="en-US" altLang="ja-JP" sz="900" b="0" baseline="0" dirty="0" smtClean="0">
                          <a:solidFill>
                            <a:schemeClr val="tx1"/>
                          </a:solidFill>
                        </a:rPr>
                        <a:t>time [sec]</a:t>
                      </a:r>
                      <a:endParaRPr kumimoji="1" lang="en-US" altLang="ja-JP" sz="900" b="0" dirty="0" smtClean="0">
                        <a:solidFill>
                          <a:schemeClr val="tx1"/>
                        </a:solidFill>
                      </a:endParaRPr>
                    </a:p>
                  </a:txBody>
                  <a:tcPr>
                    <a:solidFill>
                      <a:schemeClr val="bg1"/>
                    </a:solidFill>
                  </a:tcPr>
                </a:tc>
                <a:tc>
                  <a:txBody>
                    <a:bodyPr/>
                    <a:lstStyle/>
                    <a:p>
                      <a:r>
                        <a:rPr kumimoji="1" lang="en-US" altLang="ja-JP" sz="900" b="0" baseline="0" dirty="0" smtClean="0">
                          <a:solidFill>
                            <a:schemeClr val="tx1"/>
                          </a:solidFill>
                        </a:rPr>
                        <a:t>0 (All STA start measurement at the same time)</a:t>
                      </a:r>
                    </a:p>
                  </a:txBody>
                  <a:tcPr>
                    <a:solidFill>
                      <a:schemeClr val="bg1"/>
                    </a:solidFill>
                  </a:tcPr>
                </a:tc>
              </a:tr>
              <a:tr h="147024">
                <a:tc>
                  <a:txBody>
                    <a:bodyPr/>
                    <a:lstStyle/>
                    <a:p>
                      <a:r>
                        <a:rPr kumimoji="1" lang="en-US" altLang="ja-JP" sz="900" b="0" dirty="0" smtClean="0">
                          <a:solidFill>
                            <a:schemeClr val="tx1"/>
                          </a:solidFill>
                        </a:rPr>
                        <a:t>Report transmission delay max time [sec]</a:t>
                      </a:r>
                    </a:p>
                  </a:txBody>
                  <a:tcPr>
                    <a:solidFill>
                      <a:schemeClr val="bg1"/>
                    </a:solidFill>
                  </a:tcPr>
                </a:tc>
                <a:tc>
                  <a:txBody>
                    <a:bodyPr/>
                    <a:lstStyle/>
                    <a:p>
                      <a:r>
                        <a:rPr kumimoji="1" lang="en-US" altLang="ja-JP" sz="900" b="0" baseline="0" dirty="0" smtClean="0">
                          <a:solidFill>
                            <a:schemeClr val="tx1"/>
                          </a:solidFill>
                        </a:rPr>
                        <a:t>1 (Same as MSDU count Duration)</a:t>
                      </a:r>
                    </a:p>
                  </a:txBody>
                  <a:tcPr>
                    <a:solidFill>
                      <a:schemeClr val="bg1"/>
                    </a:solidFill>
                  </a:tcPr>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858" y="5080113"/>
            <a:ext cx="1444742" cy="131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6096082" y="5224790"/>
            <a:ext cx="1600118" cy="261610"/>
          </a:xfrm>
          <a:prstGeom prst="rect">
            <a:avLst/>
          </a:prstGeom>
          <a:noFill/>
        </p:spPr>
        <p:txBody>
          <a:bodyPr wrap="none" rtlCol="0">
            <a:spAutoFit/>
          </a:bodyPr>
          <a:lstStyle/>
          <a:p>
            <a:r>
              <a:rPr lang="en-US" altLang="ja-JP" sz="1100" b="1" dirty="0" smtClean="0">
                <a:solidFill>
                  <a:schemeClr val="tx1"/>
                </a:solidFill>
                <a:latin typeface="+mj-ea"/>
              </a:rPr>
              <a:t>Topology</a:t>
            </a:r>
            <a:r>
              <a:rPr lang="en-US" altLang="ja-JP" sz="1100" dirty="0" smtClean="0">
                <a:solidFill>
                  <a:schemeClr val="tx1"/>
                </a:solidFill>
                <a:latin typeface="+mj-ea"/>
              </a:rPr>
              <a:t> (followed ss3)</a:t>
            </a:r>
            <a:endParaRPr lang="ja-JP" altLang="en-US" sz="1100" dirty="0">
              <a:solidFill>
                <a:schemeClr val="tx1"/>
              </a:solidFill>
              <a:latin typeface="+mj-ea"/>
            </a:endParaRPr>
          </a:p>
        </p:txBody>
      </p:sp>
      <p:sp>
        <p:nvSpPr>
          <p:cNvPr id="2" name="正方形/長方形 1"/>
          <p:cNvSpPr/>
          <p:nvPr/>
        </p:nvSpPr>
        <p:spPr bwMode="auto">
          <a:xfrm>
            <a:off x="4619625" y="4074320"/>
            <a:ext cx="4362450" cy="364330"/>
          </a:xfrm>
          <a:prstGeom prst="rect">
            <a:avLst/>
          </a:prstGeom>
          <a:noFill/>
          <a:ln w="2857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タイトル 2"/>
          <p:cNvSpPr>
            <a:spLocks noGrp="1"/>
          </p:cNvSpPr>
          <p:nvPr>
            <p:ph type="title"/>
          </p:nvPr>
        </p:nvSpPr>
        <p:spPr>
          <a:xfrm>
            <a:off x="685800" y="685800"/>
            <a:ext cx="7772400" cy="1066800"/>
          </a:xfrm>
        </p:spPr>
        <p:txBody>
          <a:bodyPr/>
          <a:lstStyle/>
          <a:p>
            <a:r>
              <a:rPr kumimoji="1" lang="en-US" altLang="ja-JP" dirty="0" smtClean="0"/>
              <a:t>Simulation conditions</a:t>
            </a:r>
            <a:endParaRPr kumimoji="1" lang="ja-JP" altLang="en-US" dirty="0"/>
          </a:p>
        </p:txBody>
      </p:sp>
    </p:spTree>
    <p:extLst>
      <p:ext uri="{BB962C8B-B14F-4D97-AF65-F5344CB8AC3E}">
        <p14:creationId xmlns:p14="http://schemas.microsoft.com/office/powerpoint/2010/main" val="178213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As discussed in [6], multicast enhancement should be taken into account as a part of 802.11ax</a:t>
            </a:r>
          </a:p>
          <a:p>
            <a:pPr lvl="1"/>
            <a:r>
              <a:rPr lang="en-GB" altLang="ja-JP" sz="1800" i="1" dirty="0" smtClean="0"/>
              <a:t>Multicast enable new applications</a:t>
            </a:r>
          </a:p>
        </p:txBody>
      </p:sp>
      <p:sp>
        <p:nvSpPr>
          <p:cNvPr id="3" name="タイトル 2"/>
          <p:cNvSpPr>
            <a:spLocks noGrp="1"/>
          </p:cNvSpPr>
          <p:nvPr>
            <p:ph type="title"/>
          </p:nvPr>
        </p:nvSpPr>
        <p:spPr/>
        <p:txBody>
          <a:bodyPr/>
          <a:lstStyle/>
          <a:p>
            <a:r>
              <a:rPr kumimoji="1" lang="en-US" altLang="ja-JP" dirty="0" smtClean="0"/>
              <a:t>Background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3</a:t>
            </a:fld>
            <a:endParaRPr lang="en-US" dirty="0"/>
          </a:p>
        </p:txBody>
      </p:sp>
      <p:pic>
        <p:nvPicPr>
          <p:cNvPr id="9" name="Picture 8"/>
          <p:cNvPicPr>
            <a:picLocks noChangeAspect="1"/>
          </p:cNvPicPr>
          <p:nvPr/>
        </p:nvPicPr>
        <p:blipFill>
          <a:blip r:embed="rId2"/>
          <a:stretch>
            <a:fillRect/>
          </a:stretch>
        </p:blipFill>
        <p:spPr>
          <a:xfrm>
            <a:off x="3299095" y="3110145"/>
            <a:ext cx="5159105" cy="3547830"/>
          </a:xfrm>
          <a:prstGeom prst="rect">
            <a:avLst/>
          </a:prstGeom>
        </p:spPr>
      </p:pic>
    </p:spTree>
    <p:extLst>
      <p:ext uri="{BB962C8B-B14F-4D97-AF65-F5344CB8AC3E}">
        <p14:creationId xmlns:p14="http://schemas.microsoft.com/office/powerpoint/2010/main" val="534982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The TGax Spec Framework Document (SFD)[1] includes </a:t>
            </a:r>
            <a:r>
              <a:rPr kumimoji="1" lang="en-US" altLang="ja-JP" sz="2000" dirty="0"/>
              <a:t>mention of BA/ACK multiplexing, as follows;</a:t>
            </a:r>
            <a:endParaRPr kumimoji="1" lang="en-US" altLang="ja-JP" sz="2000" dirty="0" smtClean="0"/>
          </a:p>
          <a:p>
            <a:pPr lvl="1"/>
            <a:r>
              <a:rPr lang="en-GB" altLang="ja-JP" sz="1800" i="1" dirty="0" smtClean="0"/>
              <a:t>The </a:t>
            </a:r>
            <a:r>
              <a:rPr lang="en-GB" altLang="ja-JP" sz="1800" i="1" dirty="0"/>
              <a:t>amendment shall include a mechanism to multiplex BA/ACK responses to DL MU transmission. [MU Motion #4, March </a:t>
            </a:r>
            <a:r>
              <a:rPr lang="en-GB" altLang="ja-JP" sz="1800" i="1" dirty="0" smtClean="0"/>
              <a:t>2015]</a:t>
            </a:r>
          </a:p>
          <a:p>
            <a:r>
              <a:rPr kumimoji="1" lang="en-US" altLang="ja-JP" sz="2000" dirty="0"/>
              <a:t>The TGax SFD also includes a definition, as follows;</a:t>
            </a:r>
          </a:p>
          <a:p>
            <a:pPr lvl="1"/>
            <a:r>
              <a:rPr lang="en-GB" altLang="ja-JP" sz="1800" i="1" dirty="0" smtClean="0"/>
              <a:t>MU </a:t>
            </a:r>
            <a:r>
              <a:rPr lang="en-GB" altLang="ja-JP" sz="1800" i="1" dirty="0"/>
              <a:t>features include UL and DL OFDMA and UL and DL MU-MIMO</a:t>
            </a:r>
            <a:r>
              <a:rPr lang="en-GB" altLang="ja-JP" sz="1800" i="1" dirty="0" smtClean="0"/>
              <a:t>.</a:t>
            </a:r>
            <a:endParaRPr lang="ja-JP" altLang="ja-JP" sz="1800" i="1" dirty="0"/>
          </a:p>
          <a:p>
            <a:pPr lvl="1"/>
            <a:endParaRPr lang="ja-JP" altLang="ja-JP" sz="1800" i="1" dirty="0" smtClean="0"/>
          </a:p>
          <a:p>
            <a:endParaRPr kumimoji="1" lang="ja-JP" altLang="en-US" sz="2000" dirty="0"/>
          </a:p>
        </p:txBody>
      </p:sp>
      <p:sp>
        <p:nvSpPr>
          <p:cNvPr id="3" name="タイトル 2"/>
          <p:cNvSpPr>
            <a:spLocks noGrp="1"/>
          </p:cNvSpPr>
          <p:nvPr>
            <p:ph type="title"/>
          </p:nvPr>
        </p:nvSpPr>
        <p:spPr/>
        <p:txBody>
          <a:bodyPr/>
          <a:lstStyle/>
          <a:p>
            <a:r>
              <a:rPr kumimoji="1" lang="en-US" altLang="ja-JP" dirty="0" smtClean="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4</a:t>
            </a:fld>
            <a:endParaRPr lang="en-US" dirty="0"/>
          </a:p>
        </p:txBody>
      </p:sp>
      <p:sp>
        <p:nvSpPr>
          <p:cNvPr id="49" name="テキスト ボックス 48"/>
          <p:cNvSpPr txBox="1"/>
          <p:nvPr/>
        </p:nvSpPr>
        <p:spPr>
          <a:xfrm>
            <a:off x="5589690" y="4172634"/>
            <a:ext cx="1398140"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Response Phase</a:t>
            </a:r>
            <a:endParaRPr lang="ja-JP" altLang="en-US" dirty="0"/>
          </a:p>
        </p:txBody>
      </p:sp>
      <p:grpSp>
        <p:nvGrpSpPr>
          <p:cNvPr id="8" name="グループ化 7"/>
          <p:cNvGrpSpPr/>
          <p:nvPr/>
        </p:nvGrpSpPr>
        <p:grpSpPr>
          <a:xfrm>
            <a:off x="4852907" y="4752202"/>
            <a:ext cx="2871707" cy="1617820"/>
            <a:chOff x="4852907" y="4752202"/>
            <a:chExt cx="2871707" cy="1617820"/>
          </a:xfrm>
        </p:grpSpPr>
        <p:sp>
          <p:nvSpPr>
            <p:cNvPr id="36" name="テキスト ボックス 35"/>
            <p:cNvSpPr txBox="1"/>
            <p:nvPr/>
          </p:nvSpPr>
          <p:spPr>
            <a:xfrm>
              <a:off x="5651822" y="6093023"/>
              <a:ext cx="1843326" cy="276999"/>
            </a:xfrm>
            <a:prstGeom prst="rect">
              <a:avLst/>
            </a:prstGeom>
            <a:noFill/>
            <a:ln>
              <a:noFill/>
            </a:ln>
          </p:spPr>
          <p:txBody>
            <a:bodyPr wrap="none" rtlCol="0">
              <a:spAutoFit/>
            </a:bodyPr>
            <a:lstStyle>
              <a:defPPr>
                <a:defRPr lang="en-US"/>
              </a:defPPr>
              <a:lvl1pPr algn="ctr">
                <a:defRPr kumimoji="1" b="1"/>
              </a:lvl1pPr>
            </a:lstStyle>
            <a:p>
              <a:r>
                <a:rPr lang="en-US" altLang="ja-JP" dirty="0"/>
                <a:t>UL multiplexed </a:t>
              </a:r>
              <a:r>
                <a:rPr lang="en-US" altLang="ja-JP" dirty="0" smtClean="0"/>
                <a:t>BA/ACK</a:t>
              </a:r>
              <a:endParaRPr lang="ja-JP" altLang="en-US" dirty="0"/>
            </a:p>
          </p:txBody>
        </p:sp>
        <p:sp>
          <p:nvSpPr>
            <p:cNvPr id="26" name="テキスト ボックス 25"/>
            <p:cNvSpPr txBox="1"/>
            <p:nvPr/>
          </p:nvSpPr>
          <p:spPr>
            <a:xfrm>
              <a:off x="6137932" y="5090065"/>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7" name="テキスト ボックス 26"/>
            <p:cNvSpPr txBox="1"/>
            <p:nvPr/>
          </p:nvSpPr>
          <p:spPr>
            <a:xfrm>
              <a:off x="6137931" y="5774648"/>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9" name="テキスト ボックス 28"/>
            <p:cNvSpPr txBox="1"/>
            <p:nvPr/>
          </p:nvSpPr>
          <p:spPr>
            <a:xfrm>
              <a:off x="6137932" y="5429799"/>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cxnSp>
          <p:nvCxnSpPr>
            <p:cNvPr id="30" name="直線矢印コネクタ 29"/>
            <p:cNvCxnSpPr/>
            <p:nvPr/>
          </p:nvCxnSpPr>
          <p:spPr bwMode="auto">
            <a:xfrm flipV="1">
              <a:off x="6858000" y="4891446"/>
              <a:ext cx="1" cy="114225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1" name="テキスト ボックス 50"/>
            <p:cNvSpPr txBox="1"/>
            <p:nvPr/>
          </p:nvSpPr>
          <p:spPr>
            <a:xfrm>
              <a:off x="5042126"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52" name="テキスト ボックス 51"/>
            <p:cNvSpPr txBox="1"/>
            <p:nvPr/>
          </p:nvSpPr>
          <p:spPr>
            <a:xfrm>
              <a:off x="4852907"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53" name="テキスト ボックス 52"/>
            <p:cNvSpPr txBox="1"/>
            <p:nvPr/>
          </p:nvSpPr>
          <p:spPr>
            <a:xfrm>
              <a:off x="4852907"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54" name="テキスト ボックス 53"/>
            <p:cNvSpPr txBox="1"/>
            <p:nvPr/>
          </p:nvSpPr>
          <p:spPr>
            <a:xfrm>
              <a:off x="4852907"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55" name="グループ化 54"/>
            <p:cNvGrpSpPr/>
            <p:nvPr/>
          </p:nvGrpSpPr>
          <p:grpSpPr>
            <a:xfrm>
              <a:off x="5422358" y="4891446"/>
              <a:ext cx="2302256" cy="1144812"/>
              <a:chOff x="2269744" y="5120045"/>
              <a:chExt cx="5229172" cy="1144812"/>
            </a:xfrm>
          </p:grpSpPr>
          <p:cxnSp>
            <p:nvCxnSpPr>
              <p:cNvPr id="56" name="直線コネクタ 55"/>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直線コネクタ 56"/>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38" name="テキスト ボックス 37"/>
          <p:cNvSpPr txBox="1"/>
          <p:nvPr/>
        </p:nvSpPr>
        <p:spPr>
          <a:xfrm>
            <a:off x="1750401" y="4172634"/>
            <a:ext cx="2114105"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Data Transmission Phase</a:t>
            </a:r>
            <a:endParaRPr lang="ja-JP" altLang="en-US" dirty="0"/>
          </a:p>
        </p:txBody>
      </p:sp>
      <p:grpSp>
        <p:nvGrpSpPr>
          <p:cNvPr id="7" name="グループ化 6"/>
          <p:cNvGrpSpPr/>
          <p:nvPr/>
        </p:nvGrpSpPr>
        <p:grpSpPr>
          <a:xfrm>
            <a:off x="1371600" y="4614447"/>
            <a:ext cx="2871707" cy="1755576"/>
            <a:chOff x="1371600" y="4614447"/>
            <a:chExt cx="2871707" cy="1755576"/>
          </a:xfrm>
        </p:grpSpPr>
        <p:cxnSp>
          <p:nvCxnSpPr>
            <p:cNvPr id="34" name="直線矢印コネクタ 33"/>
            <p:cNvCxnSpPr/>
            <p:nvPr/>
          </p:nvCxnSpPr>
          <p:spPr bwMode="auto">
            <a:xfrm>
              <a:off x="3589790" y="4891446"/>
              <a:ext cx="0" cy="80252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直線矢印コネクタ 13"/>
            <p:cNvCxnSpPr/>
            <p:nvPr/>
          </p:nvCxnSpPr>
          <p:spPr bwMode="auto">
            <a:xfrm>
              <a:off x="3589790" y="4891446"/>
              <a:ext cx="0" cy="11448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テキスト ボックス 15"/>
            <p:cNvSpPr txBox="1"/>
            <p:nvPr/>
          </p:nvSpPr>
          <p:spPr>
            <a:xfrm>
              <a:off x="1560819"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18" name="テキスト ボックス 17"/>
            <p:cNvSpPr txBox="1"/>
            <p:nvPr/>
          </p:nvSpPr>
          <p:spPr>
            <a:xfrm>
              <a:off x="1371600"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19" name="テキスト ボックス 18"/>
            <p:cNvSpPr txBox="1"/>
            <p:nvPr/>
          </p:nvSpPr>
          <p:spPr>
            <a:xfrm>
              <a:off x="1371600"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20" name="テキスト ボックス 19"/>
            <p:cNvSpPr txBox="1"/>
            <p:nvPr/>
          </p:nvSpPr>
          <p:spPr>
            <a:xfrm>
              <a:off x="1371600"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48" name="グループ化 47"/>
            <p:cNvGrpSpPr/>
            <p:nvPr/>
          </p:nvGrpSpPr>
          <p:grpSpPr>
            <a:xfrm>
              <a:off x="1941051" y="4891446"/>
              <a:ext cx="2302256" cy="1144812"/>
              <a:chOff x="2269744" y="5120045"/>
              <a:chExt cx="5229172" cy="1144812"/>
            </a:xfrm>
          </p:grpSpPr>
          <p:cxnSp>
            <p:nvCxnSpPr>
              <p:cNvPr id="21" name="直線コネクタ 20"/>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線コネクタ 21"/>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3589790" y="4891446"/>
              <a:ext cx="0" cy="4627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テキスト ボックス 38"/>
            <p:cNvSpPr txBox="1"/>
            <p:nvPr/>
          </p:nvSpPr>
          <p:spPr>
            <a:xfrm>
              <a:off x="2490707" y="4614447"/>
              <a:ext cx="1099083" cy="276999"/>
            </a:xfrm>
            <a:prstGeom prst="rect">
              <a:avLst/>
            </a:prstGeom>
            <a:noFill/>
            <a:ln>
              <a:solidFill>
                <a:schemeClr val="tx1"/>
              </a:solidFill>
            </a:ln>
          </p:spPr>
          <p:txBody>
            <a:bodyPr wrap="none" rtlCol="0">
              <a:spAutoFit/>
            </a:bodyPr>
            <a:lstStyle/>
            <a:p>
              <a:r>
                <a:rPr kumimoji="1" lang="en-US" altLang="ja-JP" dirty="0" smtClean="0"/>
                <a:t>DL MU PPDU</a:t>
              </a:r>
              <a:endParaRPr kumimoji="1" lang="ja-JP" altLang="en-US" dirty="0"/>
            </a:p>
          </p:txBody>
        </p:sp>
        <p:sp>
          <p:nvSpPr>
            <p:cNvPr id="65" name="テキスト ボックス 64"/>
            <p:cNvSpPr txBox="1"/>
            <p:nvPr/>
          </p:nvSpPr>
          <p:spPr>
            <a:xfrm>
              <a:off x="1593769" y="6093024"/>
              <a:ext cx="2640017" cy="276999"/>
            </a:xfrm>
            <a:prstGeom prst="rect">
              <a:avLst/>
            </a:prstGeom>
            <a:noFill/>
            <a:ln>
              <a:noFill/>
            </a:ln>
          </p:spPr>
          <p:txBody>
            <a:bodyPr wrap="none" rtlCol="0">
              <a:spAutoFit/>
            </a:bodyPr>
            <a:lstStyle/>
            <a:p>
              <a:pPr algn="ctr"/>
              <a:r>
                <a:rPr kumimoji="1" lang="en-US" altLang="ja-JP" b="1" dirty="0" smtClean="0"/>
                <a:t>DL</a:t>
              </a:r>
              <a:r>
                <a:rPr kumimoji="1" lang="ja-JP" altLang="en-US" b="1" dirty="0"/>
                <a:t> </a:t>
              </a:r>
              <a:r>
                <a:rPr kumimoji="1" lang="en-US" altLang="ja-JP" b="1" dirty="0" smtClean="0"/>
                <a:t>MU(OFDMA/MU-MIMO) </a:t>
              </a:r>
              <a:r>
                <a:rPr kumimoji="1" lang="en-US" altLang="ja-JP" b="1" dirty="0"/>
                <a:t>PPDU</a:t>
              </a:r>
              <a:endParaRPr kumimoji="1" lang="ja-JP" altLang="en-US" b="1" dirty="0"/>
            </a:p>
          </p:txBody>
        </p:sp>
      </p:grpSp>
    </p:spTree>
    <p:extLst>
      <p:ext uri="{BB962C8B-B14F-4D97-AF65-F5344CB8AC3E}">
        <p14:creationId xmlns:p14="http://schemas.microsoft.com/office/powerpoint/2010/main" val="1861019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799" y="1981200"/>
            <a:ext cx="7772401" cy="4114800"/>
          </a:xfrm>
        </p:spPr>
        <p:txBody>
          <a:bodyPr/>
          <a:lstStyle/>
          <a:p>
            <a:pPr marL="342900" lvl="1" indent="-342900" algn="just">
              <a:buFontTx/>
              <a:buChar char="•"/>
            </a:pPr>
            <a:r>
              <a:rPr kumimoji="1" lang="en-US" altLang="ja-JP" b="1" dirty="0"/>
              <a:t>The contribution[2] </a:t>
            </a:r>
            <a:r>
              <a:rPr kumimoji="1" lang="en-US" altLang="ja-JP" b="1" dirty="0" smtClean="0"/>
              <a:t>showed </a:t>
            </a:r>
            <a:r>
              <a:rPr kumimoji="1" lang="en-US" altLang="ja-JP" b="1" dirty="0"/>
              <a:t>Multiplexing of acknowledgements can be applied for Multicast PPDU.</a:t>
            </a:r>
          </a:p>
          <a:p>
            <a:pPr lvl="1"/>
            <a:r>
              <a:rPr lang="en-US" altLang="en-US" sz="1800" dirty="0"/>
              <a:t>Multiplexing of acknowledgements </a:t>
            </a:r>
            <a:r>
              <a:rPr lang="en-US" altLang="ja-JP" sz="1800" dirty="0"/>
              <a:t>can </a:t>
            </a:r>
            <a:r>
              <a:rPr lang="en-US" altLang="ja-JP" sz="1800" dirty="0" smtClean="0"/>
              <a:t>reduce overheads of BA/ACKs from multiple multicast receivers.</a:t>
            </a:r>
          </a:p>
          <a:p>
            <a:pPr lvl="1"/>
            <a:r>
              <a:rPr lang="en-US" altLang="ja-JP" sz="1800" dirty="0"/>
              <a:t>It included a straw poll for a general proposal of multiplexing of acknowledgements as follows, and it received no </a:t>
            </a:r>
            <a:r>
              <a:rPr lang="en-US" altLang="ja-JP" sz="1800" dirty="0" smtClean="0"/>
              <a:t>objection</a:t>
            </a:r>
            <a:r>
              <a:rPr lang="en-US" altLang="ja-JP" sz="1800" dirty="0"/>
              <a:t>.</a:t>
            </a:r>
            <a:endParaRPr lang="en-US" altLang="en-US" sz="1800" dirty="0"/>
          </a:p>
          <a:p>
            <a:pPr lvl="2" algn="just">
              <a:buFont typeface="Wingdings" panose="05000000000000000000" pitchFamily="2" charset="2"/>
              <a:buChar char="Ø"/>
            </a:pPr>
            <a:r>
              <a:rPr kumimoji="1" lang="en-US" altLang="en-US" sz="1600" i="1" dirty="0" smtClean="0"/>
              <a:t>Do </a:t>
            </a:r>
            <a:r>
              <a:rPr kumimoji="1" lang="en-US" altLang="en-US" sz="1600" i="1" dirty="0"/>
              <a:t>you agree that multiplexing of acknowledgements can work effectively for Multicast PPDU in a similar manner as DL-MU(OFDMA/MU-MIMO) PPDU? </a:t>
            </a:r>
            <a:r>
              <a:rPr kumimoji="1" lang="en-US" altLang="ja-JP" sz="1600" i="1" dirty="0"/>
              <a:t>(Results = Yes:35 /No:0 /Abstain:28)</a:t>
            </a:r>
          </a:p>
          <a:p>
            <a:pPr marL="342900" lvl="1" indent="-342900" algn="just">
              <a:buFontTx/>
              <a:buChar char="•"/>
            </a:pPr>
            <a:endParaRPr kumimoji="1" lang="en-US" altLang="ja-JP" b="1" dirty="0"/>
          </a:p>
          <a:p>
            <a:endParaRPr lang="ja-JP" altLang="en-US" sz="2200" dirty="0"/>
          </a:p>
        </p:txBody>
      </p:sp>
      <p:sp>
        <p:nvSpPr>
          <p:cNvPr id="3" name="タイトル 2"/>
          <p:cNvSpPr>
            <a:spLocks noGrp="1"/>
          </p:cNvSpPr>
          <p:nvPr>
            <p:ph type="title"/>
          </p:nvPr>
        </p:nvSpPr>
        <p:spPr/>
        <p:txBody>
          <a:bodyPr/>
          <a:lstStyle/>
          <a:p>
            <a:r>
              <a:rPr kumimoji="1" lang="en-US" altLang="ja-JP" dirty="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5</a:t>
            </a:fld>
            <a:endParaRPr lang="en-US" dirty="0"/>
          </a:p>
        </p:txBody>
      </p:sp>
    </p:spTree>
    <p:extLst>
      <p:ext uri="{BB962C8B-B14F-4D97-AF65-F5344CB8AC3E}">
        <p14:creationId xmlns:p14="http://schemas.microsoft.com/office/powerpoint/2010/main" val="3959950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8600" cy="4114800"/>
          </a:xfrm>
        </p:spPr>
        <p:txBody>
          <a:bodyPr/>
          <a:lstStyle/>
          <a:p>
            <a:pPr marL="342900" lvl="1" indent="-342900" algn="just">
              <a:buFontTx/>
              <a:buChar char="•"/>
            </a:pPr>
            <a:r>
              <a:rPr kumimoji="1" lang="en-US" altLang="ja-JP" b="1" dirty="0"/>
              <a:t>This contribution </a:t>
            </a:r>
            <a:r>
              <a:rPr kumimoji="1" lang="en-US" altLang="ja-JP" b="1" dirty="0" smtClean="0"/>
              <a:t>discusses 3 additional issue to improve </a:t>
            </a:r>
            <a:r>
              <a:rPr kumimoji="1" lang="en-US" altLang="ja-JP" b="1" dirty="0"/>
              <a:t>11ax </a:t>
            </a:r>
            <a:r>
              <a:rPr kumimoji="1" lang="en-US" altLang="ja-JP" b="1" dirty="0" smtClean="0"/>
              <a:t>Multicast </a:t>
            </a:r>
            <a:r>
              <a:rPr kumimoji="1" lang="en-US" altLang="ja-JP" b="1" dirty="0"/>
              <a:t>that need to be considered and some ideas to solve them.</a:t>
            </a:r>
          </a:p>
          <a:p>
            <a:pPr lvl="1"/>
            <a:endParaRPr lang="en-US" altLang="ja-JP" sz="1800" dirty="0"/>
          </a:p>
          <a:p>
            <a:pPr marL="342900" lvl="1" indent="-342900" algn="just">
              <a:buFontTx/>
              <a:buChar char="•"/>
            </a:pPr>
            <a:r>
              <a:rPr kumimoji="1" lang="en-US" altLang="ja-JP" b="1" dirty="0" smtClean="0"/>
              <a:t>The three items are as follows</a:t>
            </a:r>
            <a:endParaRPr kumimoji="1" lang="en-US" altLang="ja-JP" b="1" dirty="0"/>
          </a:p>
          <a:p>
            <a:pPr marL="800100" lvl="2" indent="-457200">
              <a:buFont typeface="+mj-lt"/>
              <a:buAutoNum type="arabicPeriod"/>
            </a:pPr>
            <a:r>
              <a:rPr kumimoji="1" lang="en-US" altLang="ja-JP" dirty="0" smtClean="0">
                <a:ea typeface="+mn-ea"/>
                <a:cs typeface="+mn-cs"/>
              </a:rPr>
              <a:t>BAR </a:t>
            </a:r>
            <a:r>
              <a:rPr kumimoji="1" lang="en-US" altLang="ja-JP" dirty="0">
                <a:ea typeface="+mn-ea"/>
                <a:cs typeface="+mn-cs"/>
              </a:rPr>
              <a:t>destination selection</a:t>
            </a:r>
          </a:p>
          <a:p>
            <a:pPr marL="800100" lvl="2" indent="-457200">
              <a:buFont typeface="+mj-lt"/>
              <a:buAutoNum type="arabicPeriod"/>
            </a:pPr>
            <a:r>
              <a:rPr kumimoji="1" lang="en-US" altLang="ja-JP" dirty="0">
                <a:ea typeface="+mn-ea"/>
                <a:cs typeface="+mn-cs"/>
              </a:rPr>
              <a:t>Bitmap management</a:t>
            </a:r>
          </a:p>
          <a:p>
            <a:pPr marL="800100" lvl="2" indent="-457200">
              <a:buFont typeface="+mj-lt"/>
              <a:buAutoNum type="arabicPeriod"/>
            </a:pPr>
            <a:r>
              <a:rPr kumimoji="1" lang="en-US" altLang="ja-JP" dirty="0">
                <a:ea typeface="+mn-ea"/>
                <a:cs typeface="+mn-cs"/>
              </a:rPr>
              <a:t>Limitation on aggregation for </a:t>
            </a:r>
            <a:r>
              <a:rPr kumimoji="1" lang="en-US" altLang="ja-JP" dirty="0" smtClean="0">
                <a:ea typeface="+mn-ea"/>
                <a:cs typeface="+mn-cs"/>
              </a:rPr>
              <a:t>non-HT</a:t>
            </a:r>
          </a:p>
          <a:p>
            <a:pPr marL="685800" lvl="2" indent="-342900" algn="just"/>
            <a:endParaRPr kumimoji="1" lang="en-US" altLang="ja-JP" b="1" dirty="0"/>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a:t>Further study item for 11ax Multicast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6</a:t>
            </a:fld>
            <a:endParaRPr lang="en-US" dirty="0"/>
          </a:p>
        </p:txBody>
      </p:sp>
    </p:spTree>
    <p:extLst>
      <p:ext uri="{BB962C8B-B14F-4D97-AF65-F5344CB8AC3E}">
        <p14:creationId xmlns:p14="http://schemas.microsoft.com/office/powerpoint/2010/main" val="3894540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need to select adequate BAR destinations.</a:t>
            </a:r>
          </a:p>
          <a:p>
            <a:pPr lvl="1"/>
            <a:r>
              <a:rPr kumimoji="1" lang="en-US" altLang="ja-JP" sz="1600" dirty="0" smtClean="0"/>
              <a:t>To leverage GCR-BA defined in 802.11aa with larger number of devices (multicast subscribers), HE BSS should selectively use BAR for multicast subscribers</a:t>
            </a:r>
          </a:p>
          <a:p>
            <a:pPr lvl="1"/>
            <a:r>
              <a:rPr kumimoji="1" lang="en-US" altLang="ja-JP" sz="1600" dirty="0"/>
              <a:t>To limit the number of destinations (BA responders) for MU resource limitation.</a:t>
            </a:r>
          </a:p>
          <a:p>
            <a:pPr lvl="1"/>
            <a:r>
              <a:rPr kumimoji="1" lang="en-US" altLang="ja-JP" sz="1600" dirty="0" smtClean="0"/>
              <a:t>To identify underperforming STAs and improve system performance by managing retransmission.</a:t>
            </a:r>
          </a:p>
          <a:p>
            <a:r>
              <a:rPr kumimoji="1" lang="en-US" altLang="ja-JP" sz="2000" dirty="0" smtClean="0"/>
              <a:t>Selecting BAR destination </a:t>
            </a:r>
            <a:r>
              <a:rPr kumimoji="1" lang="en-US" altLang="ja-JP" sz="2000" dirty="0"/>
              <a:t>based on throughput </a:t>
            </a:r>
            <a:r>
              <a:rPr kumimoji="1" lang="en-US" altLang="ja-JP" sz="2000" dirty="0" smtClean="0"/>
              <a:t>may </a:t>
            </a:r>
            <a:r>
              <a:rPr kumimoji="1" lang="en-US" altLang="ja-JP" sz="2000" dirty="0"/>
              <a:t>be </a:t>
            </a:r>
            <a:r>
              <a:rPr kumimoji="1" lang="en-US" altLang="ja-JP" sz="2000" dirty="0" smtClean="0"/>
              <a:t>beneficial.</a:t>
            </a:r>
          </a:p>
          <a:p>
            <a:pPr lvl="1"/>
            <a:r>
              <a:rPr kumimoji="1" lang="en-US" altLang="ja-JP" sz="1600" dirty="0" smtClean="0"/>
              <a:t>Compering to other method for selecting BAR destination (e.g. random selection), throughput based selection is promising method to achieve PLR requirement.[3][4]</a:t>
            </a:r>
          </a:p>
        </p:txBody>
      </p:sp>
      <p:sp>
        <p:nvSpPr>
          <p:cNvPr id="3" name="タイトル 2"/>
          <p:cNvSpPr>
            <a:spLocks noGrp="1"/>
          </p:cNvSpPr>
          <p:nvPr>
            <p:ph type="title"/>
          </p:nvPr>
        </p:nvSpPr>
        <p:spPr/>
        <p:txBody>
          <a:bodyPr/>
          <a:lstStyle/>
          <a:p>
            <a:r>
              <a:rPr kumimoji="1" lang="en-US" altLang="ja-JP" dirty="0" smtClean="0"/>
              <a:t>1. BAR destination selection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7</a:t>
            </a:fld>
            <a:endParaRPr lang="en-US" dirty="0"/>
          </a:p>
        </p:txBody>
      </p:sp>
    </p:spTree>
    <p:extLst>
      <p:ext uri="{BB962C8B-B14F-4D97-AF65-F5344CB8AC3E}">
        <p14:creationId xmlns:p14="http://schemas.microsoft.com/office/powerpoint/2010/main" val="1781805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can collect throughput information with MD Report.</a:t>
            </a:r>
          </a:p>
          <a:p>
            <a:pPr lvl="1"/>
            <a:r>
              <a:rPr kumimoji="1" lang="en-US" altLang="ja-JP" sz="1600" dirty="0" smtClean="0"/>
              <a:t>MD Report (Multicast Diagnostic Report)  has been introduced in 802.11v.</a:t>
            </a:r>
          </a:p>
          <a:p>
            <a:pPr lvl="1"/>
            <a:endParaRPr kumimoji="1" lang="en-US" altLang="ja-JP" sz="1600" dirty="0"/>
          </a:p>
          <a:p>
            <a:pPr lvl="1"/>
            <a:endParaRPr kumimoji="1" lang="en-US" altLang="ja-JP" sz="1600" dirty="0" smtClean="0"/>
          </a:p>
          <a:p>
            <a:pPr lvl="1"/>
            <a:endParaRPr kumimoji="1" lang="en-US" altLang="ja-JP" sz="1600" dirty="0"/>
          </a:p>
          <a:p>
            <a:pPr lvl="1"/>
            <a:r>
              <a:rPr kumimoji="1" lang="en-US" altLang="ja-JP" sz="1600" dirty="0" smtClean="0"/>
              <a:t>MD </a:t>
            </a:r>
            <a:r>
              <a:rPr kumimoji="1" lang="en-US" altLang="ja-JP" sz="1600" dirty="0"/>
              <a:t>Report is one of solution to collect throughput information, but this frame exchange itself could be </a:t>
            </a:r>
            <a:r>
              <a:rPr kumimoji="1" lang="en-US" altLang="ja-JP" sz="1600" dirty="0" smtClean="0"/>
              <a:t>overhead to degrade performance (e.g. latency</a:t>
            </a:r>
            <a:r>
              <a:rPr kumimoji="1" lang="en-US" altLang="ja-JP" sz="1600" dirty="0"/>
              <a:t> </a:t>
            </a:r>
            <a:r>
              <a:rPr kumimoji="1" lang="en-US" altLang="ja-JP" sz="1600" dirty="0" smtClean="0"/>
              <a:t>etc.)</a:t>
            </a:r>
            <a:endParaRPr kumimoji="1" lang="en-US" altLang="ja-JP" sz="1600" dirty="0"/>
          </a:p>
          <a:p>
            <a:pPr>
              <a:buFont typeface="Wingdings" panose="05000000000000000000" pitchFamily="2" charset="2"/>
              <a:buChar char="Ø"/>
            </a:pPr>
            <a:r>
              <a:rPr kumimoji="1" lang="en-US" altLang="ja-JP" sz="2000" dirty="0" smtClean="0"/>
              <a:t>Therefore, method to reduce MD Report overhead is beneficial.</a:t>
            </a:r>
            <a:endParaRPr kumimoji="1" lang="ja-JP" altLang="en-US" sz="2000" dirty="0"/>
          </a:p>
        </p:txBody>
      </p:sp>
      <p:sp>
        <p:nvSpPr>
          <p:cNvPr id="3" name="タイトル 2"/>
          <p:cNvSpPr>
            <a:spLocks noGrp="1"/>
          </p:cNvSpPr>
          <p:nvPr>
            <p:ph type="title"/>
          </p:nvPr>
        </p:nvSpPr>
        <p:spPr>
          <a:xfrm>
            <a:off x="533400" y="685800"/>
            <a:ext cx="8077200" cy="1066800"/>
          </a:xfrm>
        </p:spPr>
        <p:txBody>
          <a:bodyPr/>
          <a:lstStyle/>
          <a:p>
            <a:r>
              <a:rPr kumimoji="1" lang="en-US" altLang="ja-JP" dirty="0" smtClean="0"/>
              <a:t>1. BAR destination selection with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8</a:t>
            </a:fld>
            <a:endParaRPr lang="en-US" dirty="0"/>
          </a:p>
        </p:txBody>
      </p:sp>
      <p:grpSp>
        <p:nvGrpSpPr>
          <p:cNvPr id="7" name="グループ化 6"/>
          <p:cNvGrpSpPr/>
          <p:nvPr/>
        </p:nvGrpSpPr>
        <p:grpSpPr>
          <a:xfrm>
            <a:off x="695325" y="2766327"/>
            <a:ext cx="7753350" cy="748891"/>
            <a:chOff x="63500" y="4950164"/>
            <a:chExt cx="9036050" cy="872785"/>
          </a:xfrm>
        </p:grpSpPr>
        <p:pic>
          <p:nvPicPr>
            <p:cNvPr id="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0945" r="3271" b="6558"/>
            <a:stretch/>
          </p:blipFill>
          <p:spPr bwMode="auto">
            <a:xfrm>
              <a:off x="4679950" y="4950164"/>
              <a:ext cx="4419600" cy="872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535" t="8789" r="3632"/>
            <a:stretch/>
          </p:blipFill>
          <p:spPr bwMode="auto">
            <a:xfrm>
              <a:off x="63500" y="4958621"/>
              <a:ext cx="4756150" cy="849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正方形/長方形 12"/>
          <p:cNvSpPr/>
          <p:nvPr/>
        </p:nvSpPr>
        <p:spPr bwMode="auto">
          <a:xfrm>
            <a:off x="1848493" y="480663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491980" y="497401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15" name="テキスト ボックス 14"/>
          <p:cNvSpPr txBox="1"/>
          <p:nvPr/>
        </p:nvSpPr>
        <p:spPr>
          <a:xfrm>
            <a:off x="491980" y="519626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16" name="テキスト ボックス 15"/>
          <p:cNvSpPr txBox="1"/>
          <p:nvPr/>
        </p:nvSpPr>
        <p:spPr>
          <a:xfrm>
            <a:off x="491980" y="538232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17" name="テキスト ボックス 16"/>
          <p:cNvSpPr txBox="1"/>
          <p:nvPr/>
        </p:nvSpPr>
        <p:spPr>
          <a:xfrm>
            <a:off x="342900" y="575443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18" name="テキスト ボックス 17"/>
          <p:cNvSpPr txBox="1"/>
          <p:nvPr/>
        </p:nvSpPr>
        <p:spPr>
          <a:xfrm>
            <a:off x="342900" y="594049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19" name="テキスト ボックス 18"/>
          <p:cNvSpPr txBox="1"/>
          <p:nvPr/>
        </p:nvSpPr>
        <p:spPr>
          <a:xfrm>
            <a:off x="459920" y="610025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0" name="テキスト ボックス 19"/>
          <p:cNvSpPr txBox="1"/>
          <p:nvPr/>
        </p:nvSpPr>
        <p:spPr>
          <a:xfrm>
            <a:off x="684341" y="471292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1" name="円/楕円 20"/>
          <p:cNvSpPr/>
          <p:nvPr/>
        </p:nvSpPr>
        <p:spPr bwMode="auto">
          <a:xfrm>
            <a:off x="884666" y="559486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84666" y="569723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884666" y="564605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nvGrpSpPr>
          <p:cNvPr id="173" name="グループ化 172"/>
          <p:cNvGrpSpPr/>
          <p:nvPr/>
        </p:nvGrpSpPr>
        <p:grpSpPr>
          <a:xfrm>
            <a:off x="1676400" y="4805949"/>
            <a:ext cx="2634252" cy="1413627"/>
            <a:chOff x="1609506" y="4805949"/>
            <a:chExt cx="2701145" cy="1413627"/>
          </a:xfrm>
        </p:grpSpPr>
        <p:cxnSp>
          <p:nvCxnSpPr>
            <p:cNvPr id="24" name="直線コネクタ 23"/>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5" name="直線コネクタ 24"/>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 name="直線コネクタ 26"/>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8" name="直線コネクタ 27"/>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9" name="直線コネクタ 28"/>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0" name="直線コネクタ 29"/>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5355001" y="4806638"/>
            <a:ext cx="0" cy="29659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2" name="直線矢印コネクタ 31"/>
          <p:cNvCxnSpPr/>
          <p:nvPr/>
        </p:nvCxnSpPr>
        <p:spPr bwMode="auto">
          <a:xfrm>
            <a:off x="5355001" y="4806638"/>
            <a:ext cx="0" cy="48265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3" name="直線矢印コネクタ 32"/>
          <p:cNvCxnSpPr/>
          <p:nvPr/>
        </p:nvCxnSpPr>
        <p:spPr bwMode="auto">
          <a:xfrm>
            <a:off x="5355001" y="4806638"/>
            <a:ext cx="0" cy="66871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4" name="直線矢印コネクタ 33"/>
          <p:cNvCxnSpPr/>
          <p:nvPr/>
        </p:nvCxnSpPr>
        <p:spPr bwMode="auto">
          <a:xfrm>
            <a:off x="5355001" y="4806638"/>
            <a:ext cx="0" cy="104082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5" name="直線矢印コネクタ 34"/>
          <p:cNvCxnSpPr/>
          <p:nvPr/>
        </p:nvCxnSpPr>
        <p:spPr bwMode="auto">
          <a:xfrm>
            <a:off x="5355001" y="4806638"/>
            <a:ext cx="0" cy="122688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6" name="直線矢印コネクタ 35"/>
          <p:cNvCxnSpPr/>
          <p:nvPr/>
        </p:nvCxnSpPr>
        <p:spPr bwMode="auto">
          <a:xfrm>
            <a:off x="5355001" y="4805429"/>
            <a:ext cx="0" cy="141414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37" name="正方形/長方形 36"/>
          <p:cNvSpPr/>
          <p:nvPr/>
        </p:nvSpPr>
        <p:spPr bwMode="auto">
          <a:xfrm>
            <a:off x="4531414" y="4694247"/>
            <a:ext cx="823587"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8" name="正方形/長方形 37"/>
          <p:cNvSpPr/>
          <p:nvPr/>
        </p:nvSpPr>
        <p:spPr bwMode="auto">
          <a:xfrm>
            <a:off x="5930690"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9" name="テキスト ボックス 38"/>
          <p:cNvSpPr txBox="1"/>
          <p:nvPr/>
        </p:nvSpPr>
        <p:spPr>
          <a:xfrm>
            <a:off x="4509434" y="4427294"/>
            <a:ext cx="867545" cy="261610"/>
          </a:xfrm>
          <a:prstGeom prst="rect">
            <a:avLst/>
          </a:prstGeom>
          <a:noFill/>
        </p:spPr>
        <p:txBody>
          <a:bodyPr wrap="none" rtlCol="0">
            <a:spAutoFit/>
          </a:bodyPr>
          <a:lstStyle/>
          <a:p>
            <a:r>
              <a:rPr kumimoji="1" lang="en-US" altLang="ja-JP" sz="1100" dirty="0" smtClean="0"/>
              <a:t>Data frames</a:t>
            </a:r>
            <a:endParaRPr kumimoji="1" lang="ja-JP" altLang="en-US" sz="1100" dirty="0"/>
          </a:p>
        </p:txBody>
      </p:sp>
      <p:sp>
        <p:nvSpPr>
          <p:cNvPr id="40" name="テキスト ボックス 39"/>
          <p:cNvSpPr txBox="1"/>
          <p:nvPr/>
        </p:nvSpPr>
        <p:spPr>
          <a:xfrm>
            <a:off x="6370505" y="5454616"/>
            <a:ext cx="381836" cy="261610"/>
          </a:xfrm>
          <a:prstGeom prst="rect">
            <a:avLst/>
          </a:prstGeom>
          <a:noFill/>
        </p:spPr>
        <p:txBody>
          <a:bodyPr wrap="none" rtlCol="0">
            <a:spAutoFit/>
          </a:bodyPr>
          <a:lstStyle/>
          <a:p>
            <a:r>
              <a:rPr kumimoji="1" lang="en-US" altLang="ja-JP" sz="1100" dirty="0" smtClean="0"/>
              <a:t>BA</a:t>
            </a:r>
            <a:endParaRPr kumimoji="1" lang="ja-JP" altLang="en-US" sz="1100" dirty="0"/>
          </a:p>
        </p:txBody>
      </p:sp>
      <p:sp>
        <p:nvSpPr>
          <p:cNvPr id="41" name="テキスト ボックス 40"/>
          <p:cNvSpPr txBox="1"/>
          <p:nvPr/>
        </p:nvSpPr>
        <p:spPr>
          <a:xfrm>
            <a:off x="5871986" y="4427294"/>
            <a:ext cx="476412" cy="261610"/>
          </a:xfrm>
          <a:prstGeom prst="rect">
            <a:avLst/>
          </a:prstGeom>
          <a:noFill/>
        </p:spPr>
        <p:txBody>
          <a:bodyPr wrap="none" rtlCol="0">
            <a:spAutoFit/>
          </a:bodyPr>
          <a:lstStyle/>
          <a:p>
            <a:r>
              <a:rPr kumimoji="1" lang="en-US" altLang="ja-JP" sz="1100" dirty="0" smtClean="0"/>
              <a:t>BAR</a:t>
            </a:r>
            <a:endParaRPr kumimoji="1" lang="ja-JP" altLang="en-US" sz="1100" dirty="0"/>
          </a:p>
        </p:txBody>
      </p:sp>
      <p:cxnSp>
        <p:nvCxnSpPr>
          <p:cNvPr id="42" name="直線矢印コネクタ 41"/>
          <p:cNvCxnSpPr/>
          <p:nvPr/>
        </p:nvCxnSpPr>
        <p:spPr bwMode="auto">
          <a:xfrm>
            <a:off x="6289694"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3" name="正方形/長方形 42"/>
          <p:cNvSpPr/>
          <p:nvPr/>
        </p:nvSpPr>
        <p:spPr bwMode="auto">
          <a:xfrm>
            <a:off x="6471672" y="5389217"/>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4" name="直線矢印コネクタ 43"/>
          <p:cNvCxnSpPr/>
          <p:nvPr/>
        </p:nvCxnSpPr>
        <p:spPr bwMode="auto">
          <a:xfrm flipV="1">
            <a:off x="6651174" y="4825809"/>
            <a:ext cx="0" cy="67510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5" name="正方形/長方形 44"/>
          <p:cNvSpPr/>
          <p:nvPr/>
        </p:nvSpPr>
        <p:spPr bwMode="auto">
          <a:xfrm>
            <a:off x="1924904" y="499153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6" name="直線矢印コネクタ 45"/>
          <p:cNvCxnSpPr/>
          <p:nvPr/>
        </p:nvCxnSpPr>
        <p:spPr bwMode="auto">
          <a:xfrm flipV="1">
            <a:off x="2104406" y="480024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7" name="正方形/長方形 46"/>
          <p:cNvSpPr/>
          <p:nvPr/>
        </p:nvSpPr>
        <p:spPr bwMode="auto">
          <a:xfrm>
            <a:off x="2229253" y="520316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8" name="直線矢印コネクタ 47"/>
          <p:cNvCxnSpPr/>
          <p:nvPr/>
        </p:nvCxnSpPr>
        <p:spPr bwMode="auto">
          <a:xfrm flipV="1">
            <a:off x="2408756" y="480024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9" name="正方形/長方形 48"/>
          <p:cNvSpPr/>
          <p:nvPr/>
        </p:nvSpPr>
        <p:spPr bwMode="auto">
          <a:xfrm>
            <a:off x="2533605" y="538921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0" name="直線矢印コネクタ 49"/>
          <p:cNvCxnSpPr/>
          <p:nvPr/>
        </p:nvCxnSpPr>
        <p:spPr bwMode="auto">
          <a:xfrm flipV="1">
            <a:off x="2713107" y="480542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1" name="正方形/長方形 50"/>
          <p:cNvSpPr/>
          <p:nvPr/>
        </p:nvSpPr>
        <p:spPr bwMode="auto">
          <a:xfrm>
            <a:off x="3107592" y="576133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2" name="直線矢印コネクタ 51"/>
          <p:cNvCxnSpPr/>
          <p:nvPr/>
        </p:nvCxnSpPr>
        <p:spPr bwMode="auto">
          <a:xfrm flipV="1">
            <a:off x="3287095" y="480325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3" name="正方形/長方形 52"/>
          <p:cNvSpPr/>
          <p:nvPr/>
        </p:nvSpPr>
        <p:spPr bwMode="auto">
          <a:xfrm>
            <a:off x="3411942" y="594738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4" name="直線矢印コネクタ 53"/>
          <p:cNvCxnSpPr/>
          <p:nvPr/>
        </p:nvCxnSpPr>
        <p:spPr bwMode="auto">
          <a:xfrm flipV="1">
            <a:off x="3591444" y="480024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5" name="正方形/長方形 54"/>
          <p:cNvSpPr/>
          <p:nvPr/>
        </p:nvSpPr>
        <p:spPr bwMode="auto">
          <a:xfrm>
            <a:off x="3716293" y="610787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6" name="直線矢印コネクタ 55"/>
          <p:cNvCxnSpPr/>
          <p:nvPr/>
        </p:nvCxnSpPr>
        <p:spPr bwMode="auto">
          <a:xfrm flipV="1">
            <a:off x="3895796" y="480325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7" name="テキスト ボックス 56"/>
          <p:cNvSpPr txBox="1"/>
          <p:nvPr/>
        </p:nvSpPr>
        <p:spPr>
          <a:xfrm>
            <a:off x="2508895" y="554280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58" name="左右矢印 57"/>
          <p:cNvSpPr/>
          <p:nvPr/>
        </p:nvSpPr>
        <p:spPr bwMode="auto">
          <a:xfrm>
            <a:off x="1848492" y="467829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59" name="テキスト ボックス 58"/>
          <p:cNvSpPr txBox="1"/>
          <p:nvPr/>
        </p:nvSpPr>
        <p:spPr>
          <a:xfrm>
            <a:off x="2166199" y="441960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cxnSp>
        <p:nvCxnSpPr>
          <p:cNvPr id="60" name="直線コネクタ 59"/>
          <p:cNvCxnSpPr/>
          <p:nvPr/>
        </p:nvCxnSpPr>
        <p:spPr bwMode="auto">
          <a:xfrm>
            <a:off x="4343845" y="4805949"/>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1" name="直線コネクタ 60"/>
          <p:cNvCxnSpPr/>
          <p:nvPr/>
        </p:nvCxnSpPr>
        <p:spPr bwMode="auto">
          <a:xfrm>
            <a:off x="4343845" y="510323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2" name="直線コネクタ 61"/>
          <p:cNvCxnSpPr/>
          <p:nvPr/>
        </p:nvCxnSpPr>
        <p:spPr bwMode="auto">
          <a:xfrm flipH="1">
            <a:off x="4343845" y="531486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3" name="直線コネクタ 62"/>
          <p:cNvCxnSpPr/>
          <p:nvPr/>
        </p:nvCxnSpPr>
        <p:spPr bwMode="auto">
          <a:xfrm flipH="1">
            <a:off x="4343845" y="5500918"/>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4" name="直線コネクタ 63"/>
          <p:cNvCxnSpPr/>
          <p:nvPr/>
        </p:nvCxnSpPr>
        <p:spPr bwMode="auto">
          <a:xfrm flipH="1">
            <a:off x="4343845" y="587303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5" name="直線コネクタ 64"/>
          <p:cNvCxnSpPr/>
          <p:nvPr/>
        </p:nvCxnSpPr>
        <p:spPr bwMode="auto">
          <a:xfrm flipH="1">
            <a:off x="4343845" y="605908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6" name="直線コネクタ 65"/>
          <p:cNvCxnSpPr/>
          <p:nvPr/>
        </p:nvCxnSpPr>
        <p:spPr bwMode="auto">
          <a:xfrm>
            <a:off x="4343845" y="6219576"/>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67" name="グループ化 66"/>
          <p:cNvGrpSpPr/>
          <p:nvPr/>
        </p:nvGrpSpPr>
        <p:grpSpPr>
          <a:xfrm>
            <a:off x="4271557" y="4736218"/>
            <a:ext cx="101233" cy="1554726"/>
            <a:chOff x="3992538" y="4607053"/>
            <a:chExt cx="118222" cy="1815633"/>
          </a:xfrm>
        </p:grpSpPr>
        <p:grpSp>
          <p:nvGrpSpPr>
            <p:cNvPr id="130" name="グループ化 129"/>
            <p:cNvGrpSpPr/>
            <p:nvPr/>
          </p:nvGrpSpPr>
          <p:grpSpPr>
            <a:xfrm rot="2700000">
              <a:off x="3950866" y="4648725"/>
              <a:ext cx="166688" cy="83344"/>
              <a:chOff x="1046201" y="3505200"/>
              <a:chExt cx="762000" cy="381000"/>
            </a:xfrm>
          </p:grpSpPr>
          <p:sp>
            <p:nvSpPr>
              <p:cNvPr id="170" name="円弧 1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71" name="円弧 1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1" name="グループ化 130"/>
            <p:cNvGrpSpPr/>
            <p:nvPr/>
          </p:nvGrpSpPr>
          <p:grpSpPr>
            <a:xfrm rot="2700000">
              <a:off x="3985744" y="4648725"/>
              <a:ext cx="166688" cy="83344"/>
              <a:chOff x="1046201" y="3505200"/>
              <a:chExt cx="762000" cy="381000"/>
            </a:xfrm>
          </p:grpSpPr>
          <p:sp>
            <p:nvSpPr>
              <p:cNvPr id="168" name="円弧 1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9" name="円弧 1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2" name="グループ化 131"/>
            <p:cNvGrpSpPr/>
            <p:nvPr/>
          </p:nvGrpSpPr>
          <p:grpSpPr>
            <a:xfrm rot="2700000">
              <a:off x="3950866" y="4993992"/>
              <a:ext cx="166688" cy="83344"/>
              <a:chOff x="1046201" y="3505200"/>
              <a:chExt cx="762000" cy="381000"/>
            </a:xfrm>
          </p:grpSpPr>
          <p:sp>
            <p:nvSpPr>
              <p:cNvPr id="166" name="円弧 1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7" name="円弧 1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3" name="グループ化 132"/>
            <p:cNvGrpSpPr/>
            <p:nvPr/>
          </p:nvGrpSpPr>
          <p:grpSpPr>
            <a:xfrm rot="2700000">
              <a:off x="3985744" y="4993992"/>
              <a:ext cx="166688" cy="83344"/>
              <a:chOff x="1046201" y="3505200"/>
              <a:chExt cx="762000" cy="381000"/>
            </a:xfrm>
          </p:grpSpPr>
          <p:sp>
            <p:nvSpPr>
              <p:cNvPr id="164" name="円弧 1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5" name="円弧 1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4" name="グループ化 133"/>
            <p:cNvGrpSpPr/>
            <p:nvPr/>
          </p:nvGrpSpPr>
          <p:grpSpPr>
            <a:xfrm rot="2700000">
              <a:off x="3950866" y="5241131"/>
              <a:ext cx="166688" cy="83344"/>
              <a:chOff x="1046201" y="3505200"/>
              <a:chExt cx="762000" cy="381000"/>
            </a:xfrm>
          </p:grpSpPr>
          <p:sp>
            <p:nvSpPr>
              <p:cNvPr id="162" name="円弧 1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3" name="円弧 1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5" name="グループ化 134"/>
            <p:cNvGrpSpPr/>
            <p:nvPr/>
          </p:nvGrpSpPr>
          <p:grpSpPr>
            <a:xfrm rot="2700000">
              <a:off x="3985744" y="5241131"/>
              <a:ext cx="166688" cy="83344"/>
              <a:chOff x="1046201" y="3505200"/>
              <a:chExt cx="762000" cy="381000"/>
            </a:xfrm>
          </p:grpSpPr>
          <p:sp>
            <p:nvSpPr>
              <p:cNvPr id="160" name="円弧 1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1" name="円弧 1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6" name="グループ化 135"/>
            <p:cNvGrpSpPr/>
            <p:nvPr/>
          </p:nvGrpSpPr>
          <p:grpSpPr>
            <a:xfrm rot="2700000">
              <a:off x="3950866" y="5458409"/>
              <a:ext cx="166688" cy="83344"/>
              <a:chOff x="1046201" y="3505200"/>
              <a:chExt cx="762000" cy="381000"/>
            </a:xfrm>
          </p:grpSpPr>
          <p:sp>
            <p:nvSpPr>
              <p:cNvPr id="158" name="円弧 1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9" name="円弧 1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7" name="グループ化 136"/>
            <p:cNvGrpSpPr/>
            <p:nvPr/>
          </p:nvGrpSpPr>
          <p:grpSpPr>
            <a:xfrm rot="2700000">
              <a:off x="3985744" y="5458409"/>
              <a:ext cx="166688" cy="83344"/>
              <a:chOff x="1046201" y="3505200"/>
              <a:chExt cx="762000" cy="381000"/>
            </a:xfrm>
          </p:grpSpPr>
          <p:sp>
            <p:nvSpPr>
              <p:cNvPr id="156" name="円弧 1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7" name="円弧 1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8" name="グループ化 137"/>
            <p:cNvGrpSpPr/>
            <p:nvPr/>
          </p:nvGrpSpPr>
          <p:grpSpPr>
            <a:xfrm rot="2700000">
              <a:off x="3950866" y="5892969"/>
              <a:ext cx="166688" cy="83344"/>
              <a:chOff x="1046201" y="3505200"/>
              <a:chExt cx="762000" cy="381000"/>
            </a:xfrm>
          </p:grpSpPr>
          <p:sp>
            <p:nvSpPr>
              <p:cNvPr id="154" name="円弧 1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5" name="円弧 1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9" name="グループ化 138"/>
            <p:cNvGrpSpPr/>
            <p:nvPr/>
          </p:nvGrpSpPr>
          <p:grpSpPr>
            <a:xfrm rot="2700000">
              <a:off x="3985744" y="5892969"/>
              <a:ext cx="166688" cy="83344"/>
              <a:chOff x="1046201" y="3505200"/>
              <a:chExt cx="762000" cy="381000"/>
            </a:xfrm>
          </p:grpSpPr>
          <p:sp>
            <p:nvSpPr>
              <p:cNvPr id="152" name="円弧 1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3" name="円弧 1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0" name="グループ化 139"/>
            <p:cNvGrpSpPr/>
            <p:nvPr/>
          </p:nvGrpSpPr>
          <p:grpSpPr>
            <a:xfrm rot="2700000">
              <a:off x="3950866" y="6110247"/>
              <a:ext cx="166688" cy="83344"/>
              <a:chOff x="1046201" y="3505200"/>
              <a:chExt cx="762000" cy="381000"/>
            </a:xfrm>
          </p:grpSpPr>
          <p:sp>
            <p:nvSpPr>
              <p:cNvPr id="150" name="円弧 1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1" name="円弧 1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1" name="グループ化 140"/>
            <p:cNvGrpSpPr/>
            <p:nvPr/>
          </p:nvGrpSpPr>
          <p:grpSpPr>
            <a:xfrm rot="2700000">
              <a:off x="3985744" y="6110247"/>
              <a:ext cx="166688" cy="83344"/>
              <a:chOff x="1046201" y="3505200"/>
              <a:chExt cx="762000" cy="381000"/>
            </a:xfrm>
          </p:grpSpPr>
          <p:sp>
            <p:nvSpPr>
              <p:cNvPr id="148" name="円弧 1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9" name="円弧 1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2" name="グループ化 141"/>
            <p:cNvGrpSpPr/>
            <p:nvPr/>
          </p:nvGrpSpPr>
          <p:grpSpPr>
            <a:xfrm rot="2700000">
              <a:off x="3950866" y="6297670"/>
              <a:ext cx="166688" cy="83344"/>
              <a:chOff x="1046201" y="3505200"/>
              <a:chExt cx="762000" cy="381000"/>
            </a:xfrm>
          </p:grpSpPr>
          <p:sp>
            <p:nvSpPr>
              <p:cNvPr id="146" name="円弧 14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7" name="円弧 14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3" name="グループ化 142"/>
            <p:cNvGrpSpPr/>
            <p:nvPr/>
          </p:nvGrpSpPr>
          <p:grpSpPr>
            <a:xfrm rot="2700000">
              <a:off x="3985744" y="6297670"/>
              <a:ext cx="166688" cy="83344"/>
              <a:chOff x="1046201" y="3505200"/>
              <a:chExt cx="762000" cy="381000"/>
            </a:xfrm>
          </p:grpSpPr>
          <p:sp>
            <p:nvSpPr>
              <p:cNvPr id="144" name="円弧 14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5" name="円弧 14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8" name="グループ化 67"/>
          <p:cNvGrpSpPr/>
          <p:nvPr/>
        </p:nvGrpSpPr>
        <p:grpSpPr>
          <a:xfrm>
            <a:off x="5514768" y="4736218"/>
            <a:ext cx="101233" cy="142735"/>
            <a:chOff x="1236701" y="3314701"/>
            <a:chExt cx="174683" cy="246296"/>
          </a:xfrm>
        </p:grpSpPr>
        <p:grpSp>
          <p:nvGrpSpPr>
            <p:cNvPr id="124" name="グループ化 123"/>
            <p:cNvGrpSpPr/>
            <p:nvPr/>
          </p:nvGrpSpPr>
          <p:grpSpPr>
            <a:xfrm rot="2700000">
              <a:off x="1175127" y="3376275"/>
              <a:ext cx="246296" cy="123148"/>
              <a:chOff x="1046201" y="3505200"/>
              <a:chExt cx="762000" cy="381000"/>
            </a:xfrm>
          </p:grpSpPr>
          <p:sp>
            <p:nvSpPr>
              <p:cNvPr id="128" name="円弧 12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9" name="円弧 12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25" name="グループ化 124"/>
            <p:cNvGrpSpPr/>
            <p:nvPr/>
          </p:nvGrpSpPr>
          <p:grpSpPr>
            <a:xfrm rot="2700000">
              <a:off x="1226662" y="3376275"/>
              <a:ext cx="246296" cy="123148"/>
              <a:chOff x="1046201" y="3505200"/>
              <a:chExt cx="762000" cy="381000"/>
            </a:xfrm>
          </p:grpSpPr>
          <p:sp>
            <p:nvSpPr>
              <p:cNvPr id="126" name="円弧 12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7" name="円弧 12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5514768" y="5031870"/>
            <a:ext cx="101233" cy="142735"/>
            <a:chOff x="1236701" y="3314701"/>
            <a:chExt cx="174683" cy="246296"/>
          </a:xfrm>
        </p:grpSpPr>
        <p:grpSp>
          <p:nvGrpSpPr>
            <p:cNvPr id="118" name="グループ化 117"/>
            <p:cNvGrpSpPr/>
            <p:nvPr/>
          </p:nvGrpSpPr>
          <p:grpSpPr>
            <a:xfrm rot="2700000">
              <a:off x="1175127" y="3376275"/>
              <a:ext cx="246296" cy="123148"/>
              <a:chOff x="1046201" y="3505200"/>
              <a:chExt cx="762000" cy="381000"/>
            </a:xfrm>
          </p:grpSpPr>
          <p:sp>
            <p:nvSpPr>
              <p:cNvPr id="122" name="円弧 12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3" name="円弧 12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9" name="グループ化 118"/>
            <p:cNvGrpSpPr/>
            <p:nvPr/>
          </p:nvGrpSpPr>
          <p:grpSpPr>
            <a:xfrm rot="2700000">
              <a:off x="1226662" y="3376275"/>
              <a:ext cx="246296" cy="123148"/>
              <a:chOff x="1046201" y="3505200"/>
              <a:chExt cx="762000" cy="381000"/>
            </a:xfrm>
          </p:grpSpPr>
          <p:sp>
            <p:nvSpPr>
              <p:cNvPr id="120" name="円弧 11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0" name="グループ化 69"/>
          <p:cNvGrpSpPr/>
          <p:nvPr/>
        </p:nvGrpSpPr>
        <p:grpSpPr>
          <a:xfrm>
            <a:off x="5514768" y="5243495"/>
            <a:ext cx="101233" cy="142735"/>
            <a:chOff x="1236701" y="3314701"/>
            <a:chExt cx="174683" cy="246296"/>
          </a:xfrm>
        </p:grpSpPr>
        <p:grpSp>
          <p:nvGrpSpPr>
            <p:cNvPr id="112" name="グループ化 111"/>
            <p:cNvGrpSpPr/>
            <p:nvPr/>
          </p:nvGrpSpPr>
          <p:grpSpPr>
            <a:xfrm rot="2700000">
              <a:off x="1175127" y="3376275"/>
              <a:ext cx="246296" cy="123148"/>
              <a:chOff x="1046201" y="3505200"/>
              <a:chExt cx="762000" cy="381000"/>
            </a:xfrm>
          </p:grpSpPr>
          <p:sp>
            <p:nvSpPr>
              <p:cNvPr id="116" name="円弧 11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7" name="円弧 11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3" name="グループ化 112"/>
            <p:cNvGrpSpPr/>
            <p:nvPr/>
          </p:nvGrpSpPr>
          <p:grpSpPr>
            <a:xfrm rot="2700000">
              <a:off x="1226662" y="3376275"/>
              <a:ext cx="246296" cy="123148"/>
              <a:chOff x="1046201" y="3505200"/>
              <a:chExt cx="762000" cy="381000"/>
            </a:xfrm>
          </p:grpSpPr>
          <p:sp>
            <p:nvSpPr>
              <p:cNvPr id="114" name="円弧 11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1" name="グループ化 70"/>
          <p:cNvGrpSpPr/>
          <p:nvPr/>
        </p:nvGrpSpPr>
        <p:grpSpPr>
          <a:xfrm>
            <a:off x="5514768" y="5429550"/>
            <a:ext cx="101233" cy="142735"/>
            <a:chOff x="1236701" y="3314701"/>
            <a:chExt cx="174683" cy="246296"/>
          </a:xfrm>
        </p:grpSpPr>
        <p:grpSp>
          <p:nvGrpSpPr>
            <p:cNvPr id="106" name="グループ化 105"/>
            <p:cNvGrpSpPr/>
            <p:nvPr/>
          </p:nvGrpSpPr>
          <p:grpSpPr>
            <a:xfrm rot="2700000">
              <a:off x="1175127" y="3376275"/>
              <a:ext cx="246296" cy="123148"/>
              <a:chOff x="1046201" y="3505200"/>
              <a:chExt cx="762000" cy="381000"/>
            </a:xfrm>
          </p:grpSpPr>
          <p:sp>
            <p:nvSpPr>
              <p:cNvPr id="110" name="円弧 10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1" name="円弧 11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7" name="グループ化 106"/>
            <p:cNvGrpSpPr/>
            <p:nvPr/>
          </p:nvGrpSpPr>
          <p:grpSpPr>
            <a:xfrm rot="2700000">
              <a:off x="1226662" y="3376275"/>
              <a:ext cx="246296" cy="123148"/>
              <a:chOff x="1046201" y="3505200"/>
              <a:chExt cx="762000" cy="381000"/>
            </a:xfrm>
          </p:grpSpPr>
          <p:sp>
            <p:nvSpPr>
              <p:cNvPr id="108" name="円弧 10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2" name="グループ化 71"/>
          <p:cNvGrpSpPr/>
          <p:nvPr/>
        </p:nvGrpSpPr>
        <p:grpSpPr>
          <a:xfrm>
            <a:off x="5514768" y="5801664"/>
            <a:ext cx="101233" cy="142735"/>
            <a:chOff x="1236701" y="3314701"/>
            <a:chExt cx="174683" cy="246296"/>
          </a:xfrm>
        </p:grpSpPr>
        <p:grpSp>
          <p:nvGrpSpPr>
            <p:cNvPr id="100" name="グループ化 99"/>
            <p:cNvGrpSpPr/>
            <p:nvPr/>
          </p:nvGrpSpPr>
          <p:grpSpPr>
            <a:xfrm rot="2700000">
              <a:off x="1175127" y="3376275"/>
              <a:ext cx="246296" cy="123148"/>
              <a:chOff x="1046201" y="3505200"/>
              <a:chExt cx="762000" cy="381000"/>
            </a:xfrm>
          </p:grpSpPr>
          <p:sp>
            <p:nvSpPr>
              <p:cNvPr id="104" name="円弧 10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5" name="円弧 10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1" name="グループ化 100"/>
            <p:cNvGrpSpPr/>
            <p:nvPr/>
          </p:nvGrpSpPr>
          <p:grpSpPr>
            <a:xfrm rot="2700000">
              <a:off x="1226662" y="3376275"/>
              <a:ext cx="246296" cy="123148"/>
              <a:chOff x="1046201" y="3505200"/>
              <a:chExt cx="762000" cy="381000"/>
            </a:xfrm>
          </p:grpSpPr>
          <p:sp>
            <p:nvSpPr>
              <p:cNvPr id="102" name="円弧 10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3" name="グループ化 72"/>
          <p:cNvGrpSpPr/>
          <p:nvPr/>
        </p:nvGrpSpPr>
        <p:grpSpPr>
          <a:xfrm>
            <a:off x="5514768" y="5987719"/>
            <a:ext cx="101233" cy="142735"/>
            <a:chOff x="1236701" y="3314701"/>
            <a:chExt cx="174683" cy="246296"/>
          </a:xfrm>
        </p:grpSpPr>
        <p:grpSp>
          <p:nvGrpSpPr>
            <p:cNvPr id="94" name="グループ化 93"/>
            <p:cNvGrpSpPr/>
            <p:nvPr/>
          </p:nvGrpSpPr>
          <p:grpSpPr>
            <a:xfrm rot="2700000">
              <a:off x="1175127" y="3376275"/>
              <a:ext cx="246296" cy="123148"/>
              <a:chOff x="1046201" y="3505200"/>
              <a:chExt cx="762000" cy="381000"/>
            </a:xfrm>
          </p:grpSpPr>
          <p:sp>
            <p:nvSpPr>
              <p:cNvPr id="98" name="円弧 9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9" name="円弧 9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95" name="グループ化 94"/>
            <p:cNvGrpSpPr/>
            <p:nvPr/>
          </p:nvGrpSpPr>
          <p:grpSpPr>
            <a:xfrm rot="2700000">
              <a:off x="1226662" y="3376275"/>
              <a:ext cx="246296" cy="123148"/>
              <a:chOff x="1046201" y="3505200"/>
              <a:chExt cx="762000" cy="381000"/>
            </a:xfrm>
          </p:grpSpPr>
          <p:sp>
            <p:nvSpPr>
              <p:cNvPr id="96" name="円弧 9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7" name="円弧 9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4" name="グループ化 73"/>
          <p:cNvGrpSpPr/>
          <p:nvPr/>
        </p:nvGrpSpPr>
        <p:grpSpPr>
          <a:xfrm>
            <a:off x="5514768" y="6148209"/>
            <a:ext cx="101233" cy="142735"/>
            <a:chOff x="1236701" y="3314701"/>
            <a:chExt cx="174683" cy="246296"/>
          </a:xfrm>
        </p:grpSpPr>
        <p:grpSp>
          <p:nvGrpSpPr>
            <p:cNvPr id="88" name="グループ化 87"/>
            <p:cNvGrpSpPr/>
            <p:nvPr/>
          </p:nvGrpSpPr>
          <p:grpSpPr>
            <a:xfrm rot="2700000">
              <a:off x="1175127" y="3376275"/>
              <a:ext cx="246296" cy="123148"/>
              <a:chOff x="1046201" y="3505200"/>
              <a:chExt cx="762000" cy="381000"/>
            </a:xfrm>
          </p:grpSpPr>
          <p:sp>
            <p:nvSpPr>
              <p:cNvPr id="92" name="円弧 9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3" name="円弧 9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89" name="グループ化 88"/>
            <p:cNvGrpSpPr/>
            <p:nvPr/>
          </p:nvGrpSpPr>
          <p:grpSpPr>
            <a:xfrm rot="2700000">
              <a:off x="1226662" y="3376275"/>
              <a:ext cx="246296" cy="123148"/>
              <a:chOff x="1046201" y="3505200"/>
              <a:chExt cx="762000" cy="381000"/>
            </a:xfrm>
          </p:grpSpPr>
          <p:sp>
            <p:nvSpPr>
              <p:cNvPr id="90" name="円弧 8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1" name="円弧 9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cxnSp>
        <p:nvCxnSpPr>
          <p:cNvPr id="75" name="直線コネクタ 74"/>
          <p:cNvCxnSpPr/>
          <p:nvPr/>
        </p:nvCxnSpPr>
        <p:spPr bwMode="auto">
          <a:xfrm>
            <a:off x="5575220" y="4805949"/>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575220" y="510323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flipH="1">
            <a:off x="5575220" y="531486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8" name="直線コネクタ 77"/>
          <p:cNvCxnSpPr/>
          <p:nvPr/>
        </p:nvCxnSpPr>
        <p:spPr bwMode="auto">
          <a:xfrm flipH="1">
            <a:off x="5575220" y="5500918"/>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9" name="直線コネクタ 78"/>
          <p:cNvCxnSpPr/>
          <p:nvPr/>
        </p:nvCxnSpPr>
        <p:spPr bwMode="auto">
          <a:xfrm flipH="1">
            <a:off x="5575220" y="587303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flipH="1">
            <a:off x="5575220" y="605908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75220" y="6219576"/>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82" name="正方形/長方形 81"/>
          <p:cNvSpPr/>
          <p:nvPr/>
        </p:nvSpPr>
        <p:spPr bwMode="auto">
          <a:xfrm>
            <a:off x="7108314"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83" name="テキスト ボックス 82"/>
          <p:cNvSpPr txBox="1"/>
          <p:nvPr/>
        </p:nvSpPr>
        <p:spPr>
          <a:xfrm>
            <a:off x="7548129" y="5826770"/>
            <a:ext cx="381836" cy="261610"/>
          </a:xfrm>
          <a:prstGeom prst="rect">
            <a:avLst/>
          </a:prstGeom>
          <a:noFill/>
        </p:spPr>
        <p:txBody>
          <a:bodyPr wrap="none" rtlCol="0">
            <a:spAutoFit/>
          </a:bodyPr>
          <a:lstStyle/>
          <a:p>
            <a:r>
              <a:rPr kumimoji="1" lang="en-US" altLang="ja-JP" sz="1100" dirty="0"/>
              <a:t>BA</a:t>
            </a:r>
            <a:endParaRPr kumimoji="1" lang="ja-JP" altLang="en-US" sz="1100" dirty="0"/>
          </a:p>
        </p:txBody>
      </p:sp>
      <p:sp>
        <p:nvSpPr>
          <p:cNvPr id="84" name="テキスト ボックス 83"/>
          <p:cNvSpPr txBox="1"/>
          <p:nvPr/>
        </p:nvSpPr>
        <p:spPr>
          <a:xfrm>
            <a:off x="7049610" y="4426928"/>
            <a:ext cx="476412" cy="261610"/>
          </a:xfrm>
          <a:prstGeom prst="rect">
            <a:avLst/>
          </a:prstGeom>
          <a:noFill/>
        </p:spPr>
        <p:txBody>
          <a:bodyPr wrap="none" rtlCol="0">
            <a:spAutoFit/>
          </a:bodyPr>
          <a:lstStyle/>
          <a:p>
            <a:r>
              <a:rPr kumimoji="1" lang="en-US" altLang="ja-JP" sz="1100" dirty="0"/>
              <a:t>BAR</a:t>
            </a:r>
            <a:endParaRPr kumimoji="1" lang="ja-JP" altLang="en-US" sz="1100" dirty="0"/>
          </a:p>
        </p:txBody>
      </p:sp>
      <p:cxnSp>
        <p:nvCxnSpPr>
          <p:cNvPr id="85" name="直線矢印コネクタ 84"/>
          <p:cNvCxnSpPr/>
          <p:nvPr/>
        </p:nvCxnSpPr>
        <p:spPr bwMode="auto">
          <a:xfrm>
            <a:off x="7467319"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86" name="正方形/長方形 85"/>
          <p:cNvSpPr/>
          <p:nvPr/>
        </p:nvSpPr>
        <p:spPr bwMode="auto">
          <a:xfrm>
            <a:off x="7649296" y="5752454"/>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87" name="直線矢印コネクタ 86"/>
          <p:cNvCxnSpPr/>
          <p:nvPr/>
        </p:nvCxnSpPr>
        <p:spPr bwMode="auto">
          <a:xfrm flipV="1">
            <a:off x="7828799" y="4825810"/>
            <a:ext cx="0" cy="104722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174" name="正方形/長方形 173"/>
          <p:cNvSpPr/>
          <p:nvPr/>
        </p:nvSpPr>
        <p:spPr bwMode="auto">
          <a:xfrm>
            <a:off x="1257300" y="469424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175" name="テキスト ボックス 174"/>
          <p:cNvSpPr txBox="1"/>
          <p:nvPr/>
        </p:nvSpPr>
        <p:spPr>
          <a:xfrm>
            <a:off x="994431" y="441960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grpSp>
        <p:nvGrpSpPr>
          <p:cNvPr id="176" name="グループ化 175"/>
          <p:cNvGrpSpPr/>
          <p:nvPr/>
        </p:nvGrpSpPr>
        <p:grpSpPr>
          <a:xfrm>
            <a:off x="994431" y="4805949"/>
            <a:ext cx="643869" cy="1413627"/>
            <a:chOff x="1609506" y="4805949"/>
            <a:chExt cx="2701145" cy="1413627"/>
          </a:xfrm>
        </p:grpSpPr>
        <p:cxnSp>
          <p:nvCxnSpPr>
            <p:cNvPr id="177" name="直線コネクタ 176"/>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8" name="直線コネクタ 177"/>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9" name="直線コネクタ 178"/>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1" name="直線コネクタ 180"/>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2" name="直線コネクタ 181"/>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3" name="直線コネクタ 182"/>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grpSp>
        <p:nvGrpSpPr>
          <p:cNvPr id="184" name="グループ化 183"/>
          <p:cNvGrpSpPr/>
          <p:nvPr/>
        </p:nvGrpSpPr>
        <p:grpSpPr>
          <a:xfrm>
            <a:off x="1606734" y="4736218"/>
            <a:ext cx="101233" cy="1554726"/>
            <a:chOff x="3992538" y="4607053"/>
            <a:chExt cx="118222" cy="1815633"/>
          </a:xfrm>
        </p:grpSpPr>
        <p:grpSp>
          <p:nvGrpSpPr>
            <p:cNvPr id="185" name="グループ化 184"/>
            <p:cNvGrpSpPr/>
            <p:nvPr/>
          </p:nvGrpSpPr>
          <p:grpSpPr>
            <a:xfrm rot="2700000">
              <a:off x="3950866" y="4648725"/>
              <a:ext cx="166688" cy="83344"/>
              <a:chOff x="1046201" y="3505200"/>
              <a:chExt cx="762000" cy="381000"/>
            </a:xfrm>
          </p:grpSpPr>
          <p:sp>
            <p:nvSpPr>
              <p:cNvPr id="225" name="円弧 22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6" name="円弧 22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6" name="グループ化 185"/>
            <p:cNvGrpSpPr/>
            <p:nvPr/>
          </p:nvGrpSpPr>
          <p:grpSpPr>
            <a:xfrm rot="2700000">
              <a:off x="3985744" y="4648725"/>
              <a:ext cx="166688" cy="83344"/>
              <a:chOff x="1046201" y="3505200"/>
              <a:chExt cx="762000" cy="381000"/>
            </a:xfrm>
          </p:grpSpPr>
          <p:sp>
            <p:nvSpPr>
              <p:cNvPr id="223" name="円弧 22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4" name="円弧 22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7" name="グループ化 186"/>
            <p:cNvGrpSpPr/>
            <p:nvPr/>
          </p:nvGrpSpPr>
          <p:grpSpPr>
            <a:xfrm rot="2700000">
              <a:off x="3950866" y="4993992"/>
              <a:ext cx="166688" cy="83344"/>
              <a:chOff x="1046201" y="3505200"/>
              <a:chExt cx="762000" cy="381000"/>
            </a:xfrm>
          </p:grpSpPr>
          <p:sp>
            <p:nvSpPr>
              <p:cNvPr id="221" name="円弧 22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2" name="円弧 22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8" name="グループ化 187"/>
            <p:cNvGrpSpPr/>
            <p:nvPr/>
          </p:nvGrpSpPr>
          <p:grpSpPr>
            <a:xfrm rot="2700000">
              <a:off x="3985744" y="4993992"/>
              <a:ext cx="166688" cy="83344"/>
              <a:chOff x="1046201" y="3505200"/>
              <a:chExt cx="762000" cy="381000"/>
            </a:xfrm>
          </p:grpSpPr>
          <p:sp>
            <p:nvSpPr>
              <p:cNvPr id="219" name="円弧 21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0" name="円弧 21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9" name="グループ化 188"/>
            <p:cNvGrpSpPr/>
            <p:nvPr/>
          </p:nvGrpSpPr>
          <p:grpSpPr>
            <a:xfrm rot="2700000">
              <a:off x="3950866" y="5241131"/>
              <a:ext cx="166688" cy="83344"/>
              <a:chOff x="1046201" y="3505200"/>
              <a:chExt cx="762000" cy="381000"/>
            </a:xfrm>
          </p:grpSpPr>
          <p:sp>
            <p:nvSpPr>
              <p:cNvPr id="217" name="円弧 21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8" name="円弧 21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0" name="グループ化 189"/>
            <p:cNvGrpSpPr/>
            <p:nvPr/>
          </p:nvGrpSpPr>
          <p:grpSpPr>
            <a:xfrm rot="2700000">
              <a:off x="3985744" y="5241131"/>
              <a:ext cx="166688" cy="83344"/>
              <a:chOff x="1046201" y="3505200"/>
              <a:chExt cx="762000" cy="381000"/>
            </a:xfrm>
          </p:grpSpPr>
          <p:sp>
            <p:nvSpPr>
              <p:cNvPr id="215" name="円弧 21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6" name="円弧 21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1" name="グループ化 190"/>
            <p:cNvGrpSpPr/>
            <p:nvPr/>
          </p:nvGrpSpPr>
          <p:grpSpPr>
            <a:xfrm rot="2700000">
              <a:off x="3950866" y="5458409"/>
              <a:ext cx="166688" cy="83344"/>
              <a:chOff x="1046201" y="3505200"/>
              <a:chExt cx="762000" cy="381000"/>
            </a:xfrm>
          </p:grpSpPr>
          <p:sp>
            <p:nvSpPr>
              <p:cNvPr id="213" name="円弧 21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4" name="円弧 21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2" name="グループ化 191"/>
            <p:cNvGrpSpPr/>
            <p:nvPr/>
          </p:nvGrpSpPr>
          <p:grpSpPr>
            <a:xfrm rot="2700000">
              <a:off x="3985744" y="5458409"/>
              <a:ext cx="166688" cy="83344"/>
              <a:chOff x="1046201" y="3505200"/>
              <a:chExt cx="762000" cy="381000"/>
            </a:xfrm>
          </p:grpSpPr>
          <p:sp>
            <p:nvSpPr>
              <p:cNvPr id="211" name="円弧 21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2" name="円弧 21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3" name="グループ化 192"/>
            <p:cNvGrpSpPr/>
            <p:nvPr/>
          </p:nvGrpSpPr>
          <p:grpSpPr>
            <a:xfrm rot="2700000">
              <a:off x="3950866" y="5892969"/>
              <a:ext cx="166688" cy="83344"/>
              <a:chOff x="1046201" y="3505200"/>
              <a:chExt cx="762000" cy="381000"/>
            </a:xfrm>
          </p:grpSpPr>
          <p:sp>
            <p:nvSpPr>
              <p:cNvPr id="209" name="円弧 20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0" name="円弧 20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4" name="グループ化 193"/>
            <p:cNvGrpSpPr/>
            <p:nvPr/>
          </p:nvGrpSpPr>
          <p:grpSpPr>
            <a:xfrm rot="2700000">
              <a:off x="3985744" y="5892969"/>
              <a:ext cx="166688" cy="83344"/>
              <a:chOff x="1046201" y="3505200"/>
              <a:chExt cx="762000" cy="381000"/>
            </a:xfrm>
          </p:grpSpPr>
          <p:sp>
            <p:nvSpPr>
              <p:cNvPr id="207" name="円弧 20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8" name="円弧 20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5" name="グループ化 194"/>
            <p:cNvGrpSpPr/>
            <p:nvPr/>
          </p:nvGrpSpPr>
          <p:grpSpPr>
            <a:xfrm rot="2700000">
              <a:off x="3950866" y="6110247"/>
              <a:ext cx="166688" cy="83344"/>
              <a:chOff x="1046201" y="3505200"/>
              <a:chExt cx="762000" cy="381000"/>
            </a:xfrm>
          </p:grpSpPr>
          <p:sp>
            <p:nvSpPr>
              <p:cNvPr id="205" name="円弧 20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6" name="円弧 20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6" name="グループ化 195"/>
            <p:cNvGrpSpPr/>
            <p:nvPr/>
          </p:nvGrpSpPr>
          <p:grpSpPr>
            <a:xfrm rot="2700000">
              <a:off x="3985744" y="6110247"/>
              <a:ext cx="166688" cy="83344"/>
              <a:chOff x="1046201" y="3505200"/>
              <a:chExt cx="762000" cy="381000"/>
            </a:xfrm>
          </p:grpSpPr>
          <p:sp>
            <p:nvSpPr>
              <p:cNvPr id="203" name="円弧 20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4" name="円弧 20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7" name="グループ化 196"/>
            <p:cNvGrpSpPr/>
            <p:nvPr/>
          </p:nvGrpSpPr>
          <p:grpSpPr>
            <a:xfrm rot="2700000">
              <a:off x="3950866" y="6297670"/>
              <a:ext cx="166688" cy="83344"/>
              <a:chOff x="1046201" y="3505200"/>
              <a:chExt cx="762000" cy="381000"/>
            </a:xfrm>
          </p:grpSpPr>
          <p:sp>
            <p:nvSpPr>
              <p:cNvPr id="201" name="円弧 20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2" name="円弧 20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8" name="グループ化 197"/>
            <p:cNvGrpSpPr/>
            <p:nvPr/>
          </p:nvGrpSpPr>
          <p:grpSpPr>
            <a:xfrm rot="2700000">
              <a:off x="3985744" y="6297670"/>
              <a:ext cx="166688" cy="83344"/>
              <a:chOff x="1046201" y="3505200"/>
              <a:chExt cx="762000" cy="381000"/>
            </a:xfrm>
          </p:grpSpPr>
          <p:sp>
            <p:nvSpPr>
              <p:cNvPr id="199" name="円弧 19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0" name="円弧 19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63239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正方形/長方形 475"/>
          <p:cNvSpPr/>
          <p:nvPr/>
        </p:nvSpPr>
        <p:spPr bwMode="auto">
          <a:xfrm>
            <a:off x="6227435" y="4615218"/>
            <a:ext cx="706766"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 name="コンテンツ プレースホルダー 1"/>
          <p:cNvSpPr>
            <a:spLocks noGrp="1"/>
          </p:cNvSpPr>
          <p:nvPr>
            <p:ph idx="1"/>
          </p:nvPr>
        </p:nvSpPr>
        <p:spPr/>
        <p:txBody>
          <a:bodyPr/>
          <a:lstStyle/>
          <a:p>
            <a:r>
              <a:rPr kumimoji="1" lang="en-US" altLang="ja-JP" sz="2000" dirty="0" smtClean="0"/>
              <a:t>To reduce overhead of MD Report, MD Request may announce threshold information to response MD Reports.</a:t>
            </a:r>
          </a:p>
          <a:p>
            <a:pPr lvl="1"/>
            <a:r>
              <a:rPr kumimoji="1" lang="en-US" altLang="ja-JP" sz="1600" dirty="0"/>
              <a:t>With legacy MD Report mechanism, even well-performing STAs send back MD report, but these STAs need not to be BAR destinations</a:t>
            </a:r>
            <a:r>
              <a:rPr kumimoji="1" lang="en-US" altLang="ja-JP" sz="1600" dirty="0" smtClean="0"/>
              <a:t>.</a:t>
            </a:r>
          </a:p>
          <a:p>
            <a:pPr lvl="1"/>
            <a:r>
              <a:rPr kumimoji="1" lang="en-US" altLang="ja-JP" sz="1600" dirty="0" smtClean="0"/>
              <a:t>Threshold information can be PER for example and STAs may send back MD Reports when one’s performance is worse than that. Therefore only underperforming STAs may send back MD reports to AP.</a:t>
            </a:r>
          </a:p>
        </p:txBody>
      </p:sp>
      <p:sp>
        <p:nvSpPr>
          <p:cNvPr id="3" name="タイトル 2"/>
          <p:cNvSpPr>
            <a:spLocks noGrp="1"/>
          </p:cNvSpPr>
          <p:nvPr>
            <p:ph type="title"/>
          </p:nvPr>
        </p:nvSpPr>
        <p:spPr/>
        <p:txBody>
          <a:bodyPr/>
          <a:lstStyle/>
          <a:p>
            <a:r>
              <a:rPr kumimoji="1" lang="en-US" altLang="ja-JP" dirty="0" smtClean="0"/>
              <a:t>1. BAR </a:t>
            </a:r>
            <a:r>
              <a:rPr kumimoji="1" lang="en-US" altLang="ja-JP" dirty="0"/>
              <a:t>destination </a:t>
            </a:r>
            <a:r>
              <a:rPr kumimoji="1" lang="en-US" altLang="ja-JP" dirty="0" smtClean="0"/>
              <a:t>selection</a:t>
            </a:r>
            <a:br>
              <a:rPr kumimoji="1" lang="en-US" altLang="ja-JP" dirty="0" smtClean="0"/>
            </a:br>
            <a:r>
              <a:rPr kumimoji="1" lang="en-US" altLang="ja-JP" dirty="0" smtClean="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9</a:t>
            </a:fld>
            <a:endParaRPr lang="en-US" dirty="0"/>
          </a:p>
        </p:txBody>
      </p:sp>
      <p:grpSp>
        <p:nvGrpSpPr>
          <p:cNvPr id="11" name="グループ化 10"/>
          <p:cNvGrpSpPr/>
          <p:nvPr/>
        </p:nvGrpSpPr>
        <p:grpSpPr>
          <a:xfrm>
            <a:off x="454407" y="4228180"/>
            <a:ext cx="3967752" cy="1942269"/>
            <a:chOff x="456966" y="4228180"/>
            <a:chExt cx="3967752" cy="1942269"/>
          </a:xfrm>
        </p:grpSpPr>
        <p:sp>
          <p:nvSpPr>
            <p:cNvPr id="260" name="正方形/長方形 259"/>
            <p:cNvSpPr/>
            <p:nvPr/>
          </p:nvSpPr>
          <p:spPr bwMode="auto">
            <a:xfrm>
              <a:off x="1962559" y="461521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1" name="テキスト ボックス 260"/>
            <p:cNvSpPr txBox="1"/>
            <p:nvPr/>
          </p:nvSpPr>
          <p:spPr>
            <a:xfrm>
              <a:off x="606046"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262" name="テキスト ボックス 261"/>
            <p:cNvSpPr txBox="1"/>
            <p:nvPr/>
          </p:nvSpPr>
          <p:spPr>
            <a:xfrm>
              <a:off x="606046"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263" name="テキスト ボックス 262"/>
            <p:cNvSpPr txBox="1"/>
            <p:nvPr/>
          </p:nvSpPr>
          <p:spPr>
            <a:xfrm>
              <a:off x="606046"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264" name="テキスト ボックス 263"/>
            <p:cNvSpPr txBox="1"/>
            <p:nvPr/>
          </p:nvSpPr>
          <p:spPr>
            <a:xfrm>
              <a:off x="456966"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265" name="テキスト ボックス 264"/>
            <p:cNvSpPr txBox="1"/>
            <p:nvPr/>
          </p:nvSpPr>
          <p:spPr>
            <a:xfrm>
              <a:off x="456966"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266" name="テキスト ボックス 265"/>
            <p:cNvSpPr txBox="1"/>
            <p:nvPr/>
          </p:nvSpPr>
          <p:spPr>
            <a:xfrm>
              <a:off x="573986"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67" name="テキスト ボックス 266"/>
            <p:cNvSpPr txBox="1"/>
            <p:nvPr/>
          </p:nvSpPr>
          <p:spPr>
            <a:xfrm>
              <a:off x="798407"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68" name="円/楕円 267"/>
            <p:cNvSpPr/>
            <p:nvPr/>
          </p:nvSpPr>
          <p:spPr bwMode="auto">
            <a:xfrm>
              <a:off x="998732"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9" name="円/楕円 268"/>
            <p:cNvSpPr/>
            <p:nvPr/>
          </p:nvSpPr>
          <p:spPr bwMode="auto">
            <a:xfrm>
              <a:off x="998732"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70" name="円/楕円 269"/>
            <p:cNvSpPr/>
            <p:nvPr/>
          </p:nvSpPr>
          <p:spPr bwMode="auto">
            <a:xfrm>
              <a:off x="998732"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272" name="直線コネクタ 271"/>
            <p:cNvCxnSpPr/>
            <p:nvPr/>
          </p:nvCxnSpPr>
          <p:spPr bwMode="auto">
            <a:xfrm>
              <a:off x="1790466"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3" name="直線コネクタ 272"/>
            <p:cNvCxnSpPr/>
            <p:nvPr/>
          </p:nvCxnSpPr>
          <p:spPr bwMode="auto">
            <a:xfrm>
              <a:off x="1790466"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4" name="直線コネクタ 273"/>
            <p:cNvCxnSpPr/>
            <p:nvPr/>
          </p:nvCxnSpPr>
          <p:spPr bwMode="auto">
            <a:xfrm flipH="1">
              <a:off x="1790466"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5" name="直線コネクタ 274"/>
            <p:cNvCxnSpPr/>
            <p:nvPr/>
          </p:nvCxnSpPr>
          <p:spPr bwMode="auto">
            <a:xfrm flipH="1">
              <a:off x="1790466"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6" name="直線コネクタ 275"/>
            <p:cNvCxnSpPr/>
            <p:nvPr/>
          </p:nvCxnSpPr>
          <p:spPr bwMode="auto">
            <a:xfrm flipH="1">
              <a:off x="1790466"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7" name="直線コネクタ 276"/>
            <p:cNvCxnSpPr/>
            <p:nvPr/>
          </p:nvCxnSpPr>
          <p:spPr bwMode="auto">
            <a:xfrm flipH="1">
              <a:off x="1790466"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8" name="直線コネクタ 277"/>
            <p:cNvCxnSpPr/>
            <p:nvPr/>
          </p:nvCxnSpPr>
          <p:spPr bwMode="auto">
            <a:xfrm>
              <a:off x="1790466"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79" name="正方形/長方形 278"/>
            <p:cNvSpPr/>
            <p:nvPr/>
          </p:nvSpPr>
          <p:spPr bwMode="auto">
            <a:xfrm>
              <a:off x="2038970" y="480011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0" name="直線矢印コネクタ 279"/>
            <p:cNvCxnSpPr/>
            <p:nvPr/>
          </p:nvCxnSpPr>
          <p:spPr bwMode="auto">
            <a:xfrm flipV="1">
              <a:off x="2218472" y="460882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1" name="正方形/長方形 280"/>
            <p:cNvSpPr/>
            <p:nvPr/>
          </p:nvSpPr>
          <p:spPr bwMode="auto">
            <a:xfrm>
              <a:off x="2343319"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2" name="直線矢印コネクタ 281"/>
            <p:cNvCxnSpPr/>
            <p:nvPr/>
          </p:nvCxnSpPr>
          <p:spPr bwMode="auto">
            <a:xfrm flipV="1">
              <a:off x="2522822"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3" name="正方形/長方形 282"/>
            <p:cNvSpPr/>
            <p:nvPr/>
          </p:nvSpPr>
          <p:spPr bwMode="auto">
            <a:xfrm>
              <a:off x="2647671" y="519779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4" name="直線矢印コネクタ 283"/>
            <p:cNvCxnSpPr/>
            <p:nvPr/>
          </p:nvCxnSpPr>
          <p:spPr bwMode="auto">
            <a:xfrm flipV="1">
              <a:off x="2827173" y="461400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5" name="正方形/長方形 284"/>
            <p:cNvSpPr/>
            <p:nvPr/>
          </p:nvSpPr>
          <p:spPr bwMode="auto">
            <a:xfrm>
              <a:off x="3221658"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6" name="直線矢印コネクタ 285"/>
            <p:cNvCxnSpPr/>
            <p:nvPr/>
          </p:nvCxnSpPr>
          <p:spPr bwMode="auto">
            <a:xfrm flipV="1">
              <a:off x="3401161"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7" name="正方形/長方形 286"/>
            <p:cNvSpPr/>
            <p:nvPr/>
          </p:nvSpPr>
          <p:spPr bwMode="auto">
            <a:xfrm>
              <a:off x="3526008" y="575596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8" name="直線矢印コネクタ 287"/>
            <p:cNvCxnSpPr/>
            <p:nvPr/>
          </p:nvCxnSpPr>
          <p:spPr bwMode="auto">
            <a:xfrm flipV="1">
              <a:off x="3705510" y="460882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9" name="正方形/長方形 288"/>
            <p:cNvSpPr/>
            <p:nvPr/>
          </p:nvSpPr>
          <p:spPr bwMode="auto">
            <a:xfrm>
              <a:off x="3830359" y="591645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90" name="直線矢印コネクタ 289"/>
            <p:cNvCxnSpPr/>
            <p:nvPr/>
          </p:nvCxnSpPr>
          <p:spPr bwMode="auto">
            <a:xfrm flipV="1">
              <a:off x="4009862" y="461183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91" name="テキスト ボックス 290"/>
            <p:cNvSpPr txBox="1"/>
            <p:nvPr/>
          </p:nvSpPr>
          <p:spPr>
            <a:xfrm>
              <a:off x="2622961" y="535138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292" name="左右矢印 291"/>
            <p:cNvSpPr/>
            <p:nvPr/>
          </p:nvSpPr>
          <p:spPr bwMode="auto">
            <a:xfrm>
              <a:off x="1962558" y="448687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293" name="テキスト ボックス 292"/>
            <p:cNvSpPr txBox="1"/>
            <p:nvPr/>
          </p:nvSpPr>
          <p:spPr>
            <a:xfrm>
              <a:off x="2280265" y="422818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sp>
          <p:nvSpPr>
            <p:cNvPr id="337" name="正方形/長方形 336"/>
            <p:cNvSpPr/>
            <p:nvPr/>
          </p:nvSpPr>
          <p:spPr bwMode="auto">
            <a:xfrm>
              <a:off x="1371366" y="450282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38" name="テキスト ボックス 337"/>
            <p:cNvSpPr txBox="1"/>
            <p:nvPr/>
          </p:nvSpPr>
          <p:spPr>
            <a:xfrm>
              <a:off x="1108497" y="422818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cxnSp>
          <p:nvCxnSpPr>
            <p:cNvPr id="340" name="直線コネクタ 339"/>
            <p:cNvCxnSpPr/>
            <p:nvPr/>
          </p:nvCxnSpPr>
          <p:spPr bwMode="auto">
            <a:xfrm>
              <a:off x="1108497"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1" name="直線コネクタ 340"/>
            <p:cNvCxnSpPr/>
            <p:nvPr/>
          </p:nvCxnSpPr>
          <p:spPr bwMode="auto">
            <a:xfrm>
              <a:off x="1108497"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2" name="直線コネクタ 341"/>
            <p:cNvCxnSpPr/>
            <p:nvPr/>
          </p:nvCxnSpPr>
          <p:spPr bwMode="auto">
            <a:xfrm flipH="1">
              <a:off x="1108497"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3" name="直線コネクタ 342"/>
            <p:cNvCxnSpPr/>
            <p:nvPr/>
          </p:nvCxnSpPr>
          <p:spPr bwMode="auto">
            <a:xfrm flipH="1">
              <a:off x="1108497"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4" name="直線コネクタ 343"/>
            <p:cNvCxnSpPr/>
            <p:nvPr/>
          </p:nvCxnSpPr>
          <p:spPr bwMode="auto">
            <a:xfrm flipH="1">
              <a:off x="1108497"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5" name="直線コネクタ 344"/>
            <p:cNvCxnSpPr/>
            <p:nvPr/>
          </p:nvCxnSpPr>
          <p:spPr bwMode="auto">
            <a:xfrm flipH="1">
              <a:off x="1108497"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6" name="直線コネクタ 345"/>
            <p:cNvCxnSpPr/>
            <p:nvPr/>
          </p:nvCxnSpPr>
          <p:spPr bwMode="auto">
            <a:xfrm>
              <a:off x="1108497"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347" name="グループ化 346"/>
            <p:cNvGrpSpPr/>
            <p:nvPr/>
          </p:nvGrpSpPr>
          <p:grpSpPr>
            <a:xfrm>
              <a:off x="1720800" y="4544798"/>
              <a:ext cx="101233" cy="1554726"/>
              <a:chOff x="3992538" y="4607053"/>
              <a:chExt cx="118222" cy="1815633"/>
            </a:xfrm>
          </p:grpSpPr>
          <p:grpSp>
            <p:nvGrpSpPr>
              <p:cNvPr id="348" name="グループ化 347"/>
              <p:cNvGrpSpPr/>
              <p:nvPr/>
            </p:nvGrpSpPr>
            <p:grpSpPr>
              <a:xfrm rot="2700000">
                <a:off x="3950866" y="4648725"/>
                <a:ext cx="166688" cy="83344"/>
                <a:chOff x="1046201" y="3505200"/>
                <a:chExt cx="762000" cy="381000"/>
              </a:xfrm>
            </p:grpSpPr>
            <p:sp>
              <p:nvSpPr>
                <p:cNvPr id="388" name="円弧 38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9" name="円弧 38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49" name="グループ化 348"/>
              <p:cNvGrpSpPr/>
              <p:nvPr/>
            </p:nvGrpSpPr>
            <p:grpSpPr>
              <a:xfrm rot="2700000">
                <a:off x="3985744" y="4648725"/>
                <a:ext cx="166688" cy="83344"/>
                <a:chOff x="1046201" y="3505200"/>
                <a:chExt cx="762000" cy="381000"/>
              </a:xfrm>
            </p:grpSpPr>
            <p:sp>
              <p:nvSpPr>
                <p:cNvPr id="386" name="円弧 38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7" name="円弧 38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0" name="グループ化 349"/>
              <p:cNvGrpSpPr/>
              <p:nvPr/>
            </p:nvGrpSpPr>
            <p:grpSpPr>
              <a:xfrm rot="2700000">
                <a:off x="3950866" y="4993992"/>
                <a:ext cx="166688" cy="83344"/>
                <a:chOff x="1046201" y="3505200"/>
                <a:chExt cx="762000" cy="381000"/>
              </a:xfrm>
            </p:grpSpPr>
            <p:sp>
              <p:nvSpPr>
                <p:cNvPr id="384" name="円弧 38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5" name="円弧 38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1" name="グループ化 350"/>
              <p:cNvGrpSpPr/>
              <p:nvPr/>
            </p:nvGrpSpPr>
            <p:grpSpPr>
              <a:xfrm rot="2700000">
                <a:off x="3985744" y="4993992"/>
                <a:ext cx="166688" cy="83344"/>
                <a:chOff x="1046201" y="3505200"/>
                <a:chExt cx="762000" cy="381000"/>
              </a:xfrm>
            </p:grpSpPr>
            <p:sp>
              <p:nvSpPr>
                <p:cNvPr id="382" name="円弧 38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3" name="円弧 38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2" name="グループ化 351"/>
              <p:cNvGrpSpPr/>
              <p:nvPr/>
            </p:nvGrpSpPr>
            <p:grpSpPr>
              <a:xfrm rot="2700000">
                <a:off x="3950866" y="5241131"/>
                <a:ext cx="166688" cy="83344"/>
                <a:chOff x="1046201" y="3505200"/>
                <a:chExt cx="762000" cy="381000"/>
              </a:xfrm>
            </p:grpSpPr>
            <p:sp>
              <p:nvSpPr>
                <p:cNvPr id="380" name="円弧 37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1" name="円弧 38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3" name="グループ化 352"/>
              <p:cNvGrpSpPr/>
              <p:nvPr/>
            </p:nvGrpSpPr>
            <p:grpSpPr>
              <a:xfrm rot="2700000">
                <a:off x="3985744" y="5241131"/>
                <a:ext cx="166688" cy="83344"/>
                <a:chOff x="1046201" y="3505200"/>
                <a:chExt cx="762000" cy="381000"/>
              </a:xfrm>
            </p:grpSpPr>
            <p:sp>
              <p:nvSpPr>
                <p:cNvPr id="378" name="円弧 37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9" name="円弧 37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4" name="グループ化 353"/>
              <p:cNvGrpSpPr/>
              <p:nvPr/>
            </p:nvGrpSpPr>
            <p:grpSpPr>
              <a:xfrm rot="2700000">
                <a:off x="3950866" y="5458409"/>
                <a:ext cx="166688" cy="83344"/>
                <a:chOff x="1046201" y="3505200"/>
                <a:chExt cx="762000" cy="381000"/>
              </a:xfrm>
            </p:grpSpPr>
            <p:sp>
              <p:nvSpPr>
                <p:cNvPr id="376" name="円弧 37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7" name="円弧 37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5" name="グループ化 354"/>
              <p:cNvGrpSpPr/>
              <p:nvPr/>
            </p:nvGrpSpPr>
            <p:grpSpPr>
              <a:xfrm rot="2700000">
                <a:off x="3985744" y="5458409"/>
                <a:ext cx="166688" cy="83344"/>
                <a:chOff x="1046201" y="3505200"/>
                <a:chExt cx="762000" cy="381000"/>
              </a:xfrm>
            </p:grpSpPr>
            <p:sp>
              <p:nvSpPr>
                <p:cNvPr id="374" name="円弧 3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5" name="円弧 3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6" name="グループ化 355"/>
              <p:cNvGrpSpPr/>
              <p:nvPr/>
            </p:nvGrpSpPr>
            <p:grpSpPr>
              <a:xfrm rot="2700000">
                <a:off x="3950866" y="5892969"/>
                <a:ext cx="166688" cy="83344"/>
                <a:chOff x="1046201" y="3505200"/>
                <a:chExt cx="762000" cy="381000"/>
              </a:xfrm>
            </p:grpSpPr>
            <p:sp>
              <p:nvSpPr>
                <p:cNvPr id="372" name="円弧 3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3" name="円弧 3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7" name="グループ化 356"/>
              <p:cNvGrpSpPr/>
              <p:nvPr/>
            </p:nvGrpSpPr>
            <p:grpSpPr>
              <a:xfrm rot="2700000">
                <a:off x="3985744" y="5892969"/>
                <a:ext cx="166688" cy="83344"/>
                <a:chOff x="1046201" y="3505200"/>
                <a:chExt cx="762000" cy="381000"/>
              </a:xfrm>
            </p:grpSpPr>
            <p:sp>
              <p:nvSpPr>
                <p:cNvPr id="370" name="円弧 3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1" name="円弧 3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8" name="グループ化 357"/>
              <p:cNvGrpSpPr/>
              <p:nvPr/>
            </p:nvGrpSpPr>
            <p:grpSpPr>
              <a:xfrm rot="2700000">
                <a:off x="3950866" y="6110247"/>
                <a:ext cx="166688" cy="83344"/>
                <a:chOff x="1046201" y="3505200"/>
                <a:chExt cx="762000" cy="381000"/>
              </a:xfrm>
            </p:grpSpPr>
            <p:sp>
              <p:nvSpPr>
                <p:cNvPr id="368" name="円弧 3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9" name="円弧 3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9" name="グループ化 358"/>
              <p:cNvGrpSpPr/>
              <p:nvPr/>
            </p:nvGrpSpPr>
            <p:grpSpPr>
              <a:xfrm rot="2700000">
                <a:off x="3985744" y="6110247"/>
                <a:ext cx="166688" cy="83344"/>
                <a:chOff x="1046201" y="3505200"/>
                <a:chExt cx="762000" cy="381000"/>
              </a:xfrm>
            </p:grpSpPr>
            <p:sp>
              <p:nvSpPr>
                <p:cNvPr id="366" name="円弧 3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7" name="円弧 3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0" name="グループ化 359"/>
              <p:cNvGrpSpPr/>
              <p:nvPr/>
            </p:nvGrpSpPr>
            <p:grpSpPr>
              <a:xfrm rot="2700000">
                <a:off x="3950866" y="6297670"/>
                <a:ext cx="166688" cy="83344"/>
                <a:chOff x="1046201" y="3505200"/>
                <a:chExt cx="762000" cy="381000"/>
              </a:xfrm>
            </p:grpSpPr>
            <p:sp>
              <p:nvSpPr>
                <p:cNvPr id="364" name="円弧 3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5" name="円弧 3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1" name="グループ化 360"/>
              <p:cNvGrpSpPr/>
              <p:nvPr/>
            </p:nvGrpSpPr>
            <p:grpSpPr>
              <a:xfrm rot="2700000">
                <a:off x="3985744" y="6297670"/>
                <a:ext cx="166688" cy="83344"/>
                <a:chOff x="1046201" y="3505200"/>
                <a:chExt cx="762000" cy="381000"/>
              </a:xfrm>
            </p:grpSpPr>
            <p:sp>
              <p:nvSpPr>
                <p:cNvPr id="362" name="円弧 3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3" name="円弧 3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sp>
        <p:nvSpPr>
          <p:cNvPr id="391" name="正方形/長方形 390"/>
          <p:cNvSpPr/>
          <p:nvPr/>
        </p:nvSpPr>
        <p:spPr bwMode="auto">
          <a:xfrm>
            <a:off x="6227434" y="4615218"/>
            <a:ext cx="2149667" cy="1412939"/>
          </a:xfrm>
          <a:prstGeom prst="rect">
            <a:avLst/>
          </a:prstGeom>
          <a:noFill/>
          <a:ln w="22225" cap="flat" cmpd="sng" algn="ctr">
            <a:solidFill>
              <a:srgbClr val="FF99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92" name="テキスト ボックス 391"/>
          <p:cNvSpPr txBox="1"/>
          <p:nvPr/>
        </p:nvSpPr>
        <p:spPr>
          <a:xfrm>
            <a:off x="4870921"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393" name="テキスト ボックス 392"/>
          <p:cNvSpPr txBox="1"/>
          <p:nvPr/>
        </p:nvSpPr>
        <p:spPr>
          <a:xfrm>
            <a:off x="4870921"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394" name="テキスト ボックス 393"/>
          <p:cNvSpPr txBox="1"/>
          <p:nvPr/>
        </p:nvSpPr>
        <p:spPr>
          <a:xfrm>
            <a:off x="4870921"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395" name="テキスト ボックス 394"/>
          <p:cNvSpPr txBox="1"/>
          <p:nvPr/>
        </p:nvSpPr>
        <p:spPr>
          <a:xfrm>
            <a:off x="4721841"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396" name="テキスト ボックス 395"/>
          <p:cNvSpPr txBox="1"/>
          <p:nvPr/>
        </p:nvSpPr>
        <p:spPr>
          <a:xfrm>
            <a:off x="4721841"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397" name="テキスト ボックス 396"/>
          <p:cNvSpPr txBox="1"/>
          <p:nvPr/>
        </p:nvSpPr>
        <p:spPr>
          <a:xfrm>
            <a:off x="4838861"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398" name="テキスト ボックス 397"/>
          <p:cNvSpPr txBox="1"/>
          <p:nvPr/>
        </p:nvSpPr>
        <p:spPr>
          <a:xfrm>
            <a:off x="5063282"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399" name="円/楕円 398"/>
          <p:cNvSpPr/>
          <p:nvPr/>
        </p:nvSpPr>
        <p:spPr bwMode="auto">
          <a:xfrm>
            <a:off x="5263607"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0" name="円/楕円 399"/>
          <p:cNvSpPr/>
          <p:nvPr/>
        </p:nvSpPr>
        <p:spPr bwMode="auto">
          <a:xfrm>
            <a:off x="5263607"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1" name="円/楕円 400"/>
          <p:cNvSpPr/>
          <p:nvPr/>
        </p:nvSpPr>
        <p:spPr bwMode="auto">
          <a:xfrm>
            <a:off x="5263607"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402" name="直線コネクタ 401"/>
          <p:cNvCxnSpPr/>
          <p:nvPr/>
        </p:nvCxnSpPr>
        <p:spPr bwMode="auto">
          <a:xfrm>
            <a:off x="6055341"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3" name="直線コネクタ 402"/>
          <p:cNvCxnSpPr/>
          <p:nvPr/>
        </p:nvCxnSpPr>
        <p:spPr bwMode="auto">
          <a:xfrm>
            <a:off x="6055341"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4" name="直線コネクタ 403"/>
          <p:cNvCxnSpPr/>
          <p:nvPr/>
        </p:nvCxnSpPr>
        <p:spPr bwMode="auto">
          <a:xfrm flipH="1">
            <a:off x="6055341"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5" name="直線コネクタ 404"/>
          <p:cNvCxnSpPr/>
          <p:nvPr/>
        </p:nvCxnSpPr>
        <p:spPr bwMode="auto">
          <a:xfrm flipH="1">
            <a:off x="6055341"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6" name="直線コネクタ 405"/>
          <p:cNvCxnSpPr/>
          <p:nvPr/>
        </p:nvCxnSpPr>
        <p:spPr bwMode="auto">
          <a:xfrm flipH="1">
            <a:off x="6055341"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7" name="直線コネクタ 406"/>
          <p:cNvCxnSpPr/>
          <p:nvPr/>
        </p:nvCxnSpPr>
        <p:spPr bwMode="auto">
          <a:xfrm flipH="1">
            <a:off x="6055341"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8" name="直線コネクタ 407"/>
          <p:cNvCxnSpPr/>
          <p:nvPr/>
        </p:nvCxnSpPr>
        <p:spPr bwMode="auto">
          <a:xfrm>
            <a:off x="6055341"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411" name="正方形/長方形 410"/>
          <p:cNvSpPr/>
          <p:nvPr/>
        </p:nvSpPr>
        <p:spPr bwMode="auto">
          <a:xfrm>
            <a:off x="6324600"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2" name="直線矢印コネクタ 411"/>
          <p:cNvCxnSpPr/>
          <p:nvPr/>
        </p:nvCxnSpPr>
        <p:spPr bwMode="auto">
          <a:xfrm flipV="1">
            <a:off x="6504103"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13" name="正方形/長方形 412"/>
          <p:cNvSpPr/>
          <p:nvPr/>
        </p:nvSpPr>
        <p:spPr bwMode="auto">
          <a:xfrm>
            <a:off x="6628952"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6" name="直線矢印コネクタ 415"/>
          <p:cNvCxnSpPr/>
          <p:nvPr/>
        </p:nvCxnSpPr>
        <p:spPr bwMode="auto">
          <a:xfrm flipV="1">
            <a:off x="6808455"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21" name="テキスト ボックス 420"/>
          <p:cNvSpPr txBox="1"/>
          <p:nvPr/>
        </p:nvSpPr>
        <p:spPr>
          <a:xfrm>
            <a:off x="6227813" y="5644696"/>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422" name="左右矢印 421"/>
          <p:cNvSpPr/>
          <p:nvPr/>
        </p:nvSpPr>
        <p:spPr bwMode="auto">
          <a:xfrm>
            <a:off x="6962777" y="5545772"/>
            <a:ext cx="1343024"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3" name="テキスト ボックス 422"/>
          <p:cNvSpPr txBox="1"/>
          <p:nvPr/>
        </p:nvSpPr>
        <p:spPr>
          <a:xfrm>
            <a:off x="6934201" y="5299441"/>
            <a:ext cx="1454244" cy="276999"/>
          </a:xfrm>
          <a:prstGeom prst="rect">
            <a:avLst/>
          </a:prstGeom>
          <a:noFill/>
        </p:spPr>
        <p:txBody>
          <a:bodyPr wrap="none" rtlCol="0">
            <a:spAutoFit/>
          </a:bodyPr>
          <a:lstStyle/>
          <a:p>
            <a:r>
              <a:rPr kumimoji="1" lang="en-US" altLang="ja-JP" b="1" dirty="0" smtClean="0">
                <a:solidFill>
                  <a:srgbClr val="FF9900"/>
                </a:solidFill>
              </a:rPr>
              <a:t>Reducing overhead</a:t>
            </a:r>
            <a:endParaRPr kumimoji="1" lang="ja-JP" altLang="en-US" b="1" u="sng" dirty="0">
              <a:solidFill>
                <a:srgbClr val="FF9900"/>
              </a:solidFill>
            </a:endParaRPr>
          </a:p>
        </p:txBody>
      </p:sp>
      <p:sp>
        <p:nvSpPr>
          <p:cNvPr id="424" name="正方形/長方形 423"/>
          <p:cNvSpPr/>
          <p:nvPr/>
        </p:nvSpPr>
        <p:spPr bwMode="auto">
          <a:xfrm>
            <a:off x="5636241" y="4502827"/>
            <a:ext cx="179503" cy="111702"/>
          </a:xfrm>
          <a:prstGeom prst="rect">
            <a:avLst/>
          </a:prstGeom>
          <a:solidFill>
            <a:srgbClr val="0070C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5" name="テキスト ボックス 424"/>
          <p:cNvSpPr txBox="1"/>
          <p:nvPr/>
        </p:nvSpPr>
        <p:spPr>
          <a:xfrm>
            <a:off x="4998068" y="4228180"/>
            <a:ext cx="1539204" cy="261610"/>
          </a:xfrm>
          <a:prstGeom prst="rect">
            <a:avLst/>
          </a:prstGeom>
          <a:noFill/>
        </p:spPr>
        <p:txBody>
          <a:bodyPr wrap="none" rtlCol="0">
            <a:spAutoFit/>
          </a:bodyPr>
          <a:lstStyle/>
          <a:p>
            <a:r>
              <a:rPr kumimoji="1" lang="en-US" altLang="ja-JP" sz="1100" dirty="0" smtClean="0"/>
              <a:t>MD request +</a:t>
            </a:r>
            <a:r>
              <a:rPr kumimoji="1" lang="en-US" altLang="ja-JP" sz="1100" b="1" dirty="0" smtClean="0">
                <a:solidFill>
                  <a:srgbClr val="0070C0"/>
                </a:solidFill>
              </a:rPr>
              <a:t>threshold</a:t>
            </a:r>
            <a:endParaRPr kumimoji="1" lang="ja-JP" altLang="en-US" sz="1100" b="1" dirty="0">
              <a:solidFill>
                <a:srgbClr val="0070C0"/>
              </a:solidFill>
            </a:endParaRPr>
          </a:p>
        </p:txBody>
      </p:sp>
      <p:cxnSp>
        <p:nvCxnSpPr>
          <p:cNvPr id="426" name="直線コネクタ 425"/>
          <p:cNvCxnSpPr/>
          <p:nvPr/>
        </p:nvCxnSpPr>
        <p:spPr bwMode="auto">
          <a:xfrm>
            <a:off x="5373372"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7" name="直線コネクタ 426"/>
          <p:cNvCxnSpPr/>
          <p:nvPr/>
        </p:nvCxnSpPr>
        <p:spPr bwMode="auto">
          <a:xfrm>
            <a:off x="5373372"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8" name="直線コネクタ 427"/>
          <p:cNvCxnSpPr/>
          <p:nvPr/>
        </p:nvCxnSpPr>
        <p:spPr bwMode="auto">
          <a:xfrm flipH="1">
            <a:off x="5373372"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9" name="直線コネクタ 428"/>
          <p:cNvCxnSpPr/>
          <p:nvPr/>
        </p:nvCxnSpPr>
        <p:spPr bwMode="auto">
          <a:xfrm flipH="1">
            <a:off x="5373372"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0" name="直線コネクタ 429"/>
          <p:cNvCxnSpPr/>
          <p:nvPr/>
        </p:nvCxnSpPr>
        <p:spPr bwMode="auto">
          <a:xfrm flipH="1">
            <a:off x="5373372"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1" name="直線コネクタ 430"/>
          <p:cNvCxnSpPr/>
          <p:nvPr/>
        </p:nvCxnSpPr>
        <p:spPr bwMode="auto">
          <a:xfrm flipH="1">
            <a:off x="5373372"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2" name="直線コネクタ 431"/>
          <p:cNvCxnSpPr/>
          <p:nvPr/>
        </p:nvCxnSpPr>
        <p:spPr bwMode="auto">
          <a:xfrm>
            <a:off x="5373372"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433" name="グループ化 432"/>
          <p:cNvGrpSpPr/>
          <p:nvPr/>
        </p:nvGrpSpPr>
        <p:grpSpPr>
          <a:xfrm>
            <a:off x="5985675" y="4544798"/>
            <a:ext cx="101233" cy="1554726"/>
            <a:chOff x="3992538" y="4607053"/>
            <a:chExt cx="118222" cy="1815633"/>
          </a:xfrm>
        </p:grpSpPr>
        <p:grpSp>
          <p:nvGrpSpPr>
            <p:cNvPr id="434" name="グループ化 433"/>
            <p:cNvGrpSpPr/>
            <p:nvPr/>
          </p:nvGrpSpPr>
          <p:grpSpPr>
            <a:xfrm rot="2700000">
              <a:off x="3950866" y="4648725"/>
              <a:ext cx="166688" cy="83344"/>
              <a:chOff x="1046201" y="3505200"/>
              <a:chExt cx="762000" cy="381000"/>
            </a:xfrm>
          </p:grpSpPr>
          <p:sp>
            <p:nvSpPr>
              <p:cNvPr id="474" name="円弧 4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5" name="円弧 4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5" name="グループ化 434"/>
            <p:cNvGrpSpPr/>
            <p:nvPr/>
          </p:nvGrpSpPr>
          <p:grpSpPr>
            <a:xfrm rot="2700000">
              <a:off x="3985744" y="4648725"/>
              <a:ext cx="166688" cy="83344"/>
              <a:chOff x="1046201" y="3505200"/>
              <a:chExt cx="762000" cy="381000"/>
            </a:xfrm>
          </p:grpSpPr>
          <p:sp>
            <p:nvSpPr>
              <p:cNvPr id="472" name="円弧 4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3" name="円弧 4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6" name="グループ化 435"/>
            <p:cNvGrpSpPr/>
            <p:nvPr/>
          </p:nvGrpSpPr>
          <p:grpSpPr>
            <a:xfrm rot="2700000">
              <a:off x="3950866" y="4993992"/>
              <a:ext cx="166688" cy="83344"/>
              <a:chOff x="1046201" y="3505200"/>
              <a:chExt cx="762000" cy="381000"/>
            </a:xfrm>
          </p:grpSpPr>
          <p:sp>
            <p:nvSpPr>
              <p:cNvPr id="470" name="円弧 4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1" name="円弧 4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7" name="グループ化 436"/>
            <p:cNvGrpSpPr/>
            <p:nvPr/>
          </p:nvGrpSpPr>
          <p:grpSpPr>
            <a:xfrm rot="2700000">
              <a:off x="3985744" y="4993992"/>
              <a:ext cx="166688" cy="83344"/>
              <a:chOff x="1046201" y="3505200"/>
              <a:chExt cx="762000" cy="381000"/>
            </a:xfrm>
          </p:grpSpPr>
          <p:sp>
            <p:nvSpPr>
              <p:cNvPr id="468" name="円弧 4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9" name="円弧 4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8" name="グループ化 437"/>
            <p:cNvGrpSpPr/>
            <p:nvPr/>
          </p:nvGrpSpPr>
          <p:grpSpPr>
            <a:xfrm rot="2700000">
              <a:off x="3950866" y="5241131"/>
              <a:ext cx="166688" cy="83344"/>
              <a:chOff x="1046201" y="3505200"/>
              <a:chExt cx="762000" cy="381000"/>
            </a:xfrm>
          </p:grpSpPr>
          <p:sp>
            <p:nvSpPr>
              <p:cNvPr id="466" name="円弧 4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7" name="円弧 4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9" name="グループ化 438"/>
            <p:cNvGrpSpPr/>
            <p:nvPr/>
          </p:nvGrpSpPr>
          <p:grpSpPr>
            <a:xfrm rot="2700000">
              <a:off x="3985744" y="5241131"/>
              <a:ext cx="166688" cy="83344"/>
              <a:chOff x="1046201" y="3505200"/>
              <a:chExt cx="762000" cy="381000"/>
            </a:xfrm>
          </p:grpSpPr>
          <p:sp>
            <p:nvSpPr>
              <p:cNvPr id="464" name="円弧 4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5" name="円弧 4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0" name="グループ化 439"/>
            <p:cNvGrpSpPr/>
            <p:nvPr/>
          </p:nvGrpSpPr>
          <p:grpSpPr>
            <a:xfrm rot="2700000">
              <a:off x="3950866" y="5458409"/>
              <a:ext cx="166688" cy="83344"/>
              <a:chOff x="1046201" y="3505200"/>
              <a:chExt cx="762000" cy="381000"/>
            </a:xfrm>
          </p:grpSpPr>
          <p:sp>
            <p:nvSpPr>
              <p:cNvPr id="462" name="円弧 4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3" name="円弧 4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1" name="グループ化 440"/>
            <p:cNvGrpSpPr/>
            <p:nvPr/>
          </p:nvGrpSpPr>
          <p:grpSpPr>
            <a:xfrm rot="2700000">
              <a:off x="3985744" y="5458409"/>
              <a:ext cx="166688" cy="83344"/>
              <a:chOff x="1046201" y="3505200"/>
              <a:chExt cx="762000" cy="381000"/>
            </a:xfrm>
          </p:grpSpPr>
          <p:sp>
            <p:nvSpPr>
              <p:cNvPr id="460" name="円弧 4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1" name="円弧 4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2" name="グループ化 441"/>
            <p:cNvGrpSpPr/>
            <p:nvPr/>
          </p:nvGrpSpPr>
          <p:grpSpPr>
            <a:xfrm rot="2700000">
              <a:off x="3950866" y="5892969"/>
              <a:ext cx="166688" cy="83344"/>
              <a:chOff x="1046201" y="3505200"/>
              <a:chExt cx="762000" cy="381000"/>
            </a:xfrm>
          </p:grpSpPr>
          <p:sp>
            <p:nvSpPr>
              <p:cNvPr id="458" name="円弧 4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9" name="円弧 4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3" name="グループ化 442"/>
            <p:cNvGrpSpPr/>
            <p:nvPr/>
          </p:nvGrpSpPr>
          <p:grpSpPr>
            <a:xfrm rot="2700000">
              <a:off x="3985744" y="5892969"/>
              <a:ext cx="166688" cy="83344"/>
              <a:chOff x="1046201" y="3505200"/>
              <a:chExt cx="762000" cy="381000"/>
            </a:xfrm>
          </p:grpSpPr>
          <p:sp>
            <p:nvSpPr>
              <p:cNvPr id="456" name="円弧 4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7" name="円弧 4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4" name="グループ化 443"/>
            <p:cNvGrpSpPr/>
            <p:nvPr/>
          </p:nvGrpSpPr>
          <p:grpSpPr>
            <a:xfrm rot="2700000">
              <a:off x="3950866" y="6110247"/>
              <a:ext cx="166688" cy="83344"/>
              <a:chOff x="1046201" y="3505200"/>
              <a:chExt cx="762000" cy="381000"/>
            </a:xfrm>
          </p:grpSpPr>
          <p:sp>
            <p:nvSpPr>
              <p:cNvPr id="454" name="円弧 4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5" name="円弧 4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5" name="グループ化 444"/>
            <p:cNvGrpSpPr/>
            <p:nvPr/>
          </p:nvGrpSpPr>
          <p:grpSpPr>
            <a:xfrm rot="2700000">
              <a:off x="3985744" y="6110247"/>
              <a:ext cx="166688" cy="83344"/>
              <a:chOff x="1046201" y="3505200"/>
              <a:chExt cx="762000" cy="381000"/>
            </a:xfrm>
          </p:grpSpPr>
          <p:sp>
            <p:nvSpPr>
              <p:cNvPr id="452" name="円弧 4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3" name="円弧 4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6" name="グループ化 445"/>
            <p:cNvGrpSpPr/>
            <p:nvPr/>
          </p:nvGrpSpPr>
          <p:grpSpPr>
            <a:xfrm rot="2700000">
              <a:off x="3950866" y="6297670"/>
              <a:ext cx="166688" cy="83344"/>
              <a:chOff x="1046201" y="3505200"/>
              <a:chExt cx="762000" cy="381000"/>
            </a:xfrm>
          </p:grpSpPr>
          <p:sp>
            <p:nvSpPr>
              <p:cNvPr id="450" name="円弧 4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1" name="円弧 4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7" name="グループ化 446"/>
            <p:cNvGrpSpPr/>
            <p:nvPr/>
          </p:nvGrpSpPr>
          <p:grpSpPr>
            <a:xfrm rot="2700000">
              <a:off x="3985744" y="6297670"/>
              <a:ext cx="166688" cy="83344"/>
              <a:chOff x="1046201" y="3505200"/>
              <a:chExt cx="762000" cy="381000"/>
            </a:xfrm>
          </p:grpSpPr>
          <p:sp>
            <p:nvSpPr>
              <p:cNvPr id="448" name="円弧 4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49" name="円弧 4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205191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38590</TotalTime>
  <Words>2275</Words>
  <Application>Microsoft Office PowerPoint</Application>
  <PresentationFormat>On-screen Show (4:3)</PresentationFormat>
  <Paragraphs>424</Paragraphs>
  <Slides>24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ＭＳ Ｐゴシック</vt:lpstr>
      <vt:lpstr>Times New Roman</vt:lpstr>
      <vt:lpstr>Wingdings</vt:lpstr>
      <vt:lpstr>802-11-Submission</vt:lpstr>
      <vt:lpstr>Document</vt:lpstr>
      <vt:lpstr>Further Study of 11ax Multicast</vt:lpstr>
      <vt:lpstr>Agenda</vt:lpstr>
      <vt:lpstr>Background</vt:lpstr>
      <vt:lpstr>Recap: what is discussed in MU ad-hoc</vt:lpstr>
      <vt:lpstr>Recap: what is discussed in MU ad-hoc</vt:lpstr>
      <vt:lpstr>Further study item for 11ax Multicast</vt:lpstr>
      <vt:lpstr>1. BAR destination selection</vt:lpstr>
      <vt:lpstr>1. BAR destination selection with MD Report</vt:lpstr>
      <vt:lpstr>1. BAR destination selection with enhanced MD Report</vt:lpstr>
      <vt:lpstr>1. BAR destination selection with enhanced MD Report</vt:lpstr>
      <vt:lpstr>1. BAR destination selection with enhanced MD Report</vt:lpstr>
      <vt:lpstr>2. SN and bitmap management</vt:lpstr>
      <vt:lpstr>2. SN and bitmap management</vt:lpstr>
      <vt:lpstr>3. Multicast MPDU aggregation</vt:lpstr>
      <vt:lpstr>3. Multicast MPDU aggregation</vt:lpstr>
      <vt:lpstr>Conclusion</vt:lpstr>
      <vt:lpstr>Straw poll 1</vt:lpstr>
      <vt:lpstr>Straw poll 2</vt:lpstr>
      <vt:lpstr>Straw poll 3</vt:lpstr>
      <vt:lpstr>Reference</vt:lpstr>
      <vt:lpstr>PowerPoint Presentation</vt:lpstr>
      <vt:lpstr>1. BAR destination selection with enhanced MD Report</vt:lpstr>
      <vt:lpstr>9.23.3 Protection mechanisms for transmissions of HT PPDUs</vt:lpstr>
      <vt:lpstr>Simulation conditions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Sakoda, Kazuyuki</cp:lastModifiedBy>
  <cp:revision>927</cp:revision>
  <cp:lastPrinted>2015-09-09T05:25:49Z</cp:lastPrinted>
  <dcterms:created xsi:type="dcterms:W3CDTF">2014-01-02T14:03:14Z</dcterms:created>
  <dcterms:modified xsi:type="dcterms:W3CDTF">2015-09-14T07:51:25Z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