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9" r:id="rId2"/>
    <p:sldId id="499" r:id="rId3"/>
    <p:sldId id="441" r:id="rId4"/>
    <p:sldId id="458" r:id="rId5"/>
    <p:sldId id="519" r:id="rId6"/>
    <p:sldId id="500" r:id="rId7"/>
    <p:sldId id="471" r:id="rId8"/>
    <p:sldId id="508" r:id="rId9"/>
    <p:sldId id="520" r:id="rId10"/>
    <p:sldId id="464" r:id="rId11"/>
    <p:sldId id="511" r:id="rId12"/>
    <p:sldId id="503" r:id="rId13"/>
    <p:sldId id="530" r:id="rId14"/>
    <p:sldId id="531" r:id="rId15"/>
    <p:sldId id="505" r:id="rId16"/>
    <p:sldId id="528" r:id="rId17"/>
    <p:sldId id="521" r:id="rId18"/>
    <p:sldId id="522" r:id="rId19"/>
    <p:sldId id="529" r:id="rId20"/>
    <p:sldId id="475" r:id="rId21"/>
    <p:sldId id="457" r:id="rId22"/>
    <p:sldId id="472" r:id="rId23"/>
    <p:sldId id="417" r:id="rId24"/>
    <p:sldId id="422" r:id="rId25"/>
    <p:sldId id="532" r:id="rId26"/>
    <p:sldId id="534" r:id="rId27"/>
    <p:sldId id="518" r:id="rId28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ney, William" initials="BC" lastIdx="1" clrIdx="0"/>
  <p:cmAuthor id="1" name="Sakai, Eisuke" initials="SE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CC"/>
    <a:srgbClr val="0033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9775" autoAdjust="0"/>
  </p:normalViewPr>
  <p:slideViewPr>
    <p:cSldViewPr>
      <p:cViewPr>
        <p:scale>
          <a:sx n="100" d="100"/>
          <a:sy n="100" d="100"/>
        </p:scale>
        <p:origin x="-77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64478" y="19973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5427" y="199731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86347" y="954902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34207" y="954902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73885" y="411800"/>
            <a:ext cx="538799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73885" y="954902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3885" y="9537211"/>
            <a:ext cx="55375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6114" y="11534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35333" y="115346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7485" y="4686752"/>
            <a:ext cx="4940793" cy="4440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89215" y="9552401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10722" y="95524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3184" y="95524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3"/>
            <a:ext cx="53293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1"/>
            <a:ext cx="547743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3315" y="9552401"/>
            <a:ext cx="415177" cy="184666"/>
          </a:xfrm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46125"/>
            <a:ext cx="4916487" cy="3687763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6487" cy="36877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136371" y="9552401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6487" cy="36877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136371" y="9552401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0" y="6475413"/>
            <a:ext cx="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802.11-15/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1043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r1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010400" cy="1066800"/>
          </a:xfrm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Overall Protocol of UL MU BA</a:t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>for Multicast 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2015/09/14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5605035"/>
              </p:ext>
            </p:extLst>
          </p:nvPr>
        </p:nvGraphicFramePr>
        <p:xfrm>
          <a:off x="1133475" y="2705100"/>
          <a:ext cx="6838950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0" name="Document" r:id="rId5" imgW="8236552" imgH="2787961" progId="Word.Document.8">
                  <p:embed/>
                </p:oleObj>
              </mc:Choice>
              <mc:Fallback>
                <p:oleObj name="Document" r:id="rId5" imgW="8236552" imgH="2787961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2705100"/>
                        <a:ext cx="6838950" cy="230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pPr marL="342900" lvl="1" indent="-342900" algn="just">
              <a:buFontTx/>
              <a:buChar char="•"/>
            </a:pPr>
            <a:r>
              <a:rPr kumimoji="1" lang="en-US" altLang="ja-JP" b="1" dirty="0" err="1" smtClean="0"/>
              <a:t>BlockAckReq</a:t>
            </a:r>
            <a:r>
              <a:rPr kumimoji="1" lang="en-US" altLang="ja-JP" b="1" dirty="0" smtClean="0"/>
              <a:t>(BAR) and </a:t>
            </a:r>
            <a:r>
              <a:rPr kumimoji="1" lang="en-US" altLang="ja-JP" b="1" dirty="0" err="1" smtClean="0"/>
              <a:t>BlockAck</a:t>
            </a:r>
            <a:r>
              <a:rPr kumimoji="1" lang="en-US" altLang="ja-JP" b="1" dirty="0" smtClean="0"/>
              <a:t>(BA) frame exchanges</a:t>
            </a:r>
          </a:p>
          <a:p>
            <a:pPr lvl="1"/>
            <a:r>
              <a:rPr lang="en-US" altLang="ja-JP" sz="1600" dirty="0" smtClean="0"/>
              <a:t>AP transmits A-MSDUs to the GCR group address before sending a BAR. Upon reception of the BA, the AP sends a BAR to another, and this process is repeated.</a:t>
            </a:r>
          </a:p>
          <a:p>
            <a:pPr lvl="1"/>
            <a:r>
              <a:rPr lang="en-US" altLang="ja-JP" sz="1600" dirty="0" smtClean="0"/>
              <a:t>STA transmit a BA</a:t>
            </a:r>
            <a:r>
              <a:rPr lang="en-US" altLang="ja-JP" sz="1600" b="1" dirty="0" smtClean="0"/>
              <a:t> </a:t>
            </a:r>
            <a:r>
              <a:rPr lang="en-US" altLang="ja-JP" sz="1600" dirty="0" smtClean="0"/>
              <a:t>at a delay of SIFS after the BAR when the STA receives a BAR.</a:t>
            </a:r>
          </a:p>
          <a:p>
            <a:pPr lvl="1"/>
            <a:r>
              <a:rPr lang="en-US" altLang="ja-JP" sz="1600" dirty="0" smtClean="0"/>
              <a:t>After completing the BAR and BA frame exchanges, the AP determines which A-MSDUs need to be retransmitted from the information provided in the BA bitmap.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600" b="1" dirty="0"/>
              <a:t>To realize BAR and UL MU BA frame exchange, BAR need to be adapted to it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Sept.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126937"/>
            <a:ext cx="3931919" cy="2279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 of 802.11aa </a:t>
            </a:r>
            <a:r>
              <a:rPr kumimoji="1" lang="en-US" altLang="ja-JP" dirty="0" smtClean="0"/>
              <a:t>GCR Block Ack</a:t>
            </a:r>
            <a:endParaRPr kumimoji="1" lang="ja-JP" alt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1240831" y="5923002"/>
            <a:ext cx="1686118" cy="276999"/>
            <a:chOff x="3766728" y="5887642"/>
            <a:chExt cx="1686118" cy="276999"/>
          </a:xfrm>
        </p:grpSpPr>
        <p:sp>
          <p:nvSpPr>
            <p:cNvPr id="11" name="角丸四角形 10"/>
            <p:cNvSpPr/>
            <p:nvPr/>
          </p:nvSpPr>
          <p:spPr bwMode="auto">
            <a:xfrm>
              <a:off x="3766728" y="5956285"/>
              <a:ext cx="500472" cy="139715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4267200" y="5887642"/>
              <a:ext cx="11856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11aa Mandatory</a:t>
              </a:r>
              <a:endParaRPr kumimoji="1" lang="en-US" altLang="ja-JP" dirty="0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1240831" y="6200001"/>
            <a:ext cx="1549862" cy="276999"/>
            <a:chOff x="3766728" y="6153418"/>
            <a:chExt cx="1549862" cy="276999"/>
          </a:xfrm>
        </p:grpSpPr>
        <p:sp>
          <p:nvSpPr>
            <p:cNvPr id="14" name="角丸四角形 13"/>
            <p:cNvSpPr/>
            <p:nvPr/>
          </p:nvSpPr>
          <p:spPr bwMode="auto">
            <a:xfrm>
              <a:off x="3766728" y="6222061"/>
              <a:ext cx="500472" cy="139715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4267200" y="6153418"/>
              <a:ext cx="10493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11aa Optional</a:t>
              </a:r>
              <a:endParaRPr kumimoji="1" lang="en-US" altLang="ja-JP" dirty="0"/>
            </a:p>
          </p:txBody>
        </p:sp>
      </p:grp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4114800"/>
            <a:ext cx="1932254" cy="1935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正方形/長方形 17"/>
          <p:cNvSpPr/>
          <p:nvPr/>
        </p:nvSpPr>
        <p:spPr bwMode="auto">
          <a:xfrm>
            <a:off x="978990" y="5370572"/>
            <a:ext cx="2209800" cy="134878"/>
          </a:xfrm>
          <a:prstGeom prst="rect">
            <a:avLst/>
          </a:prstGeom>
          <a:noFill/>
          <a:ln w="22225" cap="flat" cmpd="sng" algn="ctr">
            <a:solidFill>
              <a:srgbClr val="FF99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88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BAR </a:t>
            </a:r>
            <a:r>
              <a:rPr kumimoji="1" lang="en-US" altLang="ja-JP" sz="2000" dirty="0" smtClean="0"/>
              <a:t>need to adapt to UL MU BA in GCR BAR and BA frame exchange sequence.</a:t>
            </a:r>
          </a:p>
          <a:p>
            <a:r>
              <a:rPr kumimoji="1" lang="en-US" altLang="ja-JP" sz="2000" dirty="0" smtClean="0"/>
              <a:t>Discussion about this design will be later of this contribution.</a:t>
            </a:r>
            <a:endParaRPr kumimoji="1" lang="en-US" altLang="ja-JP" sz="16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BAR for MU </a:t>
            </a:r>
            <a:r>
              <a:rPr kumimoji="1" lang="en-US" altLang="ja-JP" dirty="0"/>
              <a:t>BA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2308834" y="3505200"/>
            <a:ext cx="4526332" cy="2304561"/>
            <a:chOff x="4312868" y="4096239"/>
            <a:chExt cx="4526332" cy="2304561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5133125" y="4096586"/>
              <a:ext cx="836150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/>
                <a:t>Multicast</a:t>
              </a:r>
            </a:p>
            <a:p>
              <a:pPr algn="ctr"/>
              <a:r>
                <a:rPr kumimoji="1" lang="en-US" altLang="ja-JP" dirty="0" smtClean="0"/>
                <a:t>PPDU</a:t>
              </a:r>
              <a:endParaRPr kumimoji="1" lang="ja-JP" altLang="en-US" dirty="0"/>
            </a:p>
          </p:txBody>
        </p:sp>
        <p:cxnSp>
          <p:nvCxnSpPr>
            <p:cNvPr id="12" name="直線矢印コネクタ 11"/>
            <p:cNvCxnSpPr/>
            <p:nvPr/>
          </p:nvCxnSpPr>
          <p:spPr bwMode="auto">
            <a:xfrm>
              <a:off x="5969274" y="4558251"/>
              <a:ext cx="1" cy="178480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arrow"/>
            </a:ln>
            <a:effectLst/>
          </p:spPr>
        </p:cxnSp>
        <p:cxnSp>
          <p:nvCxnSpPr>
            <p:cNvPr id="13" name="直線矢印コネクタ 12"/>
            <p:cNvCxnSpPr/>
            <p:nvPr/>
          </p:nvCxnSpPr>
          <p:spPr bwMode="auto">
            <a:xfrm>
              <a:off x="5969274" y="4558251"/>
              <a:ext cx="0" cy="158211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>
              <a:off x="5969274" y="4557904"/>
              <a:ext cx="0" cy="122285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" name="直線矢印コネクタ 14"/>
            <p:cNvCxnSpPr/>
            <p:nvPr/>
          </p:nvCxnSpPr>
          <p:spPr bwMode="auto">
            <a:xfrm>
              <a:off x="5969274" y="4558251"/>
              <a:ext cx="0" cy="86288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16" name="グループ化 15"/>
            <p:cNvGrpSpPr/>
            <p:nvPr/>
          </p:nvGrpSpPr>
          <p:grpSpPr>
            <a:xfrm>
              <a:off x="4575341" y="6261327"/>
              <a:ext cx="28410" cy="139473"/>
              <a:chOff x="506209" y="5880327"/>
              <a:chExt cx="28410" cy="139473"/>
            </a:xfrm>
          </p:grpSpPr>
          <p:sp>
            <p:nvSpPr>
              <p:cNvPr id="61" name="円/楕円 60"/>
              <p:cNvSpPr/>
              <p:nvPr/>
            </p:nvSpPr>
            <p:spPr bwMode="auto">
              <a:xfrm>
                <a:off x="506528" y="5938066"/>
                <a:ext cx="28091" cy="23994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" name="円/楕円 61"/>
              <p:cNvSpPr/>
              <p:nvPr/>
            </p:nvSpPr>
            <p:spPr bwMode="auto">
              <a:xfrm>
                <a:off x="506528" y="5880327"/>
                <a:ext cx="28091" cy="23994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" name="円/楕円 62"/>
              <p:cNvSpPr/>
              <p:nvPr/>
            </p:nvSpPr>
            <p:spPr bwMode="auto">
              <a:xfrm>
                <a:off x="506209" y="5995806"/>
                <a:ext cx="28091" cy="23994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5" name="テキスト ボックス 24"/>
            <p:cNvSpPr txBox="1"/>
            <p:nvPr/>
          </p:nvSpPr>
          <p:spPr>
            <a:xfrm>
              <a:off x="8131865" y="4784527"/>
              <a:ext cx="397866" cy="27699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400"/>
              </a:lvl1pPr>
            </a:lstStyle>
            <a:p>
              <a:r>
                <a:rPr lang="en-US" altLang="ja-JP" sz="1200" dirty="0"/>
                <a:t>BA</a:t>
              </a:r>
              <a:endParaRPr lang="ja-JP" altLang="en-US" sz="1200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8131865" y="5863371"/>
              <a:ext cx="397866" cy="27699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400"/>
              </a:lvl1pPr>
            </a:lstStyle>
            <a:p>
              <a:r>
                <a:rPr lang="en-US" altLang="ja-JP" sz="1200" dirty="0"/>
                <a:t>BA</a:t>
              </a:r>
              <a:endParaRPr lang="ja-JP" altLang="en-US" sz="1200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8131865" y="5144142"/>
              <a:ext cx="397866" cy="27699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400"/>
              </a:lvl1pPr>
            </a:lstStyle>
            <a:p>
              <a:r>
                <a:rPr lang="en-US" altLang="ja-JP" sz="1200" dirty="0"/>
                <a:t>BA</a:t>
              </a:r>
              <a:endParaRPr lang="ja-JP" altLang="en-US" sz="1200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8131865" y="5503756"/>
              <a:ext cx="397866" cy="27699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400"/>
              </a:lvl1pPr>
            </a:lstStyle>
            <a:p>
              <a:r>
                <a:rPr lang="en-US" altLang="ja-JP" sz="1200" dirty="0"/>
                <a:t>BA</a:t>
              </a:r>
              <a:endParaRPr lang="ja-JP" altLang="en-US" sz="1200" dirty="0"/>
            </a:p>
          </p:txBody>
        </p:sp>
        <p:grpSp>
          <p:nvGrpSpPr>
            <p:cNvPr id="32" name="グループ化 31"/>
            <p:cNvGrpSpPr/>
            <p:nvPr/>
          </p:nvGrpSpPr>
          <p:grpSpPr>
            <a:xfrm>
              <a:off x="7447997" y="4558251"/>
              <a:ext cx="0" cy="1582465"/>
              <a:chOff x="2493593" y="3522207"/>
              <a:chExt cx="0" cy="1690802"/>
            </a:xfrm>
          </p:grpSpPr>
          <p:cxnSp>
            <p:nvCxnSpPr>
              <p:cNvPr id="57" name="直線矢印コネクタ 56"/>
              <p:cNvCxnSpPr/>
              <p:nvPr/>
            </p:nvCxnSpPr>
            <p:spPr bwMode="auto">
              <a:xfrm>
                <a:off x="2493593" y="3522207"/>
                <a:ext cx="0" cy="1690802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8" name="直線矢印コネクタ 57"/>
              <p:cNvCxnSpPr/>
              <p:nvPr/>
            </p:nvCxnSpPr>
            <p:spPr bwMode="auto">
              <a:xfrm>
                <a:off x="2493593" y="3522207"/>
                <a:ext cx="0" cy="1306568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9" name="直線矢印コネクタ 58"/>
              <p:cNvCxnSpPr/>
              <p:nvPr/>
            </p:nvCxnSpPr>
            <p:spPr bwMode="auto">
              <a:xfrm>
                <a:off x="2493593" y="3522207"/>
                <a:ext cx="0" cy="922334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60" name="直線矢印コネクタ 59"/>
              <p:cNvCxnSpPr/>
              <p:nvPr/>
            </p:nvCxnSpPr>
            <p:spPr bwMode="auto">
              <a:xfrm>
                <a:off x="2493593" y="3522207"/>
                <a:ext cx="0" cy="53810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  <p:sp>
          <p:nvSpPr>
            <p:cNvPr id="43" name="テキスト ボックス 42"/>
            <p:cNvSpPr txBox="1"/>
            <p:nvPr/>
          </p:nvSpPr>
          <p:spPr>
            <a:xfrm>
              <a:off x="4505228" y="4427446"/>
              <a:ext cx="36580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AP</a:t>
              </a:r>
              <a:endParaRPr kumimoji="1" lang="ja-JP" altLang="en-US" sz="1100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4312868" y="4930198"/>
              <a:ext cx="55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STA 1</a:t>
              </a:r>
              <a:endParaRPr kumimoji="1" lang="ja-JP" altLang="en-US" sz="1100" dirty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4312868" y="6009042"/>
              <a:ext cx="55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STA 4</a:t>
              </a:r>
              <a:endParaRPr kumimoji="1" lang="ja-JP" altLang="en-US" sz="1100" dirty="0"/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4312868" y="5650297"/>
              <a:ext cx="55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STA 3</a:t>
              </a:r>
              <a:endParaRPr kumimoji="1" lang="ja-JP" altLang="en-US" sz="1100" dirty="0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4312868" y="5290682"/>
              <a:ext cx="55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STA 2</a:t>
              </a:r>
              <a:endParaRPr kumimoji="1" lang="ja-JP" altLang="en-US" sz="1100" dirty="0"/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4871035" y="4558251"/>
              <a:ext cx="3968165" cy="1582119"/>
              <a:chOff x="2508835" y="4558251"/>
              <a:chExt cx="4684498" cy="1582119"/>
            </a:xfrm>
          </p:grpSpPr>
          <p:cxnSp>
            <p:nvCxnSpPr>
              <p:cNvPr id="18" name="直線コネクタ 17"/>
              <p:cNvCxnSpPr/>
              <p:nvPr/>
            </p:nvCxnSpPr>
            <p:spPr bwMode="auto">
              <a:xfrm>
                <a:off x="2508835" y="4558251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" name="直線コネクタ 18"/>
              <p:cNvCxnSpPr/>
              <p:nvPr/>
            </p:nvCxnSpPr>
            <p:spPr bwMode="auto">
              <a:xfrm>
                <a:off x="2508835" y="5061526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0" name="直線コネクタ 19"/>
              <p:cNvCxnSpPr/>
              <p:nvPr/>
            </p:nvCxnSpPr>
            <p:spPr bwMode="auto">
              <a:xfrm>
                <a:off x="2508835" y="6140370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1" name="直線コネクタ 20"/>
              <p:cNvCxnSpPr/>
              <p:nvPr/>
            </p:nvCxnSpPr>
            <p:spPr bwMode="auto">
              <a:xfrm>
                <a:off x="2508835" y="5780755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" name="直線コネクタ 21"/>
              <p:cNvCxnSpPr/>
              <p:nvPr/>
            </p:nvCxnSpPr>
            <p:spPr bwMode="auto">
              <a:xfrm>
                <a:off x="2508835" y="5421141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51" name="直線矢印コネクタ 50"/>
            <p:cNvCxnSpPr/>
            <p:nvPr/>
          </p:nvCxnSpPr>
          <p:spPr bwMode="auto">
            <a:xfrm>
              <a:off x="5969274" y="4557904"/>
              <a:ext cx="0" cy="50362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2" name="直線矢印コネクタ 71"/>
            <p:cNvCxnSpPr/>
            <p:nvPr/>
          </p:nvCxnSpPr>
          <p:spPr bwMode="auto">
            <a:xfrm flipV="1">
              <a:off x="8529731" y="4557905"/>
              <a:ext cx="0" cy="158246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0" name="テキスト ボックス 39"/>
            <p:cNvSpPr txBox="1"/>
            <p:nvPr/>
          </p:nvSpPr>
          <p:spPr>
            <a:xfrm>
              <a:off x="6325574" y="4096239"/>
              <a:ext cx="1122423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kumimoji="1" sz="1400"/>
              </a:lvl1pPr>
            </a:lstStyle>
            <a:p>
              <a:r>
                <a:rPr lang="en-US" altLang="ja-JP" sz="1200" dirty="0"/>
                <a:t>Trigger Frame</a:t>
              </a:r>
            </a:p>
            <a:p>
              <a:r>
                <a:rPr lang="en-US" altLang="ja-JP" sz="1200" dirty="0"/>
                <a:t>including BAR</a:t>
              </a:r>
              <a:endParaRPr lang="ja-JP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1608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b="0" dirty="0" smtClean="0"/>
              <a:t>Background &amp; recap</a:t>
            </a:r>
          </a:p>
          <a:p>
            <a:r>
              <a:rPr kumimoji="1" lang="en-US" altLang="ja-JP" sz="2000" b="0" dirty="0"/>
              <a:t>Details of overall protocol</a:t>
            </a:r>
          </a:p>
          <a:p>
            <a:pPr lvl="1"/>
            <a:r>
              <a:rPr kumimoji="1" lang="en-US" altLang="ja-JP" sz="1800" dirty="0"/>
              <a:t>Protocol overview of MU BA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for Multicast</a:t>
            </a:r>
          </a:p>
          <a:p>
            <a:pPr lvl="1"/>
            <a:r>
              <a:rPr kumimoji="1" lang="en-US" altLang="ja-JP" sz="1800" dirty="0" smtClean="0"/>
              <a:t>Summary of 802.11aa</a:t>
            </a:r>
          </a:p>
          <a:p>
            <a:pPr lvl="1"/>
            <a:r>
              <a:rPr kumimoji="1" lang="en-US" altLang="ja-JP" sz="1800" dirty="0" smtClean="0"/>
              <a:t>BAR design for MU BA</a:t>
            </a:r>
          </a:p>
          <a:p>
            <a:r>
              <a:rPr kumimoji="1" lang="en-US" altLang="ja-JP" sz="2000" dirty="0">
                <a:solidFill>
                  <a:srgbClr val="FF9900"/>
                </a:solidFill>
              </a:rPr>
              <a:t>Simulation results</a:t>
            </a:r>
          </a:p>
          <a:p>
            <a:pPr marL="342900" lvl="1" indent="-342900">
              <a:buFontTx/>
              <a:buChar char="•"/>
            </a:pPr>
            <a:r>
              <a:rPr kumimoji="1" lang="en-US" altLang="ja-JP" sz="1800" dirty="0"/>
              <a:t>Example of BAR design for UL MU BA</a:t>
            </a:r>
          </a:p>
          <a:p>
            <a:pPr lvl="1"/>
            <a:endParaRPr kumimoji="1" lang="en-US" altLang="ja-JP" sz="1600" b="0" dirty="0" smtClean="0"/>
          </a:p>
          <a:p>
            <a:r>
              <a:rPr kumimoji="1" lang="en-US" altLang="ja-JP" sz="2000" b="0" dirty="0" smtClean="0"/>
              <a:t>Conclusion</a:t>
            </a:r>
          </a:p>
          <a:p>
            <a:r>
              <a:rPr kumimoji="1" lang="en-US" altLang="ja-JP" sz="2000" b="0" dirty="0" smtClean="0"/>
              <a:t>Straw poll</a:t>
            </a:r>
            <a:endParaRPr kumimoji="1" lang="ja-JP" altLang="en-US" sz="2000" b="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85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114800"/>
          </a:xfrm>
        </p:spPr>
        <p:txBody>
          <a:bodyPr/>
          <a:lstStyle/>
          <a:p>
            <a:r>
              <a:rPr kumimoji="1" lang="en-US" altLang="ja-JP" sz="2000" dirty="0" smtClean="0"/>
              <a:t>Conditions</a:t>
            </a:r>
          </a:p>
          <a:p>
            <a:pPr lvl="1"/>
            <a:r>
              <a:rPr kumimoji="1" lang="en-US" altLang="ja-JP" sz="1800" dirty="0" smtClean="0"/>
              <a:t>19 BSS, 1 AP and 40 STAs in each BSS</a:t>
            </a:r>
          </a:p>
          <a:p>
            <a:pPr lvl="1"/>
            <a:r>
              <a:rPr kumimoji="1" lang="en-US" altLang="ja-JP" sz="1800" dirty="0" smtClean="0"/>
              <a:t>30 STAs receive Multicast traffic(DL) from AP, 10 STAs transmit interference</a:t>
            </a:r>
          </a:p>
          <a:p>
            <a:pPr lvl="1"/>
            <a:r>
              <a:rPr kumimoji="1" lang="en-US" altLang="ja-JP" sz="1800" dirty="0" smtClean="0"/>
              <a:t>The number of BAR destinations is variable, 0 to 30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kumimoji="1" lang="en-US" altLang="ja-JP" sz="1600" dirty="0" smtClean="0"/>
              <a:t>More details, please see appendix</a:t>
            </a:r>
          </a:p>
          <a:p>
            <a:r>
              <a:rPr kumimoji="1" lang="en-US" altLang="ja-JP" sz="2000" dirty="0" smtClean="0"/>
              <a:t>Details of BA multiplexing</a:t>
            </a:r>
          </a:p>
          <a:p>
            <a:pPr lvl="1"/>
            <a:r>
              <a:rPr kumimoji="1" lang="en-US" altLang="ja-JP" sz="1800" dirty="0" smtClean="0"/>
              <a:t>BAR destinations are selected based on their though put.</a:t>
            </a:r>
          </a:p>
          <a:p>
            <a:pPr lvl="2"/>
            <a:r>
              <a:rPr kumimoji="1" lang="en-US" altLang="ja-JP" sz="1600" dirty="0" smtClean="0"/>
              <a:t>Though put information is collected with MD Report, and STAs with </a:t>
            </a:r>
            <a:r>
              <a:rPr kumimoji="1" lang="en-US" altLang="ja-JP" sz="1600" dirty="0"/>
              <a:t>worse though put</a:t>
            </a:r>
            <a:r>
              <a:rPr kumimoji="1" lang="en-US" altLang="ja-JP" sz="1600" dirty="0" smtClean="0"/>
              <a:t> are selected as BAR destinations in bad order.</a:t>
            </a:r>
          </a:p>
          <a:p>
            <a:pPr lvl="1"/>
            <a:r>
              <a:rPr kumimoji="1" lang="en-US" altLang="ja-JP" sz="1800" dirty="0" smtClean="0"/>
              <a:t>Assumed MU scheme is 4-user MU-MIMO, and the rest of 4-user MU is/are multiplexed with only themselves (no additional destinations).</a:t>
            </a:r>
            <a:endParaRPr kumimoji="1" lang="ja-JP" altLang="en-US" sz="1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Simulation </a:t>
            </a:r>
            <a:r>
              <a:rPr kumimoji="1" lang="en-US" altLang="ja-JP" dirty="0" smtClean="0"/>
              <a:t>condition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正方形/長方形 7"/>
          <p:cNvSpPr/>
          <p:nvPr/>
        </p:nvSpPr>
        <p:spPr bwMode="auto">
          <a:xfrm>
            <a:off x="1306815" y="5791200"/>
            <a:ext cx="685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58353" y="5843201"/>
            <a:ext cx="582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STA-a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1989594" y="5791200"/>
            <a:ext cx="685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37125" y="5843201"/>
            <a:ext cx="5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STA-b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2681437" y="5791200"/>
            <a:ext cx="685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32975" y="5843201"/>
            <a:ext cx="582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STA-c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 bwMode="auto">
          <a:xfrm>
            <a:off x="3367237" y="5791200"/>
            <a:ext cx="685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14768" y="5843201"/>
            <a:ext cx="5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STA-d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 bwMode="auto">
          <a:xfrm>
            <a:off x="4053037" y="5791200"/>
            <a:ext cx="685800" cy="381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104575" y="5843201"/>
            <a:ext cx="582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STA-e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 bwMode="auto">
          <a:xfrm>
            <a:off x="4738837" y="5791200"/>
            <a:ext cx="685800" cy="381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99192" y="5843201"/>
            <a:ext cx="565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STA-f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 bwMode="auto">
          <a:xfrm>
            <a:off x="5424637" y="5791200"/>
            <a:ext cx="685800" cy="381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472168" y="5843201"/>
            <a:ext cx="5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STA-g</a:t>
            </a:r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 bwMode="auto">
          <a:xfrm>
            <a:off x="6110437" y="5791200"/>
            <a:ext cx="6858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157968" y="5843201"/>
            <a:ext cx="5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STA-h</a:t>
            </a:r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 bwMode="auto">
          <a:xfrm>
            <a:off x="6796237" y="5791200"/>
            <a:ext cx="6858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860600" y="5843201"/>
            <a:ext cx="557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</a:t>
            </a:r>
            <a:r>
              <a:rPr kumimoji="1" lang="en-US" altLang="ja-JP" dirty="0" err="1" smtClean="0"/>
              <a:t>i</a:t>
            </a:r>
            <a:endParaRPr kumimoji="1" lang="ja-JP" altLang="en-US" dirty="0"/>
          </a:p>
        </p:txBody>
      </p:sp>
      <p:sp>
        <p:nvSpPr>
          <p:cNvPr id="32" name="正方形/長方形 31"/>
          <p:cNvSpPr/>
          <p:nvPr/>
        </p:nvSpPr>
        <p:spPr bwMode="auto">
          <a:xfrm>
            <a:off x="7482037" y="5791200"/>
            <a:ext cx="6858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546400" y="5843201"/>
            <a:ext cx="557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STA-j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17726" y="5181600"/>
            <a:ext cx="14398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Example :</a:t>
            </a:r>
          </a:p>
          <a:p>
            <a:r>
              <a:rPr kumimoji="1" lang="en-US" altLang="ja-JP" dirty="0" smtClean="0"/>
              <a:t>BAR destinations=7</a:t>
            </a:r>
          </a:p>
          <a:p>
            <a:r>
              <a:rPr kumimoji="1" lang="en-US" altLang="ja-JP" dirty="0" smtClean="0"/>
              <a:t>4-user MU</a:t>
            </a:r>
            <a:endParaRPr kumimoji="1" lang="ja-JP" altLang="en-US" dirty="0"/>
          </a:p>
        </p:txBody>
      </p:sp>
      <p:sp>
        <p:nvSpPr>
          <p:cNvPr id="36" name="左中かっこ 35"/>
          <p:cNvSpPr/>
          <p:nvPr/>
        </p:nvSpPr>
        <p:spPr bwMode="auto">
          <a:xfrm rot="5400000">
            <a:off x="2632301" y="4313314"/>
            <a:ext cx="95250" cy="2746222"/>
          </a:xfrm>
          <a:prstGeom prst="leftBrace">
            <a:avLst>
              <a:gd name="adj1" fmla="val 10833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979253" y="5334000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MU group (4 users)</a:t>
            </a:r>
            <a:endParaRPr kumimoji="1" lang="ja-JP" altLang="en-US" dirty="0"/>
          </a:p>
        </p:txBody>
      </p:sp>
      <p:sp>
        <p:nvSpPr>
          <p:cNvPr id="38" name="左中かっこ 37"/>
          <p:cNvSpPr/>
          <p:nvPr/>
        </p:nvSpPr>
        <p:spPr bwMode="auto">
          <a:xfrm rot="5400000">
            <a:off x="5031846" y="4656969"/>
            <a:ext cx="95250" cy="2058911"/>
          </a:xfrm>
          <a:prstGeom prst="leftBrace">
            <a:avLst>
              <a:gd name="adj1" fmla="val 10833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78798" y="5334000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MU group </a:t>
            </a:r>
            <a:r>
              <a:rPr kumimoji="1" lang="en-US" altLang="ja-JP" dirty="0" smtClean="0"/>
              <a:t>(3 </a:t>
            </a:r>
            <a:r>
              <a:rPr kumimoji="1" lang="en-US" altLang="ja-JP" dirty="0"/>
              <a:t>users)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400515" y="5457050"/>
            <a:ext cx="1511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not BAR destinations</a:t>
            </a:r>
            <a:endParaRPr kumimoji="1" lang="ja-JP" altLang="en-US" dirty="0"/>
          </a:p>
        </p:txBody>
      </p:sp>
      <p:grpSp>
        <p:nvGrpSpPr>
          <p:cNvPr id="41" name="グループ化 40"/>
          <p:cNvGrpSpPr/>
          <p:nvPr/>
        </p:nvGrpSpPr>
        <p:grpSpPr>
          <a:xfrm rot="16200000">
            <a:off x="8374258" y="5897759"/>
            <a:ext cx="28410" cy="139473"/>
            <a:chOff x="506209" y="5880327"/>
            <a:chExt cx="28410" cy="139473"/>
          </a:xfrm>
        </p:grpSpPr>
        <p:sp>
          <p:nvSpPr>
            <p:cNvPr id="42" name="円/楕円 41"/>
            <p:cNvSpPr/>
            <p:nvPr/>
          </p:nvSpPr>
          <p:spPr bwMode="auto">
            <a:xfrm>
              <a:off x="506528" y="5938066"/>
              <a:ext cx="28091" cy="2399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円/楕円 42"/>
            <p:cNvSpPr/>
            <p:nvPr/>
          </p:nvSpPr>
          <p:spPr bwMode="auto">
            <a:xfrm>
              <a:off x="506528" y="5880327"/>
              <a:ext cx="28091" cy="2399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円/楕円 43"/>
            <p:cNvSpPr/>
            <p:nvPr/>
          </p:nvSpPr>
          <p:spPr bwMode="auto">
            <a:xfrm>
              <a:off x="506209" y="5995806"/>
              <a:ext cx="28091" cy="2399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45" name="テキスト ボックス 44"/>
          <p:cNvSpPr txBox="1"/>
          <p:nvPr/>
        </p:nvSpPr>
        <p:spPr>
          <a:xfrm>
            <a:off x="1415080" y="6205150"/>
            <a:ext cx="13281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Worse through put</a:t>
            </a:r>
            <a:endParaRPr kumimoji="1" lang="ja-JP" altLang="en-US" dirty="0"/>
          </a:p>
        </p:txBody>
      </p:sp>
      <p:cxnSp>
        <p:nvCxnSpPr>
          <p:cNvPr id="47" name="直線矢印コネクタ 46"/>
          <p:cNvCxnSpPr/>
          <p:nvPr/>
        </p:nvCxnSpPr>
        <p:spPr bwMode="auto">
          <a:xfrm flipH="1">
            <a:off x="1306815" y="6248400"/>
            <a:ext cx="22745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8326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kumimoji="1" lang="en-US" altLang="ja-JP" b="1" dirty="0"/>
              <a:t>MU BA improves Multicast </a:t>
            </a:r>
            <a:r>
              <a:rPr kumimoji="1" lang="en-US" altLang="ja-JP" b="1" dirty="0" smtClean="0"/>
              <a:t>performance as shown in the graph.</a:t>
            </a:r>
          </a:p>
          <a:p>
            <a:pPr lvl="1"/>
            <a:r>
              <a:rPr kumimoji="1" lang="en-US" altLang="ja-JP" sz="1800" dirty="0" smtClean="0"/>
              <a:t>With adequate BAR destination and MU BA mechanism, Packet Loss Rate of Multicast traffic can be lower than target PLR. </a:t>
            </a:r>
          </a:p>
          <a:p>
            <a:pPr lvl="1"/>
            <a:endParaRPr kumimoji="1" lang="ja-JP" altLang="en-US" sz="1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results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1969637" y="2895600"/>
            <a:ext cx="5204727" cy="3406074"/>
            <a:chOff x="1969637" y="2971800"/>
            <a:chExt cx="5204727" cy="3406074"/>
          </a:xfrm>
        </p:grpSpPr>
        <p:pic>
          <p:nvPicPr>
            <p:cNvPr id="3277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9637" y="2971800"/>
              <a:ext cx="5204727" cy="34060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テキスト ボックス 7"/>
            <p:cNvSpPr txBox="1"/>
            <p:nvPr/>
          </p:nvSpPr>
          <p:spPr>
            <a:xfrm>
              <a:off x="5050362" y="3788216"/>
              <a:ext cx="8531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No MU BA</a:t>
              </a:r>
              <a:endParaRPr kumimoji="1" lang="ja-JP" altLang="en-US" sz="1100" dirty="0"/>
            </a:p>
          </p:txBody>
        </p:sp>
        <p:sp>
          <p:nvSpPr>
            <p:cNvPr id="9" name="円/楕円 8"/>
            <p:cNvSpPr/>
            <p:nvPr/>
          </p:nvSpPr>
          <p:spPr bwMode="auto">
            <a:xfrm>
              <a:off x="5050362" y="3186022"/>
              <a:ext cx="285630" cy="428445"/>
            </a:xfrm>
            <a:prstGeom prst="ellips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" name="直線コネクタ 9"/>
            <p:cNvCxnSpPr>
              <a:stCxn id="8" idx="0"/>
              <a:endCxn id="9" idx="5"/>
            </p:cNvCxnSpPr>
            <p:nvPr/>
          </p:nvCxnSpPr>
          <p:spPr bwMode="auto">
            <a:xfrm flipH="1" flipV="1">
              <a:off x="5294162" y="3551723"/>
              <a:ext cx="182760" cy="236493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" name="テキスト ボックス 10"/>
            <p:cNvSpPr txBox="1"/>
            <p:nvPr/>
          </p:nvSpPr>
          <p:spPr>
            <a:xfrm>
              <a:off x="5118301" y="5297312"/>
              <a:ext cx="98456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4user MU BA</a:t>
              </a:r>
              <a:endParaRPr kumimoji="1" lang="ja-JP" altLang="en-US" sz="1100" dirty="0"/>
            </a:p>
          </p:txBody>
        </p:sp>
        <p:sp>
          <p:nvSpPr>
            <p:cNvPr id="12" name="円/楕円 11"/>
            <p:cNvSpPr/>
            <p:nvPr/>
          </p:nvSpPr>
          <p:spPr bwMode="auto">
            <a:xfrm>
              <a:off x="4643408" y="4828394"/>
              <a:ext cx="285630" cy="428445"/>
            </a:xfrm>
            <a:prstGeom prst="ellips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cxnSp>
          <p:nvCxnSpPr>
            <p:cNvPr id="13" name="直線コネクタ 12"/>
            <p:cNvCxnSpPr>
              <a:stCxn id="11" idx="1"/>
              <a:endCxn id="12" idx="5"/>
            </p:cNvCxnSpPr>
            <p:nvPr/>
          </p:nvCxnSpPr>
          <p:spPr bwMode="auto">
            <a:xfrm flipH="1" flipV="1">
              <a:off x="4887208" y="5194095"/>
              <a:ext cx="231093" cy="234022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3" name="下矢印 22"/>
            <p:cNvSpPr/>
            <p:nvPr/>
          </p:nvSpPr>
          <p:spPr bwMode="auto">
            <a:xfrm>
              <a:off x="4284867" y="3788216"/>
              <a:ext cx="239181" cy="1106377"/>
            </a:xfrm>
            <a:prstGeom prst="downArrow">
              <a:avLst/>
            </a:prstGeom>
            <a:solidFill>
              <a:srgbClr val="00B05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4422579" y="4038600"/>
              <a:ext cx="150233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dirty="0" smtClean="0">
                  <a:solidFill>
                    <a:srgbClr val="00B050"/>
                  </a:solidFill>
                </a:rPr>
                <a:t>Reducing</a:t>
              </a:r>
            </a:p>
            <a:p>
              <a:r>
                <a:rPr kumimoji="1" lang="en-US" altLang="ja-JP" sz="1400" b="1" dirty="0" smtClean="0">
                  <a:solidFill>
                    <a:srgbClr val="00B050"/>
                  </a:solidFill>
                </a:rPr>
                <a:t>Packet Loss Rate</a:t>
              </a:r>
              <a:endParaRPr kumimoji="1" lang="ja-JP" altLang="en-US" sz="1400" b="1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458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b="0" dirty="0" smtClean="0"/>
              <a:t>Background &amp; recap</a:t>
            </a:r>
          </a:p>
          <a:p>
            <a:r>
              <a:rPr kumimoji="1" lang="en-US" altLang="ja-JP" sz="2000" b="0" dirty="0"/>
              <a:t>Details of overall protocol</a:t>
            </a:r>
          </a:p>
          <a:p>
            <a:pPr lvl="1"/>
            <a:r>
              <a:rPr kumimoji="1" lang="en-US" altLang="ja-JP" sz="1800" dirty="0"/>
              <a:t>Protocol overview of MU BA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for Multicast</a:t>
            </a:r>
          </a:p>
          <a:p>
            <a:pPr lvl="1"/>
            <a:r>
              <a:rPr kumimoji="1" lang="en-US" altLang="ja-JP" sz="1800" dirty="0" smtClean="0"/>
              <a:t>Summary of 802.11aa</a:t>
            </a:r>
          </a:p>
          <a:p>
            <a:pPr lvl="1"/>
            <a:r>
              <a:rPr kumimoji="1" lang="en-US" altLang="ja-JP" sz="1800" dirty="0" smtClean="0"/>
              <a:t>BAR design for MU BA</a:t>
            </a:r>
          </a:p>
          <a:p>
            <a:r>
              <a:rPr kumimoji="1" lang="en-US" altLang="ja-JP" sz="2000" b="0" dirty="0"/>
              <a:t>Simulation results</a:t>
            </a:r>
          </a:p>
          <a:p>
            <a:pPr marL="342900" lvl="1" indent="-342900">
              <a:buFontTx/>
              <a:buChar char="•"/>
            </a:pPr>
            <a:r>
              <a:rPr lang="en-US" altLang="ja-JP" b="1" dirty="0" smtClean="0">
                <a:solidFill>
                  <a:srgbClr val="FF9900"/>
                </a:solidFill>
                <a:ea typeface="+mn-ea"/>
                <a:cs typeface="+mn-cs"/>
              </a:rPr>
              <a:t>Discussion about BAR </a:t>
            </a:r>
            <a:r>
              <a:rPr lang="en-US" altLang="ja-JP" b="1" dirty="0">
                <a:solidFill>
                  <a:srgbClr val="FF9900"/>
                </a:solidFill>
                <a:ea typeface="+mn-ea"/>
                <a:cs typeface="+mn-cs"/>
              </a:rPr>
              <a:t>design for UL MU BA</a:t>
            </a:r>
          </a:p>
          <a:p>
            <a:pPr lvl="1"/>
            <a:endParaRPr kumimoji="1" lang="en-US" altLang="ja-JP" sz="1600" b="0" dirty="0" smtClean="0"/>
          </a:p>
          <a:p>
            <a:r>
              <a:rPr kumimoji="1" lang="en-US" altLang="ja-JP" sz="2000" b="0" dirty="0"/>
              <a:t>Conclusion</a:t>
            </a:r>
          </a:p>
          <a:p>
            <a:r>
              <a:rPr kumimoji="1" lang="en-US" altLang="ja-JP" sz="2000" b="0" dirty="0"/>
              <a:t>Straw poll</a:t>
            </a:r>
            <a:endParaRPr kumimoji="1" lang="ja-JP" altLang="en-US" sz="2000" b="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85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BAR </a:t>
            </a:r>
            <a:r>
              <a:rPr kumimoji="1" lang="en-US" altLang="ja-JP" sz="2000" dirty="0" smtClean="0"/>
              <a:t>need to adapt to UL MU BA in GCR BAR and BA frame exchange sequence.</a:t>
            </a:r>
          </a:p>
          <a:p>
            <a:pPr lvl="1"/>
            <a:r>
              <a:rPr kumimoji="1" lang="en-US" altLang="ja-JP" sz="1600" dirty="0" smtClean="0"/>
              <a:t>Similar discussion is in [9]</a:t>
            </a:r>
          </a:p>
          <a:p>
            <a:r>
              <a:rPr kumimoji="1" lang="en-US" altLang="ja-JP" sz="2000" dirty="0" smtClean="0"/>
              <a:t>The BAR for UL MU BA requires:</a:t>
            </a:r>
          </a:p>
          <a:p>
            <a:pPr lvl="1"/>
            <a:r>
              <a:rPr kumimoji="1" lang="en-US" altLang="ja-JP" sz="1600" dirty="0" smtClean="0"/>
              <a:t>To be received by multiple STAs that receive the multicast PPDU.</a:t>
            </a:r>
          </a:p>
          <a:p>
            <a:pPr lvl="1"/>
            <a:r>
              <a:rPr kumimoji="1" lang="en-US" altLang="ja-JP" sz="1600" dirty="0"/>
              <a:t>C</a:t>
            </a:r>
            <a:r>
              <a:rPr kumimoji="1" lang="en-US" altLang="ja-JP" sz="1600" dirty="0" smtClean="0"/>
              <a:t>apability to select destination STAs individually. (groupcast is not suitable.)</a:t>
            </a:r>
          </a:p>
          <a:p>
            <a:pPr lvl="1"/>
            <a:r>
              <a:rPr kumimoji="1" lang="en-US" altLang="ja-JP" sz="1600" dirty="0" smtClean="0"/>
              <a:t>For low overhead, not to be repeated. (Traditional BAR is unicast and repeated)</a:t>
            </a:r>
            <a:endParaRPr kumimoji="1" lang="en-US" altLang="ja-JP" sz="16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BAR design for UL MU </a:t>
            </a:r>
            <a:r>
              <a:rPr kumimoji="1" lang="en-US" altLang="ja-JP" dirty="0"/>
              <a:t>BA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2308834" y="4191000"/>
            <a:ext cx="4526332" cy="2304214"/>
            <a:chOff x="4312868" y="4096586"/>
            <a:chExt cx="4526332" cy="2304214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5133125" y="4096586"/>
              <a:ext cx="836150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/>
                <a:t>Multicast</a:t>
              </a:r>
            </a:p>
            <a:p>
              <a:pPr algn="ctr"/>
              <a:r>
                <a:rPr kumimoji="1" lang="en-US" altLang="ja-JP" dirty="0" smtClean="0"/>
                <a:t>PPDU</a:t>
              </a:r>
              <a:endParaRPr kumimoji="1" lang="ja-JP" altLang="en-US" dirty="0"/>
            </a:p>
          </p:txBody>
        </p:sp>
        <p:cxnSp>
          <p:nvCxnSpPr>
            <p:cNvPr id="12" name="直線矢印コネクタ 11"/>
            <p:cNvCxnSpPr/>
            <p:nvPr/>
          </p:nvCxnSpPr>
          <p:spPr bwMode="auto">
            <a:xfrm>
              <a:off x="5969274" y="4558251"/>
              <a:ext cx="1" cy="178480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arrow"/>
            </a:ln>
            <a:effectLst/>
          </p:spPr>
        </p:cxnSp>
        <p:cxnSp>
          <p:nvCxnSpPr>
            <p:cNvPr id="13" name="直線矢印コネクタ 12"/>
            <p:cNvCxnSpPr/>
            <p:nvPr/>
          </p:nvCxnSpPr>
          <p:spPr bwMode="auto">
            <a:xfrm>
              <a:off x="5969274" y="4558251"/>
              <a:ext cx="0" cy="158211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>
              <a:off x="5969274" y="4557904"/>
              <a:ext cx="0" cy="122285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" name="直線矢印コネクタ 14"/>
            <p:cNvCxnSpPr/>
            <p:nvPr/>
          </p:nvCxnSpPr>
          <p:spPr bwMode="auto">
            <a:xfrm>
              <a:off x="5969274" y="4558251"/>
              <a:ext cx="0" cy="86288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16" name="グループ化 15"/>
            <p:cNvGrpSpPr/>
            <p:nvPr/>
          </p:nvGrpSpPr>
          <p:grpSpPr>
            <a:xfrm>
              <a:off x="4575341" y="6261327"/>
              <a:ext cx="28410" cy="139473"/>
              <a:chOff x="506209" y="5880327"/>
              <a:chExt cx="28410" cy="139473"/>
            </a:xfrm>
          </p:grpSpPr>
          <p:sp>
            <p:nvSpPr>
              <p:cNvPr id="61" name="円/楕円 60"/>
              <p:cNvSpPr/>
              <p:nvPr/>
            </p:nvSpPr>
            <p:spPr bwMode="auto">
              <a:xfrm>
                <a:off x="506528" y="5938066"/>
                <a:ext cx="28091" cy="23994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" name="円/楕円 61"/>
              <p:cNvSpPr/>
              <p:nvPr/>
            </p:nvSpPr>
            <p:spPr bwMode="auto">
              <a:xfrm>
                <a:off x="506528" y="5880327"/>
                <a:ext cx="28091" cy="23994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" name="円/楕円 62"/>
              <p:cNvSpPr/>
              <p:nvPr/>
            </p:nvSpPr>
            <p:spPr bwMode="auto">
              <a:xfrm>
                <a:off x="506209" y="5995806"/>
                <a:ext cx="28091" cy="23994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5" name="テキスト ボックス 24"/>
            <p:cNvSpPr txBox="1"/>
            <p:nvPr/>
          </p:nvSpPr>
          <p:spPr>
            <a:xfrm>
              <a:off x="8131865" y="4784527"/>
              <a:ext cx="397866" cy="27699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400"/>
              </a:lvl1pPr>
            </a:lstStyle>
            <a:p>
              <a:r>
                <a:rPr lang="en-US" altLang="ja-JP" sz="1200" dirty="0"/>
                <a:t>BA</a:t>
              </a:r>
              <a:endParaRPr lang="ja-JP" altLang="en-US" sz="1200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8131865" y="5863371"/>
              <a:ext cx="397866" cy="27699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400"/>
              </a:lvl1pPr>
            </a:lstStyle>
            <a:p>
              <a:r>
                <a:rPr lang="en-US" altLang="ja-JP" sz="1200" dirty="0"/>
                <a:t>BA</a:t>
              </a:r>
              <a:endParaRPr lang="ja-JP" altLang="en-US" sz="1200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8131865" y="5144142"/>
              <a:ext cx="397866" cy="27699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400"/>
              </a:lvl1pPr>
            </a:lstStyle>
            <a:p>
              <a:r>
                <a:rPr lang="en-US" altLang="ja-JP" sz="1200" dirty="0"/>
                <a:t>BA</a:t>
              </a:r>
              <a:endParaRPr lang="ja-JP" altLang="en-US" sz="1200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8131865" y="5503756"/>
              <a:ext cx="397866" cy="27699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400"/>
              </a:lvl1pPr>
            </a:lstStyle>
            <a:p>
              <a:r>
                <a:rPr lang="en-US" altLang="ja-JP" sz="1200" dirty="0"/>
                <a:t>BA</a:t>
              </a:r>
              <a:endParaRPr lang="ja-JP" altLang="en-US" sz="1200" dirty="0"/>
            </a:p>
          </p:txBody>
        </p:sp>
        <p:grpSp>
          <p:nvGrpSpPr>
            <p:cNvPr id="32" name="グループ化 31"/>
            <p:cNvGrpSpPr/>
            <p:nvPr/>
          </p:nvGrpSpPr>
          <p:grpSpPr>
            <a:xfrm>
              <a:off x="7447997" y="4558251"/>
              <a:ext cx="0" cy="1582465"/>
              <a:chOff x="2493593" y="3522207"/>
              <a:chExt cx="0" cy="1690802"/>
            </a:xfrm>
          </p:grpSpPr>
          <p:cxnSp>
            <p:nvCxnSpPr>
              <p:cNvPr id="57" name="直線矢印コネクタ 56"/>
              <p:cNvCxnSpPr/>
              <p:nvPr/>
            </p:nvCxnSpPr>
            <p:spPr bwMode="auto">
              <a:xfrm>
                <a:off x="2493593" y="3522207"/>
                <a:ext cx="0" cy="1690802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8" name="直線矢印コネクタ 57"/>
              <p:cNvCxnSpPr/>
              <p:nvPr/>
            </p:nvCxnSpPr>
            <p:spPr bwMode="auto">
              <a:xfrm>
                <a:off x="2493593" y="3522207"/>
                <a:ext cx="0" cy="1306568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9" name="直線矢印コネクタ 58"/>
              <p:cNvCxnSpPr/>
              <p:nvPr/>
            </p:nvCxnSpPr>
            <p:spPr bwMode="auto">
              <a:xfrm>
                <a:off x="2493593" y="3522207"/>
                <a:ext cx="0" cy="922334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60" name="直線矢印コネクタ 59"/>
              <p:cNvCxnSpPr/>
              <p:nvPr/>
            </p:nvCxnSpPr>
            <p:spPr bwMode="auto">
              <a:xfrm>
                <a:off x="2493593" y="3522207"/>
                <a:ext cx="0" cy="53810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  <p:sp>
          <p:nvSpPr>
            <p:cNvPr id="43" name="テキスト ボックス 42"/>
            <p:cNvSpPr txBox="1"/>
            <p:nvPr/>
          </p:nvSpPr>
          <p:spPr>
            <a:xfrm>
              <a:off x="4505228" y="4427446"/>
              <a:ext cx="36580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AP</a:t>
              </a:r>
              <a:endParaRPr kumimoji="1" lang="ja-JP" altLang="en-US" sz="1100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4312868" y="4930198"/>
              <a:ext cx="55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STA 1</a:t>
              </a:r>
              <a:endParaRPr kumimoji="1" lang="ja-JP" altLang="en-US" sz="1100" dirty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4312868" y="6009042"/>
              <a:ext cx="55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STA 4</a:t>
              </a:r>
              <a:endParaRPr kumimoji="1" lang="ja-JP" altLang="en-US" sz="1100" dirty="0"/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4312868" y="5650297"/>
              <a:ext cx="55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STA 3</a:t>
              </a:r>
              <a:endParaRPr kumimoji="1" lang="ja-JP" altLang="en-US" sz="1100" dirty="0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4312868" y="5290682"/>
              <a:ext cx="55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STA 2</a:t>
              </a:r>
              <a:endParaRPr kumimoji="1" lang="ja-JP" altLang="en-US" sz="1100" dirty="0"/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4871035" y="4558251"/>
              <a:ext cx="3968165" cy="1582119"/>
              <a:chOff x="2508835" y="4558251"/>
              <a:chExt cx="4684498" cy="1582119"/>
            </a:xfrm>
          </p:grpSpPr>
          <p:cxnSp>
            <p:nvCxnSpPr>
              <p:cNvPr id="18" name="直線コネクタ 17"/>
              <p:cNvCxnSpPr/>
              <p:nvPr/>
            </p:nvCxnSpPr>
            <p:spPr bwMode="auto">
              <a:xfrm>
                <a:off x="2508835" y="4558251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" name="直線コネクタ 18"/>
              <p:cNvCxnSpPr/>
              <p:nvPr/>
            </p:nvCxnSpPr>
            <p:spPr bwMode="auto">
              <a:xfrm>
                <a:off x="2508835" y="5061526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0" name="直線コネクタ 19"/>
              <p:cNvCxnSpPr/>
              <p:nvPr/>
            </p:nvCxnSpPr>
            <p:spPr bwMode="auto">
              <a:xfrm>
                <a:off x="2508835" y="6140370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1" name="直線コネクタ 20"/>
              <p:cNvCxnSpPr/>
              <p:nvPr/>
            </p:nvCxnSpPr>
            <p:spPr bwMode="auto">
              <a:xfrm>
                <a:off x="2508835" y="5780755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" name="直線コネクタ 21"/>
              <p:cNvCxnSpPr/>
              <p:nvPr/>
            </p:nvCxnSpPr>
            <p:spPr bwMode="auto">
              <a:xfrm>
                <a:off x="2508835" y="5421141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51" name="直線矢印コネクタ 50"/>
            <p:cNvCxnSpPr/>
            <p:nvPr/>
          </p:nvCxnSpPr>
          <p:spPr bwMode="auto">
            <a:xfrm>
              <a:off x="5969274" y="4557904"/>
              <a:ext cx="0" cy="50362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2" name="直線矢印コネクタ 71"/>
            <p:cNvCxnSpPr/>
            <p:nvPr/>
          </p:nvCxnSpPr>
          <p:spPr bwMode="auto">
            <a:xfrm flipV="1">
              <a:off x="8529731" y="4557905"/>
              <a:ext cx="0" cy="158246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0" name="テキスト ボックス 39"/>
            <p:cNvSpPr txBox="1"/>
            <p:nvPr/>
          </p:nvSpPr>
          <p:spPr>
            <a:xfrm>
              <a:off x="6325574" y="4096586"/>
              <a:ext cx="1122423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kumimoji="1" sz="1400"/>
              </a:lvl1pPr>
            </a:lstStyle>
            <a:p>
              <a:r>
                <a:rPr lang="en-US" altLang="ja-JP" sz="1200" dirty="0"/>
                <a:t>Trigger Frame</a:t>
              </a:r>
            </a:p>
            <a:p>
              <a:r>
                <a:rPr lang="en-US" altLang="ja-JP" sz="1200" dirty="0"/>
                <a:t>including BAR</a:t>
              </a:r>
              <a:endParaRPr lang="ja-JP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0347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コンテンツ プレースホルダー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Char char="•"/>
            </a:pPr>
            <a:r>
              <a:rPr kumimoji="1" lang="en-US" altLang="en-US" b="1" dirty="0" smtClean="0"/>
              <a:t>Latest SFD and original contribution[4] includes Multi-STA </a:t>
            </a:r>
            <a:r>
              <a:rPr kumimoji="1" lang="en-US" altLang="en-US" b="1" u="sng" dirty="0" smtClean="0"/>
              <a:t>BA</a:t>
            </a:r>
            <a:r>
              <a:rPr kumimoji="1" lang="en-US" altLang="en-US" b="1" dirty="0" smtClean="0"/>
              <a:t> frame format and details.</a:t>
            </a:r>
          </a:p>
          <a:p>
            <a:pPr marL="342900" lvl="1" indent="-342900" algn="just">
              <a:buChar char="•"/>
            </a:pPr>
            <a:r>
              <a:rPr kumimoji="1" lang="en-US" altLang="en-US" b="1" dirty="0" smtClean="0"/>
              <a:t>BAR design for UL MU BA can follow this concept.</a:t>
            </a:r>
          </a:p>
          <a:p>
            <a:pPr lvl="1"/>
            <a:r>
              <a:rPr lang="en-US" altLang="en-US" sz="1600" dirty="0"/>
              <a:t>Define a variant of </a:t>
            </a:r>
            <a:r>
              <a:rPr lang="en-US" altLang="en-US" sz="1600" dirty="0" err="1"/>
              <a:t>BlockAckRequest</a:t>
            </a:r>
            <a:r>
              <a:rPr lang="en-US" altLang="en-US" sz="1600" dirty="0"/>
              <a:t> frame format for Multi-STA BAR by re-using the Multi-TID </a:t>
            </a:r>
            <a:r>
              <a:rPr lang="en-US" altLang="en-US" sz="1600" dirty="0" err="1"/>
              <a:t>BlockAckRequest</a:t>
            </a:r>
            <a:r>
              <a:rPr lang="en-US" altLang="en-US" sz="1600" dirty="0"/>
              <a:t> frame </a:t>
            </a:r>
            <a:r>
              <a:rPr lang="en-US" altLang="en-US" sz="1600" dirty="0" smtClean="0"/>
              <a:t>format.</a:t>
            </a:r>
            <a:endParaRPr lang="en-US" altLang="en-US" sz="1600" dirty="0"/>
          </a:p>
          <a:p>
            <a:pPr lvl="1"/>
            <a:r>
              <a:rPr lang="en-US" altLang="ja-JP" sz="1600" dirty="0" smtClean="0"/>
              <a:t>Including indication (TBD) </a:t>
            </a:r>
            <a:r>
              <a:rPr lang="en-US" altLang="ja-JP" sz="1600" dirty="0"/>
              <a:t>that the frame is a multi-STA </a:t>
            </a:r>
            <a:r>
              <a:rPr lang="en-US" altLang="ja-JP" sz="1600" dirty="0" smtClean="0"/>
              <a:t>BAR</a:t>
            </a:r>
          </a:p>
          <a:p>
            <a:pPr lvl="1"/>
            <a:r>
              <a:rPr lang="en-US" altLang="ja-JP" sz="1600" dirty="0" smtClean="0"/>
              <a:t>RA field contains TBD (can be GCR Group Address)</a:t>
            </a:r>
            <a:endParaRPr lang="en-US" altLang="ja-JP" sz="1600" dirty="0"/>
          </a:p>
          <a:p>
            <a:pPr lvl="1"/>
            <a:r>
              <a:rPr lang="en-US" altLang="ja-JP" sz="1600" dirty="0" smtClean="0"/>
              <a:t>Each BAR </a:t>
            </a:r>
            <a:r>
              <a:rPr lang="en-US" altLang="ja-JP" sz="1600" dirty="0"/>
              <a:t>Information field can be addressed to different </a:t>
            </a:r>
            <a:r>
              <a:rPr lang="en-US" altLang="ja-JP" sz="1600" dirty="0" smtClean="0"/>
              <a:t>STAs by B0-B10 </a:t>
            </a:r>
            <a:r>
              <a:rPr lang="en-US" altLang="ja-JP" sz="1600" dirty="0"/>
              <a:t>of the Per TID Info field </a:t>
            </a:r>
            <a:r>
              <a:rPr lang="en-US" altLang="ja-JP" sz="1600" dirty="0" smtClean="0"/>
              <a:t>with </a:t>
            </a:r>
            <a:r>
              <a:rPr lang="en-US" altLang="ja-JP" sz="1600" dirty="0"/>
              <a:t>a (Partial) AID identifying the intended </a:t>
            </a:r>
            <a:r>
              <a:rPr lang="en-US" altLang="ja-JP" sz="1600" dirty="0" smtClean="0"/>
              <a:t>receiver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Example of BAR frame format (1/2)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83659" y="4722168"/>
            <a:ext cx="8747848" cy="1782955"/>
            <a:chOff x="183659" y="4722168"/>
            <a:chExt cx="8747848" cy="1782955"/>
          </a:xfrm>
        </p:grpSpPr>
        <p:cxnSp>
          <p:nvCxnSpPr>
            <p:cNvPr id="39" name="直線コネクタ 38"/>
            <p:cNvCxnSpPr/>
            <p:nvPr/>
          </p:nvCxnSpPr>
          <p:spPr>
            <a:xfrm flipH="1">
              <a:off x="183659" y="5159692"/>
              <a:ext cx="4732064" cy="294078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 flipH="1">
              <a:off x="5424197" y="5159692"/>
              <a:ext cx="436119" cy="30054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>
              <a:off x="7042050" y="5159692"/>
              <a:ext cx="1889457" cy="294078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flipH="1">
              <a:off x="5707227" y="5159692"/>
              <a:ext cx="153089" cy="294078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テキスト ボックス 85"/>
            <p:cNvSpPr txBox="1"/>
            <p:nvPr/>
          </p:nvSpPr>
          <p:spPr>
            <a:xfrm>
              <a:off x="2213892" y="4898082"/>
              <a:ext cx="1008609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7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sz="1100" dirty="0">
                  <a:solidFill>
                    <a:schemeClr val="tx1"/>
                  </a:solidFill>
                </a:rPr>
                <a:t>Frame Control</a:t>
              </a:r>
              <a:endParaRPr lang="ja-JP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3222501" y="4898082"/>
              <a:ext cx="942886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Duration / ID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4547223" y="4898082"/>
              <a:ext cx="370614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TA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4919033" y="4898082"/>
              <a:ext cx="941283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BAR Control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5860316" y="4898082"/>
              <a:ext cx="1181734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BAR Information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7042050" y="4898082"/>
              <a:ext cx="449162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FCS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183659" y="5457541"/>
              <a:ext cx="1141658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BAR Ack Policy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1325317" y="5457541"/>
              <a:ext cx="777777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Multi-TID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2103094" y="5457541"/>
              <a:ext cx="1329210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Compressed Bitmap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3432304" y="5457541"/>
              <a:ext cx="478016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GCR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3910320" y="5457541"/>
              <a:ext cx="708847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Reserved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4619167" y="5457541"/>
              <a:ext cx="821059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TID_INFO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5707227" y="5454016"/>
              <a:ext cx="912429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Per TID Info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6619656" y="5453770"/>
              <a:ext cx="2311851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Block Ack Starting Sequence Control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6150835" y="5997892"/>
              <a:ext cx="792204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TID Value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直線コネクタ 46"/>
            <p:cNvCxnSpPr/>
            <p:nvPr/>
          </p:nvCxnSpPr>
          <p:spPr>
            <a:xfrm flipH="1">
              <a:off x="4997476" y="5719151"/>
              <a:ext cx="709752" cy="278741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6619656" y="5719151"/>
              <a:ext cx="323383" cy="278741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/>
            <p:cNvCxnSpPr/>
            <p:nvPr/>
          </p:nvCxnSpPr>
          <p:spPr bwMode="auto">
            <a:xfrm>
              <a:off x="5707227" y="5838541"/>
              <a:ext cx="32242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93" name="テキスト ボックス 92"/>
            <p:cNvSpPr txBox="1"/>
            <p:nvPr/>
          </p:nvSpPr>
          <p:spPr>
            <a:xfrm>
              <a:off x="7230535" y="5834567"/>
              <a:ext cx="15969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Repeat for each STA</a:t>
              </a:r>
              <a:endParaRPr kumimoji="1" lang="ja-JP" altLang="en-US" sz="1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2589796" y="4722168"/>
              <a:ext cx="2568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3565544" y="4722168"/>
              <a:ext cx="2568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4227905" y="4722168"/>
              <a:ext cx="2568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6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4604129" y="4722168"/>
              <a:ext cx="2568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6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5261273" y="4722168"/>
              <a:ext cx="2568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6130422" y="4722168"/>
              <a:ext cx="64152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Variable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7138230" y="4722168"/>
              <a:ext cx="2568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4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587615" y="5719151"/>
              <a:ext cx="33374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B0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0" name="テキスト ボックス 119"/>
            <p:cNvSpPr txBox="1"/>
            <p:nvPr/>
          </p:nvSpPr>
          <p:spPr>
            <a:xfrm>
              <a:off x="1547332" y="5719151"/>
              <a:ext cx="33374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B1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2600826" y="5719151"/>
              <a:ext cx="33374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B2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2" name="テキスト ボックス 121"/>
            <p:cNvSpPr txBox="1"/>
            <p:nvPr/>
          </p:nvSpPr>
          <p:spPr>
            <a:xfrm>
              <a:off x="3504439" y="5719151"/>
              <a:ext cx="33374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B3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3" name="テキスト ボックス 122"/>
            <p:cNvSpPr txBox="1"/>
            <p:nvPr/>
          </p:nvSpPr>
          <p:spPr>
            <a:xfrm>
              <a:off x="3957609" y="5719151"/>
              <a:ext cx="60625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B4-B11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4" name="テキスト ボックス 123"/>
            <p:cNvSpPr txBox="1"/>
            <p:nvPr/>
          </p:nvSpPr>
          <p:spPr>
            <a:xfrm>
              <a:off x="4690501" y="5719151"/>
              <a:ext cx="67839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B12-B15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5" name="テキスト ボックス 124"/>
            <p:cNvSpPr txBox="1"/>
            <p:nvPr/>
          </p:nvSpPr>
          <p:spPr>
            <a:xfrm>
              <a:off x="6035040" y="5284143"/>
              <a:ext cx="2568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6" name="テキスト ボックス 125"/>
            <p:cNvSpPr txBox="1"/>
            <p:nvPr/>
          </p:nvSpPr>
          <p:spPr>
            <a:xfrm>
              <a:off x="7647180" y="5284143"/>
              <a:ext cx="2568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7" name="テキスト ボックス 126"/>
            <p:cNvSpPr txBox="1"/>
            <p:nvPr/>
          </p:nvSpPr>
          <p:spPr>
            <a:xfrm>
              <a:off x="4915723" y="6271207"/>
              <a:ext cx="60625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B0-B10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8" name="テキスト ボックス 127"/>
            <p:cNvSpPr txBox="1"/>
            <p:nvPr/>
          </p:nvSpPr>
          <p:spPr>
            <a:xfrm>
              <a:off x="5441988" y="5997892"/>
              <a:ext cx="708847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Reserved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1" name="テキスト ボックス 130"/>
            <p:cNvSpPr txBox="1"/>
            <p:nvPr/>
          </p:nvSpPr>
          <p:spPr>
            <a:xfrm>
              <a:off x="5593471" y="6274291"/>
              <a:ext cx="40588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B11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6218745" y="6259502"/>
              <a:ext cx="67839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B12-B15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7" name="テキスト ボックス 156"/>
            <p:cNvSpPr txBox="1"/>
            <p:nvPr/>
          </p:nvSpPr>
          <p:spPr>
            <a:xfrm>
              <a:off x="4165387" y="4898082"/>
              <a:ext cx="381836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tx1"/>
                  </a:solidFill>
                </a:defRPr>
              </a:lvl1pPr>
            </a:lstStyle>
            <a:p>
              <a:r>
                <a:rPr lang="en-US" altLang="ja-JP" dirty="0"/>
                <a:t>RA</a:t>
              </a:r>
              <a:endParaRPr lang="ja-JP" altLang="en-US" dirty="0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4997476" y="5997892"/>
              <a:ext cx="442750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rgbClr val="FF0000"/>
                  </a:solidFill>
                </a:defRPr>
              </a:lvl1pPr>
            </a:lstStyle>
            <a:p>
              <a:r>
                <a:rPr lang="en-US" altLang="ja-JP" dirty="0"/>
                <a:t>AID</a:t>
              </a:r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3943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kumimoji="1" lang="en-US" altLang="ja-JP" sz="2000" dirty="0" smtClean="0"/>
              <a:t>UL MU BA requires not only Multi-STA BAR but Trigger Frame that  </a:t>
            </a:r>
            <a:r>
              <a:rPr kumimoji="1" lang="en-US" altLang="ja-JP" sz="2000" dirty="0"/>
              <a:t>provides resource </a:t>
            </a:r>
            <a:r>
              <a:rPr kumimoji="1" lang="en-US" altLang="ja-JP" sz="2000" dirty="0" smtClean="0"/>
              <a:t>allocation information to STAs that send MU BAs.</a:t>
            </a:r>
            <a:endParaRPr kumimoji="1" lang="en-US" altLang="ja-JP" sz="2000" dirty="0"/>
          </a:p>
          <a:p>
            <a:pPr lvl="1"/>
            <a:r>
              <a:rPr kumimoji="1" lang="en-US" altLang="ja-JP" sz="1600" dirty="0"/>
              <a:t>Details of Trigger Frame </a:t>
            </a:r>
            <a:r>
              <a:rPr kumimoji="1" lang="en-US" altLang="ja-JP" sz="1600" dirty="0" smtClean="0"/>
              <a:t>format is included in SFD[1].</a:t>
            </a:r>
          </a:p>
          <a:p>
            <a:pPr lvl="1"/>
            <a:endParaRPr kumimoji="1" lang="en-US" altLang="ja-JP" sz="1600" dirty="0" smtClean="0"/>
          </a:p>
          <a:p>
            <a:pPr lvl="1"/>
            <a:endParaRPr kumimoji="1" lang="en-US" altLang="ja-JP" sz="1600" dirty="0" smtClean="0"/>
          </a:p>
          <a:p>
            <a:pPr lvl="1"/>
            <a:endParaRPr kumimoji="1" lang="en-US" altLang="ja-JP" sz="1600" dirty="0" smtClean="0"/>
          </a:p>
          <a:p>
            <a:pPr lvl="1"/>
            <a:r>
              <a:rPr kumimoji="1" lang="en-US" altLang="ja-JP" sz="1600" dirty="0" smtClean="0"/>
              <a:t>Usage of Trigger Frame is discussed in original  contribution [5] as follows.</a:t>
            </a:r>
          </a:p>
          <a:p>
            <a:pPr lvl="2"/>
            <a:r>
              <a:rPr lang="en-US" altLang="ja-JP" sz="1400" i="1" dirty="0" smtClean="0"/>
              <a:t>The </a:t>
            </a:r>
            <a:r>
              <a:rPr lang="en-US" altLang="ja-JP" sz="1400" i="1" dirty="0"/>
              <a:t>definition of the trigger as a MAC MPDU enables several possible operation modes, based on existing specs constructs </a:t>
            </a:r>
          </a:p>
          <a:p>
            <a:pPr lvl="3"/>
            <a:r>
              <a:rPr lang="en-US" altLang="ja-JP" sz="1400" dirty="0"/>
              <a:t>(omission)</a:t>
            </a:r>
            <a:endParaRPr lang="en-US" altLang="ja-JP" sz="1400" i="1" dirty="0" smtClean="0"/>
          </a:p>
          <a:p>
            <a:pPr lvl="3"/>
            <a:r>
              <a:rPr lang="en-US" altLang="ja-JP" sz="1400" i="1" dirty="0" smtClean="0"/>
              <a:t>Another </a:t>
            </a:r>
            <a:r>
              <a:rPr lang="en-US" altLang="ja-JP" sz="1400" i="1" dirty="0"/>
              <a:t>example is that the trigger frame may be included in an A-MPDU </a:t>
            </a:r>
            <a:endParaRPr lang="en-US" altLang="ja-JP" sz="1400" i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en-US" altLang="ja-JP" sz="1600" dirty="0"/>
              <a:t>Aggregation of Multi-STA BAR and Trigger Frame is one of solution for UL MU BA.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Example of BAR frame format </a:t>
            </a:r>
            <a:r>
              <a:rPr kumimoji="1" lang="en-US" altLang="ja-JP" dirty="0" smtClean="0"/>
              <a:t>(2/2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124200"/>
            <a:ext cx="403860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64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b="0" dirty="0" smtClean="0"/>
              <a:t>Background &amp; recap</a:t>
            </a:r>
          </a:p>
          <a:p>
            <a:r>
              <a:rPr kumimoji="1" lang="en-US" altLang="ja-JP" sz="2000" b="0" dirty="0"/>
              <a:t>Details of overall protocol</a:t>
            </a:r>
          </a:p>
          <a:p>
            <a:pPr lvl="1"/>
            <a:r>
              <a:rPr kumimoji="1" lang="en-US" altLang="ja-JP" sz="1800" dirty="0"/>
              <a:t>Protocol overview of MU BA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for Multicast</a:t>
            </a:r>
          </a:p>
          <a:p>
            <a:pPr lvl="1"/>
            <a:r>
              <a:rPr kumimoji="1" lang="en-US" altLang="ja-JP" sz="1800" dirty="0" smtClean="0"/>
              <a:t>Summary of 802.11aa</a:t>
            </a:r>
          </a:p>
          <a:p>
            <a:pPr lvl="1"/>
            <a:r>
              <a:rPr kumimoji="1" lang="en-US" altLang="ja-JP" sz="1800" dirty="0" smtClean="0"/>
              <a:t>BAR design for MU BA</a:t>
            </a:r>
          </a:p>
          <a:p>
            <a:r>
              <a:rPr kumimoji="1" lang="en-US" altLang="ja-JP" sz="2000" b="0" dirty="0"/>
              <a:t>Simulation results</a:t>
            </a:r>
          </a:p>
          <a:p>
            <a:pPr marL="342900" lvl="1" indent="-342900">
              <a:buFontTx/>
              <a:buChar char="•"/>
            </a:pPr>
            <a:r>
              <a:rPr kumimoji="1" lang="en-US" altLang="ja-JP" sz="1800" dirty="0"/>
              <a:t>Example of BAR design for UL MU BA</a:t>
            </a:r>
          </a:p>
          <a:p>
            <a:pPr lvl="1"/>
            <a:endParaRPr kumimoji="1" lang="en-US" altLang="ja-JP" sz="1600" b="0" dirty="0" smtClean="0"/>
          </a:p>
          <a:p>
            <a:r>
              <a:rPr lang="en-US" altLang="ja-JP" sz="2000" dirty="0">
                <a:solidFill>
                  <a:srgbClr val="FF9900"/>
                </a:solidFill>
              </a:rPr>
              <a:t>Conclusion</a:t>
            </a:r>
          </a:p>
          <a:p>
            <a:r>
              <a:rPr lang="en-US" altLang="ja-JP" sz="2000" dirty="0">
                <a:solidFill>
                  <a:srgbClr val="FF9900"/>
                </a:solidFill>
              </a:rPr>
              <a:t>Straw poll</a:t>
            </a:r>
            <a:endParaRPr lang="ja-JP" altLang="en-US" sz="2000" dirty="0">
              <a:solidFill>
                <a:srgbClr val="FF99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23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 smtClean="0">
                <a:solidFill>
                  <a:srgbClr val="FF9900"/>
                </a:solidFill>
              </a:rPr>
              <a:t>Background &amp; recap</a:t>
            </a:r>
          </a:p>
          <a:p>
            <a:r>
              <a:rPr lang="en-US" altLang="ja-JP" sz="2000" b="0" dirty="0" smtClean="0"/>
              <a:t>Details of overall protocol</a:t>
            </a:r>
          </a:p>
          <a:p>
            <a:pPr lvl="1"/>
            <a:r>
              <a:rPr kumimoji="1" lang="en-US" altLang="ja-JP" sz="1800" dirty="0" smtClean="0"/>
              <a:t>Protocol </a:t>
            </a:r>
            <a:r>
              <a:rPr kumimoji="1" lang="en-US" altLang="ja-JP" sz="1800" dirty="0"/>
              <a:t>overview of </a:t>
            </a:r>
            <a:r>
              <a:rPr kumimoji="1" lang="en-US" altLang="ja-JP" sz="1800" dirty="0" smtClean="0"/>
              <a:t>UL MU </a:t>
            </a:r>
            <a:r>
              <a:rPr kumimoji="1" lang="en-US" altLang="ja-JP" sz="1800" dirty="0"/>
              <a:t>BA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for </a:t>
            </a:r>
            <a:r>
              <a:rPr kumimoji="1" lang="en-US" altLang="ja-JP" sz="1800" dirty="0" smtClean="0"/>
              <a:t>Multicast</a:t>
            </a:r>
            <a:endParaRPr kumimoji="1" lang="en-US" altLang="ja-JP" sz="1800" dirty="0"/>
          </a:p>
          <a:p>
            <a:pPr lvl="1"/>
            <a:r>
              <a:rPr kumimoji="1" lang="en-US" altLang="ja-JP" sz="1800" dirty="0" smtClean="0"/>
              <a:t>Summary of </a:t>
            </a:r>
            <a:r>
              <a:rPr kumimoji="1" lang="en-US" altLang="ja-JP" sz="1800" dirty="0"/>
              <a:t>802.11aa</a:t>
            </a:r>
          </a:p>
          <a:p>
            <a:pPr lvl="1"/>
            <a:r>
              <a:rPr kumimoji="1" lang="en-US" altLang="ja-JP" sz="1800" dirty="0"/>
              <a:t>BAR </a:t>
            </a:r>
            <a:r>
              <a:rPr kumimoji="1" lang="en-US" altLang="ja-JP" sz="1800" dirty="0" smtClean="0"/>
              <a:t>for </a:t>
            </a:r>
            <a:r>
              <a:rPr kumimoji="1" lang="en-US" altLang="ja-JP" sz="1800" dirty="0"/>
              <a:t>MU </a:t>
            </a:r>
            <a:r>
              <a:rPr kumimoji="1" lang="en-US" altLang="ja-JP" sz="1800" dirty="0" smtClean="0"/>
              <a:t>BA</a:t>
            </a:r>
          </a:p>
          <a:p>
            <a:r>
              <a:rPr kumimoji="1" lang="en-US" altLang="ja-JP" sz="2000" b="0" dirty="0" smtClean="0"/>
              <a:t>Simulation results</a:t>
            </a:r>
            <a:endParaRPr kumimoji="1" lang="en-US" altLang="ja-JP" sz="2000" b="0" dirty="0"/>
          </a:p>
          <a:p>
            <a:pPr marL="342900" lvl="1" indent="-342900">
              <a:buFontTx/>
              <a:buChar char="•"/>
            </a:pPr>
            <a:r>
              <a:rPr kumimoji="1" lang="en-US" altLang="ja-JP" sz="1800" dirty="0" smtClean="0"/>
              <a:t>Example of BAR </a:t>
            </a:r>
            <a:r>
              <a:rPr kumimoji="1" lang="en-US" altLang="ja-JP" sz="1800" dirty="0"/>
              <a:t>design for UL MU BA</a:t>
            </a:r>
          </a:p>
          <a:p>
            <a:endParaRPr kumimoji="1" lang="en-US" altLang="ja-JP" b="0" dirty="0" smtClean="0"/>
          </a:p>
          <a:p>
            <a:r>
              <a:rPr kumimoji="1" lang="en-US" altLang="ja-JP" sz="2000" b="0" dirty="0" smtClean="0"/>
              <a:t>Conclusion</a:t>
            </a:r>
          </a:p>
          <a:p>
            <a:r>
              <a:rPr kumimoji="1" lang="en-US" altLang="ja-JP" sz="2000" b="0" dirty="0" smtClean="0"/>
              <a:t>Straw poll</a:t>
            </a:r>
            <a:endParaRPr kumimoji="1" lang="ja-JP" altLang="en-US" sz="2000" b="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16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FontTx/>
              <a:buChar char="•"/>
            </a:pPr>
            <a:r>
              <a:rPr kumimoji="1" lang="en-US" altLang="ja-JP" b="1" dirty="0"/>
              <a:t>This contribution </a:t>
            </a:r>
            <a:r>
              <a:rPr kumimoji="1" lang="en-US" altLang="ja-JP" b="1" dirty="0" smtClean="0"/>
              <a:t>showed </a:t>
            </a:r>
            <a:r>
              <a:rPr kumimoji="1" lang="en-US" altLang="ja-JP" b="1" dirty="0"/>
              <a:t>details of the overall  </a:t>
            </a:r>
            <a:r>
              <a:rPr kumimoji="1" lang="en-US" altLang="ja-JP" b="1" dirty="0" smtClean="0"/>
              <a:t>protocols of UL MU BA for Multicast transmission.</a:t>
            </a:r>
          </a:p>
          <a:p>
            <a:pPr marL="342900" lvl="1" indent="-342900" algn="just">
              <a:buFontTx/>
              <a:buChar char="•"/>
            </a:pPr>
            <a:r>
              <a:rPr kumimoji="1" lang="en-US" altLang="ja-JP" b="1" dirty="0" smtClean="0"/>
              <a:t>The simulation results showed that </a:t>
            </a:r>
            <a:r>
              <a:rPr kumimoji="1" lang="en-US" altLang="ja-JP" b="1" dirty="0"/>
              <a:t>UL MU BA </a:t>
            </a:r>
            <a:r>
              <a:rPr kumimoji="1" lang="en-US" altLang="ja-JP" b="1" dirty="0" smtClean="0"/>
              <a:t>can improve performance of </a:t>
            </a:r>
            <a:r>
              <a:rPr kumimoji="1" lang="en-US" altLang="ja-JP" b="1" dirty="0"/>
              <a:t>Multicast </a:t>
            </a:r>
            <a:r>
              <a:rPr kumimoji="1" lang="en-US" altLang="ja-JP" b="1" dirty="0" smtClean="0"/>
              <a:t>transmission significantly.</a:t>
            </a:r>
          </a:p>
          <a:p>
            <a:pPr marL="342900" lvl="1" indent="-342900" algn="just">
              <a:buFontTx/>
              <a:buChar char="•"/>
            </a:pPr>
            <a:r>
              <a:rPr kumimoji="1" lang="en-US" altLang="ja-JP" b="1" dirty="0"/>
              <a:t>This </a:t>
            </a:r>
            <a:r>
              <a:rPr kumimoji="1" lang="en-US" altLang="ja-JP" b="1" dirty="0" smtClean="0"/>
              <a:t>contribution also summarized 802.11aa features and included discussion about BAR design that enables UL MU BA in 802.11aa GCR BAR and BA frame exchange.</a:t>
            </a:r>
          </a:p>
          <a:p>
            <a:pPr marL="342900" lvl="1" indent="-342900" algn="just">
              <a:buFontTx/>
              <a:buChar char="•"/>
            </a:pPr>
            <a:endParaRPr kumimoji="1" lang="en-US" altLang="ja-JP" b="1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04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848600" cy="41148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1" indent="-342900" algn="just">
              <a:buChar char="•"/>
            </a:pPr>
            <a:r>
              <a:rPr kumimoji="1" lang="en-US" altLang="en-US" sz="2400" b="1" dirty="0" smtClean="0">
                <a:ea typeface="+mn-ea"/>
                <a:cs typeface="+mn-cs"/>
              </a:rPr>
              <a:t>Do </a:t>
            </a:r>
            <a:r>
              <a:rPr kumimoji="1" lang="en-US" altLang="en-US" sz="2400" b="1" dirty="0">
                <a:ea typeface="+mn-ea"/>
                <a:cs typeface="+mn-cs"/>
              </a:rPr>
              <a:t>you agree to add to the TG Specification Frame work document?</a:t>
            </a:r>
          </a:p>
          <a:p>
            <a:pPr lvl="1" algn="just"/>
            <a:r>
              <a:rPr lang="en-US" altLang="en-US" dirty="0" smtClean="0"/>
              <a:t>4.y.z. The </a:t>
            </a:r>
            <a:r>
              <a:rPr lang="en-US" altLang="en-US" dirty="0"/>
              <a:t>amendment shall include a mechanism to multiplex </a:t>
            </a:r>
            <a:r>
              <a:rPr lang="en-US" altLang="en-US" dirty="0" smtClean="0"/>
              <a:t>acknowledgment frames to Multicast </a:t>
            </a:r>
            <a:r>
              <a:rPr lang="en-US" altLang="en-US" dirty="0"/>
              <a:t>transmission</a:t>
            </a:r>
            <a:r>
              <a:rPr lang="en-US" altLang="en-US" dirty="0" smtClean="0"/>
              <a:t>.</a:t>
            </a:r>
          </a:p>
          <a:p>
            <a:pPr lvl="1" algn="just"/>
            <a:endParaRPr kumimoji="1" lang="en-US" altLang="ja-JP" dirty="0" smtClean="0"/>
          </a:p>
          <a:p>
            <a:pPr lvl="1" algn="just"/>
            <a:r>
              <a:rPr kumimoji="1" lang="en-US" altLang="ja-JP" dirty="0" smtClean="0"/>
              <a:t>Yes: /No: /Abstain: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dirty="0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31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 smtClean="0"/>
              <a:t>Straw poll 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848600" cy="41148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1" indent="-342900" algn="just">
              <a:buChar char="•"/>
            </a:pPr>
            <a:r>
              <a:rPr kumimoji="1" lang="en-US" altLang="ja-JP" sz="2400" b="1" dirty="0">
                <a:ea typeface="+mn-ea"/>
                <a:cs typeface="+mn-cs"/>
              </a:rPr>
              <a:t>(not SFD proposal)</a:t>
            </a:r>
          </a:p>
          <a:p>
            <a:pPr marL="342900" lvl="1" indent="-342900" algn="just">
              <a:buChar char="•"/>
            </a:pPr>
            <a:r>
              <a:rPr kumimoji="1" lang="en-US" altLang="en-US" sz="2400" b="1" dirty="0">
                <a:ea typeface="+mn-ea"/>
                <a:cs typeface="+mn-cs"/>
              </a:rPr>
              <a:t>Do you agree that Multi-STA variant of BAR aggregated with Trigger Frame can be BAR design for UL MU BA in GCR BAR and BA frame Exchange?</a:t>
            </a:r>
          </a:p>
          <a:p>
            <a:pPr lvl="1" algn="just"/>
            <a:endParaRPr kumimoji="1" lang="en-US" altLang="ja-JP" dirty="0" smtClean="0"/>
          </a:p>
          <a:p>
            <a:pPr lvl="1" algn="just"/>
            <a:r>
              <a:rPr kumimoji="1" lang="en-US" altLang="ja-JP" dirty="0" smtClean="0"/>
              <a:t>Yes: /No: /Abstain: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dirty="0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41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1800" dirty="0"/>
              <a:t>[1] </a:t>
            </a:r>
            <a:r>
              <a:rPr lang="en-US" altLang="ja-JP" sz="1800" dirty="0" smtClean="0"/>
              <a:t>15/0132r7 “Specification Framework for TGax”</a:t>
            </a:r>
            <a:endParaRPr lang="pt-BR" altLang="ja-JP" sz="1800" dirty="0"/>
          </a:p>
          <a:p>
            <a:pPr marL="0" indent="0">
              <a:buNone/>
            </a:pPr>
            <a:r>
              <a:rPr lang="en-US" altLang="ja-JP" sz="1800" dirty="0" smtClean="0"/>
              <a:t>[2] 15/0800r0 “</a:t>
            </a:r>
            <a:r>
              <a:rPr lang="en-US" altLang="ja-JP" sz="1800" dirty="0"/>
              <a:t>Multiplexing of Acknowledgements </a:t>
            </a:r>
            <a:r>
              <a:rPr lang="en-US" altLang="ja-JP" sz="1800" dirty="0" smtClean="0"/>
              <a:t>for Multicast Transmission”</a:t>
            </a:r>
          </a:p>
          <a:p>
            <a:pPr marL="0" indent="0">
              <a:buNone/>
            </a:pPr>
            <a:r>
              <a:rPr kumimoji="1" lang="en-US" altLang="ja-JP" sz="1800" dirty="0" smtClean="0"/>
              <a:t>[3] IEEE Std. 802.11aa</a:t>
            </a:r>
          </a:p>
          <a:p>
            <a:pPr marL="0" indent="0">
              <a:buNone/>
            </a:pPr>
            <a:r>
              <a:rPr lang="en-US" altLang="ja-JP" sz="1800" dirty="0" smtClean="0"/>
              <a:t>[4] 15/0366r2 “Multi-STA Acknowledgment”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kumimoji="1" lang="en-US" altLang="ja-JP" sz="1800" dirty="0" smtClean="0"/>
              <a:t>[5] 15/0877r1 “</a:t>
            </a:r>
            <a:r>
              <a:rPr lang="en-US" altLang="ja-JP" sz="1800" dirty="0" smtClean="0"/>
              <a:t>Trigger </a:t>
            </a:r>
            <a:r>
              <a:rPr lang="en-US" altLang="ja-JP" sz="1800" dirty="0"/>
              <a:t>Frame </a:t>
            </a:r>
            <a:r>
              <a:rPr lang="en-US" altLang="ja-JP" sz="1800" dirty="0" smtClean="0"/>
              <a:t>Format” </a:t>
            </a:r>
          </a:p>
          <a:p>
            <a:pPr marL="0" indent="0">
              <a:buNone/>
            </a:pPr>
            <a:r>
              <a:rPr kumimoji="1" lang="en-US" altLang="ja-JP" sz="1800" dirty="0" smtClean="0"/>
              <a:t>[6] </a:t>
            </a:r>
            <a:r>
              <a:rPr lang="en-US" altLang="ja-JP" sz="1800" dirty="0" smtClean="0"/>
              <a:t>15/1044r0 </a:t>
            </a:r>
            <a:r>
              <a:rPr lang="en-US" altLang="ja-JP" sz="1800" dirty="0"/>
              <a:t>“Further Study of 11ax Multicast”</a:t>
            </a:r>
          </a:p>
          <a:p>
            <a:pPr marL="0" indent="0">
              <a:buNone/>
            </a:pPr>
            <a:r>
              <a:rPr lang="en-US" altLang="ja-JP" sz="1800" dirty="0" smtClean="0"/>
              <a:t>[7] </a:t>
            </a:r>
            <a:r>
              <a:rPr lang="en-US" altLang="ja-JP" sz="1800" dirty="0"/>
              <a:t>15/0046r0 “11aa GCR-BA Performance in OBSS”</a:t>
            </a:r>
          </a:p>
          <a:p>
            <a:pPr marL="0" indent="0">
              <a:buNone/>
            </a:pPr>
            <a:r>
              <a:rPr lang="en-US" altLang="ja-JP" sz="1800" dirty="0" smtClean="0"/>
              <a:t>[8] </a:t>
            </a:r>
            <a:r>
              <a:rPr lang="en-US" altLang="ja-JP" sz="1800" dirty="0"/>
              <a:t>15/0320r1 “GCR-BA Performance with Measurement Report in OBSS</a:t>
            </a:r>
            <a:r>
              <a:rPr lang="en-US" altLang="ja-JP" sz="1800" dirty="0" smtClean="0"/>
              <a:t>”</a:t>
            </a:r>
          </a:p>
          <a:p>
            <a:pPr marL="0" indent="0">
              <a:buNone/>
            </a:pPr>
            <a:r>
              <a:rPr lang="en-US" altLang="ja-JP" sz="1800" dirty="0" smtClean="0"/>
              <a:t>[9] 15/1053r1 “</a:t>
            </a:r>
            <a:r>
              <a:rPr lang="en-US" altLang="ja-JP" sz="1800" dirty="0"/>
              <a:t>Multi-User Block ACK Request (MU-BAR</a:t>
            </a:r>
            <a:r>
              <a:rPr lang="en-US" altLang="ja-JP" sz="1800" dirty="0" smtClean="0"/>
              <a:t>)”</a:t>
            </a:r>
          </a:p>
          <a:p>
            <a:pPr marL="0" indent="0">
              <a:buNone/>
            </a:pPr>
            <a:r>
              <a:rPr lang="en-US" altLang="ja-JP" sz="1800" dirty="0"/>
              <a:t>[10] 14/1404r0 “11aa GCR-BA Performance in OBSS”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89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4400" dirty="0" smtClean="0"/>
              <a:t>Appendix</a:t>
            </a:r>
            <a:endParaRPr kumimoji="1" lang="ja-JP" altLang="en-US" sz="44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6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1" indent="-342900" algn="just">
              <a:buChar char="•"/>
            </a:pPr>
            <a:r>
              <a:rPr kumimoji="1" lang="en-US" altLang="ja-JP" b="1" dirty="0" smtClean="0">
                <a:ea typeface="+mn-ea"/>
                <a:cs typeface="+mn-cs"/>
              </a:rPr>
              <a:t>MU BA improves Multicast performance with </a:t>
            </a:r>
            <a:r>
              <a:rPr kumimoji="1" lang="en-US" altLang="ja-JP" sz="1800" b="1" dirty="0" smtClean="0"/>
              <a:t>selecting </a:t>
            </a:r>
            <a:r>
              <a:rPr kumimoji="1" lang="en-US" altLang="ja-JP" b="1" dirty="0" smtClean="0">
                <a:ea typeface="+mn-ea"/>
                <a:cs typeface="+mn-cs"/>
              </a:rPr>
              <a:t>BAR destination either based on throughput or randomly. But random  BAR destinations can not achieve target performance.</a:t>
            </a:r>
            <a:endParaRPr kumimoji="1" lang="en-US" altLang="ja-JP" b="1" dirty="0">
              <a:ea typeface="+mn-ea"/>
              <a:cs typeface="+mn-cs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</a:t>
            </a:r>
            <a:r>
              <a:rPr kumimoji="1" lang="en-US" altLang="ja-JP" dirty="0"/>
              <a:t>results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31747" name="グループ化 31746"/>
          <p:cNvGrpSpPr/>
          <p:nvPr/>
        </p:nvGrpSpPr>
        <p:grpSpPr>
          <a:xfrm>
            <a:off x="1998313" y="3048000"/>
            <a:ext cx="5147375" cy="3368542"/>
            <a:chOff x="1998313" y="3048000"/>
            <a:chExt cx="5147375" cy="3368542"/>
          </a:xfrm>
        </p:grpSpPr>
        <p:pic>
          <p:nvPicPr>
            <p:cNvPr id="3174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8313" y="3048000"/>
              <a:ext cx="5147375" cy="3368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テキスト ボックス 6"/>
            <p:cNvSpPr txBox="1"/>
            <p:nvPr/>
          </p:nvSpPr>
          <p:spPr>
            <a:xfrm>
              <a:off x="2669710" y="3352800"/>
              <a:ext cx="172194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 smtClean="0">
                  <a:solidFill>
                    <a:srgbClr val="C00000"/>
                  </a:solidFill>
                </a:rPr>
                <a:t>Random BAR destinations</a:t>
              </a:r>
              <a:endParaRPr kumimoji="1" lang="ja-JP" altLang="en-US" sz="1050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584241" y="5261751"/>
              <a:ext cx="130195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b="1" dirty="0" smtClean="0">
                  <a:solidFill>
                    <a:srgbClr val="3366CC"/>
                  </a:solidFill>
                </a:rPr>
                <a:t>Throughput based</a:t>
              </a:r>
            </a:p>
            <a:p>
              <a:pPr algn="ctr"/>
              <a:r>
                <a:rPr kumimoji="1" lang="en-US" altLang="ja-JP" sz="1050" b="1" dirty="0" smtClean="0">
                  <a:solidFill>
                    <a:srgbClr val="3366CC"/>
                  </a:solidFill>
                </a:rPr>
                <a:t>BAR destinations</a:t>
              </a:r>
              <a:endParaRPr kumimoji="1" lang="ja-JP" altLang="en-US" sz="1050" b="1" dirty="0">
                <a:solidFill>
                  <a:srgbClr val="3366CC"/>
                </a:solidFill>
              </a:endParaRPr>
            </a:p>
          </p:txBody>
        </p:sp>
        <p:sp>
          <p:nvSpPr>
            <p:cNvPr id="8" name="円/楕円 7"/>
            <p:cNvSpPr/>
            <p:nvPr/>
          </p:nvSpPr>
          <p:spPr bwMode="auto">
            <a:xfrm>
              <a:off x="3040377" y="4222944"/>
              <a:ext cx="223799" cy="335698"/>
            </a:xfrm>
            <a:prstGeom prst="ellipse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直線コネクタ 10"/>
            <p:cNvCxnSpPr>
              <a:stCxn id="7" idx="2"/>
              <a:endCxn id="8" idx="0"/>
            </p:cNvCxnSpPr>
            <p:nvPr/>
          </p:nvCxnSpPr>
          <p:spPr bwMode="auto">
            <a:xfrm flipH="1">
              <a:off x="3152277" y="3606716"/>
              <a:ext cx="378406" cy="616228"/>
            </a:xfrm>
            <a:prstGeom prst="line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4" name="円/楕円 13"/>
            <p:cNvSpPr/>
            <p:nvPr/>
          </p:nvSpPr>
          <p:spPr bwMode="auto">
            <a:xfrm>
              <a:off x="2806119" y="4403566"/>
              <a:ext cx="223799" cy="335698"/>
            </a:xfrm>
            <a:prstGeom prst="ellipse">
              <a:avLst/>
            </a:prstGeom>
            <a:noFill/>
            <a:ln w="12700" cap="flat" cmpd="sng" algn="ctr">
              <a:solidFill>
                <a:srgbClr val="3366CC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5" name="直線コネクタ 14"/>
            <p:cNvCxnSpPr>
              <a:stCxn id="9" idx="0"/>
              <a:endCxn id="14" idx="4"/>
            </p:cNvCxnSpPr>
            <p:nvPr/>
          </p:nvCxnSpPr>
          <p:spPr bwMode="auto">
            <a:xfrm flipH="1" flipV="1">
              <a:off x="2918019" y="4739264"/>
              <a:ext cx="317202" cy="522487"/>
            </a:xfrm>
            <a:prstGeom prst="line">
              <a:avLst/>
            </a:prstGeom>
            <a:noFill/>
            <a:ln w="12700" cap="flat" cmpd="sng" algn="ctr">
              <a:solidFill>
                <a:srgbClr val="3366CC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1" name="テキスト ボックス 20"/>
            <p:cNvSpPr txBox="1"/>
            <p:nvPr/>
          </p:nvSpPr>
          <p:spPr>
            <a:xfrm>
              <a:off x="4792812" y="3753140"/>
              <a:ext cx="8531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/>
                <a:t>No MU BA</a:t>
              </a:r>
              <a:endParaRPr kumimoji="1" lang="ja-JP" altLang="en-US" sz="1050" dirty="0"/>
            </a:p>
          </p:txBody>
        </p:sp>
        <p:sp>
          <p:nvSpPr>
            <p:cNvPr id="22" name="円/楕円 21"/>
            <p:cNvSpPr/>
            <p:nvPr/>
          </p:nvSpPr>
          <p:spPr bwMode="auto">
            <a:xfrm>
              <a:off x="4401164" y="3429000"/>
              <a:ext cx="223799" cy="460277"/>
            </a:xfrm>
            <a:prstGeom prst="ellips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3" name="直線コネクタ 22"/>
            <p:cNvCxnSpPr>
              <a:stCxn id="21" idx="1"/>
              <a:endCxn id="22" idx="5"/>
            </p:cNvCxnSpPr>
            <p:nvPr/>
          </p:nvCxnSpPr>
          <p:spPr bwMode="auto">
            <a:xfrm flipH="1" flipV="1">
              <a:off x="4592188" y="3821871"/>
              <a:ext cx="200624" cy="62074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7" name="テキスト ボックス 26"/>
            <p:cNvSpPr txBox="1"/>
            <p:nvPr/>
          </p:nvSpPr>
          <p:spPr>
            <a:xfrm>
              <a:off x="4572001" y="5386043"/>
              <a:ext cx="98456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/>
                <a:t>4user MU BA</a:t>
              </a:r>
              <a:endParaRPr kumimoji="1" lang="ja-JP" altLang="en-US" sz="1050" dirty="0"/>
            </a:p>
          </p:txBody>
        </p:sp>
        <p:sp>
          <p:nvSpPr>
            <p:cNvPr id="28" name="円/楕円 27"/>
            <p:cNvSpPr/>
            <p:nvPr/>
          </p:nvSpPr>
          <p:spPr bwMode="auto">
            <a:xfrm>
              <a:off x="4627950" y="4670542"/>
              <a:ext cx="223799" cy="460277"/>
            </a:xfrm>
            <a:prstGeom prst="ellips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100"/>
            </a:p>
          </p:txBody>
        </p:sp>
        <p:cxnSp>
          <p:nvCxnSpPr>
            <p:cNvPr id="29" name="直線コネクタ 28"/>
            <p:cNvCxnSpPr>
              <a:stCxn id="27" idx="0"/>
              <a:endCxn id="28" idx="4"/>
            </p:cNvCxnSpPr>
            <p:nvPr/>
          </p:nvCxnSpPr>
          <p:spPr bwMode="auto">
            <a:xfrm flipH="1" flipV="1">
              <a:off x="4739850" y="5130819"/>
              <a:ext cx="324434" cy="255224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1311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7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7192205"/>
              </p:ext>
            </p:extLst>
          </p:nvPr>
        </p:nvGraphicFramePr>
        <p:xfrm>
          <a:off x="132657" y="1533333"/>
          <a:ext cx="4363144" cy="434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5143"/>
                <a:gridCol w="3048001"/>
              </a:tblGrid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Node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900" b="0" dirty="0" smtClean="0">
                          <a:solidFill>
                            <a:schemeClr val="tx1"/>
                          </a:solidFill>
                        </a:rPr>
                        <a:t>AP x 19, STA x 30 x19 (multicast), STA x 10</a:t>
                      </a:r>
                      <a:r>
                        <a:rPr lang="en-US" altLang="ja-JP" sz="900" b="0" baseline="0" dirty="0" smtClean="0">
                          <a:solidFill>
                            <a:schemeClr val="tx1"/>
                          </a:solidFill>
                        </a:rPr>
                        <a:t> x 19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dirty="0" err="1" smtClean="0">
                          <a:solidFill>
                            <a:schemeClr val="tx1"/>
                          </a:solidFill>
                        </a:rPr>
                        <a:t>Num</a:t>
                      </a:r>
                      <a:r>
                        <a:rPr kumimoji="1" lang="ja-JP" altLang="en-US" sz="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900" baseline="0" dirty="0" smtClean="0">
                          <a:solidFill>
                            <a:schemeClr val="tx1"/>
                          </a:solidFill>
                        </a:rPr>
                        <a:t>of Drops [times]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Traffic Model</a:t>
                      </a:r>
                      <a:r>
                        <a:rPr lang="ja-JP" altLang="en-US" sz="9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&amp; Load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</a:rPr>
                        <a:t>DL:  CBR UDP 3</a:t>
                      </a:r>
                      <a:r>
                        <a:rPr kumimoji="1" lang="ja-JP" altLang="en-US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</a:rPr>
                        <a:t>Mbps (multicast)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UL(Interference):  CBR UDP 10</a:t>
                      </a: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Mbps, from single cell (unicast)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</a:rPr>
                        <a:t>Traffic Duration [sec]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39 sec (approx. 10,000 packet transmission</a:t>
                      </a:r>
                      <a:r>
                        <a:rPr kumimoji="1" lang="ja-JP" altLang="en-US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at app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620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Access Category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AC_BE (unicast), CWmin=15, CWmax=1023, AIFSN=3, TXOP limit=0</a:t>
                      </a:r>
                    </a:p>
                    <a:p>
                      <a:r>
                        <a:rPr kumimoji="1" lang="en-US" altLang="ja-JP" sz="900" b="0" dirty="0" err="1" smtClean="0">
                          <a:solidFill>
                            <a:schemeClr val="tx1"/>
                          </a:solidFill>
                        </a:rPr>
                        <a:t>AC_xx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(Multicast), CWmin=127, CWmax=1023, AIFSN=3, TXOP limit=0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 Power [</a:t>
                      </a:r>
                      <a:r>
                        <a:rPr lang="en-US" altLang="ja-JP" sz="90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+23(AP), +15(STA)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HT80,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2SS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Link Adaptation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Packet Length [byte]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900" b="0" dirty="0" smtClean="0">
                          <a:solidFill>
                            <a:schemeClr val="tx1"/>
                          </a:solidFill>
                        </a:rPr>
                        <a:t>(MPDU, MSDU, APP)=(1530, 1500, 1472) Fixed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L2 Retry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10 (multicast)/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10 (unicast)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</a:rPr>
                        <a:t>BAR/</a:t>
                      </a:r>
                      <a:r>
                        <a:rPr kumimoji="1" lang="en-US" altLang="ja-JP" sz="90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Lowest (MCS0:6Mbps)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</a:rPr>
                        <a:t>RTS Threshold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(Disabled)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Aggregation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(A-MPDU, A-MSDU)=(64KB, NA)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NF [dB]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ja-JP" sz="900" b="0" dirty="0" err="1" smtClean="0">
                          <a:solidFill>
                            <a:schemeClr val="tx1"/>
                          </a:solidFill>
                        </a:rPr>
                        <a:t>Dist</a:t>
                      </a:r>
                      <a:r>
                        <a:rPr lang="en-US" altLang="ja-JP" sz="900" b="0" dirty="0" smtClean="0">
                          <a:solidFill>
                            <a:schemeClr val="tx1"/>
                          </a:solidFill>
                        </a:rPr>
                        <a:t>, Shadow, Fading)=(</a:t>
                      </a:r>
                      <a:r>
                        <a:rPr lang="en-US" altLang="ja-JP" sz="900" b="0" dirty="0" err="1" smtClean="0">
                          <a:solidFill>
                            <a:schemeClr val="tx1"/>
                          </a:solidFill>
                        </a:rPr>
                        <a:t>TGn</a:t>
                      </a:r>
                      <a:r>
                        <a:rPr lang="en-US" altLang="ja-JP" sz="900" b="0" dirty="0" smtClean="0">
                          <a:solidFill>
                            <a:schemeClr val="tx1"/>
                          </a:solidFill>
                        </a:rPr>
                        <a:t>, σ=5dB, </a:t>
                      </a:r>
                      <a:r>
                        <a:rPr lang="en-US" altLang="ja-JP" sz="900" b="0" baseline="0" dirty="0" smtClean="0">
                          <a:solidFill>
                            <a:schemeClr val="tx1"/>
                          </a:solidFill>
                        </a:rPr>
                        <a:t>K=12dB-Rice</a:t>
                      </a:r>
                      <a:r>
                        <a:rPr lang="en-US" altLang="ja-JP" sz="9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Detect </a:t>
                      </a:r>
                      <a:r>
                        <a:rPr lang="en-US" altLang="ja-JP" sz="900" dirty="0" err="1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altLang="ja-JP" sz="90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(PD, ED) = (-82, -62)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433855"/>
              </p:ext>
            </p:extLst>
          </p:nvPr>
        </p:nvGraphicFramePr>
        <p:xfrm>
          <a:off x="4620605" y="1524000"/>
          <a:ext cx="436314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2995"/>
                <a:gridCol w="3040149"/>
              </a:tblGrid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Channel Setting [MHz]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en-US" altLang="ja-JP" sz="900" b="0" dirty="0" err="1" smtClean="0">
                          <a:solidFill>
                            <a:schemeClr val="tx1"/>
                          </a:solidFill>
                        </a:rPr>
                        <a:t>CenterFreq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, BW)=(5180, 80)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Antenna Gain [</a:t>
                      </a:r>
                      <a:r>
                        <a:rPr kumimoji="1" lang="en-US" altLang="ja-JP" sz="900" b="0" dirty="0" err="1" smtClean="0">
                          <a:solidFill>
                            <a:schemeClr val="tx1"/>
                          </a:solidFill>
                        </a:rPr>
                        <a:t>dBi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0(AP),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-2(STA)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Antenna Height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[m]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3(AP), 1.5(STA)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 buffer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size [Byte]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375k  [default=</a:t>
                      </a:r>
                      <a:r>
                        <a:rPr kumimoji="1" lang="ja-JP" altLang="en-US" sz="900" b="0" baseline="0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] (size that can hold 1 sec data size)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Wraparound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TTL [sec]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1 sec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PLCP Header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Error </a:t>
                      </a:r>
                      <a:r>
                        <a:rPr kumimoji="1" lang="en-US" altLang="ja-JP" sz="900" b="0" baseline="0" dirty="0" err="1" smtClean="0">
                          <a:solidFill>
                            <a:schemeClr val="tx1"/>
                          </a:solidFill>
                        </a:rPr>
                        <a:t>Det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Number of</a:t>
                      </a:r>
                      <a:r>
                        <a:rPr kumimoji="1" lang="ja-JP" altLang="en-US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Multiplexing BA Users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baseline="0" dirty="0" smtClean="0">
                          <a:solidFill>
                            <a:srgbClr val="FF0000"/>
                          </a:solidFill>
                        </a:rPr>
                        <a:t>1(No-multiplexing), 4, 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Leader Selection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Random / </a:t>
                      </a:r>
                      <a:r>
                        <a:rPr kumimoji="1" lang="en-US" altLang="ja-JP" sz="900" b="1" baseline="0" dirty="0" smtClean="0">
                          <a:solidFill>
                            <a:schemeClr val="tx1"/>
                          </a:solidFill>
                        </a:rPr>
                        <a:t>Throughput based(with MD Report)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algn="l" defTabSz="1089325" rtl="0" eaLnBrk="1" latinLnBrk="0" hangingPunct="1"/>
                      <a:r>
                        <a:rPr kumimoji="1" lang="en-US" altLang="ja-JP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MSDU Count Duration [sec]</a:t>
                      </a:r>
                      <a:endParaRPr kumimoji="1" lang="ja-JP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89325" rtl="0" eaLnBrk="1" latinLnBrk="0" hangingPunct="1"/>
                      <a:r>
                        <a:rPr kumimoji="1" lang="en-US" altLang="ja-JP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Rx MSDU Threshold to determine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send Report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1000000 (All STA send BAR frames)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Statistics start delay max</a:t>
                      </a:r>
                      <a:r>
                        <a:rPr kumimoji="1" lang="ja-JP" altLang="en-US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time [sec]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0 (All STA start measurement at the same time)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Report transmission delay max time [sec]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1 (Same as MSDU count Duration)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858" y="5080113"/>
            <a:ext cx="1444742" cy="1317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正方形/長方形 12"/>
          <p:cNvSpPr/>
          <p:nvPr/>
        </p:nvSpPr>
        <p:spPr>
          <a:xfrm>
            <a:off x="6096082" y="5224790"/>
            <a:ext cx="16001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b="1" dirty="0" smtClean="0">
                <a:solidFill>
                  <a:schemeClr val="tx1"/>
                </a:solidFill>
                <a:latin typeface="+mj-ea"/>
              </a:rPr>
              <a:t>Topology</a:t>
            </a:r>
            <a:r>
              <a:rPr lang="en-US" altLang="ja-JP" sz="1100" dirty="0" smtClean="0">
                <a:solidFill>
                  <a:schemeClr val="tx1"/>
                </a:solidFill>
                <a:latin typeface="+mj-ea"/>
              </a:rPr>
              <a:t> (followed ss3)</a:t>
            </a:r>
            <a:endParaRPr lang="ja-JP" altLang="en-US" sz="11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2" name="正方形/長方形 1"/>
          <p:cNvSpPr/>
          <p:nvPr/>
        </p:nvSpPr>
        <p:spPr bwMode="auto">
          <a:xfrm>
            <a:off x="4619625" y="3121627"/>
            <a:ext cx="4362450" cy="364330"/>
          </a:xfrm>
          <a:prstGeom prst="rect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タイトル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 smtClean="0"/>
              <a:t>Simulation conditions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799" y="1981200"/>
            <a:ext cx="7878059" cy="4114800"/>
          </a:xfrm>
        </p:spPr>
        <p:txBody>
          <a:bodyPr/>
          <a:lstStyle/>
          <a:p>
            <a:pPr marL="342900" lvl="2" indent="-342900"/>
            <a:r>
              <a:rPr kumimoji="1" lang="en-US" altLang="ja-JP" b="1" dirty="0" smtClean="0">
                <a:ea typeface="+mn-ea"/>
                <a:cs typeface="+mn-cs"/>
              </a:rPr>
              <a:t>Concealment </a:t>
            </a:r>
            <a:r>
              <a:rPr kumimoji="1" lang="en-US" altLang="ja-JP" b="1" dirty="0">
                <a:ea typeface="+mn-ea"/>
                <a:cs typeface="+mn-cs"/>
              </a:rPr>
              <a:t>of GCR </a:t>
            </a:r>
            <a:r>
              <a:rPr kumimoji="1" lang="en-US" altLang="ja-JP" b="1" dirty="0" smtClean="0">
                <a:ea typeface="+mn-ea"/>
                <a:cs typeface="+mn-cs"/>
              </a:rPr>
              <a:t>transmissions</a:t>
            </a:r>
            <a:r>
              <a:rPr kumimoji="1" lang="en-US" altLang="ja-JP" b="1" dirty="0"/>
              <a:t> (11aa Mandatory)</a:t>
            </a:r>
            <a:endParaRPr kumimoji="1" lang="en-US" altLang="ja-JP" b="1" dirty="0" smtClean="0">
              <a:ea typeface="+mn-ea"/>
              <a:cs typeface="+mn-cs"/>
            </a:endParaRPr>
          </a:p>
          <a:p>
            <a:pPr marL="685800" lvl="3" indent="-342900"/>
            <a:r>
              <a:rPr kumimoji="1" lang="en-US" altLang="ja-JP" sz="1400" dirty="0" smtClean="0">
                <a:ea typeface="+mn-ea"/>
                <a:cs typeface="+mn-cs"/>
              </a:rPr>
              <a:t>To avoid that legacy STA receives an original frame and a retransmitted frame with same sequence number, the retransmitted frame shall be </a:t>
            </a:r>
            <a:r>
              <a:rPr kumimoji="1" lang="en-US" altLang="ja-JP" sz="1400" dirty="0">
                <a:ea typeface="+mn-ea"/>
                <a:cs typeface="+mn-cs"/>
              </a:rPr>
              <a:t>concealed with </a:t>
            </a:r>
            <a:r>
              <a:rPr kumimoji="1" lang="en-US" altLang="ja-JP" sz="1400" dirty="0" smtClean="0">
                <a:ea typeface="+mn-ea"/>
                <a:cs typeface="+mn-cs"/>
              </a:rPr>
              <a:t>dot11GCRConcealmentAddress.</a:t>
            </a:r>
          </a:p>
          <a:p>
            <a:pPr marL="685800" lvl="3" indent="-342900"/>
            <a:r>
              <a:rPr kumimoji="1" lang="en-US" altLang="ja-JP" sz="1400" dirty="0" smtClean="0">
                <a:ea typeface="+mn-ea"/>
                <a:cs typeface="+mn-cs"/>
              </a:rPr>
              <a:t>The concealed GCR Group Address is included in DA field in </a:t>
            </a:r>
            <a:r>
              <a:rPr kumimoji="1" lang="en-US" altLang="ja-JP" sz="1400" u="sng" dirty="0" smtClean="0">
                <a:ea typeface="+mn-ea"/>
                <a:cs typeface="+mn-cs"/>
              </a:rPr>
              <a:t>A-MSDU</a:t>
            </a:r>
            <a:r>
              <a:rPr kumimoji="1" lang="en-US" altLang="ja-JP" sz="1400" dirty="0" smtClean="0">
                <a:ea typeface="+mn-ea"/>
                <a:cs typeface="+mn-cs"/>
              </a:rPr>
              <a:t>. </a:t>
            </a:r>
            <a:r>
              <a:rPr kumimoji="1" lang="en-US" altLang="ja-JP" sz="1400" dirty="0"/>
              <a:t>The retransmitted frame has Retry=1 in Frame Control field, dot11GCRConcealmentAddress in Address1 field. </a:t>
            </a:r>
            <a:endParaRPr kumimoji="1" lang="en-US" altLang="ja-JP" sz="1400" dirty="0" smtClean="0">
              <a:ea typeface="+mn-ea"/>
              <a:cs typeface="+mn-cs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pPr lvl="1"/>
            <a:r>
              <a:rPr kumimoji="1" lang="en-US" altLang="ja-JP" dirty="0"/>
              <a:t>Summary of 802.11aa </a:t>
            </a:r>
            <a:r>
              <a:rPr kumimoji="1" lang="en-US" altLang="ja-JP" dirty="0" smtClean="0"/>
              <a:t>Concealment address</a:t>
            </a:r>
            <a:endParaRPr kumimoji="1" lang="ja-JP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Sept.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27</a:t>
            </a:fld>
            <a:endParaRPr lang="en-US" dirty="0"/>
          </a:p>
        </p:txBody>
      </p:sp>
      <p:grpSp>
        <p:nvGrpSpPr>
          <p:cNvPr id="90" name="グループ化 89"/>
          <p:cNvGrpSpPr/>
          <p:nvPr/>
        </p:nvGrpSpPr>
        <p:grpSpPr>
          <a:xfrm>
            <a:off x="117348" y="3581400"/>
            <a:ext cx="8909304" cy="2338478"/>
            <a:chOff x="117348" y="3581400"/>
            <a:chExt cx="8909304" cy="2338478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3676372" y="4712539"/>
              <a:ext cx="873136" cy="292939"/>
            </a:xfrm>
            <a:prstGeom prst="rect">
              <a:avLst/>
            </a:prstGeom>
            <a:noFill/>
          </p:spPr>
          <p:txBody>
            <a:bodyPr wrap="none" lIns="76746" tIns="38373" rIns="76746" bIns="38373" rtlCol="0">
              <a:spAutoFit/>
            </a:bodyPr>
            <a:lstStyle>
              <a:defPPr>
                <a:defRPr lang="en-US"/>
              </a:defPPr>
              <a:lvl1pPr>
                <a:defRPr sz="1400" b="1"/>
              </a:lvl1pPr>
            </a:lstStyle>
            <a:p>
              <a:r>
                <a:rPr lang="en-US" altLang="ja-JP" dirty="0" smtClean="0"/>
                <a:t>A-MSDU</a:t>
              </a:r>
              <a:endParaRPr lang="ja-JP" altLang="en-US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19681" y="3581400"/>
              <a:ext cx="693600" cy="292939"/>
            </a:xfrm>
            <a:prstGeom prst="rect">
              <a:avLst/>
            </a:prstGeom>
            <a:noFill/>
          </p:spPr>
          <p:txBody>
            <a:bodyPr wrap="none" lIns="76746" tIns="38373" rIns="76746" bIns="38373" rtlCol="0">
              <a:spAutoFit/>
            </a:bodyPr>
            <a:lstStyle>
              <a:defPPr>
                <a:defRPr lang="en-US"/>
              </a:defPPr>
              <a:lvl1pPr>
                <a:defRPr sz="1400" b="1"/>
              </a:lvl1pPr>
            </a:lstStyle>
            <a:p>
              <a:r>
                <a:rPr lang="en-US" altLang="ja-JP" dirty="0" smtClean="0"/>
                <a:t>MPDU</a:t>
              </a:r>
              <a:endParaRPr lang="ja-JP" altLang="en-US" dirty="0"/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117348" y="3874339"/>
              <a:ext cx="8909304" cy="351684"/>
              <a:chOff x="182103" y="3426829"/>
              <a:chExt cx="8909304" cy="351684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1148258" y="3487255"/>
                <a:ext cx="63350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Duration</a:t>
                </a:r>
                <a:endParaRPr lang="ja-JP" altLang="en-US" sz="900" dirty="0"/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1867856" y="3487255"/>
                <a:ext cx="67518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Address 1</a:t>
                </a:r>
                <a:endParaRPr lang="ja-JP" altLang="en-US" sz="900" dirty="0"/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>
                <a:off x="182103" y="3487255"/>
                <a:ext cx="925253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b="1" dirty="0"/>
                  <a:t>Frame Control</a:t>
                </a:r>
                <a:endParaRPr kumimoji="1" lang="ja-JP" altLang="en-US" sz="900" b="1" dirty="0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184436" y="3426829"/>
                <a:ext cx="922920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1107356" y="3426829"/>
                <a:ext cx="715310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1823104" y="3426829"/>
                <a:ext cx="764689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テキスト ボックス 29"/>
              <p:cNvSpPr txBox="1"/>
              <p:nvPr/>
            </p:nvSpPr>
            <p:spPr>
              <a:xfrm>
                <a:off x="2632544" y="3487255"/>
                <a:ext cx="67518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Address 2</a:t>
                </a:r>
                <a:endParaRPr lang="ja-JP" altLang="en-US" sz="900" dirty="0"/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2587792" y="3426829"/>
                <a:ext cx="764689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3397233" y="3487255"/>
                <a:ext cx="67518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Address 3</a:t>
                </a:r>
                <a:endParaRPr lang="ja-JP" altLang="en-US" sz="900" dirty="0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3352481" y="3426829"/>
                <a:ext cx="764689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4158214" y="3487255"/>
                <a:ext cx="105990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Sequence Control</a:t>
                </a:r>
                <a:endParaRPr lang="ja-JP" altLang="en-US" sz="900" dirty="0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4114844" y="3426829"/>
                <a:ext cx="1146647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5289137" y="3487255"/>
                <a:ext cx="75212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(Address 4)</a:t>
                </a:r>
                <a:endParaRPr lang="ja-JP" altLang="en-US" sz="900" dirty="0"/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5261491" y="3426829"/>
                <a:ext cx="807420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>
                <a:off x="6098795" y="3487255"/>
                <a:ext cx="80983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QoS Control</a:t>
                </a:r>
                <a:endParaRPr lang="ja-JP" altLang="en-US" sz="900" dirty="0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6072115" y="3426829"/>
                <a:ext cx="863197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6945961" y="3487255"/>
                <a:ext cx="84189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(HT Control)</a:t>
                </a:r>
                <a:endParaRPr lang="ja-JP" altLang="en-US" sz="900" dirty="0"/>
              </a:p>
            </p:txBody>
          </p:sp>
          <p:sp>
            <p:nvSpPr>
              <p:cNvPr id="46" name="正方形/長方形 45"/>
              <p:cNvSpPr/>
              <p:nvPr/>
            </p:nvSpPr>
            <p:spPr>
              <a:xfrm>
                <a:off x="6935312" y="3426829"/>
                <a:ext cx="863197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7831601" y="3487255"/>
                <a:ext cx="797013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Frame Body</a:t>
                </a:r>
                <a:endParaRPr lang="ja-JP" altLang="en-US" sz="900" dirty="0"/>
              </a:p>
            </p:txBody>
          </p:sp>
          <p:sp>
            <p:nvSpPr>
              <p:cNvPr id="49" name="正方形/長方形 48"/>
              <p:cNvSpPr/>
              <p:nvPr/>
            </p:nvSpPr>
            <p:spPr>
              <a:xfrm>
                <a:off x="7798509" y="3426829"/>
                <a:ext cx="863197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8674271" y="3487255"/>
                <a:ext cx="40267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FCS</a:t>
                </a:r>
                <a:endParaRPr lang="ja-JP" altLang="en-US" sz="900" dirty="0"/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8659809" y="3426829"/>
                <a:ext cx="431598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4" name="テキスト ボックス 53"/>
            <p:cNvSpPr txBox="1"/>
            <p:nvPr/>
          </p:nvSpPr>
          <p:spPr>
            <a:xfrm>
              <a:off x="1058153" y="4511740"/>
              <a:ext cx="21650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rgbClr val="FF0000"/>
                  </a:solidFill>
                </a:rPr>
                <a:t>dot11GCRConcealmentAddress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235533" y="4511740"/>
              <a:ext cx="6912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FF0000"/>
                  </a:solidFill>
                </a:rPr>
                <a:t>Retry=1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7" name="直線矢印コネクタ 56"/>
            <p:cNvCxnSpPr>
              <a:stCxn id="54" idx="0"/>
              <a:endCxn id="26" idx="2"/>
            </p:cNvCxnSpPr>
            <p:nvPr/>
          </p:nvCxnSpPr>
          <p:spPr bwMode="auto">
            <a:xfrm flipV="1">
              <a:off x="2140693" y="4226023"/>
              <a:ext cx="1" cy="28571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8" name="直線矢印コネクタ 57"/>
            <p:cNvCxnSpPr>
              <a:stCxn id="55" idx="0"/>
              <a:endCxn id="24" idx="2"/>
            </p:cNvCxnSpPr>
            <p:nvPr/>
          </p:nvCxnSpPr>
          <p:spPr bwMode="auto">
            <a:xfrm flipV="1">
              <a:off x="581141" y="4226023"/>
              <a:ext cx="0" cy="28571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76" name="グループ化 75"/>
            <p:cNvGrpSpPr/>
            <p:nvPr/>
          </p:nvGrpSpPr>
          <p:grpSpPr>
            <a:xfrm>
              <a:off x="4356498" y="5005478"/>
              <a:ext cx="4670154" cy="351684"/>
              <a:chOff x="174776" y="4522921"/>
              <a:chExt cx="4670154" cy="351684"/>
            </a:xfrm>
          </p:grpSpPr>
          <p:sp>
            <p:nvSpPr>
              <p:cNvPr id="11" name="テキスト ボックス 10"/>
              <p:cNvSpPr txBox="1"/>
              <p:nvPr/>
            </p:nvSpPr>
            <p:spPr>
              <a:xfrm>
                <a:off x="2967672" y="4583346"/>
                <a:ext cx="524503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MSDU</a:t>
                </a:r>
                <a:endParaRPr lang="ja-JP" altLang="en-US" sz="900" dirty="0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2468842" y="4522921"/>
                <a:ext cx="1579870" cy="35168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テキスト ボックス 62"/>
              <p:cNvSpPr txBox="1"/>
              <p:nvPr/>
            </p:nvSpPr>
            <p:spPr>
              <a:xfrm>
                <a:off x="4149239" y="4583346"/>
                <a:ext cx="59503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Padding</a:t>
                </a:r>
                <a:endParaRPr lang="ja-JP" altLang="en-US" sz="900" dirty="0"/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4048583" y="4522921"/>
                <a:ext cx="796347" cy="35168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テキスト ボックス 64"/>
              <p:cNvSpPr txBox="1"/>
              <p:nvPr/>
            </p:nvSpPr>
            <p:spPr>
              <a:xfrm>
                <a:off x="381431" y="4583347"/>
                <a:ext cx="35137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DA</a:t>
                </a:r>
                <a:endParaRPr lang="ja-JP" altLang="en-US" sz="900" dirty="0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174776" y="4522921"/>
                <a:ext cx="764689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テキスト ボックス 66"/>
              <p:cNvSpPr txBox="1"/>
              <p:nvPr/>
            </p:nvSpPr>
            <p:spPr>
              <a:xfrm>
                <a:off x="1155737" y="4583347"/>
                <a:ext cx="33214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SA</a:t>
                </a:r>
                <a:endParaRPr lang="ja-JP" altLang="en-US" sz="900" dirty="0"/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>
                <a:off x="939464" y="4522921"/>
                <a:ext cx="764689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テキスト ボックス 68"/>
              <p:cNvSpPr txBox="1"/>
              <p:nvPr/>
            </p:nvSpPr>
            <p:spPr>
              <a:xfrm>
                <a:off x="1817834" y="4583347"/>
                <a:ext cx="53732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Length</a:t>
                </a:r>
                <a:endParaRPr lang="ja-JP" altLang="en-US" sz="900" dirty="0"/>
              </a:p>
            </p:txBody>
          </p:sp>
          <p:sp>
            <p:nvSpPr>
              <p:cNvPr id="70" name="正方形/長方形 69"/>
              <p:cNvSpPr/>
              <p:nvPr/>
            </p:nvSpPr>
            <p:spPr>
              <a:xfrm>
                <a:off x="1704153" y="4522921"/>
                <a:ext cx="764689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2" name="テキスト ボックス 71"/>
            <p:cNvSpPr txBox="1"/>
            <p:nvPr/>
          </p:nvSpPr>
          <p:spPr>
            <a:xfrm>
              <a:off x="4006333" y="5642879"/>
              <a:ext cx="14650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solidFill>
                    <a:srgbClr val="FF0000"/>
                  </a:solidFill>
                </a:rPr>
                <a:t>GCR Group Address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73" name="直線矢印コネクタ 72"/>
            <p:cNvCxnSpPr>
              <a:stCxn id="72" idx="0"/>
              <a:endCxn id="66" idx="2"/>
            </p:cNvCxnSpPr>
            <p:nvPr/>
          </p:nvCxnSpPr>
          <p:spPr bwMode="auto">
            <a:xfrm flipV="1">
              <a:off x="4738842" y="5357162"/>
              <a:ext cx="1" cy="28571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2" name="直線コネクタ 81"/>
            <p:cNvCxnSpPr/>
            <p:nvPr/>
          </p:nvCxnSpPr>
          <p:spPr bwMode="auto">
            <a:xfrm flipH="1">
              <a:off x="4356498" y="4226023"/>
              <a:ext cx="3377256" cy="77945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直線コネクタ 82"/>
            <p:cNvCxnSpPr/>
            <p:nvPr/>
          </p:nvCxnSpPr>
          <p:spPr bwMode="auto">
            <a:xfrm>
              <a:off x="8595054" y="4226023"/>
              <a:ext cx="431598" cy="77945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7" name="テキスト ボックス 86"/>
            <p:cNvSpPr txBox="1"/>
            <p:nvPr/>
          </p:nvSpPr>
          <p:spPr>
            <a:xfrm>
              <a:off x="1408185" y="4788905"/>
              <a:ext cx="14650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/>
                <a:t>GCR Group Address</a:t>
              </a:r>
              <a:endParaRPr kumimoji="1" lang="ja-JP" altLang="en-US" dirty="0"/>
            </a:p>
          </p:txBody>
        </p:sp>
        <p:sp>
          <p:nvSpPr>
            <p:cNvPr id="88" name="乗算記号 87"/>
            <p:cNvSpPr/>
            <p:nvPr/>
          </p:nvSpPr>
          <p:spPr bwMode="auto">
            <a:xfrm>
              <a:off x="1388131" y="4794472"/>
              <a:ext cx="1505125" cy="265864"/>
            </a:xfrm>
            <a:prstGeom prst="mathMultiply">
              <a:avLst/>
            </a:prstGeom>
            <a:solidFill>
              <a:schemeClr val="tx1">
                <a:alpha val="7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円弧 88"/>
            <p:cNvSpPr/>
            <p:nvPr/>
          </p:nvSpPr>
          <p:spPr bwMode="auto">
            <a:xfrm rot="5400000" flipV="1">
              <a:off x="3284365" y="3274543"/>
              <a:ext cx="1363162" cy="3650507"/>
            </a:xfrm>
            <a:prstGeom prst="arc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168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kumimoji="1" lang="en-US" altLang="ja-JP" sz="2000" dirty="0" smtClean="0"/>
              <a:t>The TGax Spec Framework Document (SFD)[1] includes </a:t>
            </a:r>
            <a:r>
              <a:rPr kumimoji="1" lang="en-US" altLang="ja-JP" sz="2000" dirty="0"/>
              <a:t>mention of BA/ACK multiplexing, as follows;</a:t>
            </a:r>
            <a:endParaRPr kumimoji="1" lang="en-US" altLang="ja-JP" sz="2000" dirty="0" smtClean="0"/>
          </a:p>
          <a:p>
            <a:pPr lvl="1"/>
            <a:r>
              <a:rPr lang="en-GB" altLang="ja-JP" sz="1800" i="1" dirty="0" smtClean="0"/>
              <a:t>The </a:t>
            </a:r>
            <a:r>
              <a:rPr lang="en-GB" altLang="ja-JP" sz="1800" i="1" dirty="0"/>
              <a:t>amendment shall include a mechanism to multiplex BA/ACK responses to DL MU transmission. [MU Motion #4, March </a:t>
            </a:r>
            <a:r>
              <a:rPr lang="en-GB" altLang="ja-JP" sz="1800" i="1" dirty="0" smtClean="0"/>
              <a:t>2015]</a:t>
            </a:r>
          </a:p>
          <a:p>
            <a:r>
              <a:rPr kumimoji="1" lang="en-US" altLang="ja-JP" sz="2000" dirty="0"/>
              <a:t>The TGax SFD also includes a definition, as follows;</a:t>
            </a:r>
          </a:p>
          <a:p>
            <a:pPr lvl="1"/>
            <a:r>
              <a:rPr lang="en-GB" altLang="ja-JP" sz="1800" i="1" dirty="0" smtClean="0"/>
              <a:t>MU </a:t>
            </a:r>
            <a:r>
              <a:rPr lang="en-GB" altLang="ja-JP" sz="1800" i="1" dirty="0"/>
              <a:t>features include UL and DL OFDMA and UL and DL MU-MIMO</a:t>
            </a:r>
            <a:r>
              <a:rPr lang="en-GB" altLang="ja-JP" sz="1800" i="1" dirty="0" smtClean="0"/>
              <a:t>.</a:t>
            </a:r>
            <a:endParaRPr lang="ja-JP" altLang="ja-JP" sz="1800" i="1" dirty="0"/>
          </a:p>
          <a:p>
            <a:pPr lvl="1"/>
            <a:endParaRPr lang="ja-JP" altLang="ja-JP" sz="1800" i="1" dirty="0" smtClean="0"/>
          </a:p>
          <a:p>
            <a:endParaRPr kumimoji="1" lang="ja-JP" altLang="en-US" sz="2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Background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589690" y="4172634"/>
            <a:ext cx="1398140" cy="30777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dirty="0"/>
              <a:t>Response Phase</a:t>
            </a:r>
            <a:endParaRPr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4852907" y="4752202"/>
            <a:ext cx="2871707" cy="1617820"/>
            <a:chOff x="4852907" y="4752202"/>
            <a:chExt cx="2871707" cy="1617820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5651822" y="6093023"/>
              <a:ext cx="184332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kumimoji="1" b="1"/>
              </a:lvl1pPr>
            </a:lstStyle>
            <a:p>
              <a:r>
                <a:rPr lang="en-US" altLang="ja-JP" dirty="0"/>
                <a:t>UL multiplexed </a:t>
              </a:r>
              <a:r>
                <a:rPr lang="en-US" altLang="ja-JP" dirty="0" smtClean="0"/>
                <a:t>BA/ACK</a:t>
              </a:r>
              <a:endParaRPr lang="ja-JP" altLang="en-US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137932" y="5090065"/>
              <a:ext cx="720069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BA/ACK</a:t>
              </a:r>
              <a:endParaRPr kumimoji="1" lang="ja-JP" altLang="en-US" sz="1050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6137931" y="5774648"/>
              <a:ext cx="720069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BA/ACK</a:t>
              </a:r>
              <a:endParaRPr kumimoji="1" lang="ja-JP" altLang="en-US" sz="1050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6137932" y="5429799"/>
              <a:ext cx="720069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BA/ACK</a:t>
              </a:r>
              <a:endParaRPr kumimoji="1" lang="ja-JP" altLang="en-US" sz="1050" dirty="0"/>
            </a:p>
          </p:txBody>
        </p:sp>
        <p:cxnSp>
          <p:nvCxnSpPr>
            <p:cNvPr id="30" name="直線矢印コネクタ 29"/>
            <p:cNvCxnSpPr/>
            <p:nvPr/>
          </p:nvCxnSpPr>
          <p:spPr bwMode="auto">
            <a:xfrm flipV="1">
              <a:off x="6858000" y="4891446"/>
              <a:ext cx="1" cy="11422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1" name="テキスト ボックス 50"/>
            <p:cNvSpPr txBox="1"/>
            <p:nvPr/>
          </p:nvSpPr>
          <p:spPr>
            <a:xfrm>
              <a:off x="5042126" y="475220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AP</a:t>
              </a:r>
              <a:endParaRPr kumimoji="1" lang="ja-JP" altLang="en-US" dirty="0"/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4852907" y="5215732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x</a:t>
              </a:r>
              <a:endParaRPr kumimoji="1" lang="ja-JP" altLang="en-US" dirty="0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4852907" y="5555467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y</a:t>
              </a:r>
              <a:endParaRPr kumimoji="1" lang="ja-JP" altLang="en-US" dirty="0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4852907" y="5895202"/>
              <a:ext cx="5614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z</a:t>
              </a:r>
              <a:endParaRPr kumimoji="1" lang="ja-JP" altLang="en-US" dirty="0"/>
            </a:p>
          </p:txBody>
        </p:sp>
        <p:grpSp>
          <p:nvGrpSpPr>
            <p:cNvPr id="55" name="グループ化 54"/>
            <p:cNvGrpSpPr/>
            <p:nvPr/>
          </p:nvGrpSpPr>
          <p:grpSpPr>
            <a:xfrm>
              <a:off x="5422358" y="4891446"/>
              <a:ext cx="2302256" cy="1144812"/>
              <a:chOff x="2269744" y="5120045"/>
              <a:chExt cx="5229172" cy="1144812"/>
            </a:xfrm>
          </p:grpSpPr>
          <p:cxnSp>
            <p:nvCxnSpPr>
              <p:cNvPr id="56" name="直線コネクタ 55"/>
              <p:cNvCxnSpPr/>
              <p:nvPr/>
            </p:nvCxnSpPr>
            <p:spPr bwMode="auto">
              <a:xfrm>
                <a:off x="2269744" y="5120045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直線コネクタ 56"/>
              <p:cNvCxnSpPr/>
              <p:nvPr/>
            </p:nvCxnSpPr>
            <p:spPr bwMode="auto">
              <a:xfrm>
                <a:off x="2269744" y="5582831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8" name="直線コネクタ 57"/>
              <p:cNvCxnSpPr/>
              <p:nvPr/>
            </p:nvCxnSpPr>
            <p:spPr bwMode="auto">
              <a:xfrm>
                <a:off x="2269744" y="5922566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9" name="直線コネクタ 58"/>
              <p:cNvCxnSpPr/>
              <p:nvPr/>
            </p:nvCxnSpPr>
            <p:spPr bwMode="auto">
              <a:xfrm>
                <a:off x="2269744" y="6264857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sp>
        <p:nvSpPr>
          <p:cNvPr id="38" name="テキスト ボックス 37"/>
          <p:cNvSpPr txBox="1"/>
          <p:nvPr/>
        </p:nvSpPr>
        <p:spPr>
          <a:xfrm>
            <a:off x="1750401" y="4172634"/>
            <a:ext cx="2114105" cy="30777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dirty="0"/>
              <a:t>Data Transmission Phase</a:t>
            </a:r>
            <a:endParaRPr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371600" y="4614447"/>
            <a:ext cx="2871707" cy="1755576"/>
            <a:chOff x="1371600" y="4614447"/>
            <a:chExt cx="2871707" cy="1755576"/>
          </a:xfrm>
        </p:grpSpPr>
        <p:cxnSp>
          <p:nvCxnSpPr>
            <p:cNvPr id="34" name="直線矢印コネクタ 33"/>
            <p:cNvCxnSpPr/>
            <p:nvPr/>
          </p:nvCxnSpPr>
          <p:spPr bwMode="auto">
            <a:xfrm>
              <a:off x="3589790" y="4891446"/>
              <a:ext cx="0" cy="80252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>
              <a:off x="3589790" y="4891446"/>
              <a:ext cx="0" cy="11448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6" name="テキスト ボックス 15"/>
            <p:cNvSpPr txBox="1"/>
            <p:nvPr/>
          </p:nvSpPr>
          <p:spPr>
            <a:xfrm>
              <a:off x="1560819" y="475220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AP</a:t>
              </a:r>
              <a:endParaRPr kumimoji="1" lang="ja-JP" altLang="en-US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371600" y="5215732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x</a:t>
              </a:r>
              <a:endParaRPr kumimoji="1" lang="ja-JP" altLang="en-US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371600" y="5555467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y</a:t>
              </a:r>
              <a:endParaRPr kumimoji="1" lang="ja-JP" altLang="en-US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371600" y="5895202"/>
              <a:ext cx="5614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z</a:t>
              </a:r>
              <a:endParaRPr kumimoji="1" lang="ja-JP" altLang="en-US" dirty="0"/>
            </a:p>
          </p:txBody>
        </p:sp>
        <p:grpSp>
          <p:nvGrpSpPr>
            <p:cNvPr id="48" name="グループ化 47"/>
            <p:cNvGrpSpPr/>
            <p:nvPr/>
          </p:nvGrpSpPr>
          <p:grpSpPr>
            <a:xfrm>
              <a:off x="1941051" y="4891446"/>
              <a:ext cx="2302256" cy="1144812"/>
              <a:chOff x="2269744" y="5120045"/>
              <a:chExt cx="5229172" cy="1144812"/>
            </a:xfrm>
          </p:grpSpPr>
          <p:cxnSp>
            <p:nvCxnSpPr>
              <p:cNvPr id="21" name="直線コネクタ 20"/>
              <p:cNvCxnSpPr/>
              <p:nvPr/>
            </p:nvCxnSpPr>
            <p:spPr bwMode="auto">
              <a:xfrm>
                <a:off x="2269744" y="5120045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" name="直線コネクタ 21"/>
              <p:cNvCxnSpPr/>
              <p:nvPr/>
            </p:nvCxnSpPr>
            <p:spPr bwMode="auto">
              <a:xfrm>
                <a:off x="2269744" y="5582831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" name="直線コネクタ 22"/>
              <p:cNvCxnSpPr/>
              <p:nvPr/>
            </p:nvCxnSpPr>
            <p:spPr bwMode="auto">
              <a:xfrm>
                <a:off x="2269744" y="5922566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" name="直線コネクタ 23"/>
              <p:cNvCxnSpPr/>
              <p:nvPr/>
            </p:nvCxnSpPr>
            <p:spPr bwMode="auto">
              <a:xfrm>
                <a:off x="2269744" y="6264857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31" name="直線矢印コネクタ 30"/>
            <p:cNvCxnSpPr/>
            <p:nvPr/>
          </p:nvCxnSpPr>
          <p:spPr bwMode="auto">
            <a:xfrm>
              <a:off x="3589790" y="4891446"/>
              <a:ext cx="0" cy="46278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9" name="テキスト ボックス 38"/>
            <p:cNvSpPr txBox="1"/>
            <p:nvPr/>
          </p:nvSpPr>
          <p:spPr>
            <a:xfrm>
              <a:off x="2490707" y="4614447"/>
              <a:ext cx="1099083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DL MU PPDU</a:t>
              </a:r>
              <a:endParaRPr kumimoji="1" lang="ja-JP" altLang="en-US" dirty="0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1593769" y="6093024"/>
              <a:ext cx="264001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b="1" dirty="0" smtClean="0"/>
                <a:t>DL</a:t>
              </a:r>
              <a:r>
                <a:rPr kumimoji="1" lang="ja-JP" altLang="en-US" b="1" dirty="0"/>
                <a:t> </a:t>
              </a:r>
              <a:r>
                <a:rPr kumimoji="1" lang="en-US" altLang="ja-JP" b="1" dirty="0" smtClean="0"/>
                <a:t>MU(OFDMA/MU-MIMO) </a:t>
              </a:r>
              <a:r>
                <a:rPr kumimoji="1" lang="en-US" altLang="ja-JP" b="1" dirty="0"/>
                <a:t>PPDU</a:t>
              </a:r>
              <a:endParaRPr kumimoji="1" lang="ja-JP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3498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799" y="1981200"/>
            <a:ext cx="7772401" cy="4114800"/>
          </a:xfrm>
        </p:spPr>
        <p:txBody>
          <a:bodyPr/>
          <a:lstStyle/>
          <a:p>
            <a:pPr marL="342900" lvl="1" indent="-342900" algn="just">
              <a:buFontTx/>
              <a:buChar char="•"/>
            </a:pPr>
            <a:r>
              <a:rPr kumimoji="1" lang="en-US" altLang="ja-JP" b="1" dirty="0"/>
              <a:t>The contribution[2] </a:t>
            </a:r>
            <a:r>
              <a:rPr kumimoji="1" lang="en-US" altLang="ja-JP" b="1" dirty="0" smtClean="0"/>
              <a:t>showed </a:t>
            </a:r>
            <a:r>
              <a:rPr kumimoji="1" lang="en-US" altLang="ja-JP" b="1" dirty="0"/>
              <a:t>Multiplexing of acknowledgements can be applied for Multicast PPDU to reduce overheads of BA/ACKs from multiple multicast receivers.</a:t>
            </a:r>
          </a:p>
          <a:p>
            <a:pPr lvl="1"/>
            <a:endParaRPr lang="en-US" altLang="ja-JP" sz="1800" dirty="0" smtClean="0"/>
          </a:p>
          <a:p>
            <a:pPr lvl="1"/>
            <a:endParaRPr lang="en-US" altLang="ja-JP" sz="1800" dirty="0"/>
          </a:p>
          <a:p>
            <a:pPr lvl="1"/>
            <a:endParaRPr lang="en-US" altLang="ja-JP" sz="1800" dirty="0" smtClean="0"/>
          </a:p>
          <a:p>
            <a:pPr lvl="1"/>
            <a:endParaRPr lang="en-US" altLang="ja-JP" sz="1800" dirty="0"/>
          </a:p>
          <a:p>
            <a:pPr lvl="1"/>
            <a:endParaRPr lang="en-US" altLang="ja-JP" sz="1800" dirty="0" smtClean="0"/>
          </a:p>
          <a:p>
            <a:pPr marL="685800" lvl="2" indent="-342900" algn="just"/>
            <a:endParaRPr kumimoji="1" lang="en-US" altLang="ja-JP" b="1" dirty="0" smtClean="0"/>
          </a:p>
          <a:p>
            <a:pPr marL="342900" lvl="1" indent="-342900" algn="just">
              <a:buFontTx/>
              <a:buChar char="•"/>
            </a:pPr>
            <a:r>
              <a:rPr kumimoji="1" lang="en-US" altLang="ja-JP" b="1" dirty="0"/>
              <a:t>It included a straw poll for a general proposal of multiplexing of acknowledgements as follows, and it received no objection.</a:t>
            </a:r>
          </a:p>
          <a:p>
            <a:pPr lvl="1"/>
            <a:r>
              <a:rPr kumimoji="1" lang="en-US" altLang="en-US" sz="1600" i="1" dirty="0"/>
              <a:t>Do you agree that multiplexing of acknowledgements can work effectively for Multicast PPDU in a similar manner as DL-MU(OFDMA/MU-MIMO) PPDU? </a:t>
            </a:r>
            <a:r>
              <a:rPr kumimoji="1" lang="en-US" altLang="ja-JP" sz="1600" i="1" dirty="0"/>
              <a:t>(Results = Yes:35 /No:0 /Abstain:28</a:t>
            </a:r>
            <a:r>
              <a:rPr kumimoji="1" lang="en-US" altLang="ja-JP" sz="1600" i="1" dirty="0" smtClean="0"/>
              <a:t>)</a:t>
            </a:r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Recap of previous work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75" name="グループ化 74"/>
          <p:cNvGrpSpPr/>
          <p:nvPr/>
        </p:nvGrpSpPr>
        <p:grpSpPr>
          <a:xfrm>
            <a:off x="514361" y="3004081"/>
            <a:ext cx="8115278" cy="1872719"/>
            <a:chOff x="-5547468" y="3048000"/>
            <a:chExt cx="8115278" cy="1872719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-5269228" y="3207046"/>
              <a:ext cx="1645002" cy="253916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>
                <a:defRPr kumimoji="1" sz="1600" b="1">
                  <a:solidFill>
                    <a:schemeClr val="dk1"/>
                  </a:solidFill>
                  <a:latin typeface="+mn-lt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</a:defRPr>
              </a:lvl9pPr>
            </a:lstStyle>
            <a:p>
              <a:r>
                <a:rPr lang="en-US" altLang="ja-JP" sz="1050" dirty="0"/>
                <a:t>Data Transmission Phase</a:t>
              </a:r>
              <a:endParaRPr lang="ja-JP" altLang="en-US" sz="1050" dirty="0"/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-5547468" y="3559471"/>
              <a:ext cx="1966068" cy="1361248"/>
              <a:chOff x="91332" y="4076700"/>
              <a:chExt cx="1966068" cy="1361248"/>
            </a:xfrm>
          </p:grpSpPr>
          <p:cxnSp>
            <p:nvCxnSpPr>
              <p:cNvPr id="58" name="直線矢印コネクタ 57"/>
              <p:cNvCxnSpPr/>
              <p:nvPr/>
            </p:nvCxnSpPr>
            <p:spPr bwMode="auto">
              <a:xfrm>
                <a:off x="1638187" y="4307532"/>
                <a:ext cx="0" cy="514795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9" name="直線矢印コネクタ 58"/>
              <p:cNvCxnSpPr/>
              <p:nvPr/>
            </p:nvCxnSpPr>
            <p:spPr bwMode="auto">
              <a:xfrm>
                <a:off x="1638187" y="4307532"/>
                <a:ext cx="0" cy="86317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60" name="テキスト ボックス 59"/>
              <p:cNvSpPr txBox="1"/>
              <p:nvPr/>
            </p:nvSpPr>
            <p:spPr>
              <a:xfrm>
                <a:off x="248426" y="4192720"/>
                <a:ext cx="33214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AP</a:t>
                </a:r>
                <a:endParaRPr kumimoji="1" lang="ja-JP" altLang="en-US" sz="900" dirty="0"/>
              </a:p>
            </p:txBody>
          </p:sp>
          <p:sp>
            <p:nvSpPr>
              <p:cNvPr id="61" name="テキスト ボックス 60"/>
              <p:cNvSpPr txBox="1"/>
              <p:nvPr/>
            </p:nvSpPr>
            <p:spPr>
              <a:xfrm>
                <a:off x="91332" y="4488980"/>
                <a:ext cx="48923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x</a:t>
                </a:r>
                <a:endParaRPr kumimoji="1" lang="ja-JP" altLang="en-US" sz="900" dirty="0"/>
              </a:p>
            </p:txBody>
          </p:sp>
          <p:sp>
            <p:nvSpPr>
              <p:cNvPr id="62" name="テキスト ボックス 61"/>
              <p:cNvSpPr txBox="1"/>
              <p:nvPr/>
            </p:nvSpPr>
            <p:spPr>
              <a:xfrm>
                <a:off x="91332" y="4707513"/>
                <a:ext cx="48923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y</a:t>
                </a:r>
                <a:endParaRPr kumimoji="1" lang="ja-JP" altLang="en-US" sz="900" dirty="0"/>
              </a:p>
            </p:txBody>
          </p:sp>
          <p:sp>
            <p:nvSpPr>
              <p:cNvPr id="63" name="テキスト ボックス 62"/>
              <p:cNvSpPr txBox="1"/>
              <p:nvPr/>
            </p:nvSpPr>
            <p:spPr>
              <a:xfrm>
                <a:off x="97744" y="5067400"/>
                <a:ext cx="48282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z</a:t>
                </a:r>
                <a:endParaRPr kumimoji="1" lang="ja-JP" altLang="en-US" sz="900" dirty="0"/>
              </a:p>
            </p:txBody>
          </p:sp>
          <p:cxnSp>
            <p:nvCxnSpPr>
              <p:cNvPr id="64" name="直線コネクタ 63"/>
              <p:cNvCxnSpPr/>
              <p:nvPr/>
            </p:nvCxnSpPr>
            <p:spPr bwMode="auto">
              <a:xfrm>
                <a:off x="580568" y="4307532"/>
                <a:ext cx="147683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5" name="直線コネクタ 64"/>
              <p:cNvCxnSpPr/>
              <p:nvPr/>
            </p:nvCxnSpPr>
            <p:spPr bwMode="auto">
              <a:xfrm>
                <a:off x="580568" y="4604396"/>
                <a:ext cx="147683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6" name="直線コネクタ 65"/>
              <p:cNvCxnSpPr/>
              <p:nvPr/>
            </p:nvCxnSpPr>
            <p:spPr bwMode="auto">
              <a:xfrm>
                <a:off x="580568" y="4822327"/>
                <a:ext cx="147683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7" name="直線コネクタ 66"/>
              <p:cNvCxnSpPr/>
              <p:nvPr/>
            </p:nvCxnSpPr>
            <p:spPr bwMode="auto">
              <a:xfrm>
                <a:off x="580568" y="5170703"/>
                <a:ext cx="147683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8" name="直線矢印コネクタ 67"/>
              <p:cNvCxnSpPr/>
              <p:nvPr/>
            </p:nvCxnSpPr>
            <p:spPr bwMode="auto">
              <a:xfrm>
                <a:off x="1638187" y="4307532"/>
                <a:ext cx="0" cy="296865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69" name="テキスト ボックス 68"/>
              <p:cNvSpPr txBox="1"/>
              <p:nvPr/>
            </p:nvSpPr>
            <p:spPr>
              <a:xfrm>
                <a:off x="767436" y="4076700"/>
                <a:ext cx="870751" cy="2308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/>
                  <a:t>DL MC PPDU</a:t>
                </a:r>
                <a:endParaRPr kumimoji="1" lang="ja-JP" altLang="en-US" sz="900" dirty="0"/>
              </a:p>
            </p:txBody>
          </p:sp>
          <p:sp>
            <p:nvSpPr>
              <p:cNvPr id="70" name="テキスト ボックス 69"/>
              <p:cNvSpPr txBox="1"/>
              <p:nvPr/>
            </p:nvSpPr>
            <p:spPr>
              <a:xfrm>
                <a:off x="480629" y="5207116"/>
                <a:ext cx="1447833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900" b="1" dirty="0"/>
                  <a:t>DL</a:t>
                </a:r>
                <a:r>
                  <a:rPr kumimoji="1" lang="ja-JP" altLang="en-US" sz="900" b="1" dirty="0"/>
                  <a:t> </a:t>
                </a:r>
                <a:r>
                  <a:rPr kumimoji="1" lang="en-US" altLang="ja-JP" sz="900" b="1" dirty="0"/>
                  <a:t>MC(</a:t>
                </a:r>
                <a:r>
                  <a:rPr kumimoji="1" lang="en-US" altLang="ja-JP" sz="900" b="1" dirty="0">
                    <a:solidFill>
                      <a:srgbClr val="FF9900"/>
                    </a:solidFill>
                  </a:rPr>
                  <a:t>Multicast</a:t>
                </a:r>
                <a:r>
                  <a:rPr kumimoji="1" lang="en-US" altLang="ja-JP" sz="900" b="1" dirty="0"/>
                  <a:t>) PPDU</a:t>
                </a:r>
                <a:endParaRPr kumimoji="1" lang="ja-JP" altLang="en-US" sz="900" b="1" dirty="0"/>
              </a:p>
            </p:txBody>
          </p:sp>
          <p:grpSp>
            <p:nvGrpSpPr>
              <p:cNvPr id="71" name="グループ化 70"/>
              <p:cNvGrpSpPr/>
              <p:nvPr/>
            </p:nvGrpSpPr>
            <p:grpSpPr>
              <a:xfrm>
                <a:off x="386302" y="4913770"/>
                <a:ext cx="23244" cy="178205"/>
                <a:chOff x="533400" y="4069081"/>
                <a:chExt cx="45719" cy="350519"/>
              </a:xfrm>
            </p:grpSpPr>
            <p:sp>
              <p:nvSpPr>
                <p:cNvPr id="72" name="円/楕円 71"/>
                <p:cNvSpPr/>
                <p:nvPr/>
              </p:nvSpPr>
              <p:spPr bwMode="auto">
                <a:xfrm>
                  <a:off x="533400" y="40690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3" name="円/楕円 72"/>
                <p:cNvSpPr/>
                <p:nvPr/>
              </p:nvSpPr>
              <p:spPr bwMode="auto">
                <a:xfrm>
                  <a:off x="533400" y="42214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4" name="円/楕円 73"/>
                <p:cNvSpPr/>
                <p:nvPr/>
              </p:nvSpPr>
              <p:spPr bwMode="auto">
                <a:xfrm>
                  <a:off x="533400" y="43738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10" name="テキスト ボックス 9"/>
            <p:cNvSpPr txBox="1"/>
            <p:nvPr/>
          </p:nvSpPr>
          <p:spPr>
            <a:xfrm>
              <a:off x="-3305051" y="3207046"/>
              <a:ext cx="1095172" cy="253916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>
                <a:defRPr kumimoji="1" sz="1600" b="1"/>
              </a:lvl1pPr>
            </a:lstStyle>
            <a:p>
              <a:r>
                <a:rPr lang="en-US" altLang="ja-JP" sz="1050" dirty="0"/>
                <a:t>Response Phase</a:t>
              </a:r>
              <a:endParaRPr lang="ja-JP" altLang="en-US" sz="1050" dirty="0"/>
            </a:p>
          </p:txBody>
        </p:sp>
        <p:grpSp>
          <p:nvGrpSpPr>
            <p:cNvPr id="11" name="グループ化 10"/>
            <p:cNvGrpSpPr/>
            <p:nvPr/>
          </p:nvGrpSpPr>
          <p:grpSpPr>
            <a:xfrm>
              <a:off x="-3429000" y="3674887"/>
              <a:ext cx="2714597" cy="1095516"/>
              <a:chOff x="2461389" y="4192116"/>
              <a:chExt cx="2714597" cy="1095516"/>
            </a:xfrm>
          </p:grpSpPr>
          <p:sp>
            <p:nvSpPr>
              <p:cNvPr id="34" name="テキスト ボックス 33"/>
              <p:cNvSpPr txBox="1"/>
              <p:nvPr/>
            </p:nvSpPr>
            <p:spPr>
              <a:xfrm>
                <a:off x="3063626" y="4404943"/>
                <a:ext cx="521298" cy="200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700" dirty="0"/>
                  <a:t>BA/ACK</a:t>
                </a:r>
                <a:endParaRPr kumimoji="1" lang="ja-JP" altLang="en-US" sz="700" dirty="0"/>
              </a:p>
            </p:txBody>
          </p:sp>
          <p:sp>
            <p:nvSpPr>
              <p:cNvPr id="35" name="テキスト ボックス 34"/>
              <p:cNvSpPr txBox="1"/>
              <p:nvPr/>
            </p:nvSpPr>
            <p:spPr>
              <a:xfrm>
                <a:off x="4556928" y="4972161"/>
                <a:ext cx="521298" cy="200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700" dirty="0"/>
                  <a:t>BA/ACK</a:t>
                </a:r>
                <a:endParaRPr kumimoji="1" lang="ja-JP" altLang="en-US" sz="700" dirty="0"/>
              </a:p>
            </p:txBody>
          </p:sp>
          <p:cxnSp>
            <p:nvCxnSpPr>
              <p:cNvPr id="36" name="直線矢印コネクタ 35"/>
              <p:cNvCxnSpPr/>
              <p:nvPr/>
            </p:nvCxnSpPr>
            <p:spPr bwMode="auto">
              <a:xfrm flipV="1">
                <a:off x="3584924" y="4308136"/>
                <a:ext cx="0" cy="29686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37" name="テキスト ボックス 36"/>
              <p:cNvSpPr txBox="1"/>
              <p:nvPr/>
            </p:nvSpPr>
            <p:spPr>
              <a:xfrm>
                <a:off x="2618483" y="4192116"/>
                <a:ext cx="33214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AP</a:t>
                </a:r>
                <a:endParaRPr kumimoji="1" lang="ja-JP" altLang="en-US" sz="900" dirty="0"/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2462100" y="4488980"/>
                <a:ext cx="48923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x</a:t>
                </a:r>
                <a:endParaRPr kumimoji="1" lang="ja-JP" altLang="en-US" sz="900" dirty="0"/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2461389" y="4706182"/>
                <a:ext cx="48923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y</a:t>
                </a:r>
                <a:endParaRPr kumimoji="1" lang="ja-JP" altLang="en-US" sz="900" dirty="0"/>
              </a:p>
            </p:txBody>
          </p:sp>
          <p:sp>
            <p:nvSpPr>
              <p:cNvPr id="40" name="テキスト ボックス 39"/>
              <p:cNvSpPr txBox="1"/>
              <p:nvPr/>
            </p:nvSpPr>
            <p:spPr>
              <a:xfrm>
                <a:off x="2468512" y="5056800"/>
                <a:ext cx="48282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z</a:t>
                </a:r>
                <a:endParaRPr kumimoji="1" lang="ja-JP" altLang="en-US" sz="900" dirty="0"/>
              </a:p>
            </p:txBody>
          </p:sp>
          <p:cxnSp>
            <p:nvCxnSpPr>
              <p:cNvPr id="41" name="直線コネクタ 40"/>
              <p:cNvCxnSpPr/>
              <p:nvPr/>
            </p:nvCxnSpPr>
            <p:spPr bwMode="auto">
              <a:xfrm>
                <a:off x="2950625" y="4308135"/>
                <a:ext cx="2225361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2" name="直線コネクタ 41"/>
              <p:cNvCxnSpPr/>
              <p:nvPr/>
            </p:nvCxnSpPr>
            <p:spPr bwMode="auto">
              <a:xfrm>
                <a:off x="2950625" y="4604999"/>
                <a:ext cx="692863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3" name="直線コネクタ 42"/>
              <p:cNvCxnSpPr/>
              <p:nvPr/>
            </p:nvCxnSpPr>
            <p:spPr bwMode="auto">
              <a:xfrm>
                <a:off x="2950625" y="5171305"/>
                <a:ext cx="2225361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grpSp>
            <p:nvGrpSpPr>
              <p:cNvPr id="44" name="グループ化 43"/>
              <p:cNvGrpSpPr/>
              <p:nvPr/>
            </p:nvGrpSpPr>
            <p:grpSpPr>
              <a:xfrm>
                <a:off x="2756360" y="4907804"/>
                <a:ext cx="23244" cy="178205"/>
                <a:chOff x="533400" y="4069081"/>
                <a:chExt cx="45719" cy="350519"/>
              </a:xfrm>
            </p:grpSpPr>
            <p:sp>
              <p:nvSpPr>
                <p:cNvPr id="55" name="円/楕円 54"/>
                <p:cNvSpPr/>
                <p:nvPr/>
              </p:nvSpPr>
              <p:spPr bwMode="auto">
                <a:xfrm>
                  <a:off x="533400" y="40690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6" name="円/楕円 55"/>
                <p:cNvSpPr/>
                <p:nvPr/>
              </p:nvSpPr>
              <p:spPr bwMode="auto">
                <a:xfrm>
                  <a:off x="533400" y="42214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7" name="円/楕円 56"/>
                <p:cNvSpPr/>
                <p:nvPr/>
              </p:nvSpPr>
              <p:spPr bwMode="auto">
                <a:xfrm>
                  <a:off x="533400" y="43738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cxnSp>
            <p:nvCxnSpPr>
              <p:cNvPr id="45" name="直線コネクタ 44"/>
              <p:cNvCxnSpPr/>
              <p:nvPr/>
            </p:nvCxnSpPr>
            <p:spPr bwMode="auto">
              <a:xfrm>
                <a:off x="3643488" y="4604999"/>
                <a:ext cx="16651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6" name="直線コネクタ 45"/>
              <p:cNvCxnSpPr/>
              <p:nvPr/>
            </p:nvCxnSpPr>
            <p:spPr bwMode="auto">
              <a:xfrm>
                <a:off x="3810000" y="4604999"/>
                <a:ext cx="1365986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47" name="テキスト ボックス 46"/>
              <p:cNvSpPr txBox="1"/>
              <p:nvPr/>
            </p:nvSpPr>
            <p:spPr>
              <a:xfrm>
                <a:off x="3796828" y="4622874"/>
                <a:ext cx="521298" cy="200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700" dirty="0"/>
                  <a:t>BA/ACK</a:t>
                </a:r>
                <a:endParaRPr kumimoji="1" lang="ja-JP" altLang="en-US" sz="700" dirty="0"/>
              </a:p>
            </p:txBody>
          </p:sp>
          <p:cxnSp>
            <p:nvCxnSpPr>
              <p:cNvPr id="48" name="直線コネクタ 47"/>
              <p:cNvCxnSpPr/>
              <p:nvPr/>
            </p:nvCxnSpPr>
            <p:spPr bwMode="auto">
              <a:xfrm>
                <a:off x="2950625" y="4822929"/>
                <a:ext cx="1426065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直線コネクタ 48"/>
              <p:cNvCxnSpPr/>
              <p:nvPr/>
            </p:nvCxnSpPr>
            <p:spPr bwMode="auto">
              <a:xfrm>
                <a:off x="4376690" y="4822929"/>
                <a:ext cx="18023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直線コネクタ 49"/>
              <p:cNvCxnSpPr/>
              <p:nvPr/>
            </p:nvCxnSpPr>
            <p:spPr bwMode="auto">
              <a:xfrm>
                <a:off x="4556928" y="4822929"/>
                <a:ext cx="61905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1" name="左右矢印 50"/>
              <p:cNvSpPr/>
              <p:nvPr/>
            </p:nvSpPr>
            <p:spPr bwMode="auto">
              <a:xfrm>
                <a:off x="3123020" y="4799671"/>
                <a:ext cx="1956245" cy="229653"/>
              </a:xfrm>
              <a:prstGeom prst="leftRightArrow">
                <a:avLst/>
              </a:prstGeom>
              <a:solidFill>
                <a:srgbClr val="FF0000">
                  <a:alpha val="50000"/>
                </a:srgb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900"/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3532782" y="4923376"/>
                <a:ext cx="752129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050" b="1" dirty="0" smtClean="0">
                    <a:solidFill>
                      <a:srgbClr val="FF0000"/>
                    </a:solidFill>
                  </a:rPr>
                  <a:t>Overhead</a:t>
                </a:r>
              </a:p>
            </p:txBody>
          </p:sp>
          <p:cxnSp>
            <p:nvCxnSpPr>
              <p:cNvPr id="53" name="直線矢印コネクタ 52"/>
              <p:cNvCxnSpPr/>
              <p:nvPr/>
            </p:nvCxnSpPr>
            <p:spPr bwMode="auto">
              <a:xfrm flipV="1">
                <a:off x="4318126" y="4308136"/>
                <a:ext cx="0" cy="514793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4" name="直線矢印コネクタ 53"/>
              <p:cNvCxnSpPr/>
              <p:nvPr/>
            </p:nvCxnSpPr>
            <p:spPr bwMode="auto">
              <a:xfrm flipV="1">
                <a:off x="5078226" y="4307657"/>
                <a:ext cx="0" cy="86364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  <p:sp>
          <p:nvSpPr>
            <p:cNvPr id="12" name="環状矢印 11"/>
            <p:cNvSpPr/>
            <p:nvPr/>
          </p:nvSpPr>
          <p:spPr bwMode="auto">
            <a:xfrm>
              <a:off x="-1314411" y="3290567"/>
              <a:ext cx="1291123" cy="684322"/>
            </a:xfrm>
            <a:prstGeom prst="circularArrow">
              <a:avLst>
                <a:gd name="adj1" fmla="val 9465"/>
                <a:gd name="adj2" fmla="val 682951"/>
                <a:gd name="adj3" fmla="val 20923145"/>
                <a:gd name="adj4" fmla="val 10800000"/>
                <a:gd name="adj5" fmla="val 13680"/>
              </a:avLst>
            </a:prstGeom>
            <a:solidFill>
              <a:srgbClr val="FF9900">
                <a:alpha val="50000"/>
              </a:srgbClr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-1455284" y="3048000"/>
              <a:ext cx="1572867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kumimoji="1" b="1"/>
              </a:lvl1pPr>
            </a:lstStyle>
            <a:p>
              <a:r>
                <a:rPr lang="en-US" altLang="ja-JP" sz="1000" dirty="0">
                  <a:solidFill>
                    <a:srgbClr val="FF9900"/>
                  </a:solidFill>
                </a:rPr>
                <a:t>UL </a:t>
              </a:r>
              <a:r>
                <a:rPr lang="en-US" altLang="ja-JP" sz="1000" dirty="0" smtClean="0">
                  <a:solidFill>
                    <a:srgbClr val="FF9900"/>
                  </a:solidFill>
                </a:rPr>
                <a:t>multiplexed BA/ACK</a:t>
              </a:r>
              <a:endParaRPr lang="ja-JP" altLang="en-US" sz="1000" dirty="0">
                <a:solidFill>
                  <a:srgbClr val="FF9900"/>
                </a:solidFill>
              </a:endParaRPr>
            </a:p>
          </p:txBody>
        </p:sp>
        <p:grpSp>
          <p:nvGrpSpPr>
            <p:cNvPr id="14" name="グループ化 13"/>
            <p:cNvGrpSpPr/>
            <p:nvPr/>
          </p:nvGrpSpPr>
          <p:grpSpPr>
            <a:xfrm>
              <a:off x="-609600" y="3674887"/>
              <a:ext cx="3177410" cy="1094002"/>
              <a:chOff x="2461390" y="5358067"/>
              <a:chExt cx="3177410" cy="1094002"/>
            </a:xfrm>
          </p:grpSpPr>
          <p:sp>
            <p:nvSpPr>
              <p:cNvPr id="16" name="テキスト ボックス 15"/>
              <p:cNvSpPr txBox="1"/>
              <p:nvPr/>
            </p:nvSpPr>
            <p:spPr>
              <a:xfrm>
                <a:off x="3063626" y="5570291"/>
                <a:ext cx="521298" cy="200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700" dirty="0"/>
                  <a:t>BA/ACK</a:t>
                </a:r>
                <a:endParaRPr kumimoji="1" lang="ja-JP" altLang="en-US" sz="700" dirty="0"/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3063626" y="6136598"/>
                <a:ext cx="521298" cy="200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700" dirty="0"/>
                  <a:t>BA/ACK</a:t>
                </a:r>
                <a:endParaRPr kumimoji="1" lang="ja-JP" altLang="en-US" sz="700" dirty="0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3063626" y="5788222"/>
                <a:ext cx="521298" cy="200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700" dirty="0"/>
                  <a:t>BA/ACK</a:t>
                </a:r>
                <a:endParaRPr kumimoji="1" lang="ja-JP" altLang="en-US" sz="700" dirty="0"/>
              </a:p>
            </p:txBody>
          </p:sp>
          <p:cxnSp>
            <p:nvCxnSpPr>
              <p:cNvPr id="19" name="直線矢印コネクタ 18"/>
              <p:cNvCxnSpPr/>
              <p:nvPr/>
            </p:nvCxnSpPr>
            <p:spPr bwMode="auto">
              <a:xfrm flipV="1">
                <a:off x="3584924" y="5473483"/>
                <a:ext cx="0" cy="86317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0" name="テキスト ボックス 19"/>
              <p:cNvSpPr txBox="1"/>
              <p:nvPr/>
            </p:nvSpPr>
            <p:spPr>
              <a:xfrm>
                <a:off x="2618483" y="5358067"/>
                <a:ext cx="33214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AP</a:t>
                </a:r>
                <a:endParaRPr kumimoji="1" lang="ja-JP" altLang="en-US" sz="900" dirty="0"/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2461390" y="5654930"/>
                <a:ext cx="48923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x</a:t>
                </a:r>
                <a:endParaRPr kumimoji="1" lang="ja-JP" altLang="en-US" sz="900" dirty="0"/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2461390" y="5872861"/>
                <a:ext cx="48923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y</a:t>
                </a:r>
                <a:endParaRPr kumimoji="1" lang="ja-JP" altLang="en-US" sz="900" dirty="0"/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>
                <a:off x="2467802" y="6221237"/>
                <a:ext cx="48282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z</a:t>
                </a:r>
                <a:endParaRPr kumimoji="1" lang="ja-JP" altLang="en-US" sz="900" dirty="0"/>
              </a:p>
            </p:txBody>
          </p:sp>
          <p:cxnSp>
            <p:nvCxnSpPr>
              <p:cNvPr id="24" name="直線コネクタ 23"/>
              <p:cNvCxnSpPr/>
              <p:nvPr/>
            </p:nvCxnSpPr>
            <p:spPr bwMode="auto">
              <a:xfrm>
                <a:off x="2950626" y="5473482"/>
                <a:ext cx="222536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5" name="直線コネクタ 24"/>
              <p:cNvCxnSpPr/>
              <p:nvPr/>
            </p:nvCxnSpPr>
            <p:spPr bwMode="auto">
              <a:xfrm>
                <a:off x="2950626" y="5770346"/>
                <a:ext cx="222536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6" name="直線コネクタ 25"/>
              <p:cNvCxnSpPr/>
              <p:nvPr/>
            </p:nvCxnSpPr>
            <p:spPr bwMode="auto">
              <a:xfrm>
                <a:off x="2950626" y="5988277"/>
                <a:ext cx="222536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7" name="直線コネクタ 26"/>
              <p:cNvCxnSpPr/>
              <p:nvPr/>
            </p:nvCxnSpPr>
            <p:spPr bwMode="auto">
              <a:xfrm>
                <a:off x="2950626" y="6336653"/>
                <a:ext cx="222536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grpSp>
            <p:nvGrpSpPr>
              <p:cNvPr id="28" name="グループ化 27"/>
              <p:cNvGrpSpPr/>
              <p:nvPr/>
            </p:nvGrpSpPr>
            <p:grpSpPr>
              <a:xfrm>
                <a:off x="2756360" y="6073362"/>
                <a:ext cx="23244" cy="178205"/>
                <a:chOff x="533400" y="4069081"/>
                <a:chExt cx="45719" cy="350519"/>
              </a:xfrm>
            </p:grpSpPr>
            <p:sp>
              <p:nvSpPr>
                <p:cNvPr id="31" name="円/楕円 30"/>
                <p:cNvSpPr/>
                <p:nvPr/>
              </p:nvSpPr>
              <p:spPr bwMode="auto">
                <a:xfrm>
                  <a:off x="533400" y="40690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2" name="円/楕円 31"/>
                <p:cNvSpPr/>
                <p:nvPr/>
              </p:nvSpPr>
              <p:spPr bwMode="auto">
                <a:xfrm>
                  <a:off x="533400" y="42214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3" name="円/楕円 32"/>
                <p:cNvSpPr/>
                <p:nvPr/>
              </p:nvSpPr>
              <p:spPr bwMode="auto">
                <a:xfrm>
                  <a:off x="533400" y="43738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29" name="テキスト ボックス 28"/>
              <p:cNvSpPr txBox="1"/>
              <p:nvPr/>
            </p:nvSpPr>
            <p:spPr>
              <a:xfrm>
                <a:off x="3544957" y="5943600"/>
                <a:ext cx="209384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000" b="1" dirty="0" smtClean="0">
                    <a:solidFill>
                      <a:srgbClr val="0070C0"/>
                    </a:solidFill>
                  </a:rPr>
                  <a:t>Multiplexing of acknowledgements</a:t>
                </a:r>
              </a:p>
              <a:p>
                <a:pPr algn="ctr"/>
                <a:r>
                  <a:rPr kumimoji="1" lang="en-US" altLang="ja-JP" sz="1000" b="1" dirty="0" smtClean="0">
                    <a:solidFill>
                      <a:srgbClr val="0070C0"/>
                    </a:solidFill>
                  </a:rPr>
                  <a:t>can reduce the overhead</a:t>
                </a:r>
              </a:p>
            </p:txBody>
          </p:sp>
          <p:sp>
            <p:nvSpPr>
              <p:cNvPr id="30" name="左右矢印 29"/>
              <p:cNvSpPr/>
              <p:nvPr/>
            </p:nvSpPr>
            <p:spPr bwMode="auto">
              <a:xfrm>
                <a:off x="3121981" y="6023093"/>
                <a:ext cx="462943" cy="108054"/>
              </a:xfrm>
              <a:prstGeom prst="leftRightArrow">
                <a:avLst/>
              </a:prstGeom>
              <a:solidFill>
                <a:srgbClr val="0070C0">
                  <a:alpha val="50000"/>
                </a:srgb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9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5995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kumimoji="1" lang="en-US" altLang="ja-JP" b="1" dirty="0" smtClean="0"/>
              <a:t>We received some questions about the previous contribution, therefore this contribution shows some answers to them.</a:t>
            </a:r>
          </a:p>
          <a:p>
            <a:pPr marL="342900" lvl="1" indent="-342900">
              <a:buFontTx/>
              <a:buChar char="•"/>
            </a:pPr>
            <a:r>
              <a:rPr kumimoji="1" lang="en-US" altLang="ja-JP" b="1" dirty="0"/>
              <a:t>In </a:t>
            </a:r>
            <a:r>
              <a:rPr kumimoji="1" lang="en-US" altLang="ja-JP" b="1" dirty="0" smtClean="0"/>
              <a:t>addition, this contribution includes simulation results to show effect of UL MU BA for Multicast.</a:t>
            </a:r>
            <a:endParaRPr kumimoji="1" lang="en-US" altLang="ja-JP" b="1" dirty="0"/>
          </a:p>
          <a:p>
            <a:pPr lvl="2"/>
            <a:endParaRPr lang="en-US" altLang="ja-JP" sz="1600" dirty="0" smtClean="0"/>
          </a:p>
          <a:p>
            <a:pPr lvl="1"/>
            <a:r>
              <a:rPr lang="en-US" altLang="ja-JP" sz="1800" dirty="0" smtClean="0"/>
              <a:t>Summary </a:t>
            </a:r>
            <a:r>
              <a:rPr lang="en-US" altLang="ja-JP" sz="1800" dirty="0"/>
              <a:t>of questions and answers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800" b="1" dirty="0" smtClean="0"/>
              <a:t>About protocol overview of UL MU BA for Multicast</a:t>
            </a:r>
            <a:r>
              <a:rPr kumimoji="1" lang="en-US" altLang="ja-JP" sz="1800" dirty="0" smtClean="0"/>
              <a:t/>
            </a:r>
            <a:br>
              <a:rPr kumimoji="1" lang="en-US" altLang="ja-JP" sz="1800" dirty="0" smtClean="0"/>
            </a:br>
            <a:r>
              <a:rPr kumimoji="1" lang="ja-JP" altLang="en-US" sz="1800" dirty="0" smtClean="0"/>
              <a:t>➔ </a:t>
            </a:r>
            <a:r>
              <a:rPr kumimoji="1" lang="en-US" altLang="ja-JP" sz="1800" dirty="0" smtClean="0"/>
              <a:t>This </a:t>
            </a:r>
            <a:r>
              <a:rPr kumimoji="1" lang="en-US" altLang="ja-JP" sz="1800" dirty="0"/>
              <a:t>contribution shows details of overall protocol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800" b="1" dirty="0" smtClean="0"/>
              <a:t>About requirement of update from 802.11aa</a:t>
            </a:r>
            <a:r>
              <a:rPr kumimoji="1" lang="en-US" altLang="ja-JP" sz="1800" dirty="0"/>
              <a:t/>
            </a:r>
            <a:br>
              <a:rPr kumimoji="1" lang="en-US" altLang="ja-JP" sz="1800" dirty="0"/>
            </a:br>
            <a:r>
              <a:rPr kumimoji="1" lang="ja-JP" altLang="en-US" sz="1800" dirty="0"/>
              <a:t>➔ </a:t>
            </a:r>
            <a:r>
              <a:rPr kumimoji="1" lang="en-US" altLang="ja-JP" sz="1800" dirty="0" smtClean="0"/>
              <a:t>The protocol is generally based on 802.11aa GCR</a:t>
            </a:r>
            <a:br>
              <a:rPr kumimoji="1" lang="en-US" altLang="ja-JP" sz="1800" dirty="0" smtClean="0"/>
            </a:br>
            <a:r>
              <a:rPr kumimoji="1" lang="en-US" altLang="ja-JP" sz="1800" dirty="0" smtClean="0"/>
              <a:t>     BAR design only need to be adjust for UL MU BA</a:t>
            </a:r>
            <a:endParaRPr kumimoji="1" lang="en-US" altLang="ja-JP" sz="1800" dirty="0"/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800" b="1" dirty="0" smtClean="0"/>
              <a:t>About determination of BAR destinations</a:t>
            </a:r>
            <a:r>
              <a:rPr kumimoji="1" lang="en-US" altLang="ja-JP" sz="1800" dirty="0" smtClean="0"/>
              <a:t/>
            </a:r>
            <a:br>
              <a:rPr kumimoji="1" lang="en-US" altLang="ja-JP" sz="1800" dirty="0" smtClean="0"/>
            </a:br>
            <a:r>
              <a:rPr kumimoji="1" lang="ja-JP" altLang="en-US" sz="1800" dirty="0" smtClean="0"/>
              <a:t>➔ </a:t>
            </a:r>
            <a:r>
              <a:rPr kumimoji="1" lang="en-US" altLang="ja-JP" sz="1800" dirty="0" smtClean="0"/>
              <a:t>Determination based on throughput by using MD report is one of solution. Details are in another[6] and previous contributions[7][8].</a:t>
            </a:r>
            <a:endParaRPr kumimoji="1" lang="ja-JP" altLang="en-US" sz="1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Purpose of this contribution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48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b="0" dirty="0" smtClean="0"/>
              <a:t>Background &amp; recap</a:t>
            </a:r>
          </a:p>
          <a:p>
            <a:r>
              <a:rPr lang="en-US" altLang="ja-JP" sz="2000" dirty="0" smtClean="0">
                <a:solidFill>
                  <a:srgbClr val="FF9900"/>
                </a:solidFill>
              </a:rPr>
              <a:t>Details of overall protocol</a:t>
            </a:r>
          </a:p>
          <a:p>
            <a:pPr lvl="1"/>
            <a:r>
              <a:rPr kumimoji="1" lang="en-US" altLang="ja-JP" sz="1800" dirty="0" smtClean="0">
                <a:solidFill>
                  <a:srgbClr val="FF9900"/>
                </a:solidFill>
              </a:rPr>
              <a:t>Protocol </a:t>
            </a:r>
            <a:r>
              <a:rPr kumimoji="1" lang="en-US" altLang="ja-JP" sz="1800" dirty="0">
                <a:solidFill>
                  <a:srgbClr val="FF9900"/>
                </a:solidFill>
              </a:rPr>
              <a:t>overview of MU BA</a:t>
            </a:r>
            <a:r>
              <a:rPr kumimoji="1" lang="ja-JP" altLang="en-US" sz="1800" dirty="0">
                <a:solidFill>
                  <a:srgbClr val="FF9900"/>
                </a:solidFill>
              </a:rPr>
              <a:t> </a:t>
            </a:r>
            <a:r>
              <a:rPr kumimoji="1" lang="en-US" altLang="ja-JP" sz="1800" dirty="0">
                <a:solidFill>
                  <a:srgbClr val="FF9900"/>
                </a:solidFill>
              </a:rPr>
              <a:t>for </a:t>
            </a:r>
            <a:r>
              <a:rPr kumimoji="1" lang="en-US" altLang="ja-JP" sz="1800" dirty="0" smtClean="0">
                <a:solidFill>
                  <a:srgbClr val="FF9900"/>
                </a:solidFill>
              </a:rPr>
              <a:t>Multicast</a:t>
            </a:r>
            <a:endParaRPr kumimoji="1" lang="en-US" altLang="ja-JP" sz="1800" dirty="0">
              <a:solidFill>
                <a:srgbClr val="FF9900"/>
              </a:solidFill>
            </a:endParaRPr>
          </a:p>
          <a:p>
            <a:pPr lvl="1"/>
            <a:r>
              <a:rPr kumimoji="1" lang="en-US" altLang="ja-JP" sz="1800" dirty="0" smtClean="0">
                <a:solidFill>
                  <a:srgbClr val="FF9900"/>
                </a:solidFill>
              </a:rPr>
              <a:t>Summary of 802.11aa</a:t>
            </a:r>
          </a:p>
          <a:p>
            <a:pPr lvl="1"/>
            <a:r>
              <a:rPr kumimoji="1" lang="en-US" altLang="ja-JP" sz="1800" dirty="0" smtClean="0">
                <a:solidFill>
                  <a:srgbClr val="FF9900"/>
                </a:solidFill>
              </a:rPr>
              <a:t>BAR design for MU BA</a:t>
            </a:r>
          </a:p>
          <a:p>
            <a:r>
              <a:rPr kumimoji="1" lang="en-US" altLang="ja-JP" sz="2000" b="0" dirty="0"/>
              <a:t>Simulation results</a:t>
            </a:r>
          </a:p>
          <a:p>
            <a:pPr marL="342900" lvl="1" indent="-342900">
              <a:buFontTx/>
              <a:buChar char="•"/>
            </a:pPr>
            <a:r>
              <a:rPr kumimoji="1" lang="en-US" altLang="ja-JP" sz="1800" dirty="0"/>
              <a:t>Example of BAR design for UL MU BA</a:t>
            </a:r>
          </a:p>
          <a:p>
            <a:pPr lvl="1"/>
            <a:endParaRPr kumimoji="1" lang="en-US" altLang="ja-JP" sz="1600" b="0" dirty="0" smtClean="0"/>
          </a:p>
          <a:p>
            <a:r>
              <a:rPr kumimoji="1" lang="en-US" altLang="ja-JP" sz="2000" b="0" dirty="0" smtClean="0"/>
              <a:t>Conclusion</a:t>
            </a:r>
          </a:p>
          <a:p>
            <a:r>
              <a:rPr kumimoji="1" lang="en-US" altLang="ja-JP" sz="2000" b="0" dirty="0" smtClean="0"/>
              <a:t>Straw poll</a:t>
            </a:r>
            <a:endParaRPr kumimoji="1" lang="ja-JP" altLang="en-US" sz="2000" b="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03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799" y="1600200"/>
            <a:ext cx="8164633" cy="4114800"/>
          </a:xfrm>
        </p:spPr>
        <p:txBody>
          <a:bodyPr/>
          <a:lstStyle/>
          <a:p>
            <a:pPr marL="342900" lvl="1" indent="-342900" algn="just">
              <a:buFontTx/>
              <a:buChar char="•"/>
            </a:pPr>
            <a:r>
              <a:rPr kumimoji="1" lang="en-US" altLang="ja-JP" b="1" dirty="0"/>
              <a:t>BAR-BA frame exchange </a:t>
            </a:r>
            <a:r>
              <a:rPr kumimoji="1" lang="en-US" altLang="ja-JP" b="1" dirty="0" smtClean="0"/>
              <a:t>is based </a:t>
            </a:r>
            <a:r>
              <a:rPr kumimoji="1" lang="en-US" altLang="ja-JP" b="1" dirty="0"/>
              <a:t>on 802.11aa </a:t>
            </a:r>
            <a:r>
              <a:rPr kumimoji="1" lang="en-US" altLang="ja-JP" b="1" dirty="0" smtClean="0"/>
              <a:t>Groupcast with Retries</a:t>
            </a:r>
            <a:endParaRPr kumimoji="1" lang="en-US" altLang="ja-JP" b="1" dirty="0"/>
          </a:p>
          <a:p>
            <a:pPr lvl="1"/>
            <a:r>
              <a:rPr lang="en-US" altLang="ja-JP" sz="1800" dirty="0" smtClean="0"/>
              <a:t>Multiplexing of UL BA (e.g. 4 user multiplexing in this picture)</a:t>
            </a:r>
          </a:p>
          <a:p>
            <a:pPr lvl="1"/>
            <a:r>
              <a:rPr lang="en-US" altLang="ja-JP" sz="1800" dirty="0" smtClean="0"/>
              <a:t>Trigger Frame including BAR for multiple devices.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kumimoji="1" lang="en-US" altLang="ja-JP" dirty="0" smtClean="0"/>
              <a:t>Protocol overview </a:t>
            </a:r>
            <a:r>
              <a:rPr kumimoji="1" lang="en-US" altLang="ja-JP" dirty="0"/>
              <a:t>of </a:t>
            </a:r>
            <a:r>
              <a:rPr kumimoji="1" lang="en-US" altLang="ja-JP" dirty="0" smtClean="0"/>
              <a:t>UL MU BA for Multicast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94" name="テキスト ボックス 193"/>
          <p:cNvSpPr txBox="1"/>
          <p:nvPr/>
        </p:nvSpPr>
        <p:spPr>
          <a:xfrm>
            <a:off x="2108348" y="4827786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800" dirty="0" smtClean="0"/>
              <a:t>AIFS+BO</a:t>
            </a:r>
            <a:endParaRPr kumimoji="1" lang="ja-JP" altLang="en-US" sz="800" dirty="0"/>
          </a:p>
        </p:txBody>
      </p:sp>
      <p:grpSp>
        <p:nvGrpSpPr>
          <p:cNvPr id="389" name="グループ化 388"/>
          <p:cNvGrpSpPr/>
          <p:nvPr/>
        </p:nvGrpSpPr>
        <p:grpSpPr>
          <a:xfrm>
            <a:off x="762000" y="4785816"/>
            <a:ext cx="8236163" cy="1632899"/>
            <a:chOff x="762000" y="4889817"/>
            <a:chExt cx="8236163" cy="1632899"/>
          </a:xfrm>
        </p:grpSpPr>
        <p:cxnSp>
          <p:nvCxnSpPr>
            <p:cNvPr id="195" name="直線矢印コネクタ 194"/>
            <p:cNvCxnSpPr/>
            <p:nvPr/>
          </p:nvCxnSpPr>
          <p:spPr bwMode="auto">
            <a:xfrm>
              <a:off x="2126652" y="5270069"/>
              <a:ext cx="0" cy="1176571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arrow"/>
            </a:ln>
            <a:effectLst/>
          </p:spPr>
        </p:cxnSp>
        <p:sp>
          <p:nvSpPr>
            <p:cNvPr id="196" name="テキスト ボックス 195"/>
            <p:cNvSpPr txBox="1"/>
            <p:nvPr/>
          </p:nvSpPr>
          <p:spPr>
            <a:xfrm>
              <a:off x="1345723" y="4889817"/>
              <a:ext cx="780928" cy="38048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Multicast</a:t>
              </a:r>
            </a:p>
            <a:p>
              <a:r>
                <a:rPr lang="en-US" altLang="ja-JP" sz="1000" dirty="0"/>
                <a:t>PPDU</a:t>
              </a:r>
              <a:endParaRPr lang="ja-JP" altLang="en-US" sz="1000" dirty="0"/>
            </a:p>
          </p:txBody>
        </p:sp>
        <p:cxnSp>
          <p:nvCxnSpPr>
            <p:cNvPr id="198" name="直線矢印コネクタ 197"/>
            <p:cNvCxnSpPr/>
            <p:nvPr/>
          </p:nvCxnSpPr>
          <p:spPr bwMode="auto">
            <a:xfrm>
              <a:off x="2126652" y="5270297"/>
              <a:ext cx="0" cy="1042290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99" name="直線矢印コネクタ 198"/>
            <p:cNvCxnSpPr/>
            <p:nvPr/>
          </p:nvCxnSpPr>
          <p:spPr bwMode="auto">
            <a:xfrm>
              <a:off x="2126652" y="5270069"/>
              <a:ext cx="0" cy="805606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00" name="直線矢印コネクタ 199"/>
            <p:cNvCxnSpPr/>
            <p:nvPr/>
          </p:nvCxnSpPr>
          <p:spPr bwMode="auto">
            <a:xfrm>
              <a:off x="2126652" y="5270297"/>
              <a:ext cx="0" cy="568466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376" name="グループ化 375"/>
            <p:cNvGrpSpPr/>
            <p:nvPr/>
          </p:nvGrpSpPr>
          <p:grpSpPr>
            <a:xfrm>
              <a:off x="1007139" y="6430832"/>
              <a:ext cx="26534" cy="91884"/>
              <a:chOff x="298508" y="6096000"/>
              <a:chExt cx="28410" cy="98381"/>
            </a:xfrm>
          </p:grpSpPr>
          <p:sp>
            <p:nvSpPr>
              <p:cNvPr id="201" name="円/楕円 200"/>
              <p:cNvSpPr/>
              <p:nvPr/>
            </p:nvSpPr>
            <p:spPr bwMode="auto">
              <a:xfrm>
                <a:off x="298827" y="6136728"/>
                <a:ext cx="28091" cy="16925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2" name="円/楕円 201"/>
              <p:cNvSpPr/>
              <p:nvPr/>
            </p:nvSpPr>
            <p:spPr bwMode="auto">
              <a:xfrm>
                <a:off x="298827" y="6096000"/>
                <a:ext cx="28091" cy="16925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3" name="円/楕円 202"/>
              <p:cNvSpPr/>
              <p:nvPr/>
            </p:nvSpPr>
            <p:spPr bwMode="auto">
              <a:xfrm>
                <a:off x="298508" y="6177456"/>
                <a:ext cx="28091" cy="16925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04" name="テキスト ボックス 203"/>
            <p:cNvSpPr txBox="1"/>
            <p:nvPr/>
          </p:nvSpPr>
          <p:spPr>
            <a:xfrm>
              <a:off x="2697907" y="4889817"/>
              <a:ext cx="973438" cy="38048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Trigger Frame</a:t>
              </a:r>
            </a:p>
            <a:p>
              <a:r>
                <a:rPr lang="en-US" altLang="ja-JP" sz="1000" dirty="0"/>
                <a:t>including BAR</a:t>
              </a:r>
              <a:endParaRPr lang="ja-JP" altLang="en-US" sz="1000" dirty="0"/>
            </a:p>
          </p:txBody>
        </p:sp>
        <p:cxnSp>
          <p:nvCxnSpPr>
            <p:cNvPr id="205" name="直線矢印コネクタ 204"/>
            <p:cNvCxnSpPr>
              <a:stCxn id="196" idx="3"/>
              <a:endCxn id="204" idx="1"/>
            </p:cNvCxnSpPr>
            <p:nvPr/>
          </p:nvCxnSpPr>
          <p:spPr bwMode="auto">
            <a:xfrm>
              <a:off x="2126651" y="5080057"/>
              <a:ext cx="57125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sp>
          <p:nvSpPr>
            <p:cNvPr id="206" name="テキスト ボックス 205"/>
            <p:cNvSpPr txBox="1"/>
            <p:nvPr/>
          </p:nvSpPr>
          <p:spPr>
            <a:xfrm>
              <a:off x="4121258" y="5375853"/>
              <a:ext cx="356618" cy="22659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</a:t>
              </a:r>
              <a:endParaRPr lang="ja-JP" altLang="en-US" sz="1000" dirty="0"/>
            </a:p>
          </p:txBody>
        </p:sp>
        <p:sp>
          <p:nvSpPr>
            <p:cNvPr id="207" name="テキスト ボックス 206"/>
            <p:cNvSpPr txBox="1"/>
            <p:nvPr/>
          </p:nvSpPr>
          <p:spPr>
            <a:xfrm>
              <a:off x="4123889" y="6086817"/>
              <a:ext cx="356619" cy="22659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</a:t>
              </a:r>
              <a:endParaRPr lang="ja-JP" altLang="en-US" sz="1000" dirty="0"/>
            </a:p>
          </p:txBody>
        </p:sp>
        <p:sp>
          <p:nvSpPr>
            <p:cNvPr id="208" name="テキスト ボックス 207"/>
            <p:cNvSpPr txBox="1"/>
            <p:nvPr/>
          </p:nvSpPr>
          <p:spPr>
            <a:xfrm>
              <a:off x="3747098" y="5253686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dirty="0" smtClean="0"/>
                <a:t>TBD</a:t>
              </a:r>
              <a:endParaRPr kumimoji="1" lang="ja-JP" altLang="en-US" sz="800" dirty="0"/>
            </a:p>
          </p:txBody>
        </p:sp>
        <p:sp>
          <p:nvSpPr>
            <p:cNvPr id="210" name="テキスト ボックス 209"/>
            <p:cNvSpPr txBox="1"/>
            <p:nvPr/>
          </p:nvSpPr>
          <p:spPr>
            <a:xfrm>
              <a:off x="4123889" y="5612764"/>
              <a:ext cx="356619" cy="22659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</a:t>
              </a:r>
              <a:endParaRPr lang="ja-JP" altLang="en-US" sz="1000" dirty="0"/>
            </a:p>
          </p:txBody>
        </p:sp>
        <p:sp>
          <p:nvSpPr>
            <p:cNvPr id="211" name="テキスト ボックス 210"/>
            <p:cNvSpPr txBox="1"/>
            <p:nvPr/>
          </p:nvSpPr>
          <p:spPr>
            <a:xfrm>
              <a:off x="4124334" y="5849905"/>
              <a:ext cx="356619" cy="22659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</a:t>
              </a:r>
              <a:endParaRPr lang="ja-JP" altLang="en-US" sz="1000" dirty="0"/>
            </a:p>
          </p:txBody>
        </p:sp>
        <p:cxnSp>
          <p:nvCxnSpPr>
            <p:cNvPr id="212" name="直線矢印コネクタ 211"/>
            <p:cNvCxnSpPr/>
            <p:nvPr/>
          </p:nvCxnSpPr>
          <p:spPr bwMode="auto">
            <a:xfrm>
              <a:off x="3671345" y="5270297"/>
              <a:ext cx="0" cy="1042519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13" name="直線矢印コネクタ 212"/>
            <p:cNvCxnSpPr/>
            <p:nvPr/>
          </p:nvCxnSpPr>
          <p:spPr bwMode="auto">
            <a:xfrm>
              <a:off x="3671345" y="5270297"/>
              <a:ext cx="0" cy="805607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14" name="直線矢印コネクタ 213"/>
            <p:cNvCxnSpPr/>
            <p:nvPr/>
          </p:nvCxnSpPr>
          <p:spPr bwMode="auto">
            <a:xfrm>
              <a:off x="3671345" y="5270297"/>
              <a:ext cx="0" cy="568695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16" name="直線矢印コネクタ 215"/>
            <p:cNvCxnSpPr/>
            <p:nvPr/>
          </p:nvCxnSpPr>
          <p:spPr bwMode="auto">
            <a:xfrm>
              <a:off x="3671345" y="5270297"/>
              <a:ext cx="0" cy="331783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35" name="テキスト ボックス 234"/>
            <p:cNvSpPr txBox="1"/>
            <p:nvPr/>
          </p:nvSpPr>
          <p:spPr>
            <a:xfrm>
              <a:off x="941656" y="5184123"/>
              <a:ext cx="3481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AP</a:t>
              </a:r>
              <a:endParaRPr kumimoji="1" lang="ja-JP" altLang="en-US" sz="1000" dirty="0"/>
            </a:p>
          </p:txBody>
        </p:sp>
        <p:sp>
          <p:nvSpPr>
            <p:cNvPr id="236" name="テキスト ボックス 235"/>
            <p:cNvSpPr txBox="1"/>
            <p:nvPr/>
          </p:nvSpPr>
          <p:spPr>
            <a:xfrm>
              <a:off x="762000" y="5515335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STA 1</a:t>
              </a:r>
              <a:endParaRPr kumimoji="1" lang="ja-JP" altLang="en-US" sz="1000" dirty="0"/>
            </a:p>
          </p:txBody>
        </p:sp>
        <p:sp>
          <p:nvSpPr>
            <p:cNvPr id="237" name="テキスト ボックス 236"/>
            <p:cNvSpPr txBox="1"/>
            <p:nvPr/>
          </p:nvSpPr>
          <p:spPr>
            <a:xfrm>
              <a:off x="762000" y="6226071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STA 4</a:t>
              </a:r>
              <a:endParaRPr kumimoji="1" lang="ja-JP" altLang="en-US" sz="1000" dirty="0"/>
            </a:p>
          </p:txBody>
        </p:sp>
        <p:sp>
          <p:nvSpPr>
            <p:cNvPr id="239" name="テキスト ボックス 238"/>
            <p:cNvSpPr txBox="1"/>
            <p:nvPr/>
          </p:nvSpPr>
          <p:spPr>
            <a:xfrm>
              <a:off x="762000" y="5989731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STA 3</a:t>
              </a:r>
              <a:endParaRPr kumimoji="1" lang="ja-JP" altLang="en-US" sz="1000" dirty="0"/>
            </a:p>
          </p:txBody>
        </p:sp>
        <p:sp>
          <p:nvSpPr>
            <p:cNvPr id="242" name="テキスト ボックス 241"/>
            <p:cNvSpPr txBox="1"/>
            <p:nvPr/>
          </p:nvSpPr>
          <p:spPr>
            <a:xfrm>
              <a:off x="762000" y="5752818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STA 2</a:t>
              </a:r>
              <a:endParaRPr kumimoji="1" lang="ja-JP" altLang="en-US" sz="1000" dirty="0"/>
            </a:p>
          </p:txBody>
        </p:sp>
        <p:cxnSp>
          <p:nvCxnSpPr>
            <p:cNvPr id="244" name="直線コネクタ 243"/>
            <p:cNvCxnSpPr/>
            <p:nvPr/>
          </p:nvCxnSpPr>
          <p:spPr bwMode="auto">
            <a:xfrm>
              <a:off x="1226519" y="5270297"/>
              <a:ext cx="7771644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5" name="直線コネクタ 244"/>
            <p:cNvCxnSpPr/>
            <p:nvPr/>
          </p:nvCxnSpPr>
          <p:spPr bwMode="auto">
            <a:xfrm>
              <a:off x="1226519" y="5602444"/>
              <a:ext cx="7771644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7" name="直線コネクタ 246"/>
            <p:cNvCxnSpPr/>
            <p:nvPr/>
          </p:nvCxnSpPr>
          <p:spPr bwMode="auto">
            <a:xfrm>
              <a:off x="1226519" y="6312588"/>
              <a:ext cx="7771644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8" name="直線コネクタ 247"/>
            <p:cNvCxnSpPr/>
            <p:nvPr/>
          </p:nvCxnSpPr>
          <p:spPr bwMode="auto">
            <a:xfrm>
              <a:off x="1226519" y="6075675"/>
              <a:ext cx="7771644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9" name="直線コネクタ 248"/>
            <p:cNvCxnSpPr/>
            <p:nvPr/>
          </p:nvCxnSpPr>
          <p:spPr bwMode="auto">
            <a:xfrm>
              <a:off x="1226519" y="5838764"/>
              <a:ext cx="7771644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1" name="直線矢印コネクタ 250"/>
            <p:cNvCxnSpPr/>
            <p:nvPr/>
          </p:nvCxnSpPr>
          <p:spPr bwMode="auto">
            <a:xfrm>
              <a:off x="2126652" y="5270069"/>
              <a:ext cx="0" cy="331783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54" name="直線矢印コネクタ 253"/>
            <p:cNvCxnSpPr/>
            <p:nvPr/>
          </p:nvCxnSpPr>
          <p:spPr bwMode="auto">
            <a:xfrm flipV="1">
              <a:off x="4480507" y="5269724"/>
              <a:ext cx="0" cy="1042519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09" name="直線矢印コネクタ 208"/>
            <p:cNvCxnSpPr>
              <a:stCxn id="206" idx="1"/>
            </p:cNvCxnSpPr>
            <p:nvPr/>
          </p:nvCxnSpPr>
          <p:spPr bwMode="auto">
            <a:xfrm flipH="1" flipV="1">
              <a:off x="3723292" y="5488853"/>
              <a:ext cx="397966" cy="29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219" name="直線矢印コネクタ 218"/>
            <p:cNvCxnSpPr>
              <a:stCxn id="210" idx="1"/>
            </p:cNvCxnSpPr>
            <p:nvPr/>
          </p:nvCxnSpPr>
          <p:spPr bwMode="auto">
            <a:xfrm flipH="1" flipV="1">
              <a:off x="3723293" y="5725766"/>
              <a:ext cx="400596" cy="2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220" name="直線矢印コネクタ 219"/>
            <p:cNvCxnSpPr>
              <a:stCxn id="211" idx="1"/>
            </p:cNvCxnSpPr>
            <p:nvPr/>
          </p:nvCxnSpPr>
          <p:spPr bwMode="auto">
            <a:xfrm flipH="1" flipV="1">
              <a:off x="3723292" y="5962907"/>
              <a:ext cx="401042" cy="2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222" name="直線矢印コネクタ 221"/>
            <p:cNvCxnSpPr>
              <a:stCxn id="207" idx="1"/>
            </p:cNvCxnSpPr>
            <p:nvPr/>
          </p:nvCxnSpPr>
          <p:spPr bwMode="auto">
            <a:xfrm flipH="1" flipV="1">
              <a:off x="3723293" y="6199817"/>
              <a:ext cx="400596" cy="29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</p:grpSp>
      <p:grpSp>
        <p:nvGrpSpPr>
          <p:cNvPr id="390" name="グループ化 389"/>
          <p:cNvGrpSpPr/>
          <p:nvPr/>
        </p:nvGrpSpPr>
        <p:grpSpPr>
          <a:xfrm>
            <a:off x="762000" y="2864171"/>
            <a:ext cx="8236163" cy="1729396"/>
            <a:chOff x="762000" y="2864171"/>
            <a:chExt cx="8236163" cy="1729396"/>
          </a:xfrm>
        </p:grpSpPr>
        <p:cxnSp>
          <p:nvCxnSpPr>
            <p:cNvPr id="263" name="直線矢印コネクタ 262"/>
            <p:cNvCxnSpPr/>
            <p:nvPr/>
          </p:nvCxnSpPr>
          <p:spPr bwMode="auto">
            <a:xfrm>
              <a:off x="2126652" y="3300324"/>
              <a:ext cx="0" cy="1167039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arrow"/>
            </a:ln>
            <a:effectLst/>
          </p:spPr>
        </p:cxnSp>
        <p:sp>
          <p:nvSpPr>
            <p:cNvPr id="262" name="テキスト ボックス 261"/>
            <p:cNvSpPr txBox="1"/>
            <p:nvPr/>
          </p:nvSpPr>
          <p:spPr>
            <a:xfrm>
              <a:off x="2108348" y="2864171"/>
              <a:ext cx="60785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dirty="0" smtClean="0"/>
                <a:t>AIFS+BO</a:t>
              </a:r>
              <a:endParaRPr kumimoji="1" lang="ja-JP" altLang="en-US" sz="800" dirty="0"/>
            </a:p>
          </p:txBody>
        </p:sp>
        <p:sp>
          <p:nvSpPr>
            <p:cNvPr id="264" name="テキスト ボックス 263"/>
            <p:cNvSpPr txBox="1"/>
            <p:nvPr/>
          </p:nvSpPr>
          <p:spPr>
            <a:xfrm>
              <a:off x="1345723" y="2920073"/>
              <a:ext cx="780928" cy="38048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Multicast</a:t>
              </a:r>
            </a:p>
            <a:p>
              <a:r>
                <a:rPr lang="en-US" altLang="ja-JP" sz="1000" dirty="0"/>
                <a:t>PPDU</a:t>
              </a:r>
              <a:endParaRPr lang="ja-JP" altLang="en-US" sz="1000" dirty="0"/>
            </a:p>
          </p:txBody>
        </p:sp>
        <p:cxnSp>
          <p:nvCxnSpPr>
            <p:cNvPr id="266" name="直線矢印コネクタ 265"/>
            <p:cNvCxnSpPr/>
            <p:nvPr/>
          </p:nvCxnSpPr>
          <p:spPr bwMode="auto">
            <a:xfrm>
              <a:off x="2126652" y="3300552"/>
              <a:ext cx="0" cy="1042290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67" name="直線矢印コネクタ 266"/>
            <p:cNvCxnSpPr/>
            <p:nvPr/>
          </p:nvCxnSpPr>
          <p:spPr bwMode="auto">
            <a:xfrm>
              <a:off x="2126652" y="3300324"/>
              <a:ext cx="0" cy="805607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68" name="直線矢印コネクタ 267"/>
            <p:cNvCxnSpPr/>
            <p:nvPr/>
          </p:nvCxnSpPr>
          <p:spPr bwMode="auto">
            <a:xfrm>
              <a:off x="2126652" y="3300552"/>
              <a:ext cx="0" cy="568466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378" name="グループ化 377"/>
            <p:cNvGrpSpPr/>
            <p:nvPr/>
          </p:nvGrpSpPr>
          <p:grpSpPr>
            <a:xfrm>
              <a:off x="1007139" y="4501683"/>
              <a:ext cx="26534" cy="91884"/>
              <a:chOff x="298508" y="4114800"/>
              <a:chExt cx="28410" cy="98381"/>
            </a:xfrm>
          </p:grpSpPr>
          <p:sp>
            <p:nvSpPr>
              <p:cNvPr id="269" name="円/楕円 268"/>
              <p:cNvSpPr/>
              <p:nvPr/>
            </p:nvSpPr>
            <p:spPr bwMode="auto">
              <a:xfrm>
                <a:off x="298827" y="4155528"/>
                <a:ext cx="28091" cy="16925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0" name="円/楕円 269"/>
              <p:cNvSpPr/>
              <p:nvPr/>
            </p:nvSpPr>
            <p:spPr bwMode="auto">
              <a:xfrm>
                <a:off x="298827" y="4114800"/>
                <a:ext cx="28091" cy="16925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1" name="円/楕円 270"/>
              <p:cNvSpPr/>
              <p:nvPr/>
            </p:nvSpPr>
            <p:spPr bwMode="auto">
              <a:xfrm>
                <a:off x="298508" y="4196256"/>
                <a:ext cx="28091" cy="16925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72" name="テキスト ボックス 271"/>
            <p:cNvSpPr txBox="1"/>
            <p:nvPr/>
          </p:nvSpPr>
          <p:spPr>
            <a:xfrm>
              <a:off x="2697907" y="2916457"/>
              <a:ext cx="973438" cy="384096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 smtClean="0"/>
                <a:t>BAR</a:t>
              </a:r>
              <a:endParaRPr lang="ja-JP" altLang="en-US" sz="1000" dirty="0"/>
            </a:p>
          </p:txBody>
        </p:sp>
        <p:cxnSp>
          <p:nvCxnSpPr>
            <p:cNvPr id="273" name="直線矢印コネクタ 272"/>
            <p:cNvCxnSpPr>
              <a:stCxn id="264" idx="3"/>
              <a:endCxn id="272" idx="1"/>
            </p:cNvCxnSpPr>
            <p:nvPr/>
          </p:nvCxnSpPr>
          <p:spPr bwMode="auto">
            <a:xfrm flipV="1">
              <a:off x="2126651" y="3108505"/>
              <a:ext cx="571256" cy="18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sp>
          <p:nvSpPr>
            <p:cNvPr id="274" name="テキスト ボックス 273"/>
            <p:cNvSpPr txBox="1"/>
            <p:nvPr/>
          </p:nvSpPr>
          <p:spPr>
            <a:xfrm>
              <a:off x="4121258" y="3406108"/>
              <a:ext cx="356618" cy="22659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</a:t>
              </a:r>
              <a:endParaRPr lang="ja-JP" altLang="en-US" sz="1000" dirty="0"/>
            </a:p>
          </p:txBody>
        </p:sp>
        <p:sp>
          <p:nvSpPr>
            <p:cNvPr id="276" name="テキスト ボックス 275"/>
            <p:cNvSpPr txBox="1"/>
            <p:nvPr/>
          </p:nvSpPr>
          <p:spPr>
            <a:xfrm>
              <a:off x="3745546" y="3283942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dirty="0" smtClean="0"/>
                <a:t>SIFS</a:t>
              </a:r>
              <a:endParaRPr kumimoji="1" lang="ja-JP" altLang="en-US" sz="800" dirty="0"/>
            </a:p>
          </p:txBody>
        </p:sp>
        <p:cxnSp>
          <p:nvCxnSpPr>
            <p:cNvPr id="283" name="直線矢印コネクタ 282"/>
            <p:cNvCxnSpPr/>
            <p:nvPr/>
          </p:nvCxnSpPr>
          <p:spPr bwMode="auto">
            <a:xfrm>
              <a:off x="3671345" y="3300552"/>
              <a:ext cx="0" cy="331783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77" name="直線矢印コネクタ 276"/>
            <p:cNvCxnSpPr>
              <a:stCxn id="274" idx="1"/>
            </p:cNvCxnSpPr>
            <p:nvPr/>
          </p:nvCxnSpPr>
          <p:spPr bwMode="auto">
            <a:xfrm flipH="1" flipV="1">
              <a:off x="3723292" y="3519110"/>
              <a:ext cx="397966" cy="2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sp>
          <p:nvSpPr>
            <p:cNvPr id="292" name="テキスト ボックス 291"/>
            <p:cNvSpPr txBox="1"/>
            <p:nvPr/>
          </p:nvSpPr>
          <p:spPr>
            <a:xfrm>
              <a:off x="941656" y="3214378"/>
              <a:ext cx="3481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AP</a:t>
              </a:r>
              <a:endParaRPr kumimoji="1" lang="ja-JP" altLang="en-US" sz="1000" dirty="0"/>
            </a:p>
          </p:txBody>
        </p:sp>
        <p:sp>
          <p:nvSpPr>
            <p:cNvPr id="293" name="テキスト ボックス 292"/>
            <p:cNvSpPr txBox="1"/>
            <p:nvPr/>
          </p:nvSpPr>
          <p:spPr>
            <a:xfrm>
              <a:off x="762000" y="3545590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STA 1</a:t>
              </a:r>
              <a:endParaRPr kumimoji="1" lang="ja-JP" altLang="en-US" sz="1000" dirty="0"/>
            </a:p>
          </p:txBody>
        </p:sp>
        <p:sp>
          <p:nvSpPr>
            <p:cNvPr id="294" name="テキスト ボックス 293"/>
            <p:cNvSpPr txBox="1"/>
            <p:nvPr/>
          </p:nvSpPr>
          <p:spPr>
            <a:xfrm>
              <a:off x="762000" y="4256326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STA 4</a:t>
              </a:r>
              <a:endParaRPr kumimoji="1" lang="ja-JP" altLang="en-US" sz="1000" dirty="0"/>
            </a:p>
          </p:txBody>
        </p:sp>
        <p:sp>
          <p:nvSpPr>
            <p:cNvPr id="296" name="テキスト ボックス 295"/>
            <p:cNvSpPr txBox="1"/>
            <p:nvPr/>
          </p:nvSpPr>
          <p:spPr>
            <a:xfrm>
              <a:off x="762000" y="4019986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STA 3</a:t>
              </a:r>
              <a:endParaRPr kumimoji="1" lang="ja-JP" altLang="en-US" sz="1000" dirty="0"/>
            </a:p>
          </p:txBody>
        </p:sp>
        <p:sp>
          <p:nvSpPr>
            <p:cNvPr id="297" name="テキスト ボックス 296"/>
            <p:cNvSpPr txBox="1"/>
            <p:nvPr/>
          </p:nvSpPr>
          <p:spPr>
            <a:xfrm>
              <a:off x="762000" y="3783074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STA 2</a:t>
              </a:r>
              <a:endParaRPr kumimoji="1" lang="ja-JP" altLang="en-US" sz="1000" dirty="0"/>
            </a:p>
          </p:txBody>
        </p:sp>
        <p:cxnSp>
          <p:nvCxnSpPr>
            <p:cNvPr id="299" name="直線コネクタ 298"/>
            <p:cNvCxnSpPr/>
            <p:nvPr/>
          </p:nvCxnSpPr>
          <p:spPr bwMode="auto">
            <a:xfrm>
              <a:off x="1226518" y="3300553"/>
              <a:ext cx="7771645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0" name="直線コネクタ 299"/>
            <p:cNvCxnSpPr/>
            <p:nvPr/>
          </p:nvCxnSpPr>
          <p:spPr bwMode="auto">
            <a:xfrm>
              <a:off x="1226518" y="3632107"/>
              <a:ext cx="7771645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1" name="直線コネクタ 300"/>
            <p:cNvCxnSpPr/>
            <p:nvPr/>
          </p:nvCxnSpPr>
          <p:spPr bwMode="auto">
            <a:xfrm>
              <a:off x="1226518" y="4342843"/>
              <a:ext cx="7771645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2" name="直線コネクタ 301"/>
            <p:cNvCxnSpPr/>
            <p:nvPr/>
          </p:nvCxnSpPr>
          <p:spPr bwMode="auto">
            <a:xfrm>
              <a:off x="1226518" y="4105931"/>
              <a:ext cx="7771645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3" name="直線コネクタ 302"/>
            <p:cNvCxnSpPr/>
            <p:nvPr/>
          </p:nvCxnSpPr>
          <p:spPr bwMode="auto">
            <a:xfrm>
              <a:off x="1226518" y="3869020"/>
              <a:ext cx="7771645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4" name="直線矢印コネクタ 303"/>
            <p:cNvCxnSpPr/>
            <p:nvPr/>
          </p:nvCxnSpPr>
          <p:spPr bwMode="auto">
            <a:xfrm>
              <a:off x="2126652" y="3300324"/>
              <a:ext cx="0" cy="331783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7" name="直線矢印コネクタ 306"/>
            <p:cNvCxnSpPr/>
            <p:nvPr/>
          </p:nvCxnSpPr>
          <p:spPr bwMode="auto">
            <a:xfrm flipV="1">
              <a:off x="4480507" y="3299980"/>
              <a:ext cx="0" cy="332127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16" name="テキスト ボックス 315"/>
            <p:cNvSpPr txBox="1"/>
            <p:nvPr/>
          </p:nvSpPr>
          <p:spPr>
            <a:xfrm>
              <a:off x="4418363" y="2864171"/>
              <a:ext cx="60785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dirty="0" smtClean="0"/>
                <a:t>AIFS+BO</a:t>
              </a:r>
              <a:endParaRPr kumimoji="1" lang="ja-JP" altLang="en-US" sz="800" dirty="0"/>
            </a:p>
          </p:txBody>
        </p:sp>
        <p:sp>
          <p:nvSpPr>
            <p:cNvPr id="317" name="テキスト ボックス 316"/>
            <p:cNvSpPr txBox="1"/>
            <p:nvPr/>
          </p:nvSpPr>
          <p:spPr>
            <a:xfrm>
              <a:off x="5012780" y="2916458"/>
              <a:ext cx="973438" cy="384095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BAR</a:t>
              </a:r>
              <a:endParaRPr lang="ja-JP" altLang="en-US" sz="1000" dirty="0"/>
            </a:p>
          </p:txBody>
        </p:sp>
        <p:cxnSp>
          <p:nvCxnSpPr>
            <p:cNvPr id="318" name="直線矢印コネクタ 317"/>
            <p:cNvCxnSpPr>
              <a:endCxn id="317" idx="1"/>
            </p:cNvCxnSpPr>
            <p:nvPr/>
          </p:nvCxnSpPr>
          <p:spPr bwMode="auto">
            <a:xfrm>
              <a:off x="4431808" y="3108504"/>
              <a:ext cx="580972" cy="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sp>
          <p:nvSpPr>
            <p:cNvPr id="323" name="テキスト ボックス 322"/>
            <p:cNvSpPr txBox="1"/>
            <p:nvPr/>
          </p:nvSpPr>
          <p:spPr>
            <a:xfrm>
              <a:off x="6364964" y="3643020"/>
              <a:ext cx="356619" cy="22659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</a:t>
              </a:r>
              <a:endParaRPr lang="ja-JP" altLang="en-US" sz="1000" dirty="0"/>
            </a:p>
          </p:txBody>
        </p:sp>
        <p:cxnSp>
          <p:nvCxnSpPr>
            <p:cNvPr id="327" name="直線矢印コネクタ 326"/>
            <p:cNvCxnSpPr/>
            <p:nvPr/>
          </p:nvCxnSpPr>
          <p:spPr bwMode="auto">
            <a:xfrm>
              <a:off x="5986219" y="3300552"/>
              <a:ext cx="0" cy="568695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9" name="直線矢印コネクタ 328"/>
            <p:cNvCxnSpPr>
              <a:stCxn id="323" idx="1"/>
            </p:cNvCxnSpPr>
            <p:nvPr/>
          </p:nvCxnSpPr>
          <p:spPr bwMode="auto">
            <a:xfrm flipH="1">
              <a:off x="5986219" y="3756316"/>
              <a:ext cx="37874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332" name="直線矢印コネクタ 331"/>
            <p:cNvCxnSpPr/>
            <p:nvPr/>
          </p:nvCxnSpPr>
          <p:spPr bwMode="auto">
            <a:xfrm flipV="1">
              <a:off x="6721582" y="3299980"/>
              <a:ext cx="0" cy="569268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33" name="テキスト ボックス 332"/>
            <p:cNvSpPr txBox="1"/>
            <p:nvPr/>
          </p:nvSpPr>
          <p:spPr>
            <a:xfrm>
              <a:off x="6615259" y="2864171"/>
              <a:ext cx="60785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dirty="0" smtClean="0"/>
                <a:t>AIFS+BO</a:t>
              </a:r>
              <a:endParaRPr kumimoji="1" lang="ja-JP" altLang="en-US" sz="800" dirty="0"/>
            </a:p>
          </p:txBody>
        </p:sp>
        <p:sp>
          <p:nvSpPr>
            <p:cNvPr id="334" name="テキスト ボックス 333"/>
            <p:cNvSpPr txBox="1"/>
            <p:nvPr/>
          </p:nvSpPr>
          <p:spPr>
            <a:xfrm>
              <a:off x="7235689" y="2916457"/>
              <a:ext cx="973438" cy="384096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BAR</a:t>
              </a:r>
              <a:endParaRPr lang="ja-JP" altLang="en-US" sz="1000" dirty="0"/>
            </a:p>
          </p:txBody>
        </p:sp>
        <p:cxnSp>
          <p:nvCxnSpPr>
            <p:cNvPr id="335" name="直線矢印コネクタ 334"/>
            <p:cNvCxnSpPr>
              <a:endCxn id="334" idx="1"/>
            </p:cNvCxnSpPr>
            <p:nvPr/>
          </p:nvCxnSpPr>
          <p:spPr bwMode="auto">
            <a:xfrm>
              <a:off x="6667575" y="3108504"/>
              <a:ext cx="568114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sp>
          <p:nvSpPr>
            <p:cNvPr id="341" name="テキスト ボックス 340"/>
            <p:cNvSpPr txBox="1"/>
            <p:nvPr/>
          </p:nvSpPr>
          <p:spPr>
            <a:xfrm>
              <a:off x="8571158" y="3880161"/>
              <a:ext cx="356619" cy="22659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</a:t>
              </a:r>
              <a:endParaRPr lang="ja-JP" altLang="en-US" sz="1000" dirty="0"/>
            </a:p>
          </p:txBody>
        </p:sp>
        <p:cxnSp>
          <p:nvCxnSpPr>
            <p:cNvPr id="343" name="直線矢印コネクタ 342"/>
            <p:cNvCxnSpPr/>
            <p:nvPr/>
          </p:nvCxnSpPr>
          <p:spPr bwMode="auto">
            <a:xfrm>
              <a:off x="8209128" y="3300552"/>
              <a:ext cx="0" cy="805607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47" name="直線矢印コネクタ 346"/>
            <p:cNvCxnSpPr>
              <a:stCxn id="341" idx="1"/>
            </p:cNvCxnSpPr>
            <p:nvPr/>
          </p:nvCxnSpPr>
          <p:spPr bwMode="auto">
            <a:xfrm flipH="1">
              <a:off x="8209128" y="3993457"/>
              <a:ext cx="3620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349" name="直線矢印コネクタ 348"/>
            <p:cNvCxnSpPr/>
            <p:nvPr/>
          </p:nvCxnSpPr>
          <p:spPr bwMode="auto">
            <a:xfrm flipV="1">
              <a:off x="8927331" y="3299980"/>
              <a:ext cx="0" cy="805951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84" name="テキスト ボックス 383"/>
          <p:cNvSpPr txBox="1"/>
          <p:nvPr/>
        </p:nvSpPr>
        <p:spPr>
          <a:xfrm>
            <a:off x="78285" y="2781283"/>
            <a:ext cx="1064715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Conventional</a:t>
            </a:r>
            <a:endParaRPr kumimoji="1" lang="ja-JP" altLang="en-US" b="1" dirty="0"/>
          </a:p>
        </p:txBody>
      </p:sp>
      <p:sp>
        <p:nvSpPr>
          <p:cNvPr id="385" name="テキスト ボックス 384"/>
          <p:cNvSpPr txBox="1"/>
          <p:nvPr/>
        </p:nvSpPr>
        <p:spPr>
          <a:xfrm>
            <a:off x="345538" y="4648200"/>
            <a:ext cx="797462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Proposed</a:t>
            </a:r>
            <a:endParaRPr kumimoji="1" lang="ja-JP" altLang="en-US" b="1" dirty="0"/>
          </a:p>
        </p:txBody>
      </p:sp>
      <p:grpSp>
        <p:nvGrpSpPr>
          <p:cNvPr id="396" name="グループ化 395"/>
          <p:cNvGrpSpPr/>
          <p:nvPr/>
        </p:nvGrpSpPr>
        <p:grpSpPr>
          <a:xfrm>
            <a:off x="8754039" y="3070404"/>
            <a:ext cx="237561" cy="45719"/>
            <a:chOff x="8494958" y="3070404"/>
            <a:chExt cx="237561" cy="45719"/>
          </a:xfrm>
        </p:grpSpPr>
        <p:sp>
          <p:nvSpPr>
            <p:cNvPr id="391" name="円/楕円 390"/>
            <p:cNvSpPr/>
            <p:nvPr/>
          </p:nvSpPr>
          <p:spPr bwMode="auto">
            <a:xfrm>
              <a:off x="8494958" y="307040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2" name="円/楕円 391"/>
            <p:cNvSpPr/>
            <p:nvPr/>
          </p:nvSpPr>
          <p:spPr bwMode="auto">
            <a:xfrm>
              <a:off x="8590879" y="307040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3" name="円/楕円 392"/>
            <p:cNvSpPr/>
            <p:nvPr/>
          </p:nvSpPr>
          <p:spPr bwMode="auto">
            <a:xfrm>
              <a:off x="8686800" y="307040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330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FontTx/>
              <a:buChar char="•"/>
            </a:pPr>
            <a:r>
              <a:rPr kumimoji="1" lang="en-US" altLang="ja-JP" b="1" dirty="0"/>
              <a:t>The picture below summaries 802.11aa </a:t>
            </a:r>
            <a:r>
              <a:rPr kumimoji="1" lang="en-US" altLang="ja-JP" b="1" dirty="0" smtClean="0"/>
              <a:t>features [3].</a:t>
            </a:r>
            <a:endParaRPr kumimoji="1" lang="en-US" altLang="ja-JP" b="1" dirty="0"/>
          </a:p>
          <a:p>
            <a:pPr marL="342900" lvl="1" indent="-342900" algn="just">
              <a:buFontTx/>
              <a:buChar char="•"/>
            </a:pPr>
            <a:r>
              <a:rPr kumimoji="1" lang="en-US" altLang="ja-JP" b="1" dirty="0"/>
              <a:t>Required features to enhance 802.11ax Multicast are in </a:t>
            </a:r>
            <a:r>
              <a:rPr kumimoji="1" lang="en-US" altLang="ja-JP" b="1" dirty="0">
                <a:solidFill>
                  <a:srgbClr val="FF0000"/>
                </a:solidFill>
              </a:rPr>
              <a:t>red</a:t>
            </a:r>
            <a:r>
              <a:rPr kumimoji="1" lang="en-US" altLang="ja-JP" b="1" dirty="0" smtClean="0"/>
              <a:t>.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Sept.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5126095" y="6123800"/>
            <a:ext cx="2563133" cy="277000"/>
            <a:chOff x="5181600" y="5943600"/>
            <a:chExt cx="2563133" cy="277000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5181600" y="5943601"/>
              <a:ext cx="1361605" cy="276999"/>
              <a:chOff x="3766728" y="5887642"/>
              <a:chExt cx="1361605" cy="276999"/>
            </a:xfrm>
          </p:grpSpPr>
          <p:sp>
            <p:nvSpPr>
              <p:cNvPr id="40" name="角丸四角形 39"/>
              <p:cNvSpPr/>
              <p:nvPr/>
            </p:nvSpPr>
            <p:spPr bwMode="auto">
              <a:xfrm>
                <a:off x="3766728" y="5956285"/>
                <a:ext cx="500472" cy="139715"/>
              </a:xfrm>
              <a:prstGeom prst="roundRect">
                <a:avLst>
                  <a:gd name="adj" fmla="val 6973"/>
                </a:avLst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" name="テキスト ボックス 40"/>
              <p:cNvSpPr txBox="1"/>
              <p:nvPr/>
            </p:nvSpPr>
            <p:spPr>
              <a:xfrm>
                <a:off x="4267200" y="5887642"/>
                <a:ext cx="8611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dirty="0" smtClean="0"/>
                  <a:t>Mandatory</a:t>
                </a:r>
                <a:endParaRPr kumimoji="1" lang="en-US" altLang="ja-JP" dirty="0"/>
              </a:p>
            </p:txBody>
          </p:sp>
        </p:grpSp>
        <p:grpSp>
          <p:nvGrpSpPr>
            <p:cNvPr id="13" name="グループ化 12"/>
            <p:cNvGrpSpPr/>
            <p:nvPr/>
          </p:nvGrpSpPr>
          <p:grpSpPr>
            <a:xfrm>
              <a:off x="6519383" y="5943600"/>
              <a:ext cx="1225350" cy="276999"/>
              <a:chOff x="3766728" y="6153418"/>
              <a:chExt cx="1225350" cy="276999"/>
            </a:xfrm>
          </p:grpSpPr>
          <p:sp>
            <p:nvSpPr>
              <p:cNvPr id="46" name="角丸四角形 45"/>
              <p:cNvSpPr/>
              <p:nvPr/>
            </p:nvSpPr>
            <p:spPr bwMode="auto">
              <a:xfrm>
                <a:off x="3766728" y="6222061"/>
                <a:ext cx="500472" cy="139715"/>
              </a:xfrm>
              <a:prstGeom prst="roundRect">
                <a:avLst>
                  <a:gd name="adj" fmla="val 6973"/>
                </a:avLst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4267200" y="6153418"/>
                <a:ext cx="7248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/>
                  <a:t>Optional</a:t>
                </a:r>
                <a:endParaRPr kumimoji="1" lang="en-US" altLang="ja-JP" dirty="0"/>
              </a:p>
            </p:txBody>
          </p:sp>
        </p:grpSp>
      </p:grpSp>
      <p:grpSp>
        <p:nvGrpSpPr>
          <p:cNvPr id="9" name="グループ化 8"/>
          <p:cNvGrpSpPr/>
          <p:nvPr/>
        </p:nvGrpSpPr>
        <p:grpSpPr>
          <a:xfrm>
            <a:off x="3886200" y="2789093"/>
            <a:ext cx="4978358" cy="3235379"/>
            <a:chOff x="3581400" y="2334892"/>
            <a:chExt cx="5435558" cy="3532508"/>
          </a:xfrm>
        </p:grpSpPr>
        <p:sp>
          <p:nvSpPr>
            <p:cNvPr id="14" name="角丸四角形 13"/>
            <p:cNvSpPr/>
            <p:nvPr/>
          </p:nvSpPr>
          <p:spPr bwMode="auto">
            <a:xfrm>
              <a:off x="3581400" y="2334892"/>
              <a:ext cx="5435558" cy="3532508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5582292" y="2399878"/>
              <a:ext cx="1383793" cy="3024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802.11aa features</a:t>
              </a:r>
              <a:endParaRPr kumimoji="1" lang="en-US" altLang="ja-JP" dirty="0"/>
            </a:p>
          </p:txBody>
        </p:sp>
        <p:sp>
          <p:nvSpPr>
            <p:cNvPr id="16" name="角丸四角形 15"/>
            <p:cNvSpPr/>
            <p:nvPr/>
          </p:nvSpPr>
          <p:spPr bwMode="auto">
            <a:xfrm>
              <a:off x="3658130" y="2833357"/>
              <a:ext cx="2593990" cy="1399214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688666" y="2833357"/>
              <a:ext cx="2532917" cy="2856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/>
                <a:t>1. Group </a:t>
              </a:r>
              <a:r>
                <a:rPr kumimoji="1" lang="en-US" altLang="ja-JP" sz="1100" dirty="0" smtClean="0"/>
                <a:t>address transmission </a:t>
              </a:r>
              <a:r>
                <a:rPr kumimoji="1" lang="en-US" altLang="ja-JP" sz="1100" dirty="0"/>
                <a:t>service</a:t>
              </a:r>
            </a:p>
          </p:txBody>
        </p:sp>
        <p:sp>
          <p:nvSpPr>
            <p:cNvPr id="20" name="角丸四角形 19"/>
            <p:cNvSpPr/>
            <p:nvPr/>
          </p:nvSpPr>
          <p:spPr bwMode="auto">
            <a:xfrm>
              <a:off x="3658130" y="4332477"/>
              <a:ext cx="2593990" cy="1399214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1" name="角丸四角形 20"/>
            <p:cNvSpPr/>
            <p:nvPr/>
          </p:nvSpPr>
          <p:spPr bwMode="auto">
            <a:xfrm>
              <a:off x="6346238" y="3533230"/>
              <a:ext cx="2593990" cy="699341"/>
            </a:xfrm>
            <a:prstGeom prst="round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606407" y="4332477"/>
              <a:ext cx="2697437" cy="2856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 smtClean="0"/>
                <a:t>4. </a:t>
              </a:r>
              <a:r>
                <a:rPr kumimoji="1" lang="en-US" altLang="ja-JP" sz="1100" dirty="0"/>
                <a:t>Management of overlapping networks</a:t>
              </a:r>
            </a:p>
          </p:txBody>
        </p:sp>
        <p:sp>
          <p:nvSpPr>
            <p:cNvPr id="24" name="角丸四角形 23"/>
            <p:cNvSpPr/>
            <p:nvPr/>
          </p:nvSpPr>
          <p:spPr bwMode="auto">
            <a:xfrm>
              <a:off x="6346238" y="2833357"/>
              <a:ext cx="2593990" cy="720182"/>
            </a:xfrm>
            <a:prstGeom prst="round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7" name="角丸四角形 26"/>
            <p:cNvSpPr/>
            <p:nvPr/>
          </p:nvSpPr>
          <p:spPr bwMode="auto">
            <a:xfrm>
              <a:off x="6346238" y="4332477"/>
              <a:ext cx="2593990" cy="1399214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8" name="角丸四角形 27"/>
            <p:cNvSpPr/>
            <p:nvPr/>
          </p:nvSpPr>
          <p:spPr bwMode="auto">
            <a:xfrm>
              <a:off x="3810530" y="3110357"/>
              <a:ext cx="2255742" cy="279430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3900345" y="3111572"/>
              <a:ext cx="2076110" cy="2856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 smtClean="0"/>
                <a:t>Groupcast with Retries (GCR)</a:t>
              </a:r>
              <a:endParaRPr kumimoji="1" lang="en-US" altLang="ja-JP" sz="1100" dirty="0"/>
            </a:p>
          </p:txBody>
        </p:sp>
        <p:sp>
          <p:nvSpPr>
            <p:cNvPr id="30" name="角丸四角形 29"/>
            <p:cNvSpPr/>
            <p:nvPr/>
          </p:nvSpPr>
          <p:spPr bwMode="auto">
            <a:xfrm>
              <a:off x="3810529" y="3486606"/>
              <a:ext cx="2255742" cy="279430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346650" y="3487821"/>
              <a:ext cx="1183498" cy="2856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 smtClean="0"/>
                <a:t>Advanced GCR</a:t>
              </a:r>
              <a:endParaRPr kumimoji="1" lang="en-US" altLang="ja-JP" sz="1100" dirty="0"/>
            </a:p>
          </p:txBody>
        </p:sp>
        <p:sp>
          <p:nvSpPr>
            <p:cNvPr id="32" name="角丸四角形 31"/>
            <p:cNvSpPr/>
            <p:nvPr/>
          </p:nvSpPr>
          <p:spPr bwMode="auto">
            <a:xfrm>
              <a:off x="3810529" y="3859502"/>
              <a:ext cx="2255742" cy="279430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4379904" y="3860717"/>
              <a:ext cx="1116990" cy="2856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 smtClean="0"/>
                <a:t>GCR for Mesh</a:t>
              </a:r>
              <a:endParaRPr kumimoji="1" lang="en-US" altLang="ja-JP" sz="1100" dirty="0"/>
            </a:p>
          </p:txBody>
        </p:sp>
        <p:sp>
          <p:nvSpPr>
            <p:cNvPr id="34" name="角丸四角形 33"/>
            <p:cNvSpPr/>
            <p:nvPr/>
          </p:nvSpPr>
          <p:spPr bwMode="auto">
            <a:xfrm>
              <a:off x="3810529" y="4609548"/>
              <a:ext cx="2255742" cy="279430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4435037" y="4610763"/>
              <a:ext cx="1006726" cy="2856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 smtClean="0"/>
                <a:t>AP Peer Key</a:t>
              </a:r>
              <a:endParaRPr kumimoji="1" lang="en-US" altLang="ja-JP" sz="1100" dirty="0"/>
            </a:p>
          </p:txBody>
        </p:sp>
        <p:sp>
          <p:nvSpPr>
            <p:cNvPr id="36" name="角丸四角形 35"/>
            <p:cNvSpPr/>
            <p:nvPr/>
          </p:nvSpPr>
          <p:spPr bwMode="auto">
            <a:xfrm>
              <a:off x="3810528" y="4985797"/>
              <a:ext cx="2255742" cy="279430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4421037" y="4987012"/>
              <a:ext cx="1034729" cy="2856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 err="1" smtClean="0"/>
                <a:t>Qload</a:t>
              </a:r>
              <a:r>
                <a:rPr kumimoji="1" lang="en-US" altLang="ja-JP" sz="1100" dirty="0" smtClean="0"/>
                <a:t> Report</a:t>
              </a:r>
              <a:endParaRPr kumimoji="1" lang="en-US" altLang="ja-JP" sz="1100" dirty="0"/>
            </a:p>
          </p:txBody>
        </p:sp>
        <p:sp>
          <p:nvSpPr>
            <p:cNvPr id="38" name="角丸四角形 37"/>
            <p:cNvSpPr/>
            <p:nvPr/>
          </p:nvSpPr>
          <p:spPr bwMode="auto">
            <a:xfrm>
              <a:off x="3810528" y="5358693"/>
              <a:ext cx="2255742" cy="279430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3744579" y="5359908"/>
              <a:ext cx="2387648" cy="2772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 smtClean="0"/>
                <a:t>HCCA TXOP Update Count element</a:t>
              </a:r>
              <a:endParaRPr kumimoji="1" lang="en-US" altLang="ja-JP" sz="1050" dirty="0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6816080" y="3652068"/>
              <a:ext cx="1654306" cy="470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/>
                <a:t>3. Intra-access </a:t>
              </a:r>
              <a:r>
                <a:rPr kumimoji="1" lang="en-US" altLang="ja-JP" sz="1100" dirty="0" smtClean="0"/>
                <a:t>category</a:t>
              </a:r>
              <a:br>
                <a:rPr kumimoji="1" lang="en-US" altLang="ja-JP" sz="1100" dirty="0" smtClean="0"/>
              </a:br>
              <a:r>
                <a:rPr kumimoji="1" lang="en-US" altLang="ja-JP" sz="1100" dirty="0" smtClean="0"/>
                <a:t>prioritization</a:t>
              </a:r>
              <a:endParaRPr kumimoji="1" lang="ja-JP" altLang="en-US" sz="1100" dirty="0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6825706" y="2962616"/>
              <a:ext cx="1635055" cy="470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 smtClean="0"/>
                <a:t>2. </a:t>
              </a:r>
              <a:r>
                <a:rPr kumimoji="1" lang="en-US" altLang="ja-JP" sz="1100" dirty="0"/>
                <a:t>Stream </a:t>
              </a:r>
              <a:r>
                <a:rPr kumimoji="1" lang="en-US" altLang="ja-JP" sz="1100" dirty="0" smtClean="0"/>
                <a:t>classification</a:t>
              </a:r>
              <a:br>
                <a:rPr kumimoji="1" lang="en-US" altLang="ja-JP" sz="1100" dirty="0" smtClean="0"/>
              </a:br>
              <a:r>
                <a:rPr kumimoji="1" lang="en-US" altLang="ja-JP" sz="1100" dirty="0" smtClean="0"/>
                <a:t>service</a:t>
              </a:r>
              <a:endParaRPr kumimoji="1" lang="en-US" altLang="ja-JP" sz="1100" dirty="0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6565798" y="4801252"/>
              <a:ext cx="2154869" cy="487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 smtClean="0"/>
                <a:t>5. Support </a:t>
              </a:r>
              <a:r>
                <a:rPr kumimoji="1" lang="en-US" altLang="ja-JP" sz="1100" dirty="0"/>
                <a:t>for the IEEE 802.1Q</a:t>
              </a:r>
            </a:p>
            <a:p>
              <a:pPr algn="ctr"/>
              <a:r>
                <a:rPr kumimoji="1" lang="en-US" altLang="ja-JP" sz="1100" dirty="0"/>
                <a:t>Stream Reservation Protocol</a:t>
              </a: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345486" y="5706846"/>
            <a:ext cx="227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en-US" altLang="ja-JP" dirty="0">
                <a:solidFill>
                  <a:srgbClr val="FF0000"/>
                </a:solidFill>
              </a:rPr>
              <a:t>Required </a:t>
            </a:r>
            <a:r>
              <a:rPr kumimoji="1" lang="en-US" altLang="ja-JP" dirty="0" smtClean="0">
                <a:solidFill>
                  <a:srgbClr val="FF0000"/>
                </a:solidFill>
              </a:rPr>
              <a:t>features to enhance</a:t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en-US" altLang="ja-JP" dirty="0" smtClean="0">
                <a:solidFill>
                  <a:srgbClr val="FF0000"/>
                </a:solidFill>
              </a:rPr>
              <a:t>802.11ax </a:t>
            </a:r>
            <a:r>
              <a:rPr kumimoji="1" lang="en-US" altLang="ja-JP" dirty="0">
                <a:solidFill>
                  <a:srgbClr val="FF0000"/>
                </a:solidFill>
              </a:rPr>
              <a:t>Multicast</a:t>
            </a:r>
          </a:p>
        </p:txBody>
      </p:sp>
      <p:cxnSp>
        <p:nvCxnSpPr>
          <p:cNvPr id="19" name="直線コネクタ 18"/>
          <p:cNvCxnSpPr/>
          <p:nvPr/>
        </p:nvCxnSpPr>
        <p:spPr bwMode="auto">
          <a:xfrm flipH="1" flipV="1">
            <a:off x="3581400" y="2987112"/>
            <a:ext cx="514655" cy="513332"/>
          </a:xfrm>
          <a:prstGeom prst="line">
            <a:avLst/>
          </a:prstGeom>
          <a:ln w="28575"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55" name="直線コネクタ 54"/>
          <p:cNvCxnSpPr/>
          <p:nvPr/>
        </p:nvCxnSpPr>
        <p:spPr bwMode="auto">
          <a:xfrm flipH="1">
            <a:off x="3581400" y="3755257"/>
            <a:ext cx="514657" cy="645239"/>
          </a:xfrm>
          <a:prstGeom prst="line">
            <a:avLst/>
          </a:prstGeom>
          <a:ln w="28575"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56" name="直線コネクタ 55"/>
          <p:cNvCxnSpPr/>
          <p:nvPr/>
        </p:nvCxnSpPr>
        <p:spPr bwMode="auto">
          <a:xfrm flipH="1">
            <a:off x="3581400" y="3843933"/>
            <a:ext cx="514655" cy="880467"/>
          </a:xfrm>
          <a:prstGeom prst="line">
            <a:avLst/>
          </a:prstGeom>
          <a:ln w="28575"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59" name="直線コネクタ 58"/>
          <p:cNvCxnSpPr/>
          <p:nvPr/>
        </p:nvCxnSpPr>
        <p:spPr bwMode="auto">
          <a:xfrm flipH="1">
            <a:off x="3581400" y="4099859"/>
            <a:ext cx="514655" cy="1459808"/>
          </a:xfrm>
          <a:prstGeom prst="line">
            <a:avLst/>
          </a:prstGeom>
          <a:ln w="28575"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grpSp>
        <p:nvGrpSpPr>
          <p:cNvPr id="7" name="グループ化 6"/>
          <p:cNvGrpSpPr/>
          <p:nvPr/>
        </p:nvGrpSpPr>
        <p:grpSpPr>
          <a:xfrm>
            <a:off x="345486" y="2904979"/>
            <a:ext cx="3235914" cy="1575262"/>
            <a:chOff x="269286" y="2971856"/>
            <a:chExt cx="3235914" cy="1575262"/>
          </a:xfrm>
        </p:grpSpPr>
        <p:sp>
          <p:nvSpPr>
            <p:cNvPr id="44" name="角丸四角形 43"/>
            <p:cNvSpPr/>
            <p:nvPr/>
          </p:nvSpPr>
          <p:spPr bwMode="auto">
            <a:xfrm>
              <a:off x="269286" y="2971856"/>
              <a:ext cx="3235914" cy="1575262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388275" y="3051601"/>
              <a:ext cx="3113353" cy="14157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 smtClean="0"/>
                <a:t>Groupcast with Retries (GCR)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kumimoji="1" lang="en-US" altLang="ja-JP" sz="1400" dirty="0">
                  <a:solidFill>
                    <a:srgbClr val="FF0000"/>
                  </a:solidFill>
                </a:rPr>
                <a:t>GCR Group membership procedures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kumimoji="1" lang="en-US" altLang="ja-JP" sz="1400" dirty="0">
                  <a:solidFill>
                    <a:srgbClr val="FF0000"/>
                  </a:solidFill>
                </a:rPr>
                <a:t>GCR setup procedures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kumimoji="1" lang="en-US" altLang="ja-JP" sz="1400" dirty="0">
                  <a:solidFill>
                    <a:srgbClr val="FF0000"/>
                  </a:solidFill>
                </a:rPr>
                <a:t>GCR frame exchange procedures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kumimoji="1" lang="en-US" altLang="ja-JP" sz="1400" dirty="0">
                  <a:solidFill>
                    <a:srgbClr val="FF0000"/>
                  </a:solidFill>
                </a:rPr>
                <a:t>Concealment of GCR transmissions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kumimoji="1" lang="en-US" altLang="ja-JP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GCR unsolicited retry</a:t>
              </a:r>
              <a:endParaRPr kumimoji="1"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345486" y="4671233"/>
            <a:ext cx="3235914" cy="963394"/>
            <a:chOff x="-3048000" y="7010400"/>
            <a:chExt cx="3235914" cy="963394"/>
          </a:xfrm>
        </p:grpSpPr>
        <p:sp>
          <p:nvSpPr>
            <p:cNvPr id="45" name="角丸四角形 44"/>
            <p:cNvSpPr/>
            <p:nvPr/>
          </p:nvSpPr>
          <p:spPr bwMode="auto">
            <a:xfrm>
              <a:off x="-3048000" y="7010400"/>
              <a:ext cx="3235914" cy="963394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-2929012" y="7107376"/>
              <a:ext cx="165276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 smtClean="0"/>
                <a:t>Advanced </a:t>
              </a:r>
              <a:r>
                <a:rPr kumimoji="1" lang="en-US" altLang="ja-JP" sz="1600" b="1" dirty="0"/>
                <a:t>GCR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kumimoji="1" lang="en-US" altLang="ja-JP" sz="1400" dirty="0" smtClean="0">
                  <a:solidFill>
                    <a:srgbClr val="FF0000"/>
                  </a:solidFill>
                </a:rPr>
                <a:t>GCR Block Ack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kumimoji="1" lang="en-US" altLang="ja-JP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GCR-SP</a:t>
              </a: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 of 802.11aa features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115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下矢印 8"/>
          <p:cNvSpPr/>
          <p:nvPr/>
        </p:nvSpPr>
        <p:spPr bwMode="auto">
          <a:xfrm>
            <a:off x="2855281" y="2895600"/>
            <a:ext cx="1932808" cy="3555751"/>
          </a:xfrm>
          <a:prstGeom prst="downArrow">
            <a:avLst>
              <a:gd name="adj1" fmla="val 50000"/>
              <a:gd name="adj2" fmla="val 9097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kumimoji="1" lang="en-US" altLang="ja-JP" b="1" dirty="0" smtClean="0"/>
              <a:t>Based on 802.11aa GCR Procedures, AP can collect capabilities, Group Address information and setting of GCR from STAs.</a:t>
            </a:r>
            <a:endParaRPr kumimoji="1" lang="ja-JP" altLang="en-US" dirty="0"/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5253162" y="4038600"/>
            <a:ext cx="3733799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>
              <a:defRPr kumimoji="1" sz="1400"/>
            </a:lvl1pPr>
          </a:lstStyle>
          <a:p>
            <a:r>
              <a:rPr lang="en-US" altLang="ja-JP" sz="1200" dirty="0"/>
              <a:t>This procedure defines </a:t>
            </a:r>
            <a:r>
              <a:rPr lang="en-US" altLang="ja-JP" sz="1200" b="1" dirty="0" smtClean="0"/>
              <a:t>initiation/termination of GCR </a:t>
            </a:r>
            <a:r>
              <a:rPr lang="en-US" altLang="ja-JP" sz="1200" dirty="0" smtClean="0"/>
              <a:t>and how STAs request </a:t>
            </a:r>
            <a:r>
              <a:rPr lang="en-US" altLang="ja-JP" sz="1200" b="1" dirty="0"/>
              <a:t>Retransmission </a:t>
            </a:r>
            <a:r>
              <a:rPr lang="en-US" altLang="ja-JP" sz="1200" b="1" dirty="0" smtClean="0"/>
              <a:t>Policy</a:t>
            </a:r>
            <a:endParaRPr lang="ja-JP" altLang="en-US" sz="1200" dirty="0"/>
          </a:p>
        </p:txBody>
      </p:sp>
      <p:sp>
        <p:nvSpPr>
          <p:cNvPr id="45" name="片側の 2 つの角を丸めた四角形 44"/>
          <p:cNvSpPr/>
          <p:nvPr/>
        </p:nvSpPr>
        <p:spPr bwMode="auto">
          <a:xfrm rot="5400000" flipH="1">
            <a:off x="6889230" y="1869131"/>
            <a:ext cx="461664" cy="3733800"/>
          </a:xfrm>
          <a:prstGeom prst="round2SameRect">
            <a:avLst/>
          </a:prstGeom>
          <a:noFill/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50" name="片側の 2 つの角を丸めた四角形 49"/>
          <p:cNvSpPr/>
          <p:nvPr/>
        </p:nvSpPr>
        <p:spPr bwMode="auto">
          <a:xfrm rot="5400000" flipH="1">
            <a:off x="6328030" y="3517732"/>
            <a:ext cx="1584065" cy="3733800"/>
          </a:xfrm>
          <a:prstGeom prst="round2SameRect">
            <a:avLst>
              <a:gd name="adj1" fmla="val 6955"/>
              <a:gd name="adj2" fmla="val 0"/>
            </a:avLst>
          </a:prstGeom>
          <a:noFill/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48" name="片側の 2 つの角を丸めた四角形 47"/>
          <p:cNvSpPr/>
          <p:nvPr/>
        </p:nvSpPr>
        <p:spPr bwMode="auto">
          <a:xfrm rot="16200000">
            <a:off x="3029652" y="3948515"/>
            <a:ext cx="1584066" cy="2872231"/>
          </a:xfrm>
          <a:prstGeom prst="round2SameRect">
            <a:avLst>
              <a:gd name="adj1" fmla="val 6956"/>
              <a:gd name="adj2" fmla="val 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46" name="片側の 2 つの角を丸めた四角形 45"/>
          <p:cNvSpPr/>
          <p:nvPr/>
        </p:nvSpPr>
        <p:spPr bwMode="auto">
          <a:xfrm rot="16200000">
            <a:off x="3590854" y="2833316"/>
            <a:ext cx="461662" cy="2872231"/>
          </a:xfrm>
          <a:prstGeom prst="round2Same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44" name="片側の 2 つの角を丸めた四角形 43"/>
          <p:cNvSpPr/>
          <p:nvPr/>
        </p:nvSpPr>
        <p:spPr bwMode="auto">
          <a:xfrm rot="16200000">
            <a:off x="3590852" y="2299916"/>
            <a:ext cx="461666" cy="2872231"/>
          </a:xfrm>
          <a:prstGeom prst="round2Same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3" name="片側の 2 つの角を丸めた四角形 2"/>
          <p:cNvSpPr/>
          <p:nvPr/>
        </p:nvSpPr>
        <p:spPr bwMode="auto">
          <a:xfrm rot="16200000">
            <a:off x="3593084" y="1766517"/>
            <a:ext cx="457202" cy="2872231"/>
          </a:xfrm>
          <a:prstGeom prst="round2Same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>
              <a:solidFill>
                <a:schemeClr val="dk1"/>
              </a:solidFill>
              <a:latin typeface="+mn-lt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Sept.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254" name="テキスト ボックス 253"/>
          <p:cNvSpPr txBox="1"/>
          <p:nvPr/>
        </p:nvSpPr>
        <p:spPr>
          <a:xfrm>
            <a:off x="2404245" y="3064133"/>
            <a:ext cx="2834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b="1"/>
            </a:lvl1pPr>
          </a:lstStyle>
          <a:p>
            <a:pPr algn="ctr"/>
            <a:r>
              <a:rPr lang="en-US" altLang="ja-JP" dirty="0"/>
              <a:t>Authentication &amp; </a:t>
            </a:r>
            <a:r>
              <a:rPr lang="en-US" altLang="ja-JP" dirty="0" smtClean="0"/>
              <a:t>Association Procedure</a:t>
            </a:r>
            <a:endParaRPr lang="ja-JP" altLang="en-US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2495168" y="3597531"/>
            <a:ext cx="2653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b="1"/>
            </a:lvl1pPr>
          </a:lstStyle>
          <a:p>
            <a:pPr algn="ctr"/>
            <a:r>
              <a:rPr lang="en-US" altLang="ja-JP" dirty="0"/>
              <a:t>GCR Group Membership Procedures</a:t>
            </a:r>
            <a:endParaRPr lang="ja-JP" altLang="en-US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962668" y="4130933"/>
            <a:ext cx="1718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b="1"/>
            </a:lvl1pPr>
          </a:lstStyle>
          <a:p>
            <a:pPr algn="ctr"/>
            <a:r>
              <a:rPr lang="en-US" altLang="ja-JP" dirty="0"/>
              <a:t>GCR Setup Procedures</a:t>
            </a:r>
            <a:endParaRPr lang="ja-JP" altLang="en-US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2591573" y="4684933"/>
            <a:ext cx="24602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b="1"/>
            </a:lvl1pPr>
          </a:lstStyle>
          <a:p>
            <a:pPr algn="ctr"/>
            <a:r>
              <a:rPr lang="en-US" altLang="ja-JP" dirty="0"/>
              <a:t>GCR </a:t>
            </a:r>
            <a:r>
              <a:rPr lang="en-US" altLang="ja-JP" dirty="0" smtClean="0"/>
              <a:t>Frame Exchange </a:t>
            </a:r>
            <a:r>
              <a:rPr lang="en-US" altLang="ja-JP" dirty="0"/>
              <a:t>Procedures</a:t>
            </a:r>
            <a:endParaRPr lang="ja-JP" altLang="en-US" dirty="0"/>
          </a:p>
        </p:txBody>
      </p:sp>
      <p:sp>
        <p:nvSpPr>
          <p:cNvPr id="14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kumimoji="1" lang="en-US" altLang="ja-JP" dirty="0"/>
              <a:t>Required 11aa </a:t>
            </a:r>
            <a:r>
              <a:rPr kumimoji="1" lang="en-US" altLang="ja-JP" dirty="0" smtClean="0"/>
              <a:t>features to </a:t>
            </a:r>
            <a:r>
              <a:rPr kumimoji="1" lang="en-US" altLang="ja-JP" dirty="0"/>
              <a:t>enhance 11ax Multicast</a:t>
            </a:r>
            <a:endParaRPr kumimoji="1"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70395" y="2921249"/>
            <a:ext cx="2209800" cy="2717551"/>
            <a:chOff x="70395" y="2225074"/>
            <a:chExt cx="2209800" cy="2717551"/>
          </a:xfrm>
        </p:grpSpPr>
        <p:grpSp>
          <p:nvGrpSpPr>
            <p:cNvPr id="131" name="グループ化 130"/>
            <p:cNvGrpSpPr/>
            <p:nvPr/>
          </p:nvGrpSpPr>
          <p:grpSpPr>
            <a:xfrm>
              <a:off x="332236" y="4267200"/>
              <a:ext cx="1686118" cy="276999"/>
              <a:chOff x="3766728" y="5887642"/>
              <a:chExt cx="1686118" cy="276999"/>
            </a:xfrm>
          </p:grpSpPr>
          <p:sp>
            <p:nvSpPr>
              <p:cNvPr id="135" name="角丸四角形 134"/>
              <p:cNvSpPr/>
              <p:nvPr/>
            </p:nvSpPr>
            <p:spPr bwMode="auto">
              <a:xfrm>
                <a:off x="3766728" y="5956285"/>
                <a:ext cx="500472" cy="139715"/>
              </a:xfrm>
              <a:prstGeom prst="roundRect">
                <a:avLst>
                  <a:gd name="adj" fmla="val 6973"/>
                </a:avLst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6" name="テキスト ボックス 135"/>
              <p:cNvSpPr txBox="1"/>
              <p:nvPr/>
            </p:nvSpPr>
            <p:spPr>
              <a:xfrm>
                <a:off x="4267200" y="5887642"/>
                <a:ext cx="118564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/>
                  <a:t>11aa Mandatory</a:t>
                </a:r>
                <a:endParaRPr kumimoji="1" lang="en-US" altLang="ja-JP" dirty="0"/>
              </a:p>
            </p:txBody>
          </p:sp>
        </p:grpSp>
        <p:grpSp>
          <p:nvGrpSpPr>
            <p:cNvPr id="132" name="グループ化 131"/>
            <p:cNvGrpSpPr/>
            <p:nvPr/>
          </p:nvGrpSpPr>
          <p:grpSpPr>
            <a:xfrm>
              <a:off x="332236" y="4665626"/>
              <a:ext cx="1549862" cy="276999"/>
              <a:chOff x="3766728" y="6153418"/>
              <a:chExt cx="1549862" cy="276999"/>
            </a:xfrm>
          </p:grpSpPr>
          <p:sp>
            <p:nvSpPr>
              <p:cNvPr id="133" name="角丸四角形 132"/>
              <p:cNvSpPr/>
              <p:nvPr/>
            </p:nvSpPr>
            <p:spPr bwMode="auto">
              <a:xfrm>
                <a:off x="3766728" y="6222061"/>
                <a:ext cx="500472" cy="139715"/>
              </a:xfrm>
              <a:prstGeom prst="roundRect">
                <a:avLst>
                  <a:gd name="adj" fmla="val 6973"/>
                </a:avLst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" name="テキスト ボックス 133"/>
              <p:cNvSpPr txBox="1"/>
              <p:nvPr/>
            </p:nvSpPr>
            <p:spPr>
              <a:xfrm>
                <a:off x="4267200" y="6153418"/>
                <a:ext cx="1049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/>
                  <a:t>11aa Optional</a:t>
                </a:r>
                <a:endParaRPr kumimoji="1" lang="en-US" altLang="ja-JP" dirty="0"/>
              </a:p>
            </p:txBody>
          </p:sp>
        </p:grpSp>
        <p:pic>
          <p:nvPicPr>
            <p:cNvPr id="31749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205" y="2225074"/>
              <a:ext cx="2034181" cy="20380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8" name="正方形/長方形 27"/>
            <p:cNvSpPr/>
            <p:nvPr/>
          </p:nvSpPr>
          <p:spPr bwMode="auto">
            <a:xfrm>
              <a:off x="70395" y="2458669"/>
              <a:ext cx="2209800" cy="541706"/>
            </a:xfrm>
            <a:prstGeom prst="rect">
              <a:avLst/>
            </a:prstGeom>
            <a:noFill/>
            <a:ln w="22225" cap="flat" cmpd="sng" algn="ctr">
              <a:solidFill>
                <a:srgbClr val="FF9900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3" name="正方形/長方形 112"/>
            <p:cNvSpPr/>
            <p:nvPr/>
          </p:nvSpPr>
          <p:spPr bwMode="auto">
            <a:xfrm>
              <a:off x="70395" y="3554473"/>
              <a:ext cx="2209800" cy="134878"/>
            </a:xfrm>
            <a:prstGeom prst="rect">
              <a:avLst/>
            </a:prstGeom>
            <a:noFill/>
            <a:ln w="22225" cap="flat" cmpd="sng" algn="ctr">
              <a:solidFill>
                <a:srgbClr val="FF9900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41" name="テキスト ボックス 340"/>
          <p:cNvSpPr txBox="1"/>
          <p:nvPr/>
        </p:nvSpPr>
        <p:spPr>
          <a:xfrm>
            <a:off x="5257800" y="2971800"/>
            <a:ext cx="37338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>
              <a:defRPr kumimoji="1" sz="1400"/>
            </a:lvl1pPr>
          </a:lstStyle>
          <a:p>
            <a:r>
              <a:rPr lang="en-US" altLang="ja-JP" sz="1200" dirty="0"/>
              <a:t>This procedure defines how </a:t>
            </a:r>
            <a:r>
              <a:rPr lang="en-US" altLang="ja-JP" sz="1200" dirty="0" smtClean="0"/>
              <a:t>an AP </a:t>
            </a:r>
            <a:r>
              <a:rPr lang="en-US" altLang="ja-JP" sz="1200" dirty="0"/>
              <a:t>collects </a:t>
            </a:r>
            <a:r>
              <a:rPr lang="en-US" altLang="ja-JP" sz="1200" dirty="0" smtClean="0"/>
              <a:t>STAs’ </a:t>
            </a:r>
            <a:r>
              <a:rPr lang="en-US" altLang="ja-JP" sz="1200" b="1" dirty="0" smtClean="0"/>
              <a:t>capabilities</a:t>
            </a:r>
            <a:r>
              <a:rPr lang="en-US" altLang="ja-JP" sz="1200" dirty="0" smtClean="0"/>
              <a:t>. (</a:t>
            </a:r>
            <a:r>
              <a:rPr lang="en-US" altLang="ja-JP" sz="1200" dirty="0"/>
              <a:t>Robust AV Streaming etc.)</a:t>
            </a:r>
            <a:endParaRPr lang="ja-JP" altLang="en-US" sz="1200" dirty="0"/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5257800" y="3505199"/>
            <a:ext cx="3733799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>
              <a:defRPr kumimoji="1" sz="1400"/>
            </a:lvl1pPr>
          </a:lstStyle>
          <a:p>
            <a:r>
              <a:rPr lang="en-US" altLang="ja-JP" sz="1200" dirty="0"/>
              <a:t>This procedure defines how </a:t>
            </a:r>
            <a:r>
              <a:rPr lang="en-US" altLang="ja-JP" sz="1200" dirty="0" smtClean="0"/>
              <a:t>an AP </a:t>
            </a:r>
            <a:r>
              <a:rPr lang="en-US" altLang="ja-JP" sz="1200" dirty="0"/>
              <a:t>collects </a:t>
            </a:r>
            <a:r>
              <a:rPr lang="en-US" altLang="ja-JP" sz="1200" b="1" dirty="0"/>
              <a:t>Group Address </a:t>
            </a:r>
            <a:r>
              <a:rPr lang="en-US" altLang="ja-JP" sz="1200" b="1" dirty="0" smtClean="0"/>
              <a:t>information </a:t>
            </a:r>
            <a:r>
              <a:rPr lang="en-US" altLang="ja-JP" sz="1200" dirty="0" smtClean="0"/>
              <a:t>the </a:t>
            </a:r>
            <a:r>
              <a:rPr lang="en-US" altLang="ja-JP" sz="1200" dirty="0"/>
              <a:t>STAs </a:t>
            </a:r>
            <a:r>
              <a:rPr lang="en-US" altLang="ja-JP" sz="1200" dirty="0" smtClean="0"/>
              <a:t>receive.</a:t>
            </a:r>
            <a:endParaRPr lang="ja-JP" altLang="en-US" sz="1200" dirty="0"/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5257800" y="4592600"/>
            <a:ext cx="3733799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>
              <a:defRPr kumimoji="1" sz="1400"/>
            </a:lvl1pPr>
          </a:lstStyle>
          <a:p>
            <a:r>
              <a:rPr lang="en-US" altLang="ja-JP" sz="1200" dirty="0"/>
              <a:t>This procedure defines </a:t>
            </a:r>
            <a:r>
              <a:rPr lang="en-US" altLang="ja-JP" sz="1200" b="1" dirty="0" smtClean="0"/>
              <a:t>details of Retransmission Policy operation </a:t>
            </a:r>
            <a:r>
              <a:rPr lang="en-US" altLang="ja-JP" sz="1200" dirty="0" smtClean="0"/>
              <a:t>and how an AP or STAs change GCR service.</a:t>
            </a:r>
            <a:endParaRPr lang="ja-JP" altLang="en-US" sz="1200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5257800" y="5638800"/>
            <a:ext cx="35814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>
              <a:defRPr kumimoji="1" sz="1400"/>
            </a:lvl1pPr>
          </a:lstStyle>
          <a:p>
            <a:r>
              <a:rPr lang="en-US" altLang="ja-JP" sz="1200" b="1" dirty="0" err="1" smtClean="0"/>
              <a:t>BlockAckReq</a:t>
            </a:r>
            <a:r>
              <a:rPr lang="en-US" altLang="ja-JP" sz="1200" b="1" dirty="0" smtClean="0"/>
              <a:t> </a:t>
            </a:r>
            <a:r>
              <a:rPr lang="en-US" altLang="ja-JP" sz="1200" b="1" dirty="0"/>
              <a:t>and </a:t>
            </a:r>
            <a:r>
              <a:rPr lang="en-US" altLang="ja-JP" sz="1200" b="1" dirty="0" err="1"/>
              <a:t>BlockAck</a:t>
            </a:r>
            <a:r>
              <a:rPr lang="en-US" altLang="ja-JP" sz="1200" b="1" dirty="0"/>
              <a:t> </a:t>
            </a:r>
            <a:r>
              <a:rPr lang="en-US" altLang="ja-JP" sz="1200" b="1" dirty="0" smtClean="0"/>
              <a:t>exchange</a:t>
            </a:r>
            <a:r>
              <a:rPr lang="en-US" altLang="ja-JP" sz="1200" dirty="0" smtClean="0"/>
              <a:t>, and</a:t>
            </a:r>
            <a:r>
              <a:rPr lang="en-US" altLang="ja-JP" sz="1200" b="1" dirty="0" smtClean="0"/>
              <a:t> </a:t>
            </a:r>
            <a:r>
              <a:rPr lang="en-US" altLang="ja-JP" sz="1200" dirty="0" smtClean="0"/>
              <a:t>Management </a:t>
            </a:r>
            <a:r>
              <a:rPr lang="en-US" altLang="ja-JP" sz="1200" dirty="0"/>
              <a:t>of Bitmap</a:t>
            </a:r>
            <a:r>
              <a:rPr lang="en-US" altLang="ja-JP" sz="1200" b="1" dirty="0" smtClean="0"/>
              <a:t> </a:t>
            </a:r>
            <a:r>
              <a:rPr lang="en-US" altLang="ja-JP" sz="1200" dirty="0" smtClean="0"/>
              <a:t>are defined.</a:t>
            </a:r>
            <a:endParaRPr lang="en-US" altLang="ja-JP" sz="1200" dirty="0"/>
          </a:p>
        </p:txBody>
      </p:sp>
      <p:sp>
        <p:nvSpPr>
          <p:cNvPr id="47" name="片側の 2 つの角を丸めた四角形 46"/>
          <p:cNvSpPr/>
          <p:nvPr/>
        </p:nvSpPr>
        <p:spPr bwMode="auto">
          <a:xfrm rot="5400000" flipH="1">
            <a:off x="6894984" y="2401416"/>
            <a:ext cx="459432" cy="3733800"/>
          </a:xfrm>
          <a:prstGeom prst="round2SameRect">
            <a:avLst/>
          </a:prstGeom>
          <a:noFill/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51" name="片側の 2 つの角を丸めた四角形 50"/>
          <p:cNvSpPr/>
          <p:nvPr/>
        </p:nvSpPr>
        <p:spPr bwMode="auto">
          <a:xfrm rot="16200000">
            <a:off x="3685363" y="4017431"/>
            <a:ext cx="459230" cy="2676369"/>
          </a:xfrm>
          <a:prstGeom prst="round2Same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2581434" y="5218334"/>
            <a:ext cx="25669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b="1"/>
            </a:lvl1pPr>
          </a:lstStyle>
          <a:p>
            <a:pPr algn="ctr"/>
            <a:r>
              <a:rPr lang="en-US" altLang="ja-JP" dirty="0" smtClean="0"/>
              <a:t>Concealment of GCR Transmissions</a:t>
            </a:r>
            <a:endParaRPr lang="ja-JP" altLang="en-US" dirty="0"/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5257800" y="5126001"/>
            <a:ext cx="35814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>
              <a:defRPr kumimoji="1" sz="1400"/>
            </a:lvl1pPr>
          </a:lstStyle>
          <a:p>
            <a:r>
              <a:rPr lang="en-US" altLang="ja-JP" sz="1200" b="1" dirty="0" smtClean="0"/>
              <a:t>GCR concealment address </a:t>
            </a:r>
            <a:r>
              <a:rPr lang="en-US" altLang="ja-JP" sz="1200" dirty="0" smtClean="0"/>
              <a:t>is defined for legacy protection.</a:t>
            </a:r>
            <a:endParaRPr lang="ja-JP" altLang="en-US" sz="1200" dirty="0"/>
          </a:p>
        </p:txBody>
      </p:sp>
      <p:sp>
        <p:nvSpPr>
          <p:cNvPr id="52" name="片側の 2 つの角を丸めた四角形 51"/>
          <p:cNvSpPr/>
          <p:nvPr/>
        </p:nvSpPr>
        <p:spPr bwMode="auto">
          <a:xfrm rot="5400000" flipH="1">
            <a:off x="6855680" y="3524496"/>
            <a:ext cx="457200" cy="3662238"/>
          </a:xfrm>
          <a:prstGeom prst="round2SameRect">
            <a:avLst/>
          </a:prstGeom>
          <a:noFill/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53" name="片側の 2 つの角を丸めた四角形 52"/>
          <p:cNvSpPr/>
          <p:nvPr/>
        </p:nvSpPr>
        <p:spPr bwMode="auto">
          <a:xfrm rot="16200000">
            <a:off x="3690017" y="4530230"/>
            <a:ext cx="459230" cy="2676369"/>
          </a:xfrm>
          <a:prstGeom prst="round2Same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54" name="片側の 2 つの角を丸めた四角形 53"/>
          <p:cNvSpPr/>
          <p:nvPr/>
        </p:nvSpPr>
        <p:spPr bwMode="auto">
          <a:xfrm rot="5400000" flipH="1">
            <a:off x="6860335" y="4038513"/>
            <a:ext cx="457200" cy="3662238"/>
          </a:xfrm>
          <a:prstGeom prst="round2SameRect">
            <a:avLst/>
          </a:prstGeom>
          <a:noFill/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3247037" y="5731133"/>
            <a:ext cx="1235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b="1"/>
            </a:lvl1pPr>
          </a:lstStyle>
          <a:p>
            <a:pPr algn="ctr"/>
            <a:r>
              <a:rPr lang="en-US" altLang="ja-JP" dirty="0"/>
              <a:t>GCR </a:t>
            </a:r>
            <a:r>
              <a:rPr lang="en-US" altLang="ja-JP" dirty="0" smtClean="0"/>
              <a:t>Block Ack</a:t>
            </a:r>
            <a:endParaRPr lang="ja-JP" altLang="en-US" dirty="0"/>
          </a:p>
        </p:txBody>
      </p:sp>
      <p:sp>
        <p:nvSpPr>
          <p:cNvPr id="56" name="片側の 2 つの角を丸めた四角形 55"/>
          <p:cNvSpPr/>
          <p:nvPr/>
        </p:nvSpPr>
        <p:spPr bwMode="auto">
          <a:xfrm rot="5400000" flipH="1">
            <a:off x="6896100" y="1335732"/>
            <a:ext cx="457200" cy="3733800"/>
          </a:xfrm>
          <a:prstGeom prst="round2SameRect">
            <a:avLst/>
          </a:prstGeom>
          <a:noFill/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>
              <a:solidFill>
                <a:schemeClr val="dk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789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38557</TotalTime>
  <Words>2554</Words>
  <Application>Microsoft Office PowerPoint</Application>
  <PresentationFormat>画面に合わせる (4:3)</PresentationFormat>
  <Paragraphs>552</Paragraphs>
  <Slides>27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29" baseType="lpstr">
      <vt:lpstr>802-11-Submission</vt:lpstr>
      <vt:lpstr>Document</vt:lpstr>
      <vt:lpstr>Overall Protocol of UL MU BA for Multicast Transmission</vt:lpstr>
      <vt:lpstr>Agenda</vt:lpstr>
      <vt:lpstr>Background</vt:lpstr>
      <vt:lpstr>Recap of previous work</vt:lpstr>
      <vt:lpstr>Purpose of this contribution</vt:lpstr>
      <vt:lpstr>Agenda</vt:lpstr>
      <vt:lpstr>Protocol overview of UL MU BA for Multicast</vt:lpstr>
      <vt:lpstr>Summary of 802.11aa features</vt:lpstr>
      <vt:lpstr>Required 11aa features to enhance 11ax Multicast</vt:lpstr>
      <vt:lpstr>Summary of 802.11aa GCR Block Ack</vt:lpstr>
      <vt:lpstr>BAR for MU BA</vt:lpstr>
      <vt:lpstr>Agenda</vt:lpstr>
      <vt:lpstr>Simulation condition</vt:lpstr>
      <vt:lpstr>Simulation results</vt:lpstr>
      <vt:lpstr>Agenda</vt:lpstr>
      <vt:lpstr>BAR design for UL MU BA</vt:lpstr>
      <vt:lpstr>Example of BAR frame format (1/2)</vt:lpstr>
      <vt:lpstr>Example of BAR frame format (2/2)</vt:lpstr>
      <vt:lpstr>Agenda</vt:lpstr>
      <vt:lpstr>Conclusion</vt:lpstr>
      <vt:lpstr>Straw poll 1</vt:lpstr>
      <vt:lpstr>Straw poll 2</vt:lpstr>
      <vt:lpstr>Reference</vt:lpstr>
      <vt:lpstr>PowerPoint プレゼンテーション</vt:lpstr>
      <vt:lpstr>Simulation results</vt:lpstr>
      <vt:lpstr>Simulation conditions</vt:lpstr>
      <vt:lpstr>Summary of 802.11aa Concealment address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TANAKA Yusuke</cp:lastModifiedBy>
  <cp:revision>912</cp:revision>
  <cp:lastPrinted>2015-07-03T07:40:55Z</cp:lastPrinted>
  <dcterms:created xsi:type="dcterms:W3CDTF">2014-01-02T14:03:14Z</dcterms:created>
  <dcterms:modified xsi:type="dcterms:W3CDTF">2015-09-14T05:52:35Z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