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5" r:id="rId4"/>
    <p:sldId id="263" r:id="rId5"/>
    <p:sldId id="267" r:id="rId6"/>
    <p:sldId id="268" r:id="rId7"/>
    <p:sldId id="279" r:id="rId8"/>
    <p:sldId id="274" r:id="rId9"/>
    <p:sldId id="281" r:id="rId10"/>
    <p:sldId id="276" r:id="rId11"/>
    <p:sldId id="280" r:id="rId12"/>
    <p:sldId id="264" r:id="rId13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6" d="100"/>
          <a:sy n="76" d="100"/>
        </p:scale>
        <p:origin x="-870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62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802.11-15/1042r0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 smtClean="0"/>
              <a:t>September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t-BR" smtClean="0"/>
              <a:t>Wang Hao, Fujitsu R&amp;D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802.11-15/1042r0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September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pt-BR" smtClean="0"/>
              <a:t>Wang Hao, Fujitsu R&amp;D Center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802.11-15/1042r0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pt-BR" smtClean="0"/>
              <a:t>Wang Hao, Fujitsu R&amp;D Center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802.11-15/1042r0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pt-BR" smtClean="0"/>
              <a:t>Wang Hao, Fujitsu R&amp;D Center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802.11-15/1042r0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pt-BR" smtClean="0"/>
              <a:t>Wang Hao, Fujitsu R&amp;D Center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802.11-15/1042r0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 smtClean="0"/>
              <a:t>September 2015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pt-BR" smtClean="0"/>
              <a:t>Wang Hao, Fujitsu R&amp;D Center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112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802.11-15/1042r0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pt-BR" smtClean="0"/>
              <a:t>Wang Hao, Fujitsu R&amp;D Center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Wang Hao, Fujitsu R&amp;D Center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pt-BR" smtClean="0"/>
              <a:t>Wang Hao, Fujitsu R&amp;D Center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September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Wang Hao, Fujitsu R&amp;D Center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Wang Hao, Fujitsu R&amp;D Center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Wang Hao, Fujitsu R&amp;D Center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Wang Hao, Fujitsu R&amp;D Center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Wang Hao, Fujitsu R&amp;D Center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Wang Hao, Fujitsu R&amp;D Center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Wang Hao, Fujitsu R&amp;D Center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pt-BR" smtClean="0"/>
              <a:t>Wang Hao, Fujitsu R&amp;D Center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</a:t>
            </a:r>
            <a:r>
              <a:rPr kumimoji="0" lang="en-GB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1042r0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smtClean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pt-BR" smtClean="0"/>
              <a:t>Wang Hao, Fujitsu R&amp;D Center</a:t>
            </a:r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>
                <a:solidFill>
                  <a:schemeClr val="tx1"/>
                </a:solidFill>
              </a:rPr>
              <a:t>A </a:t>
            </a:r>
            <a:r>
              <a:rPr lang="en-GB" altLang="zh-CN" sz="2800" dirty="0">
                <a:solidFill>
                  <a:schemeClr val="tx1"/>
                </a:solidFill>
              </a:rPr>
              <a:t>Management</a:t>
            </a:r>
            <a:r>
              <a:rPr lang="en-GB" sz="2800" dirty="0" smtClean="0">
                <a:solidFill>
                  <a:schemeClr val="tx1"/>
                </a:solidFill>
              </a:rPr>
              <a:t> Interface for Maintenance and Fault Analysis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884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2015-09-15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7447524"/>
              </p:ext>
            </p:extLst>
          </p:nvPr>
        </p:nvGraphicFramePr>
        <p:xfrm>
          <a:off x="511175" y="2838971"/>
          <a:ext cx="7678738" cy="333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Document" r:id="rId4" imgW="8246962" imgH="3588706" progId="Word.Document.8">
                  <p:embed/>
                </p:oleObj>
              </mc:Choice>
              <mc:Fallback>
                <p:oleObj name="Document" r:id="rId4" imgW="8246962" imgH="358870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838971"/>
                        <a:ext cx="7678738" cy="3335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928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of Information Exchange</a:t>
            </a: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937560"/>
              </p:ext>
            </p:extLst>
          </p:nvPr>
        </p:nvGraphicFramePr>
        <p:xfrm>
          <a:off x="539552" y="1628800"/>
          <a:ext cx="8352928" cy="439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2016224"/>
                <a:gridCol w="2736304"/>
                <a:gridCol w="16561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Management Types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Information</a:t>
                      </a:r>
                      <a:r>
                        <a:rPr lang="en-US" altLang="zh-CN" sz="1600" baseline="0" dirty="0" smtClean="0"/>
                        <a:t> Types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Examples of Information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Fault</a:t>
                      </a:r>
                      <a:r>
                        <a:rPr lang="en-US" altLang="zh-CN" sz="1600" baseline="0" dirty="0" smtClean="0"/>
                        <a:t> Causes*</a:t>
                      </a:r>
                      <a:endParaRPr lang="zh-CN" altLang="en-US" sz="16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altLang="zh-CN" sz="1600" dirty="0" smtClean="0"/>
                        <a:t>Configuration</a:t>
                      </a:r>
                      <a:r>
                        <a:rPr lang="en-US" altLang="zh-CN" sz="1600" baseline="0" dirty="0" smtClean="0"/>
                        <a:t> and setting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parameter</a:t>
                      </a:r>
                      <a:r>
                        <a:rPr lang="en-US" altLang="zh-CN" sz="1600" baseline="0" dirty="0" smtClean="0"/>
                        <a:t> in primitives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‘reason code’ in </a:t>
                      </a:r>
                      <a:r>
                        <a:rPr lang="en-US" altLang="zh-CN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MLME-DEAUTHENTICATE.request</a:t>
                      </a:r>
                      <a:endParaRPr lang="zh-CN" altLang="en-US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altLang="zh-CN" sz="1400" dirty="0" smtClean="0"/>
                        <a:t>Misconfiguration and device fault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Attributes</a:t>
                      </a:r>
                      <a:r>
                        <a:rPr lang="en-US" altLang="zh-CN" sz="1600" baseline="0" dirty="0" smtClean="0"/>
                        <a:t> from </a:t>
                      </a:r>
                      <a:r>
                        <a:rPr lang="en-US" altLang="zh-CN" sz="1600" baseline="0" dirty="0" err="1" smtClean="0"/>
                        <a:t>MIB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dot11BeaconPeriod</a:t>
                      </a:r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altLang="zh-CN" sz="1600" dirty="0" smtClean="0"/>
                        <a:t>Data communication statistics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parameter in primitives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‘Transmission Status’ in </a:t>
                      </a:r>
                      <a:r>
                        <a:rPr lang="en-US" altLang="zh-CN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MA-</a:t>
                      </a:r>
                      <a:r>
                        <a:rPr lang="en-US" altLang="zh-CN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UNITDATA</a:t>
                      </a:r>
                      <a:r>
                        <a:rPr lang="en-US" altLang="zh-CN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altLang="zh-CN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STATUS.indication</a:t>
                      </a:r>
                      <a:endParaRPr lang="zh-CN" altLang="en-US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altLang="zh-CN" sz="1400" dirty="0" smtClean="0"/>
                        <a:t>Wireless communication and wireless channel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Values defined by specification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CCA</a:t>
                      </a:r>
                      <a:r>
                        <a:rPr lang="en-US" altLang="zh-CN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threshold</a:t>
                      </a:r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Wireless statistics</a:t>
                      </a:r>
                      <a:endParaRPr lang="zh-CN" altLang="en-US" sz="1600" dirty="0" smtClean="0"/>
                    </a:p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Wireless LAN</a:t>
                      </a:r>
                      <a:r>
                        <a:rPr lang="en-US" altLang="zh-CN" sz="1600" baseline="0" dirty="0" smtClean="0"/>
                        <a:t> radio measurements results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Channel Usage element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Wireless communication and wireless channel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Network</a:t>
                      </a:r>
                      <a:r>
                        <a:rPr lang="en-US" altLang="zh-CN" sz="1600" baseline="0" dirty="0" smtClean="0"/>
                        <a:t> management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Wireless network management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Diagnostic elements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Misconfiguration and Wireless communication and wireless channel</a:t>
                      </a:r>
                      <a:endParaRPr lang="zh-CN" altLang="en-US" sz="1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 smtClean="0"/>
              <a:t>Wang Hao, Fujitsu R&amp;D Center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September 2015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111469"/>
            <a:ext cx="5976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* Refer to Slide 5, defined by </a:t>
            </a:r>
            <a:r>
              <a:rPr lang="en-US" altLang="zh-CN" sz="1400" dirty="0" err="1" smtClean="0">
                <a:solidFill>
                  <a:schemeClr val="tx1"/>
                </a:solidFill>
              </a:rPr>
              <a:t>TTC</a:t>
            </a:r>
            <a:r>
              <a:rPr lang="en-US" altLang="zh-CN" sz="1400" dirty="0" smtClean="0">
                <a:solidFill>
                  <a:schemeClr val="tx1"/>
                </a:solidFill>
              </a:rPr>
              <a:t> report </a:t>
            </a:r>
            <a:r>
              <a:rPr lang="en-US" altLang="zh-CN" sz="1400" dirty="0" err="1" smtClean="0">
                <a:solidFill>
                  <a:schemeClr val="tx1"/>
                </a:solidFill>
              </a:rPr>
              <a:t>TR</a:t>
            </a:r>
            <a:r>
              <a:rPr lang="en-US" altLang="zh-CN" sz="1400" dirty="0" smtClean="0">
                <a:solidFill>
                  <a:schemeClr val="tx1"/>
                </a:solidFill>
              </a:rPr>
              <a:t>-1057</a:t>
            </a:r>
            <a:r>
              <a:rPr lang="en-US" altLang="zh-CN" sz="1400" dirty="0">
                <a:solidFill>
                  <a:schemeClr val="tx1"/>
                </a:solidFill>
              </a:rPr>
              <a:t>, original written in Japanese</a:t>
            </a:r>
            <a:r>
              <a:rPr lang="en-US" altLang="zh-CN" sz="1400" dirty="0" smtClean="0">
                <a:solidFill>
                  <a:schemeClr val="tx1"/>
                </a:solidFill>
              </a:rPr>
              <a:t> 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灯片编号占位符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39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Some Experimental Results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 smtClean="0"/>
              <a:t>Wang Hao, Fujitsu R&amp;D Center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September 2015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00808"/>
            <a:ext cx="4730202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矩形 37"/>
          <p:cNvSpPr/>
          <p:nvPr/>
        </p:nvSpPr>
        <p:spPr bwMode="auto">
          <a:xfrm>
            <a:off x="899592" y="4127594"/>
            <a:ext cx="1584176" cy="1512168"/>
          </a:xfrm>
          <a:prstGeom prst="rect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Hei" pitchFamily="49" charset="-122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67544" y="3789040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Mid-night, stable </a:t>
            </a:r>
            <a:r>
              <a:rPr lang="en-US" altLang="zh-CN" sz="1600" dirty="0" err="1" smtClean="0">
                <a:solidFill>
                  <a:schemeClr val="tx1"/>
                </a:solidFill>
              </a:rPr>
              <a:t>RSSI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0" name="矩形 39"/>
          <p:cNvSpPr/>
          <p:nvPr/>
        </p:nvSpPr>
        <p:spPr bwMode="auto">
          <a:xfrm>
            <a:off x="3419872" y="4127594"/>
            <a:ext cx="316495" cy="1512168"/>
          </a:xfrm>
          <a:prstGeom prst="rect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Hei" pitchFamily="49" charset="-122"/>
            </a:endParaRPr>
          </a:p>
        </p:txBody>
      </p:sp>
      <p:sp>
        <p:nvSpPr>
          <p:cNvPr id="41" name="矩形 40"/>
          <p:cNvSpPr/>
          <p:nvPr/>
        </p:nvSpPr>
        <p:spPr bwMode="auto">
          <a:xfrm>
            <a:off x="4373394" y="4127594"/>
            <a:ext cx="316495" cy="1512168"/>
          </a:xfrm>
          <a:prstGeom prst="rect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Hei" pitchFamily="49" charset="-122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131840" y="3789040"/>
            <a:ext cx="36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Morning and noon, microwave used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131840" y="6093296"/>
            <a:ext cx="36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err="1" smtClean="0">
                <a:solidFill>
                  <a:schemeClr val="tx1"/>
                </a:solidFill>
              </a:rPr>
              <a:t>WiFi</a:t>
            </a:r>
            <a:r>
              <a:rPr lang="en-US" altLang="zh-CN" sz="1600" dirty="0" smtClean="0">
                <a:solidFill>
                  <a:schemeClr val="tx1"/>
                </a:solidFill>
              </a:rPr>
              <a:t> &amp; people moving all work time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4" name="矩形 43"/>
          <p:cNvSpPr/>
          <p:nvPr/>
        </p:nvSpPr>
        <p:spPr bwMode="auto">
          <a:xfrm>
            <a:off x="3233396" y="4596844"/>
            <a:ext cx="3398660" cy="1546974"/>
          </a:xfrm>
          <a:prstGeom prst="rect">
            <a:avLst/>
          </a:prstGeom>
          <a:solidFill>
            <a:schemeClr val="bg2">
              <a:lumMod val="50000"/>
              <a:alpha val="1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Hei" pitchFamily="49" charset="-122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707738" y="3966689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err="1" smtClean="0">
                <a:solidFill>
                  <a:srgbClr val="0070C0"/>
                </a:solidFill>
              </a:rPr>
              <a:t>RSSI</a:t>
            </a:r>
            <a:r>
              <a:rPr lang="en-US" altLang="zh-CN" sz="1600" dirty="0" smtClean="0">
                <a:solidFill>
                  <a:srgbClr val="0070C0"/>
                </a:solidFill>
              </a:rPr>
              <a:t> and retry ratio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8" y="4005287"/>
            <a:ext cx="8645525" cy="223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灯片编号占位符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5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8400" y="334800"/>
            <a:ext cx="2374889" cy="273050"/>
          </a:xfrm>
        </p:spPr>
        <p:txBody>
          <a:bodyPr/>
          <a:lstStyle/>
          <a:p>
            <a:r>
              <a:rPr lang="en-US" altLang="zh-CN" dirty="0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pt-BR" smtClean="0"/>
              <a:t>Wang Hao, Fujitsu R&amp;D Center</a:t>
            </a:r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11-12-1245-04-</a:t>
            </a:r>
            <a:r>
              <a:rPr lang="en-US" dirty="0" err="1" smtClean="0"/>
              <a:t>00aj</a:t>
            </a:r>
            <a:r>
              <a:rPr lang="en-US" dirty="0" smtClean="0"/>
              <a:t>-</a:t>
            </a:r>
            <a:r>
              <a:rPr lang="en-US" dirty="0" err="1" smtClean="0"/>
              <a:t>ieee802</a:t>
            </a:r>
            <a:r>
              <a:rPr lang="en-US" dirty="0" smtClean="0"/>
              <a:t>-</a:t>
            </a:r>
            <a:r>
              <a:rPr lang="en-US" dirty="0" err="1" smtClean="0"/>
              <a:t>11aj</a:t>
            </a:r>
            <a:r>
              <a:rPr lang="en-US" dirty="0" smtClean="0"/>
              <a:t>-usage-models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11-13-0313-00-</a:t>
            </a:r>
            <a:r>
              <a:rPr lang="en-US" dirty="0" err="1" smtClean="0"/>
              <a:t>0wng</a:t>
            </a:r>
            <a:r>
              <a:rPr lang="en-US" dirty="0" smtClean="0"/>
              <a:t>-usage-models-for-next-generation-</a:t>
            </a:r>
            <a:r>
              <a:rPr lang="en-US" dirty="0" err="1" smtClean="0"/>
              <a:t>wi-fi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11-15-0625-02-</a:t>
            </a:r>
            <a:r>
              <a:rPr lang="en-US" dirty="0" err="1" smtClean="0"/>
              <a:t>00ay</a:t>
            </a:r>
            <a:r>
              <a:rPr lang="en-US" dirty="0" smtClean="0"/>
              <a:t>-</a:t>
            </a:r>
            <a:r>
              <a:rPr lang="en-US" dirty="0" err="1" smtClean="0"/>
              <a:t>ieee</a:t>
            </a:r>
            <a:r>
              <a:rPr lang="en-US" dirty="0" smtClean="0"/>
              <a:t>-802-11-</a:t>
            </a:r>
            <a:r>
              <a:rPr lang="en-US" dirty="0" err="1" smtClean="0"/>
              <a:t>tgay</a:t>
            </a:r>
            <a:r>
              <a:rPr lang="en-US" dirty="0" smtClean="0"/>
              <a:t>-usage-scenarios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TTC</a:t>
            </a:r>
            <a:r>
              <a:rPr lang="en-US" dirty="0" smtClean="0"/>
              <a:t> Technical Report </a:t>
            </a:r>
            <a:r>
              <a:rPr lang="en-US" dirty="0" err="1" smtClean="0"/>
              <a:t>TR</a:t>
            </a:r>
            <a:r>
              <a:rPr lang="en-US" dirty="0" smtClean="0"/>
              <a:t>-1057, “customer support guideline for home network service”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ITU</a:t>
            </a:r>
            <a:r>
              <a:rPr lang="en-US" dirty="0"/>
              <a:t>-T </a:t>
            </a:r>
            <a:r>
              <a:rPr lang="en-US" dirty="0" err="1"/>
              <a:t>Y.2070</a:t>
            </a:r>
            <a:r>
              <a:rPr lang="en-US" dirty="0"/>
              <a:t>, “Requirements and architecture of home energy management system and home </a:t>
            </a:r>
            <a:r>
              <a:rPr lang="en-US" dirty="0" smtClean="0"/>
              <a:t>network services</a:t>
            </a:r>
            <a:r>
              <a:rPr lang="en-US" dirty="0"/>
              <a:t>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pt-BR" smtClean="0"/>
              <a:t>Wang Hao, Fujitsu R&amp;D Center</a:t>
            </a:r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de-DE" dirty="0">
                <a:solidFill>
                  <a:schemeClr val="tx1"/>
                </a:solidFill>
                <a:ea typeface="ＭＳ Ｐゴシック" charset="-128"/>
              </a:rPr>
              <a:t>This document </a:t>
            </a:r>
            <a:r>
              <a:rPr lang="en-US" altLang="de-DE" dirty="0" smtClean="0">
                <a:solidFill>
                  <a:schemeClr val="tx1"/>
                </a:solidFill>
                <a:ea typeface="ＭＳ Ｐゴシック" charset="-128"/>
              </a:rPr>
              <a:t>addresses the faults encountered in home network environment investigated by </a:t>
            </a:r>
            <a:r>
              <a:rPr lang="en-US" altLang="de-DE" dirty="0" err="1" smtClean="0">
                <a:solidFill>
                  <a:schemeClr val="tx1"/>
                </a:solidFill>
                <a:ea typeface="ＭＳ Ｐゴシック" charset="-128"/>
              </a:rPr>
              <a:t>TTC</a:t>
            </a:r>
            <a:r>
              <a:rPr lang="en-US" altLang="de-DE" dirty="0" smtClean="0">
                <a:solidFill>
                  <a:schemeClr val="tx1"/>
                </a:solidFill>
                <a:ea typeface="ＭＳ Ｐゴシック" charset="-128"/>
              </a:rPr>
              <a:t>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de-DE" dirty="0" smtClean="0">
                <a:solidFill>
                  <a:schemeClr val="tx1"/>
                </a:solidFill>
                <a:ea typeface="ＭＳ Ｐゴシック" charset="-128"/>
              </a:rPr>
              <a:t>Based on the work, a proposal to specify a management interface between IEEE 802.11 and external networks for maintenance and fault analysis is made.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Expect Home </a:t>
            </a:r>
            <a:r>
              <a:rPr lang="en-US" altLang="zh-CN" dirty="0" err="1" smtClean="0"/>
              <a:t>WLAN</a:t>
            </a:r>
            <a:r>
              <a:rPr lang="en-US" altLang="zh-CN" dirty="0" smtClean="0"/>
              <a:t> </a:t>
            </a:r>
            <a:r>
              <a:rPr lang="en-US" altLang="zh-CN" dirty="0"/>
              <a:t>to </a:t>
            </a:r>
            <a:r>
              <a:rPr lang="en-US" altLang="zh-CN" dirty="0" smtClean="0"/>
              <a:t>Perform Well?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 smtClean="0"/>
              <a:t>Wang Hao, Fujitsu R&amp;D Center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September 2015</a:t>
            </a:r>
            <a:endParaRPr lang="en-GB" dirty="0"/>
          </a:p>
        </p:txBody>
      </p:sp>
      <p:sp>
        <p:nvSpPr>
          <p:cNvPr id="11" name="内容占位符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tx1"/>
                </a:solidFill>
              </a:rPr>
              <a:t>Home network</a:t>
            </a:r>
            <a:r>
              <a:rPr lang="ja-JP" altLang="en-US" sz="2000" dirty="0">
                <a:solidFill>
                  <a:schemeClr val="tx1"/>
                </a:solidFill>
              </a:rPr>
              <a:t> </a:t>
            </a:r>
            <a:r>
              <a:rPr lang="en-US" altLang="ja-JP" sz="2000" dirty="0" smtClean="0">
                <a:solidFill>
                  <a:schemeClr val="tx1"/>
                </a:solidFill>
              </a:rPr>
              <a:t>(HN)</a:t>
            </a:r>
            <a:r>
              <a:rPr lang="en-US" altLang="zh-CN" sz="2000" dirty="0" smtClean="0">
                <a:solidFill>
                  <a:schemeClr val="tx1"/>
                </a:solidFill>
              </a:rPr>
              <a:t> becomes denser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increased 6.5% year over year in </a:t>
            </a:r>
            <a:r>
              <a:rPr lang="en-US" altLang="zh-CN" sz="1800" dirty="0" err="1" smtClean="0"/>
              <a:t>4Q14</a:t>
            </a:r>
            <a:endParaRPr lang="en-US" altLang="zh-CN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802.11ac</a:t>
            </a:r>
            <a:r>
              <a:rPr lang="en-US" altLang="zh-CN" sz="1800" dirty="0"/>
              <a:t> </a:t>
            </a:r>
            <a:r>
              <a:rPr lang="en-US" altLang="zh-CN" sz="1800" dirty="0" err="1"/>
              <a:t>WLAN</a:t>
            </a:r>
            <a:r>
              <a:rPr lang="en-US" altLang="zh-CN" sz="1800" dirty="0"/>
              <a:t> revenues grew 155.6% year over year, with shipments increasing 206.6</a:t>
            </a:r>
            <a:r>
              <a:rPr lang="en-US" altLang="zh-CN" sz="1800" dirty="0" smtClean="0"/>
              <a:t>% (data from IDC)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carries heavier load and more diverse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8K</a:t>
            </a:r>
            <a:r>
              <a:rPr lang="en-US" altLang="zh-CN" sz="1800" dirty="0"/>
              <a:t> </a:t>
            </a:r>
            <a:r>
              <a:rPr lang="en-US" altLang="zh-CN" sz="1800" dirty="0" err="1"/>
              <a:t>UHD</a:t>
            </a:r>
            <a:r>
              <a:rPr lang="en-US" altLang="zh-CN" sz="1800" dirty="0"/>
              <a:t> Wireless Transfer at Smart Home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Augmented Reality/Virtual Reality Headsets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err="1" smtClean="0"/>
              <a:t>wearables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</a:t>
            </a:r>
            <a:r>
              <a:rPr lang="en-US" altLang="zh-CN" sz="2000" dirty="0" smtClean="0"/>
              <a:t>n </a:t>
            </a:r>
            <a:r>
              <a:rPr lang="en-US" altLang="zh-CN" sz="2000" dirty="0"/>
              <a:t>a more complicated environment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More channel competitors, such as neighbor’s wireless, appliances, </a:t>
            </a:r>
            <a:r>
              <a:rPr lang="en-US" altLang="zh-CN" sz="1800" dirty="0" err="1"/>
              <a:t>etc</a:t>
            </a:r>
            <a:endParaRPr lang="en-US" altLang="zh-CN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Complicated indoor </a:t>
            </a:r>
            <a:r>
              <a:rPr lang="en-US" altLang="zh-CN" sz="1800" dirty="0"/>
              <a:t>scenarios, such as doors, walls and </a:t>
            </a:r>
            <a:r>
              <a:rPr lang="en-US" altLang="zh-CN" sz="1800" dirty="0" smtClean="0"/>
              <a:t>glasses, </a:t>
            </a:r>
            <a:r>
              <a:rPr lang="en-US" altLang="zh-CN" sz="1800" dirty="0" err="1" smtClean="0"/>
              <a:t>etc</a:t>
            </a:r>
            <a:endParaRPr lang="en-US" altLang="zh-CN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Random installation, inappropriate </a:t>
            </a:r>
            <a:r>
              <a:rPr lang="en-US" altLang="zh-CN" sz="1800" dirty="0" smtClean="0"/>
              <a:t>configuration, lack of experience and expertise</a:t>
            </a:r>
            <a:endParaRPr lang="en-US" altLang="zh-CN" sz="1800" dirty="0"/>
          </a:p>
          <a:p>
            <a:pPr marL="685800" lvl="1">
              <a:buFont typeface="Arial" panose="020B0604020202020204" pitchFamily="34" charset="0"/>
              <a:buChar char="•"/>
            </a:pPr>
            <a:endParaRPr lang="en-US" altLang="zh-CN" sz="1200" dirty="0"/>
          </a:p>
          <a:p>
            <a:pPr lvl="1">
              <a:buFont typeface="Arial" panose="020B0604020202020204" pitchFamily="34" charset="0"/>
              <a:buChar char="•"/>
            </a:pPr>
            <a:endParaRPr lang="zh-CN" altLang="en-US" sz="1800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788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8400" y="334800"/>
            <a:ext cx="2374889" cy="273050"/>
          </a:xfrm>
        </p:spPr>
        <p:txBody>
          <a:bodyPr/>
          <a:lstStyle/>
          <a:p>
            <a:r>
              <a:rPr lang="en-US" altLang="zh-CN" dirty="0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pt-BR" smtClean="0"/>
              <a:t>Wang Hao, Fujitsu R&amp;D Center</a:t>
            </a:r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Users Complaint about Home </a:t>
            </a:r>
            <a:r>
              <a:rPr lang="en-US" dirty="0" err="1" smtClean="0"/>
              <a:t>WLAN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 err="1" smtClean="0"/>
              <a:t>TR</a:t>
            </a:r>
            <a:r>
              <a:rPr lang="en-US" altLang="zh-CN" sz="1800" dirty="0" smtClean="0"/>
              <a:t>-1057 (</a:t>
            </a:r>
            <a:r>
              <a:rPr lang="en-US" sz="1800" dirty="0" err="1" smtClean="0"/>
              <a:t>TTC</a:t>
            </a:r>
            <a:r>
              <a:rPr lang="en-US" sz="1800" dirty="0" smtClean="0"/>
              <a:t>, Telecommunication Technology Committee, Japan) summarizes </a:t>
            </a:r>
            <a:r>
              <a:rPr lang="en-US" altLang="zh-CN" sz="1800" dirty="0" smtClean="0">
                <a:solidFill>
                  <a:srgbClr val="0070C0"/>
                </a:solidFill>
              </a:rPr>
              <a:t>3 </a:t>
            </a:r>
            <a:r>
              <a:rPr lang="en-US" altLang="zh-CN" sz="1800" dirty="0">
                <a:solidFill>
                  <a:srgbClr val="0070C0"/>
                </a:solidFill>
              </a:rPr>
              <a:t>fault scenarios </a:t>
            </a:r>
            <a:endParaRPr lang="en-US" sz="1800" dirty="0" smtClean="0">
              <a:solidFill>
                <a:srgbClr val="0070C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Sometimes can’t connect, when connected network speed is 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Sometimes certain device is disconnected frequently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Sometimes all devices are disconnected 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and </a:t>
            </a:r>
            <a:r>
              <a:rPr lang="en-US" altLang="zh-CN" sz="1800" dirty="0" smtClean="0">
                <a:solidFill>
                  <a:srgbClr val="0070C0"/>
                </a:solidFill>
              </a:rPr>
              <a:t>16 fault descriptions </a:t>
            </a:r>
            <a:r>
              <a:rPr lang="en-US" altLang="zh-CN" sz="1800" dirty="0" smtClean="0"/>
              <a:t>of </a:t>
            </a:r>
            <a:r>
              <a:rPr lang="en-US" altLang="zh-CN" sz="1800" dirty="0"/>
              <a:t>user </a:t>
            </a:r>
            <a:r>
              <a:rPr lang="en-US" altLang="zh-CN" sz="1800" dirty="0" smtClean="0"/>
              <a:t>complaints, for example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kern="1200" dirty="0">
                <a:solidFill>
                  <a:schemeClr val="dk1"/>
                </a:solidFill>
              </a:rPr>
              <a:t>AP can’t find an opportunity </a:t>
            </a:r>
            <a:r>
              <a:rPr lang="en-US" altLang="zh-CN" sz="1600" kern="1200" dirty="0" smtClean="0">
                <a:solidFill>
                  <a:schemeClr val="dk1"/>
                </a:solidFill>
              </a:rPr>
              <a:t>to communicate with device</a:t>
            </a:r>
            <a:r>
              <a:rPr lang="en-US" altLang="zh-CN" sz="1600" kern="1200" dirty="0">
                <a:solidFill>
                  <a:schemeClr val="dk1"/>
                </a:solidFill>
              </a:rPr>
              <a:t>, because neighboring AP occupies the same or adjacent </a:t>
            </a:r>
            <a:r>
              <a:rPr lang="en-US" altLang="zh-CN" sz="1600" kern="1200" dirty="0" smtClean="0">
                <a:solidFill>
                  <a:schemeClr val="dk1"/>
                </a:solidFill>
              </a:rPr>
              <a:t>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kern="1200" dirty="0" smtClean="0">
                <a:solidFill>
                  <a:schemeClr val="dk1"/>
                </a:solidFill>
              </a:rPr>
              <a:t>When serving AP is in standby but neighboring AP occupies the same or adjacent channel, devices try to connect to serving AP again and again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Certain device constantly occupies the channel, therefore AP can’t transmit to this device (a/b/g/n/ac… mixed scenario)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Certain device constantly occupies the </a:t>
            </a:r>
            <a:r>
              <a:rPr lang="en-US" altLang="zh-CN" sz="1600" dirty="0" smtClean="0"/>
              <a:t>channel, therefore AP and other devices can’t transmit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….</a:t>
            </a:r>
            <a:endParaRPr lang="zh-CN" alt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4211960" y="6084004"/>
            <a:ext cx="4680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Table 2-1 Fault descriptions, </a:t>
            </a:r>
            <a:r>
              <a:rPr lang="en-US" altLang="zh-CN" sz="1200" dirty="0" err="1" smtClean="0">
                <a:solidFill>
                  <a:schemeClr val="tx1"/>
                </a:solidFill>
              </a:rPr>
              <a:t>TR</a:t>
            </a:r>
            <a:r>
              <a:rPr lang="en-US" altLang="zh-CN" sz="1200" dirty="0" smtClean="0">
                <a:solidFill>
                  <a:schemeClr val="tx1"/>
                </a:solidFill>
              </a:rPr>
              <a:t>-1057, original written in Japanese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Major Causes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4 types of causes led to those faults occurred during connection and communication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 smtClean="0"/>
              <a:t>Wang Hao, Fujitsu R&amp;D Center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September 2015</a:t>
            </a:r>
            <a:endParaRPr lang="en-GB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452325"/>
              </p:ext>
            </p:extLst>
          </p:nvPr>
        </p:nvGraphicFramePr>
        <p:xfrm>
          <a:off x="467544" y="3281192"/>
          <a:ext cx="8352928" cy="3028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580"/>
                <a:gridCol w="1799684"/>
                <a:gridCol w="5976664"/>
              </a:tblGrid>
              <a:tr h="27103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No.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Fault Causes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Description</a:t>
                      </a:r>
                      <a:endParaRPr lang="zh-CN" altLang="en-US" dirty="0"/>
                    </a:p>
                  </a:txBody>
                  <a:tcPr/>
                </a:tc>
              </a:tr>
              <a:tr h="668297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Wireless</a:t>
                      </a:r>
                      <a:r>
                        <a:rPr lang="en-US" altLang="zh-CN" baseline="0" dirty="0" smtClean="0"/>
                        <a:t> channel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smtClean="0"/>
                        <a:t>problems encountered when using wireless channel, such as too many devices, inside and outside BSS, c</a:t>
                      </a:r>
                      <a:r>
                        <a:rPr lang="en-US" altLang="zh-CN" dirty="0" smtClean="0"/>
                        <a:t>ompete</a:t>
                      </a:r>
                      <a:r>
                        <a:rPr lang="en-US" altLang="zh-CN" baseline="0" dirty="0" smtClean="0"/>
                        <a:t> for</a:t>
                      </a:r>
                      <a:r>
                        <a:rPr lang="en-US" altLang="zh-CN" dirty="0" smtClean="0"/>
                        <a:t> channel access</a:t>
                      </a:r>
                      <a:endParaRPr lang="zh-CN" altLang="en-US" dirty="0"/>
                    </a:p>
                  </a:txBody>
                  <a:tcPr/>
                </a:tc>
              </a:tr>
              <a:tr h="668297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Wireless communication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Wireless transmission problems such as the radio propagation between AP and devices, interference, degradation,</a:t>
                      </a:r>
                      <a:r>
                        <a:rPr lang="en-US" altLang="zh-CN" baseline="0" dirty="0" smtClean="0"/>
                        <a:t> multipath caused by reflection</a:t>
                      </a:r>
                      <a:r>
                        <a:rPr lang="en-US" altLang="zh-CN" dirty="0" smtClean="0"/>
                        <a:t> </a:t>
                      </a:r>
                      <a:endParaRPr lang="zh-CN" altLang="en-US" dirty="0"/>
                    </a:p>
                  </a:txBody>
                  <a:tcPr/>
                </a:tc>
              </a:tr>
              <a:tr h="467808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Misconfiguration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Initialization mistake, reset</a:t>
                      </a:r>
                      <a:r>
                        <a:rPr lang="en-US" altLang="zh-CN" baseline="0" dirty="0" smtClean="0"/>
                        <a:t> to default setting by mistake, </a:t>
                      </a:r>
                      <a:r>
                        <a:rPr lang="en-US" altLang="zh-CN" baseline="0" dirty="0" err="1" smtClean="0"/>
                        <a:t>etc</a:t>
                      </a:r>
                      <a:endParaRPr lang="zh-CN" altLang="en-US" dirty="0"/>
                    </a:p>
                  </a:txBody>
                  <a:tcPr/>
                </a:tc>
              </a:tr>
              <a:tr h="27103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Device fault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Hardware problem,</a:t>
                      </a:r>
                      <a:r>
                        <a:rPr lang="en-US" altLang="zh-CN" baseline="0" dirty="0" smtClean="0"/>
                        <a:t> power issue, out of battery, </a:t>
                      </a:r>
                      <a:r>
                        <a:rPr lang="en-US" altLang="zh-CN" baseline="0" dirty="0" err="1" smtClean="0"/>
                        <a:t>etc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55576" y="2881192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solidFill>
                  <a:schemeClr val="tx1"/>
                </a:solidFill>
              </a:rPr>
              <a:t>Table 2-2 fault causes, </a:t>
            </a:r>
            <a:r>
              <a:rPr lang="en-US" altLang="zh-CN" sz="1800" dirty="0" err="1" smtClean="0">
                <a:solidFill>
                  <a:schemeClr val="tx1"/>
                </a:solidFill>
              </a:rPr>
              <a:t>TR</a:t>
            </a:r>
            <a:r>
              <a:rPr lang="en-US" altLang="zh-CN" sz="1800" dirty="0" smtClean="0">
                <a:solidFill>
                  <a:schemeClr val="tx1"/>
                </a:solidFill>
              </a:rPr>
              <a:t>-1057, original written in Japanese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11" name="灯片编号占位符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247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to Analyze the Faults and Causes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Fault diagnosis is difficult, that is even more difficult with too limited information about wireless and internal settings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err="1" smtClean="0"/>
              <a:t>TR</a:t>
            </a:r>
            <a:r>
              <a:rPr lang="en-US" altLang="zh-CN" dirty="0" smtClean="0"/>
              <a:t>-1057 suggests to implement the following functions in advance to make the analysis easier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err="1" smtClean="0"/>
              <a:t>Self check</a:t>
            </a:r>
            <a:r>
              <a:rPr lang="en-US" altLang="zh-CN" dirty="0" smtClean="0"/>
              <a:t> (settings of 802.11 </a:t>
            </a:r>
            <a:r>
              <a:rPr lang="en-US" altLang="zh-CN" dirty="0" err="1" smtClean="0"/>
              <a:t>NIC</a:t>
            </a:r>
            <a:r>
              <a:rPr lang="en-US" altLang="zh-CN" dirty="0" smtClean="0"/>
              <a:t>, internal status)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Network disconnection check for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Pairing information check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Channel utilization, or channel status check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Signal strength measurement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Communication error rate measurement (PER, </a:t>
            </a:r>
            <a:r>
              <a:rPr lang="en-US" altLang="zh-CN" dirty="0" err="1" smtClean="0"/>
              <a:t>BER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 smtClean="0"/>
              <a:t>Wang Hao, Fujitsu R&amp;D Center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September 2015</a:t>
            </a:r>
            <a:endParaRPr lang="en-GB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96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直接连接符 37"/>
          <p:cNvCxnSpPr/>
          <p:nvPr/>
        </p:nvCxnSpPr>
        <p:spPr bwMode="auto">
          <a:xfrm>
            <a:off x="5380480" y="3252713"/>
            <a:ext cx="0" cy="2092698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Interface for Maintenance and Fault Analysis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 smtClean="0"/>
              <a:t>Wang Hao, Fujitsu R&amp;D Center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September 2015</a:t>
            </a:r>
            <a:endParaRPr lang="en-GB" dirty="0"/>
          </a:p>
        </p:txBody>
      </p:sp>
      <p:sp>
        <p:nvSpPr>
          <p:cNvPr id="8" name="正方形/長方形 10"/>
          <p:cNvSpPr/>
          <p:nvPr/>
        </p:nvSpPr>
        <p:spPr>
          <a:xfrm>
            <a:off x="6108261" y="3140055"/>
            <a:ext cx="867784" cy="4006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sz="1050" dirty="0" smtClean="0"/>
              <a:t>AP from</a:t>
            </a:r>
          </a:p>
          <a:p>
            <a:pPr algn="ctr"/>
            <a:r>
              <a:rPr lang="en-US" altLang="ja-JP" sz="1050" dirty="0" smtClean="0"/>
              <a:t>A company</a:t>
            </a:r>
          </a:p>
        </p:txBody>
      </p:sp>
      <p:sp>
        <p:nvSpPr>
          <p:cNvPr id="10" name="正方形/長方形 10"/>
          <p:cNvSpPr/>
          <p:nvPr/>
        </p:nvSpPr>
        <p:spPr>
          <a:xfrm>
            <a:off x="6108261" y="3964414"/>
            <a:ext cx="867784" cy="4006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sz="1050" dirty="0" smtClean="0"/>
              <a:t>AP from</a:t>
            </a:r>
          </a:p>
          <a:p>
            <a:pPr algn="ctr"/>
            <a:r>
              <a:rPr lang="en-US" altLang="ja-JP" sz="1050" dirty="0" smtClean="0"/>
              <a:t>B company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6108261" y="4836889"/>
            <a:ext cx="867784" cy="4006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sz="1050" dirty="0" smtClean="0"/>
              <a:t>AP from</a:t>
            </a:r>
          </a:p>
          <a:p>
            <a:pPr algn="ctr"/>
            <a:r>
              <a:rPr lang="en-US" altLang="ja-JP" sz="1050" dirty="0" smtClean="0"/>
              <a:t>C company</a:t>
            </a:r>
          </a:p>
        </p:txBody>
      </p:sp>
      <p:sp>
        <p:nvSpPr>
          <p:cNvPr id="12" name="正方形/長方形 10"/>
          <p:cNvSpPr/>
          <p:nvPr/>
        </p:nvSpPr>
        <p:spPr>
          <a:xfrm>
            <a:off x="8100024" y="3964414"/>
            <a:ext cx="867784" cy="4006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sz="1050" dirty="0" err="1" smtClean="0"/>
              <a:t>STA</a:t>
            </a:r>
            <a:endParaRPr lang="en-US" altLang="ja-JP" sz="1050" dirty="0" smtClean="0"/>
          </a:p>
        </p:txBody>
      </p:sp>
      <p:sp>
        <p:nvSpPr>
          <p:cNvPr id="13" name="正方形/長方形 10"/>
          <p:cNvSpPr/>
          <p:nvPr/>
        </p:nvSpPr>
        <p:spPr>
          <a:xfrm>
            <a:off x="8100024" y="4836889"/>
            <a:ext cx="867784" cy="4006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sz="1050" dirty="0" err="1" smtClean="0"/>
              <a:t>STA</a:t>
            </a:r>
            <a:endParaRPr lang="en-US" altLang="ja-JP" sz="1050" dirty="0" smtClean="0"/>
          </a:p>
        </p:txBody>
      </p:sp>
      <p:sp>
        <p:nvSpPr>
          <p:cNvPr id="14" name="正方形/長方形 10"/>
          <p:cNvSpPr/>
          <p:nvPr/>
        </p:nvSpPr>
        <p:spPr>
          <a:xfrm>
            <a:off x="8100024" y="3140968"/>
            <a:ext cx="867784" cy="400690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sz="1050" dirty="0" err="1" smtClean="0"/>
              <a:t>STA</a:t>
            </a:r>
            <a:endParaRPr lang="en-US" altLang="ja-JP" sz="1050" dirty="0" smtClean="0"/>
          </a:p>
        </p:txBody>
      </p:sp>
      <p:cxnSp>
        <p:nvCxnSpPr>
          <p:cNvPr id="19" name="直接箭头连接符 18"/>
          <p:cNvCxnSpPr>
            <a:stCxn id="8" idx="1"/>
          </p:cNvCxnSpPr>
          <p:nvPr/>
        </p:nvCxnSpPr>
        <p:spPr bwMode="auto">
          <a:xfrm flipH="1">
            <a:off x="5172155" y="3340400"/>
            <a:ext cx="936106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22" name="直接箭头连接符 21"/>
          <p:cNvCxnSpPr>
            <a:stCxn id="8" idx="3"/>
            <a:endCxn id="14" idx="1"/>
          </p:cNvCxnSpPr>
          <p:nvPr/>
        </p:nvCxnSpPr>
        <p:spPr bwMode="auto">
          <a:xfrm>
            <a:off x="6976045" y="3340400"/>
            <a:ext cx="1123979" cy="9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25" name="直接箭头连接符 24"/>
          <p:cNvCxnSpPr>
            <a:stCxn id="10" idx="3"/>
            <a:endCxn id="12" idx="1"/>
          </p:cNvCxnSpPr>
          <p:nvPr/>
        </p:nvCxnSpPr>
        <p:spPr bwMode="auto">
          <a:xfrm>
            <a:off x="6976045" y="4164759"/>
            <a:ext cx="112397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28" name="直接箭头连接符 27"/>
          <p:cNvCxnSpPr/>
          <p:nvPr/>
        </p:nvCxnSpPr>
        <p:spPr bwMode="auto">
          <a:xfrm flipH="1">
            <a:off x="5209298" y="4168722"/>
            <a:ext cx="91315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5388181" y="3540745"/>
            <a:ext cx="1296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Measurement</a:t>
            </a:r>
          </a:p>
          <a:p>
            <a:r>
              <a:rPr lang="en-US" altLang="zh-CN" sz="1400" dirty="0" smtClean="0">
                <a:solidFill>
                  <a:schemeClr val="tx1"/>
                </a:solidFill>
              </a:rPr>
              <a:t>report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30" name="直接箭头连接符 29"/>
          <p:cNvCxnSpPr/>
          <p:nvPr/>
        </p:nvCxnSpPr>
        <p:spPr bwMode="auto">
          <a:xfrm flipH="1">
            <a:off x="5172155" y="5032818"/>
            <a:ext cx="950292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5399362" y="4474193"/>
            <a:ext cx="1296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Management</a:t>
            </a:r>
          </a:p>
          <a:p>
            <a:r>
              <a:rPr lang="en-US" altLang="zh-CN" sz="1400" dirty="0" smtClean="0">
                <a:solidFill>
                  <a:schemeClr val="tx1"/>
                </a:solidFill>
              </a:rPr>
              <a:t>report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983270" y="3645024"/>
            <a:ext cx="1296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err="1" smtClean="0">
                <a:solidFill>
                  <a:schemeClr val="tx1"/>
                </a:solidFill>
              </a:rPr>
              <a:t>WLAN</a:t>
            </a:r>
            <a:r>
              <a:rPr lang="en-US" altLang="zh-CN" sz="1400" dirty="0" smtClean="0">
                <a:solidFill>
                  <a:schemeClr val="tx1"/>
                </a:solidFill>
              </a:rPr>
              <a:t> radio Measurement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172155" y="2316609"/>
            <a:ext cx="15121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Configuration</a:t>
            </a:r>
          </a:p>
          <a:p>
            <a:r>
              <a:rPr lang="en-US" altLang="zh-CN" sz="1400" dirty="0">
                <a:solidFill>
                  <a:schemeClr val="tx1"/>
                </a:solidFill>
              </a:rPr>
              <a:t>Status, </a:t>
            </a:r>
            <a:r>
              <a:rPr lang="en-US" altLang="zh-CN" sz="1400" dirty="0" smtClean="0">
                <a:solidFill>
                  <a:schemeClr val="tx1"/>
                </a:solidFill>
              </a:rPr>
              <a:t>settings</a:t>
            </a:r>
          </a:p>
          <a:p>
            <a:r>
              <a:rPr lang="en-US" altLang="zh-CN" sz="1400" dirty="0" smtClean="0">
                <a:solidFill>
                  <a:schemeClr val="tx1"/>
                </a:solidFill>
              </a:rPr>
              <a:t>Communication statistics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983271" y="2780928"/>
            <a:ext cx="1296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802.11 data communication</a:t>
            </a:r>
          </a:p>
        </p:txBody>
      </p:sp>
      <p:cxnSp>
        <p:nvCxnSpPr>
          <p:cNvPr id="36" name="直接箭头连接符 35"/>
          <p:cNvCxnSpPr>
            <a:stCxn id="11" idx="3"/>
            <a:endCxn id="13" idx="1"/>
          </p:cNvCxnSpPr>
          <p:nvPr/>
        </p:nvCxnSpPr>
        <p:spPr bwMode="auto">
          <a:xfrm>
            <a:off x="6976045" y="5037234"/>
            <a:ext cx="112397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6948264" y="4526877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Wireless network management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21822" y="558924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tx1"/>
                </a:solidFill>
              </a:rPr>
              <a:t>…</a:t>
            </a:r>
            <a:endParaRPr lang="zh-CN" altLang="en-US" sz="2800" b="1" dirty="0">
              <a:solidFill>
                <a:schemeClr val="tx1"/>
              </a:solidFill>
            </a:endParaRPr>
          </a:p>
        </p:txBody>
      </p:sp>
      <p:cxnSp>
        <p:nvCxnSpPr>
          <p:cNvPr id="68" name="直接箭头连接符 67"/>
          <p:cNvCxnSpPr/>
          <p:nvPr/>
        </p:nvCxnSpPr>
        <p:spPr bwMode="auto">
          <a:xfrm>
            <a:off x="5292080" y="6163811"/>
            <a:ext cx="3600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69" name="直接箭头连接符 68"/>
          <p:cNvCxnSpPr/>
          <p:nvPr/>
        </p:nvCxnSpPr>
        <p:spPr bwMode="auto">
          <a:xfrm>
            <a:off x="323528" y="6163811"/>
            <a:ext cx="4716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6228184" y="6102836"/>
            <a:ext cx="11047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Home network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905183" y="6163811"/>
            <a:ext cx="1226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external network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73" name="下箭头 72"/>
          <p:cNvSpPr/>
          <p:nvPr/>
        </p:nvSpPr>
        <p:spPr bwMode="auto">
          <a:xfrm>
            <a:off x="6451909" y="2159859"/>
            <a:ext cx="286188" cy="333037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下箭头 73"/>
          <p:cNvSpPr/>
          <p:nvPr/>
        </p:nvSpPr>
        <p:spPr bwMode="auto">
          <a:xfrm>
            <a:off x="8318260" y="2159859"/>
            <a:ext cx="286188" cy="333037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956376" y="1772816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err="1" smtClean="0">
                <a:solidFill>
                  <a:schemeClr val="tx1"/>
                </a:solidFill>
              </a:rPr>
              <a:t>HN</a:t>
            </a:r>
            <a:r>
              <a:rPr lang="en-US" altLang="zh-CN" sz="1600" dirty="0" smtClean="0">
                <a:solidFill>
                  <a:schemeClr val="tx1"/>
                </a:solidFill>
              </a:rPr>
              <a:t> user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001859" y="1745504"/>
            <a:ext cx="1332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AP for 802.11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78" name="下箭头 77"/>
          <p:cNvSpPr/>
          <p:nvPr/>
        </p:nvSpPr>
        <p:spPr bwMode="auto">
          <a:xfrm>
            <a:off x="683568" y="2159859"/>
            <a:ext cx="286188" cy="333037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下箭头 78"/>
          <p:cNvSpPr/>
          <p:nvPr/>
        </p:nvSpPr>
        <p:spPr bwMode="auto">
          <a:xfrm>
            <a:off x="2339752" y="2159859"/>
            <a:ext cx="286188" cy="333037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07504" y="1772816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App developer/user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907704" y="1772816"/>
            <a:ext cx="1763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Service provider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660232" y="1334436"/>
            <a:ext cx="2304256" cy="30777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Complied with </a:t>
            </a:r>
            <a:r>
              <a:rPr lang="en-US" altLang="zh-CN" sz="1400" dirty="0" err="1" smtClean="0">
                <a:solidFill>
                  <a:schemeClr val="tx1"/>
                </a:solidFill>
              </a:rPr>
              <a:t>ITU</a:t>
            </a:r>
            <a:r>
              <a:rPr lang="en-US" altLang="zh-CN" sz="1400" dirty="0" smtClean="0">
                <a:solidFill>
                  <a:schemeClr val="tx1"/>
                </a:solidFill>
              </a:rPr>
              <a:t>-T </a:t>
            </a:r>
            <a:r>
              <a:rPr lang="en-US" altLang="zh-CN" sz="1400" dirty="0" err="1" smtClean="0">
                <a:solidFill>
                  <a:schemeClr val="tx1"/>
                </a:solidFill>
              </a:rPr>
              <a:t>Y.2070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grpSp>
        <p:nvGrpSpPr>
          <p:cNvPr id="47" name="グループ化 46"/>
          <p:cNvGrpSpPr/>
          <p:nvPr/>
        </p:nvGrpSpPr>
        <p:grpSpPr>
          <a:xfrm>
            <a:off x="210684" y="2655583"/>
            <a:ext cx="4979733" cy="3037649"/>
            <a:chOff x="277807" y="2708920"/>
            <a:chExt cx="5241478" cy="3037649"/>
          </a:xfrm>
        </p:grpSpPr>
        <p:sp>
          <p:nvSpPr>
            <p:cNvPr id="15" name="雲 13"/>
            <p:cNvSpPr/>
            <p:nvPr/>
          </p:nvSpPr>
          <p:spPr>
            <a:xfrm>
              <a:off x="3222716" y="3807179"/>
              <a:ext cx="914492" cy="742146"/>
            </a:xfrm>
            <a:prstGeom prst="cloud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en-US" altLang="ja-JP" sz="1050" dirty="0" smtClean="0"/>
                <a:t>Internet</a:t>
              </a:r>
              <a:endParaRPr kumimoji="1" lang="ja-JP" altLang="en-US" sz="1050" dirty="0"/>
            </a:p>
          </p:txBody>
        </p:sp>
        <p:sp>
          <p:nvSpPr>
            <p:cNvPr id="16" name="正方形/長方形 7"/>
            <p:cNvSpPr/>
            <p:nvPr/>
          </p:nvSpPr>
          <p:spPr>
            <a:xfrm>
              <a:off x="1907704" y="3397642"/>
              <a:ext cx="1013187" cy="1728192"/>
            </a:xfrm>
            <a:prstGeom prst="rect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altLang="ja-JP" sz="1050" dirty="0" smtClean="0"/>
                <a:t>Management PF</a:t>
              </a:r>
            </a:p>
          </p:txBody>
        </p:sp>
        <p:sp>
          <p:nvSpPr>
            <p:cNvPr id="17" name="正方形/長方形 20"/>
            <p:cNvSpPr/>
            <p:nvPr/>
          </p:nvSpPr>
          <p:spPr>
            <a:xfrm>
              <a:off x="1962267" y="3861048"/>
              <a:ext cx="864096" cy="576064"/>
            </a:xfrm>
            <a:prstGeom prst="rect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ja-JP" sz="1050" dirty="0" smtClean="0"/>
                <a:t>Resource management</a:t>
              </a:r>
              <a:endParaRPr kumimoji="1" lang="ja-JP" altLang="en-US" sz="1050" dirty="0"/>
            </a:p>
          </p:txBody>
        </p:sp>
        <p:cxnSp>
          <p:nvCxnSpPr>
            <p:cNvPr id="46" name="直接箭头连接符 45"/>
            <p:cNvCxnSpPr/>
            <p:nvPr/>
          </p:nvCxnSpPr>
          <p:spPr bwMode="auto">
            <a:xfrm flipH="1">
              <a:off x="2920891" y="4200993"/>
              <a:ext cx="36003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48" name="正方形/長方形 21"/>
            <p:cNvSpPr/>
            <p:nvPr/>
          </p:nvSpPr>
          <p:spPr>
            <a:xfrm>
              <a:off x="277807" y="2708920"/>
              <a:ext cx="1008111" cy="576064"/>
            </a:xfrm>
            <a:prstGeom prst="rect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1050" dirty="0" err="1" smtClean="0"/>
                <a:t>WLAN</a:t>
              </a:r>
              <a:r>
                <a:rPr lang="en-US" altLang="ja-JP" sz="1050" dirty="0" smtClean="0"/>
                <a:t> planning</a:t>
              </a:r>
              <a:endParaRPr kumimoji="1" lang="ja-JP" altLang="en-US" sz="1050" dirty="0"/>
            </a:p>
          </p:txBody>
        </p:sp>
        <p:sp>
          <p:nvSpPr>
            <p:cNvPr id="49" name="正方形/長方形 21"/>
            <p:cNvSpPr/>
            <p:nvPr/>
          </p:nvSpPr>
          <p:spPr>
            <a:xfrm>
              <a:off x="288638" y="3519147"/>
              <a:ext cx="1008111" cy="576064"/>
            </a:xfrm>
            <a:prstGeom prst="rect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1050" dirty="0" err="1" smtClean="0"/>
                <a:t>WLAN</a:t>
              </a:r>
              <a:r>
                <a:rPr lang="en-US" altLang="ja-JP" sz="1050" dirty="0" smtClean="0"/>
                <a:t> fault analysis</a:t>
              </a:r>
              <a:endParaRPr kumimoji="1" lang="ja-JP" altLang="en-US" sz="1050" dirty="0"/>
            </a:p>
          </p:txBody>
        </p:sp>
        <p:sp>
          <p:nvSpPr>
            <p:cNvPr id="50" name="正方形/長方形 21"/>
            <p:cNvSpPr/>
            <p:nvPr/>
          </p:nvSpPr>
          <p:spPr>
            <a:xfrm>
              <a:off x="288638" y="4351885"/>
              <a:ext cx="1008111" cy="576064"/>
            </a:xfrm>
            <a:prstGeom prst="rect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1050" dirty="0" smtClean="0"/>
                <a:t>Building </a:t>
              </a:r>
              <a:r>
                <a:rPr lang="en-US" altLang="ja-JP" sz="1050" dirty="0" err="1" smtClean="0"/>
                <a:t>WLAN</a:t>
              </a:r>
              <a:r>
                <a:rPr lang="en-US" altLang="ja-JP" sz="1050" dirty="0" smtClean="0"/>
                <a:t> monitor</a:t>
              </a:r>
              <a:endParaRPr kumimoji="1" lang="ja-JP" altLang="en-US" sz="1050" dirty="0"/>
            </a:p>
          </p:txBody>
        </p:sp>
        <p:sp>
          <p:nvSpPr>
            <p:cNvPr id="51" name="正方形/長方形 21"/>
            <p:cNvSpPr/>
            <p:nvPr/>
          </p:nvSpPr>
          <p:spPr>
            <a:xfrm>
              <a:off x="288638" y="5170505"/>
              <a:ext cx="1008111" cy="576064"/>
            </a:xfrm>
            <a:prstGeom prst="rect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1050" dirty="0" err="1" smtClean="0"/>
                <a:t>STA</a:t>
              </a:r>
              <a:r>
                <a:rPr lang="en-US" altLang="ja-JP" sz="1050" dirty="0" smtClean="0"/>
                <a:t> operation</a:t>
              </a:r>
              <a:endParaRPr kumimoji="1" lang="ja-JP" altLang="en-US" sz="1050" dirty="0"/>
            </a:p>
          </p:txBody>
        </p:sp>
        <p:cxnSp>
          <p:nvCxnSpPr>
            <p:cNvPr id="54" name="直接箭头连接符 53"/>
            <p:cNvCxnSpPr>
              <a:stCxn id="48" idx="3"/>
              <a:endCxn id="16" idx="1"/>
            </p:cNvCxnSpPr>
            <p:nvPr/>
          </p:nvCxnSpPr>
          <p:spPr bwMode="auto">
            <a:xfrm>
              <a:off x="1285918" y="2996952"/>
              <a:ext cx="621786" cy="126478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56" name="直接箭头连接符 55"/>
            <p:cNvCxnSpPr>
              <a:stCxn id="49" idx="3"/>
              <a:endCxn id="16" idx="1"/>
            </p:cNvCxnSpPr>
            <p:nvPr/>
          </p:nvCxnSpPr>
          <p:spPr bwMode="auto">
            <a:xfrm>
              <a:off x="1296749" y="3807179"/>
              <a:ext cx="610955" cy="45455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58" name="直接箭头连接符 57"/>
            <p:cNvCxnSpPr>
              <a:stCxn id="50" idx="3"/>
              <a:endCxn id="16" idx="1"/>
            </p:cNvCxnSpPr>
            <p:nvPr/>
          </p:nvCxnSpPr>
          <p:spPr bwMode="auto">
            <a:xfrm flipV="1">
              <a:off x="1296749" y="4261738"/>
              <a:ext cx="610955" cy="37817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60" name="直接箭头连接符 59"/>
            <p:cNvCxnSpPr>
              <a:stCxn id="51" idx="3"/>
              <a:endCxn id="16" idx="1"/>
            </p:cNvCxnSpPr>
            <p:nvPr/>
          </p:nvCxnSpPr>
          <p:spPr bwMode="auto">
            <a:xfrm flipV="1">
              <a:off x="1296749" y="4261738"/>
              <a:ext cx="610955" cy="119679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66" name="直接连接符 65"/>
            <p:cNvCxnSpPr/>
            <p:nvPr/>
          </p:nvCxnSpPr>
          <p:spPr bwMode="auto">
            <a:xfrm>
              <a:off x="1776275" y="3306050"/>
              <a:ext cx="0" cy="198000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5" name="正方形/長方形 7"/>
            <p:cNvSpPr/>
            <p:nvPr/>
          </p:nvSpPr>
          <p:spPr>
            <a:xfrm>
              <a:off x="4522822" y="3244334"/>
              <a:ext cx="996463" cy="2025516"/>
            </a:xfrm>
            <a:prstGeom prst="rect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 rtlCol="0" anchor="t"/>
            <a:lstStyle/>
            <a:p>
              <a:pPr algn="ctr"/>
              <a:r>
                <a:rPr lang="en-US" altLang="ja-JP" sz="1050" dirty="0" smtClean="0"/>
                <a:t>Home gateway (HGW)</a:t>
              </a:r>
            </a:p>
          </p:txBody>
        </p:sp>
        <p:sp>
          <p:nvSpPr>
            <p:cNvPr id="57" name="正方形/長方形 20"/>
            <p:cNvSpPr/>
            <p:nvPr/>
          </p:nvSpPr>
          <p:spPr>
            <a:xfrm>
              <a:off x="4591176" y="3822130"/>
              <a:ext cx="843332" cy="1057945"/>
            </a:xfrm>
            <a:prstGeom prst="rect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ja-JP" sz="1050" dirty="0" smtClean="0"/>
                <a:t>Resource information collector</a:t>
              </a:r>
              <a:endParaRPr kumimoji="1" lang="ja-JP" altLang="en-US" sz="1050" dirty="0"/>
            </a:p>
          </p:txBody>
        </p:sp>
        <p:cxnSp>
          <p:nvCxnSpPr>
            <p:cNvPr id="61" name="直接箭头连接符 45"/>
            <p:cNvCxnSpPr/>
            <p:nvPr/>
          </p:nvCxnSpPr>
          <p:spPr bwMode="auto">
            <a:xfrm flipH="1">
              <a:off x="4137208" y="4205830"/>
              <a:ext cx="36003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</p:grpSp>
      <p:cxnSp>
        <p:nvCxnSpPr>
          <p:cNvPr id="63" name="直接箭头连接符 67"/>
          <p:cNvCxnSpPr/>
          <p:nvPr/>
        </p:nvCxnSpPr>
        <p:spPr bwMode="auto">
          <a:xfrm flipV="1">
            <a:off x="6804248" y="5902652"/>
            <a:ext cx="20882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64" name="TextBox 69"/>
          <p:cNvSpPr txBox="1"/>
          <p:nvPr/>
        </p:nvSpPr>
        <p:spPr>
          <a:xfrm>
            <a:off x="7308304" y="5857036"/>
            <a:ext cx="1145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802.11 network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72" name="下箭头 72"/>
          <p:cNvSpPr/>
          <p:nvPr/>
        </p:nvSpPr>
        <p:spPr bwMode="auto">
          <a:xfrm>
            <a:off x="4572000" y="2159859"/>
            <a:ext cx="286188" cy="333037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TextBox 76"/>
          <p:cNvSpPr txBox="1"/>
          <p:nvPr/>
        </p:nvSpPr>
        <p:spPr>
          <a:xfrm>
            <a:off x="4139952" y="1772816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err="1" smtClean="0">
                <a:solidFill>
                  <a:schemeClr val="tx1"/>
                </a:solidFill>
              </a:rPr>
              <a:t>HN</a:t>
            </a:r>
            <a:r>
              <a:rPr lang="en-US" altLang="zh-CN" sz="1600" dirty="0" smtClean="0">
                <a:solidFill>
                  <a:schemeClr val="tx1"/>
                </a:solidFill>
              </a:rPr>
              <a:t> admin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62" name="四角形吹き出し 61"/>
          <p:cNvSpPr/>
          <p:nvPr/>
        </p:nvSpPr>
        <p:spPr bwMode="auto">
          <a:xfrm>
            <a:off x="1275687" y="5476639"/>
            <a:ext cx="1928161" cy="433186"/>
          </a:xfrm>
          <a:prstGeom prst="wedgeRectCallout">
            <a:avLst>
              <a:gd name="adj1" fmla="val -35155"/>
              <a:gd name="adj2" fmla="val -95815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 smtClean="0"/>
              <a:t>Application Interface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83" name="四角形吹き出し 82"/>
          <p:cNvSpPr/>
          <p:nvPr/>
        </p:nvSpPr>
        <p:spPr bwMode="auto">
          <a:xfrm>
            <a:off x="4527727" y="5476639"/>
            <a:ext cx="2035036" cy="433186"/>
          </a:xfrm>
          <a:prstGeom prst="wedgeRectCallout">
            <a:avLst>
              <a:gd name="adj1" fmla="val -11114"/>
              <a:gd name="adj2" fmla="val -90789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 smtClean="0"/>
              <a:t>Management Interface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229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Merits to Specify the Management Interface by 802.11 Standard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For application </a:t>
            </a:r>
            <a:r>
              <a:rPr lang="en-US" altLang="zh-CN" sz="2000" dirty="0"/>
              <a:t>developers </a:t>
            </a:r>
            <a:endParaRPr lang="en-US" altLang="zh-CN" sz="2000" dirty="0" smtClean="0"/>
          </a:p>
          <a:p>
            <a:pPr lvl="1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provide various </a:t>
            </a:r>
            <a:r>
              <a:rPr lang="en-US" altLang="zh-CN" sz="1600" dirty="0" smtClean="0"/>
              <a:t>services by programming with </a:t>
            </a:r>
            <a:r>
              <a:rPr lang="en-US" altLang="zh-CN" sz="1600" dirty="0"/>
              <a:t>the application interface </a:t>
            </a:r>
            <a:r>
              <a:rPr lang="en-US" altLang="zh-CN" sz="1600" dirty="0" smtClean="0"/>
              <a:t>on the management PF.</a:t>
            </a:r>
          </a:p>
          <a:p>
            <a:pPr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For </a:t>
            </a:r>
            <a:r>
              <a:rPr lang="en-US" altLang="zh-CN" sz="2000" dirty="0" err="1" smtClean="0"/>
              <a:t>HN</a:t>
            </a:r>
            <a:r>
              <a:rPr lang="en-US" altLang="zh-CN" sz="2000" dirty="0" smtClean="0"/>
              <a:t> administrators</a:t>
            </a:r>
          </a:p>
          <a:p>
            <a:pPr lvl="1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Installing AP or home </a:t>
            </a:r>
            <a:r>
              <a:rPr lang="en-US" altLang="zh-CN" sz="1600" dirty="0" err="1" smtClean="0"/>
              <a:t>GW</a:t>
            </a:r>
            <a:r>
              <a:rPr lang="en-US" altLang="zh-CN" sz="1600" dirty="0" smtClean="0"/>
              <a:t> will be as easy as plug-and-play</a:t>
            </a:r>
          </a:p>
          <a:p>
            <a:pPr lvl="1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No need to concern about wireless connection anymore</a:t>
            </a:r>
          </a:p>
          <a:p>
            <a:pPr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For users</a:t>
            </a:r>
          </a:p>
          <a:p>
            <a:pPr lvl="1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err="1" smtClean="0"/>
              <a:t>HN</a:t>
            </a:r>
            <a:r>
              <a:rPr lang="en-US" altLang="zh-CN" sz="1600" dirty="0" smtClean="0"/>
              <a:t> becomes truly ‘invisible’</a:t>
            </a:r>
          </a:p>
          <a:p>
            <a:pPr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altLang="zh-CN" sz="2000" dirty="0"/>
              <a:t>For </a:t>
            </a:r>
            <a:r>
              <a:rPr lang="en-US" altLang="zh-CN" sz="2000" dirty="0" smtClean="0"/>
              <a:t>service providers</a:t>
            </a:r>
            <a:endParaRPr lang="en-US" altLang="zh-CN" sz="2000" dirty="0"/>
          </a:p>
          <a:p>
            <a:pPr lvl="1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Maintain </a:t>
            </a:r>
            <a:r>
              <a:rPr lang="en-US" altLang="zh-CN" sz="1600" dirty="0"/>
              <a:t>the whole system and the 802.11 </a:t>
            </a:r>
            <a:r>
              <a:rPr lang="en-US" altLang="zh-CN" sz="1600" dirty="0" smtClean="0"/>
              <a:t>networks remotely</a:t>
            </a:r>
          </a:p>
          <a:p>
            <a:pPr lvl="1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Low cost costumer support and efficiently handle user complaints</a:t>
            </a:r>
          </a:p>
          <a:p>
            <a:pPr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For 802.11</a:t>
            </a:r>
          </a:p>
          <a:p>
            <a:pPr lvl="1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Unified user experience</a:t>
            </a:r>
          </a:p>
          <a:p>
            <a:pPr lvl="1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A stronger, securer, authentic ecosystem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 smtClean="0"/>
              <a:t>Wang Hao, Fujitsu R&amp;D Center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September 2015</a:t>
            </a:r>
            <a:endParaRPr lang="en-GB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00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组合 25"/>
          <p:cNvGrpSpPr/>
          <p:nvPr/>
        </p:nvGrpSpPr>
        <p:grpSpPr>
          <a:xfrm>
            <a:off x="108088" y="3460937"/>
            <a:ext cx="8676104" cy="2848383"/>
            <a:chOff x="1044192" y="3460937"/>
            <a:chExt cx="7740000" cy="2848383"/>
          </a:xfrm>
        </p:grpSpPr>
        <p:cxnSp>
          <p:nvCxnSpPr>
            <p:cNvPr id="8" name="直接连接符 7"/>
            <p:cNvCxnSpPr/>
            <p:nvPr/>
          </p:nvCxnSpPr>
          <p:spPr bwMode="auto">
            <a:xfrm>
              <a:off x="1044192" y="4293096"/>
              <a:ext cx="77400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bg2">
                  <a:lumMod val="60000"/>
                  <a:lumOff val="4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直接连接符 16"/>
            <p:cNvCxnSpPr/>
            <p:nvPr/>
          </p:nvCxnSpPr>
          <p:spPr bwMode="auto">
            <a:xfrm>
              <a:off x="1044192" y="5733256"/>
              <a:ext cx="77400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bg2">
                  <a:lumMod val="60000"/>
                  <a:lumOff val="4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直接连接符 21"/>
            <p:cNvCxnSpPr/>
            <p:nvPr/>
          </p:nvCxnSpPr>
          <p:spPr bwMode="auto">
            <a:xfrm>
              <a:off x="1044192" y="6309320"/>
              <a:ext cx="77400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bg2">
                  <a:lumMod val="60000"/>
                  <a:lumOff val="4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直接连接符 23"/>
            <p:cNvCxnSpPr/>
            <p:nvPr/>
          </p:nvCxnSpPr>
          <p:spPr bwMode="auto">
            <a:xfrm>
              <a:off x="1044192" y="3460937"/>
              <a:ext cx="77400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bg2">
                  <a:lumMod val="60000"/>
                  <a:lumOff val="4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0" name="正方形/長方形 10"/>
          <p:cNvSpPr/>
          <p:nvPr/>
        </p:nvSpPr>
        <p:spPr>
          <a:xfrm>
            <a:off x="4681586" y="2204865"/>
            <a:ext cx="3096344" cy="4104000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sz="1200" dirty="0" smtClean="0"/>
              <a:t>AP</a:t>
            </a:r>
          </a:p>
          <a:p>
            <a:pPr algn="ctr"/>
            <a:r>
              <a:rPr lang="en-US" altLang="ja-JP" sz="1200" dirty="0" smtClean="0"/>
              <a:t>For monitoring 802.11 resources</a:t>
            </a:r>
          </a:p>
          <a:p>
            <a:pPr algn="ctr"/>
            <a:r>
              <a:rPr lang="en-US" altLang="ja-JP" sz="1200" dirty="0" smtClean="0"/>
              <a:t>‘</a:t>
            </a:r>
            <a:r>
              <a:rPr lang="en-US" altLang="ja-JP" sz="1200" dirty="0" err="1" smtClean="0"/>
              <a:t>BYOD</a:t>
            </a:r>
            <a:r>
              <a:rPr lang="en-US" altLang="ja-JP" sz="1200" dirty="0" smtClean="0"/>
              <a:t>’ AP</a:t>
            </a:r>
          </a:p>
        </p:txBody>
      </p:sp>
      <p:sp>
        <p:nvSpPr>
          <p:cNvPr id="9" name="正方形/長方形 7"/>
          <p:cNvSpPr/>
          <p:nvPr/>
        </p:nvSpPr>
        <p:spPr>
          <a:xfrm>
            <a:off x="2123728" y="2204864"/>
            <a:ext cx="1080120" cy="2088233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  <a:prstDash val="sysDash"/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sz="1200" dirty="0" smtClean="0"/>
              <a:t>Management PF</a:t>
            </a:r>
          </a:p>
          <a:p>
            <a:pPr algn="ctr"/>
            <a:r>
              <a:rPr lang="en-US" altLang="ja-JP" sz="1200" dirty="0" smtClean="0"/>
              <a:t>For data storage &amp; analysis engine</a:t>
            </a:r>
          </a:p>
        </p:txBody>
      </p:sp>
      <p:sp>
        <p:nvSpPr>
          <p:cNvPr id="47" name="正方形/長方形 7"/>
          <p:cNvSpPr/>
          <p:nvPr/>
        </p:nvSpPr>
        <p:spPr>
          <a:xfrm>
            <a:off x="3419872" y="2204866"/>
            <a:ext cx="1080120" cy="2088232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  <a:prstDash val="sysDash"/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sz="1200" dirty="0" err="1" smtClean="0"/>
              <a:t>HGW</a:t>
            </a:r>
            <a:endParaRPr lang="en-US" altLang="ja-JP" sz="1200" dirty="0" smtClean="0"/>
          </a:p>
          <a:p>
            <a:pPr algn="ctr"/>
            <a:r>
              <a:rPr lang="en-US" altLang="ja-JP" sz="1200" dirty="0" smtClean="0"/>
              <a:t>For security, protocol translation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Interface on Layers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 smtClean="0"/>
              <a:t>Wang Hao, Fujitsu R&amp;D Center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September 2015</a:t>
            </a:r>
            <a:endParaRPr lang="en-GB" dirty="0"/>
          </a:p>
        </p:txBody>
      </p:sp>
      <p:sp>
        <p:nvSpPr>
          <p:cNvPr id="11" name="正方形/長方形 20"/>
          <p:cNvSpPr/>
          <p:nvPr/>
        </p:nvSpPr>
        <p:spPr>
          <a:xfrm>
            <a:off x="2215938" y="3572976"/>
            <a:ext cx="900000" cy="564181"/>
          </a:xfrm>
          <a:prstGeom prst="rect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 smtClean="0"/>
              <a:t>Resource management</a:t>
            </a:r>
            <a:endParaRPr kumimoji="1" lang="ja-JP" altLang="en-US" sz="1050" dirty="0"/>
          </a:p>
        </p:txBody>
      </p:sp>
      <p:sp>
        <p:nvSpPr>
          <p:cNvPr id="12" name="正方形/長方形 20"/>
          <p:cNvSpPr/>
          <p:nvPr/>
        </p:nvSpPr>
        <p:spPr>
          <a:xfrm>
            <a:off x="4762711" y="5477202"/>
            <a:ext cx="576000" cy="720000"/>
          </a:xfrm>
          <a:prstGeom prst="rect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 err="1" smtClean="0"/>
              <a:t>Config</a:t>
            </a:r>
            <a:endParaRPr lang="en-US" altLang="ja-JP" sz="1050" dirty="0" smtClean="0"/>
          </a:p>
          <a:p>
            <a:pPr algn="ctr"/>
            <a:r>
              <a:rPr kumimoji="1" lang="en-US" altLang="ja-JP" sz="1050" dirty="0" smtClean="0"/>
              <a:t>&amp;</a:t>
            </a:r>
          </a:p>
          <a:p>
            <a:pPr algn="ctr"/>
            <a:r>
              <a:rPr kumimoji="1" lang="en-US" altLang="ja-JP" sz="1050" dirty="0" smtClean="0"/>
              <a:t>status</a:t>
            </a:r>
            <a:endParaRPr kumimoji="1" lang="ja-JP" alt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108088" y="375710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/>
                </a:solidFill>
              </a:rPr>
              <a:t>IP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8" name="正方形/長方形 10"/>
          <p:cNvSpPr/>
          <p:nvPr/>
        </p:nvSpPr>
        <p:spPr>
          <a:xfrm>
            <a:off x="7956496" y="2204865"/>
            <a:ext cx="1080000" cy="4104000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sz="1200" dirty="0" err="1" smtClean="0"/>
              <a:t>STA</a:t>
            </a:r>
            <a:endParaRPr lang="en-US" altLang="ja-JP" sz="1200" dirty="0" smtClean="0"/>
          </a:p>
          <a:p>
            <a:pPr algn="ctr"/>
            <a:r>
              <a:rPr lang="en-US" altLang="ja-JP" sz="1200" dirty="0" smtClean="0"/>
              <a:t>‘</a:t>
            </a:r>
            <a:r>
              <a:rPr lang="en-US" altLang="ja-JP" sz="1200" dirty="0" err="1" smtClean="0"/>
              <a:t>BYOD</a:t>
            </a:r>
            <a:r>
              <a:rPr lang="en-US" altLang="ja-JP" sz="1200" dirty="0" smtClean="0"/>
              <a:t>’ </a:t>
            </a:r>
            <a:r>
              <a:rPr lang="en-US" altLang="ja-JP" sz="1200" dirty="0" err="1" smtClean="0"/>
              <a:t>STA</a:t>
            </a:r>
            <a:endParaRPr lang="en-US" altLang="ja-JP" sz="1200" dirty="0" smtClean="0"/>
          </a:p>
        </p:txBody>
      </p:sp>
      <p:sp>
        <p:nvSpPr>
          <p:cNvPr id="20" name="正方形/長方形 20"/>
          <p:cNvSpPr/>
          <p:nvPr/>
        </p:nvSpPr>
        <p:spPr>
          <a:xfrm>
            <a:off x="8044286" y="5013176"/>
            <a:ext cx="900000" cy="1184026"/>
          </a:xfrm>
          <a:prstGeom prst="rect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 smtClean="0"/>
              <a:t>802.11 protocol</a:t>
            </a:r>
            <a:endParaRPr kumimoji="1" lang="ja-JP" altLang="en-US" sz="1050" dirty="0"/>
          </a:p>
        </p:txBody>
      </p:sp>
      <p:sp>
        <p:nvSpPr>
          <p:cNvPr id="21" name="TextBox 20"/>
          <p:cNvSpPr txBox="1"/>
          <p:nvPr/>
        </p:nvSpPr>
        <p:spPr>
          <a:xfrm>
            <a:off x="108088" y="5269270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/>
                </a:solidFill>
              </a:rPr>
              <a:t>MAC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7504" y="584533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err="1" smtClean="0">
                <a:solidFill>
                  <a:schemeClr val="tx1"/>
                </a:solidFill>
              </a:rPr>
              <a:t>PHY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8088" y="2924943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/>
                </a:solidFill>
              </a:rPr>
              <a:t>APP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9" name="正方形/長方形 20"/>
          <p:cNvSpPr/>
          <p:nvPr/>
        </p:nvSpPr>
        <p:spPr>
          <a:xfrm>
            <a:off x="4762711" y="5013176"/>
            <a:ext cx="1323163" cy="360000"/>
          </a:xfrm>
          <a:prstGeom prst="rect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Primitives &amp; </a:t>
            </a:r>
            <a:r>
              <a:rPr kumimoji="1" lang="en-US" altLang="ja-JP" sz="1000" dirty="0" err="1" smtClean="0"/>
              <a:t>MIB</a:t>
            </a:r>
            <a:endParaRPr kumimoji="1" lang="ja-JP" altLang="en-US" sz="1000" dirty="0"/>
          </a:p>
        </p:txBody>
      </p:sp>
      <p:sp>
        <p:nvSpPr>
          <p:cNvPr id="30" name="正方形/長方形 20"/>
          <p:cNvSpPr/>
          <p:nvPr/>
        </p:nvSpPr>
        <p:spPr>
          <a:xfrm>
            <a:off x="5473874" y="5465952"/>
            <a:ext cx="612000" cy="731249"/>
          </a:xfrm>
          <a:prstGeom prst="rect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Vendor specific values</a:t>
            </a:r>
            <a:endParaRPr kumimoji="1" lang="ja-JP" altLang="en-US" sz="1000" dirty="0"/>
          </a:p>
        </p:txBody>
      </p:sp>
      <p:sp>
        <p:nvSpPr>
          <p:cNvPr id="31" name="正方形/長方形 20"/>
          <p:cNvSpPr/>
          <p:nvPr/>
        </p:nvSpPr>
        <p:spPr>
          <a:xfrm>
            <a:off x="6170618" y="5013176"/>
            <a:ext cx="657200" cy="1184026"/>
          </a:xfrm>
          <a:prstGeom prst="rect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err="1" smtClean="0"/>
              <a:t>Comm</a:t>
            </a:r>
            <a:r>
              <a:rPr kumimoji="1" lang="en-US" altLang="ja-JP" sz="1000" dirty="0" smtClean="0"/>
              <a:t> statistics</a:t>
            </a:r>
            <a:endParaRPr kumimoji="1" lang="ja-JP" altLang="en-US" sz="1000" dirty="0"/>
          </a:p>
        </p:txBody>
      </p:sp>
      <p:sp>
        <p:nvSpPr>
          <p:cNvPr id="32" name="正方形/長方形 20"/>
          <p:cNvSpPr/>
          <p:nvPr/>
        </p:nvSpPr>
        <p:spPr>
          <a:xfrm>
            <a:off x="6899826" y="5013176"/>
            <a:ext cx="828000" cy="592013"/>
          </a:xfrm>
          <a:prstGeom prst="rect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 smtClean="0"/>
              <a:t>802.11 measurement &amp; management</a:t>
            </a:r>
            <a:endParaRPr kumimoji="1" lang="ja-JP" altLang="en-US" sz="900" dirty="0"/>
          </a:p>
        </p:txBody>
      </p:sp>
      <p:cxnSp>
        <p:nvCxnSpPr>
          <p:cNvPr id="34" name="直接箭头连接符 33"/>
          <p:cNvCxnSpPr>
            <a:stCxn id="32" idx="3"/>
          </p:cNvCxnSpPr>
          <p:nvPr/>
        </p:nvCxnSpPr>
        <p:spPr bwMode="auto">
          <a:xfrm flipV="1">
            <a:off x="7727826" y="5309182"/>
            <a:ext cx="289589" cy="1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36" name="直接箭头连接符 35"/>
          <p:cNvCxnSpPr/>
          <p:nvPr/>
        </p:nvCxnSpPr>
        <p:spPr bwMode="auto">
          <a:xfrm>
            <a:off x="6840384" y="5949280"/>
            <a:ext cx="1188000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37" name="直接箭头连接符 36"/>
          <p:cNvCxnSpPr>
            <a:stCxn id="11" idx="3"/>
            <a:endCxn id="49" idx="1"/>
          </p:cNvCxnSpPr>
          <p:nvPr/>
        </p:nvCxnSpPr>
        <p:spPr bwMode="auto">
          <a:xfrm>
            <a:off x="3115938" y="3855067"/>
            <a:ext cx="396144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4" name="正方形/長方形 7"/>
          <p:cNvSpPr/>
          <p:nvPr/>
        </p:nvSpPr>
        <p:spPr>
          <a:xfrm>
            <a:off x="827000" y="2204864"/>
            <a:ext cx="1080120" cy="1256074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  <a:prstDash val="sysDash"/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sz="1200" dirty="0" smtClean="0"/>
              <a:t>Application</a:t>
            </a:r>
          </a:p>
        </p:txBody>
      </p:sp>
      <p:sp>
        <p:nvSpPr>
          <p:cNvPr id="45" name="正方形/長方形 20"/>
          <p:cNvSpPr/>
          <p:nvPr/>
        </p:nvSpPr>
        <p:spPr>
          <a:xfrm>
            <a:off x="917060" y="2572854"/>
            <a:ext cx="900000" cy="360000"/>
          </a:xfrm>
          <a:prstGeom prst="rect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 smtClean="0"/>
              <a:t>Visualize</a:t>
            </a:r>
            <a:endParaRPr kumimoji="1" lang="ja-JP" altLang="en-US" sz="1050" dirty="0"/>
          </a:p>
        </p:txBody>
      </p:sp>
      <p:sp>
        <p:nvSpPr>
          <p:cNvPr id="46" name="正方形/長方形 20"/>
          <p:cNvSpPr/>
          <p:nvPr/>
        </p:nvSpPr>
        <p:spPr>
          <a:xfrm>
            <a:off x="914910" y="2996951"/>
            <a:ext cx="900000" cy="360000"/>
          </a:xfrm>
          <a:prstGeom prst="rect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 smtClean="0"/>
              <a:t>Fault analysis</a:t>
            </a:r>
            <a:endParaRPr kumimoji="1" lang="ja-JP" altLang="en-US" sz="1050" dirty="0"/>
          </a:p>
        </p:txBody>
      </p:sp>
      <p:cxnSp>
        <p:nvCxnSpPr>
          <p:cNvPr id="48" name="肘形连接符 47"/>
          <p:cNvCxnSpPr>
            <a:stCxn id="46" idx="2"/>
            <a:endCxn id="11" idx="1"/>
          </p:cNvCxnSpPr>
          <p:nvPr/>
        </p:nvCxnSpPr>
        <p:spPr bwMode="auto">
          <a:xfrm rot="16200000" flipH="1">
            <a:off x="1541366" y="3180495"/>
            <a:ext cx="498116" cy="851028"/>
          </a:xfrm>
          <a:prstGeom prst="bentConnector2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50" name="肘形连接符 49"/>
          <p:cNvCxnSpPr>
            <a:stCxn id="11" idx="1"/>
            <a:endCxn id="45" idx="3"/>
          </p:cNvCxnSpPr>
          <p:nvPr/>
        </p:nvCxnSpPr>
        <p:spPr bwMode="auto">
          <a:xfrm rot="10800000">
            <a:off x="1817060" y="2752855"/>
            <a:ext cx="398878" cy="1102213"/>
          </a:xfrm>
          <a:prstGeom prst="bentConnector3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54" name="矩形 53"/>
          <p:cNvSpPr/>
          <p:nvPr/>
        </p:nvSpPr>
        <p:spPr>
          <a:xfrm>
            <a:off x="6845945" y="5986858"/>
            <a:ext cx="11824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802.11 interface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611560" y="3960973"/>
            <a:ext cx="151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</a:rPr>
              <a:t>Application </a:t>
            </a:r>
            <a:r>
              <a:rPr lang="en-US" altLang="ja-JP" sz="1200" dirty="0">
                <a:solidFill>
                  <a:schemeClr val="tx1"/>
                </a:solidFill>
              </a:rPr>
              <a:t>interface</a:t>
            </a:r>
          </a:p>
        </p:txBody>
      </p:sp>
      <p:sp>
        <p:nvSpPr>
          <p:cNvPr id="49" name="正方形/長方形 20"/>
          <p:cNvSpPr/>
          <p:nvPr/>
        </p:nvSpPr>
        <p:spPr>
          <a:xfrm>
            <a:off x="3512082" y="3572976"/>
            <a:ext cx="900000" cy="564181"/>
          </a:xfrm>
          <a:prstGeom prst="rect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/>
              <a:t>Resource Information collector</a:t>
            </a:r>
            <a:endParaRPr kumimoji="1" lang="ja-JP" altLang="en-US" sz="1050" dirty="0"/>
          </a:p>
        </p:txBody>
      </p:sp>
      <p:sp>
        <p:nvSpPr>
          <p:cNvPr id="51" name="正方形/長方形 20"/>
          <p:cNvSpPr/>
          <p:nvPr/>
        </p:nvSpPr>
        <p:spPr>
          <a:xfrm>
            <a:off x="4775498" y="4099472"/>
            <a:ext cx="2939802" cy="481656"/>
          </a:xfrm>
          <a:prstGeom prst="rect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Management agent</a:t>
            </a:r>
            <a:endParaRPr kumimoji="1" lang="ja-JP" altLang="en-US" sz="1200" dirty="0"/>
          </a:p>
        </p:txBody>
      </p:sp>
      <p:cxnSp>
        <p:nvCxnSpPr>
          <p:cNvPr id="19" name="直接箭头连接符 18"/>
          <p:cNvCxnSpPr/>
          <p:nvPr/>
        </p:nvCxnSpPr>
        <p:spPr bwMode="auto">
          <a:xfrm flipH="1" flipV="1">
            <a:off x="5424292" y="4581128"/>
            <a:ext cx="1" cy="43200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52" name="直接箭头连接符 51"/>
          <p:cNvCxnSpPr/>
          <p:nvPr/>
        </p:nvCxnSpPr>
        <p:spPr bwMode="auto">
          <a:xfrm flipH="1" flipV="1">
            <a:off x="6516215" y="4581128"/>
            <a:ext cx="1" cy="43200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53" name="直接箭头连接符 52"/>
          <p:cNvCxnSpPr/>
          <p:nvPr/>
        </p:nvCxnSpPr>
        <p:spPr bwMode="auto">
          <a:xfrm flipH="1" flipV="1">
            <a:off x="7308304" y="4581128"/>
            <a:ext cx="1" cy="43200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4932040" y="4653136"/>
            <a:ext cx="2448304" cy="276999"/>
          </a:xfrm>
          <a:prstGeom prst="rect">
            <a:avLst/>
          </a:prstGeom>
          <a:solidFill>
            <a:srgbClr val="FFFF00">
              <a:alpha val="37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Management Interface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2627952" y="4304129"/>
            <a:ext cx="151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</a:rPr>
              <a:t>IP interface</a:t>
            </a:r>
            <a:endParaRPr lang="en-US" altLang="ja-JP" sz="1200" dirty="0">
              <a:solidFill>
                <a:schemeClr val="tx1"/>
              </a:solidFill>
            </a:endParaRPr>
          </a:p>
        </p:txBody>
      </p:sp>
      <p:cxnSp>
        <p:nvCxnSpPr>
          <p:cNvPr id="58" name="肘形连接符 57"/>
          <p:cNvCxnSpPr>
            <a:stCxn id="49" idx="3"/>
            <a:endCxn id="51" idx="0"/>
          </p:cNvCxnSpPr>
          <p:nvPr/>
        </p:nvCxnSpPr>
        <p:spPr bwMode="auto">
          <a:xfrm>
            <a:off x="4412082" y="3855067"/>
            <a:ext cx="1833317" cy="244405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矩形 60"/>
          <p:cNvSpPr/>
          <p:nvPr/>
        </p:nvSpPr>
        <p:spPr>
          <a:xfrm>
            <a:off x="4775498" y="3557713"/>
            <a:ext cx="151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</a:rPr>
              <a:t>IP interface</a:t>
            </a:r>
            <a:endParaRPr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3" name="灯片编号占位符 1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9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4284</TotalTime>
  <Words>1086</Words>
  <Application>Microsoft Office PowerPoint</Application>
  <PresentationFormat>全屏显示(4:3)</PresentationFormat>
  <Paragraphs>237</Paragraphs>
  <Slides>12</Slides>
  <Notes>5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A Management Interface for Maintenance and Fault Analysis</vt:lpstr>
      <vt:lpstr>Abstract</vt:lpstr>
      <vt:lpstr>Expect Home WLAN to Perform Well?</vt:lpstr>
      <vt:lpstr>Users Complaint about Home WLAN</vt:lpstr>
      <vt:lpstr>Major Causes</vt:lpstr>
      <vt:lpstr>How to Analyze the Faults and Causes</vt:lpstr>
      <vt:lpstr>Interface for Maintenance and Fault Analysis</vt:lpstr>
      <vt:lpstr>The Merits to Specify the Management Interface by 802.11 Standard</vt:lpstr>
      <vt:lpstr>Interface on Layers</vt:lpstr>
      <vt:lpstr>Example of Information Exchange</vt:lpstr>
      <vt:lpstr>Some Experimental Results</vt:lpstr>
      <vt:lpstr>References</vt:lpstr>
    </vt:vector>
  </TitlesOfParts>
  <Company>Fujitsu R&amp;D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Management Interface for Maintenance and Fault Analysis</dc:title>
  <dc:creator>Wang Hao</dc:creator>
  <cp:lastModifiedBy>Wang Hao</cp:lastModifiedBy>
  <cp:revision>132</cp:revision>
  <cp:lastPrinted>2015-09-10T00:32:53Z</cp:lastPrinted>
  <dcterms:created xsi:type="dcterms:W3CDTF">2015-09-08T07:02:53Z</dcterms:created>
  <dcterms:modified xsi:type="dcterms:W3CDTF">2015-09-14T10:32:56Z</dcterms:modified>
</cp:coreProperties>
</file>