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 bookmarkIdSeed="3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69" r:id="rId2"/>
    <p:sldId id="267" r:id="rId3"/>
    <p:sldId id="324" r:id="rId4"/>
    <p:sldId id="351" r:id="rId5"/>
    <p:sldId id="352" r:id="rId6"/>
    <p:sldId id="266" r:id="rId7"/>
    <p:sldId id="296" r:id="rId8"/>
    <p:sldId id="270" r:id="rId9"/>
    <p:sldId id="301" r:id="rId10"/>
    <p:sldId id="343" r:id="rId11"/>
    <p:sldId id="308" r:id="rId12"/>
    <p:sldId id="304" r:id="rId13"/>
    <p:sldId id="305" r:id="rId14"/>
    <p:sldId id="332" r:id="rId15"/>
    <p:sldId id="359" r:id="rId16"/>
    <p:sldId id="358" r:id="rId17"/>
    <p:sldId id="353" r:id="rId18"/>
    <p:sldId id="356" r:id="rId19"/>
    <p:sldId id="354" r:id="rId20"/>
    <p:sldId id="357" r:id="rId21"/>
    <p:sldId id="339" r:id="rId22"/>
    <p:sldId id="314" r:id="rId23"/>
    <p:sldId id="338" r:id="rId24"/>
    <p:sldId id="340" r:id="rId25"/>
    <p:sldId id="349" r:id="rId26"/>
  </p:sldIdLst>
  <p:sldSz cx="9144000" cy="6858000" type="screen4x3"/>
  <p:notesSz cx="7010400" cy="9296400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5" userDrawn="1">
          <p15:clr>
            <a:srgbClr val="A4A3A4"/>
          </p15:clr>
        </p15:guide>
        <p15:guide id="2" pos="218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E4D0"/>
    <a:srgbClr val="FF99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037" autoAdjust="0"/>
    <p:restoredTop sz="94660" autoAdjust="0"/>
  </p:normalViewPr>
  <p:slideViewPr>
    <p:cSldViewPr>
      <p:cViewPr varScale="1">
        <p:scale>
          <a:sx n="165" d="100"/>
          <a:sy n="165" d="100"/>
        </p:scale>
        <p:origin x="-1920" y="-4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5"/>
        <p:guide pos="218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161" cy="464343"/>
          </a:xfrm>
          <a:prstGeom prst="rect">
            <a:avLst/>
          </a:prstGeom>
        </p:spPr>
        <p:txBody>
          <a:bodyPr vert="horz" lIns="91952" tIns="45976" rIns="91952" bIns="4597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634" y="0"/>
            <a:ext cx="3038161" cy="464343"/>
          </a:xfrm>
          <a:prstGeom prst="rect">
            <a:avLst/>
          </a:prstGeom>
        </p:spPr>
        <p:txBody>
          <a:bodyPr vert="horz" lIns="91952" tIns="45976" rIns="91952" bIns="45976" rtlCol="0"/>
          <a:lstStyle>
            <a:lvl1pPr algn="r">
              <a:defRPr sz="1200"/>
            </a:lvl1pPr>
          </a:lstStyle>
          <a:p>
            <a:r>
              <a:rPr lang="en-US" smtClean="0"/>
              <a:t>September, 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0467"/>
            <a:ext cx="3038161" cy="464343"/>
          </a:xfrm>
          <a:prstGeom prst="rect">
            <a:avLst/>
          </a:prstGeom>
        </p:spPr>
        <p:txBody>
          <a:bodyPr vert="horz" lIns="91952" tIns="45976" rIns="91952" bIns="45976" rtlCol="0" anchor="b"/>
          <a:lstStyle>
            <a:lvl1pPr algn="l">
              <a:defRPr sz="1200"/>
            </a:lvl1pPr>
          </a:lstStyle>
          <a:p>
            <a:r>
              <a:rPr lang="en-US" smtClean="0"/>
              <a:t>Chuck Lukaszewski, Aruba Networks an HP Company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634" y="8830467"/>
            <a:ext cx="3038161" cy="464343"/>
          </a:xfrm>
          <a:prstGeom prst="rect">
            <a:avLst/>
          </a:prstGeom>
        </p:spPr>
        <p:txBody>
          <a:bodyPr vert="horz" lIns="91952" tIns="45976" rIns="91952" bIns="45976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1"/>
            <a:ext cx="7010400" cy="9296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91952" tIns="45976" rIns="91952" bIns="45976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702370" y="97004"/>
            <a:ext cx="646792" cy="21149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9521" algn="l"/>
                <a:tab pos="1839041" algn="l"/>
                <a:tab pos="2758562" algn="l"/>
                <a:tab pos="3678083" algn="l"/>
                <a:tab pos="4597603" algn="l"/>
                <a:tab pos="5517124" algn="l"/>
                <a:tab pos="6436644" algn="l"/>
                <a:tab pos="7356165" algn="l"/>
                <a:tab pos="8275686" algn="l"/>
                <a:tab pos="9195206" algn="l"/>
                <a:tab pos="10114727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61238" y="97004"/>
            <a:ext cx="834571" cy="21149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9521" algn="l"/>
                <a:tab pos="1839041" algn="l"/>
                <a:tab pos="2758562" algn="l"/>
                <a:tab pos="3678083" algn="l"/>
                <a:tab pos="4597603" algn="l"/>
                <a:tab pos="5517124" algn="l"/>
                <a:tab pos="6436644" algn="l"/>
                <a:tab pos="7356165" algn="l"/>
                <a:tab pos="8275686" algn="l"/>
                <a:tab pos="9195206" algn="l"/>
                <a:tab pos="10114727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smtClean="0"/>
              <a:t>September, 2015</a:t>
            </a:r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9038" y="703263"/>
            <a:ext cx="4630737" cy="3471862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34078" y="4416029"/>
            <a:ext cx="5140640" cy="41822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4124" tIns="46338" rIns="94124" bIns="46338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416690" y="9000620"/>
            <a:ext cx="932473" cy="18128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9760" algn="l"/>
                <a:tab pos="1379281" algn="l"/>
                <a:tab pos="2298802" algn="l"/>
                <a:tab pos="3218322" algn="l"/>
                <a:tab pos="4137843" algn="l"/>
                <a:tab pos="5057364" algn="l"/>
                <a:tab pos="5976884" algn="l"/>
                <a:tab pos="6896405" algn="l"/>
                <a:tab pos="7815925" algn="l"/>
                <a:tab pos="8735446" algn="l"/>
                <a:tab pos="9654967" algn="l"/>
                <a:tab pos="10574487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smtClean="0"/>
              <a:t>Chuck Lukaszewski, Aruba Networks an HP Company</a:t>
            </a: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58039" y="9000620"/>
            <a:ext cx="516792" cy="36416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9521" algn="l"/>
                <a:tab pos="1839041" algn="l"/>
                <a:tab pos="2758562" algn="l"/>
                <a:tab pos="3678083" algn="l"/>
                <a:tab pos="4597603" algn="l"/>
                <a:tab pos="5517124" algn="l"/>
                <a:tab pos="6436644" algn="l"/>
                <a:tab pos="7356165" algn="l"/>
                <a:tab pos="8275686" algn="l"/>
                <a:tab pos="9195206" algn="l"/>
                <a:tab pos="10114727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30251" y="9000621"/>
            <a:ext cx="718145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9521" algn="l"/>
                <a:tab pos="1839041" algn="l"/>
                <a:tab pos="2758562" algn="l"/>
                <a:tab pos="3678083" algn="l"/>
                <a:tab pos="4597603" algn="l"/>
                <a:tab pos="5517124" algn="l"/>
                <a:tab pos="6436644" algn="l"/>
                <a:tab pos="7356165" algn="l"/>
                <a:tab pos="8275686" algn="l"/>
                <a:tab pos="9195206" algn="l"/>
                <a:tab pos="10114727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31855" y="8999031"/>
            <a:ext cx="5546690" cy="1590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1952" tIns="45976" rIns="91952" bIns="45976"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54818" y="297371"/>
            <a:ext cx="5700765" cy="1590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1952" tIns="45976" rIns="91952" bIns="45976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9038" y="703263"/>
            <a:ext cx="4630737" cy="34718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smtClean="0"/>
              <a:t>doc.: IEEE 802.11-14/1416r0 Observed Protocol Violations Caused by DSC with Roaming STAs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September,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 smtClean="0"/>
              <a:t>Chuck Lukaszewski, Aruba Networks an HP Company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7570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September, 2015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5357818" y="6475414"/>
            <a:ext cx="3184520" cy="18097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Chuck Lukaszewski^nAruba Networks an HP Company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September, 2015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>
          <a:xfrm>
            <a:off x="5357818" y="6475414"/>
            <a:ext cx="3184520" cy="18097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Chuck Lukaszewski^nAruba Networks an HP Company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September, 2015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5357818" y="6475414"/>
            <a:ext cx="3184520" cy="18097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Chuck Lukaszewski^nAruba Networks an HP Company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1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8" name="Date Placeholder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September, 2015</a:t>
            </a:r>
            <a:endParaRPr lang="en-GB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idx="11"/>
          </p:nvPr>
        </p:nvSpPr>
        <p:spPr>
          <a:xfrm>
            <a:off x="5357818" y="6475414"/>
            <a:ext cx="3184520" cy="18097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Chuck Lukaszewski^nAruba Networks an HP Company</a:t>
            </a:r>
            <a:endParaRPr lang="en-GB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0" name="Date Placeholder 9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September, 2015</a:t>
            </a:r>
            <a:endParaRPr lang="en-GB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idx="11"/>
          </p:nvPr>
        </p:nvSpPr>
        <p:spPr>
          <a:xfrm>
            <a:off x="5357818" y="6475414"/>
            <a:ext cx="3184520" cy="18097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Chuck Lukaszewski^nAruba Networks an HP Company</a:t>
            </a:r>
            <a:endParaRPr lang="en-GB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September, 2015</a:t>
            </a:r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idx="11"/>
          </p:nvPr>
        </p:nvSpPr>
        <p:spPr>
          <a:xfrm>
            <a:off x="5357818" y="6475414"/>
            <a:ext cx="3184520" cy="18097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Chuck Lukaszewski^nAruba Networks an HP Company</a:t>
            </a:r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September, 2015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>
          <a:xfrm>
            <a:off x="5357818" y="6475414"/>
            <a:ext cx="3184520" cy="18097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Chuck Lukaszewski^nAruba Networks an HP Company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September, 2015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5357818" y="6475414"/>
            <a:ext cx="3184520" cy="18097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Chuck Lukaszewski^nAruba Networks an HP Company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2" y="685800"/>
            <a:ext cx="1941513" cy="54086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086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September, 2015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5357818" y="6475414"/>
            <a:ext cx="3184520" cy="18097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Chuck Lukaszewski^nAruba Networks an HP Company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1" y="685800"/>
            <a:ext cx="7770813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1" y="1981200"/>
            <a:ext cx="7770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96914" y="333375"/>
            <a:ext cx="1874823" cy="27305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smtClean="0"/>
              <a:t>September, 2015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4344990" y="6475414"/>
            <a:ext cx="528637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685800" y="609601"/>
            <a:ext cx="77724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84215" y="6475414"/>
            <a:ext cx="718145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477001"/>
            <a:ext cx="78486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" name="Date Placeholder 3"/>
          <p:cNvSpPr txBox="1">
            <a:spLocks/>
          </p:cNvSpPr>
          <p:nvPr/>
        </p:nvSpPr>
        <p:spPr bwMode="auto">
          <a:xfrm>
            <a:off x="5000628" y="357165"/>
            <a:ext cx="3500462" cy="27305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</a:t>
            </a: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802.11-15/1039r0</a:t>
            </a:r>
            <a:endParaRPr kumimoji="0" lang="en-GB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6" charset="0"/>
              <a:ea typeface="MS Gothic" charset="-128"/>
              <a:cs typeface="Arial Unicode MS" charset="0"/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6096000" y="6433840"/>
            <a:ext cx="25000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+mn-cs"/>
              </a:rPr>
              <a:t>Chuck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+mn-cs"/>
              </a:rPr>
              <a:t>Lukaszewski et al.</a:t>
            </a:r>
          </a:p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+mn-cs"/>
              </a:rPr>
              <a:t>Aruba Networks, an HP Company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6" charset="0"/>
              <a:ea typeface="MS Gothic" charset="-128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timing>
    <p:tnLst>
      <p:par>
        <p:cTn id="1" dur="indefinite" restart="never" nodeType="tmRoot"/>
      </p:par>
    </p:tnLst>
  </p:timing>
  <p:hf hdr="0" ft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845762"/>
            <a:ext cx="8534400" cy="1065213"/>
          </a:xfrm>
        </p:spPr>
        <p:txBody>
          <a:bodyPr/>
          <a:lstStyle/>
          <a:p>
            <a:r>
              <a:rPr lang="en-US" dirty="0" smtClean="0"/>
              <a:t>Spatial Reuse Measurements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September, 2015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1</a:t>
            </a:fld>
            <a:endParaRPr lang="en-GB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566058" y="1820488"/>
            <a:ext cx="777240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kern="0" dirty="0" smtClean="0">
                <a:solidFill>
                  <a:schemeClr val="tx1"/>
                </a:solidFill>
              </a:rPr>
              <a:t>Date:</a:t>
            </a:r>
            <a:r>
              <a:rPr lang="en-GB" sz="2000" b="0" kern="0" dirty="0" smtClean="0">
                <a:solidFill>
                  <a:schemeClr val="tx1"/>
                </a:solidFill>
              </a:rPr>
              <a:t> </a:t>
            </a:r>
            <a:r>
              <a:rPr lang="en-GB" sz="2000" kern="0" dirty="0" smtClean="0">
                <a:solidFill>
                  <a:schemeClr val="tx1"/>
                </a:solidFill>
              </a:rPr>
              <a:t>2015-08-07</a:t>
            </a:r>
            <a:endParaRPr lang="en-GB" sz="2000" kern="0" dirty="0">
              <a:solidFill>
                <a:schemeClr val="tx1"/>
              </a:solidFill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457200" y="2295071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Authors: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2865571"/>
              </p:ext>
            </p:extLst>
          </p:nvPr>
        </p:nvGraphicFramePr>
        <p:xfrm>
          <a:off x="685800" y="2819400"/>
          <a:ext cx="7772400" cy="1371600"/>
        </p:xfrm>
        <a:graphic>
          <a:graphicData uri="http://schemas.openxmlformats.org/drawingml/2006/table">
            <a:tbl>
              <a:tblPr/>
              <a:tblGrid>
                <a:gridCol w="1981200"/>
                <a:gridCol w="1676400"/>
                <a:gridCol w="1920240"/>
                <a:gridCol w="2194560"/>
              </a:tblGrid>
              <a:tr h="3429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effectLst/>
                          <a:latin typeface="+mn-lt"/>
                        </a:rPr>
                        <a:t>Name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  <a:ea typeface="Times New Roman"/>
                        </a:rPr>
                        <a:t>Affiliations</a:t>
                      </a:r>
                      <a:endParaRPr lang="en-US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+mn-lt"/>
                          <a:ea typeface="Times New Roman"/>
                        </a:rPr>
                        <a:t>Address</a:t>
                      </a:r>
                      <a:endParaRPr lang="en-US" sz="14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+mn-lt"/>
                          <a:ea typeface="Times New Roman"/>
                        </a:rPr>
                        <a:t>email</a:t>
                      </a:r>
                      <a:endParaRPr lang="en-US" sz="14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/>
                        </a:rPr>
                        <a:t>Chuck Lukaszewski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/>
                        </a:rPr>
                        <a:t>Aruba </a:t>
                      </a:r>
                      <a:r>
                        <a:rPr lang="en-US" sz="1400" dirty="0" smtClean="0">
                          <a:effectLst/>
                          <a:latin typeface="+mn-lt"/>
                          <a:ea typeface="Times New Roman"/>
                        </a:rPr>
                        <a:t>Networks,</a:t>
                      </a:r>
                      <a:endParaRPr lang="en-US" sz="1400" baseline="0" dirty="0" smtClean="0">
                        <a:effectLst/>
                        <a:latin typeface="+mn-lt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 dirty="0" smtClean="0">
                          <a:effectLst/>
                          <a:latin typeface="+mn-lt"/>
                          <a:ea typeface="Times New Roman"/>
                        </a:rPr>
                        <a:t>an HP Company</a:t>
                      </a:r>
                      <a:endParaRPr lang="en-US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  <a:ea typeface="Times New Roman"/>
                        </a:rPr>
                        <a:t>Sunnyvale</a:t>
                      </a:r>
                      <a:r>
                        <a:rPr lang="en-US" sz="1400" dirty="0">
                          <a:effectLst/>
                          <a:latin typeface="+mn-lt"/>
                          <a:ea typeface="Times New Roman"/>
                        </a:rPr>
                        <a:t>, </a:t>
                      </a:r>
                      <a:r>
                        <a:rPr lang="en-US" sz="1400" dirty="0" smtClean="0">
                          <a:effectLst/>
                          <a:latin typeface="+mn-lt"/>
                          <a:ea typeface="Times New Roman"/>
                        </a:rPr>
                        <a:t>CA</a:t>
                      </a:r>
                      <a:endParaRPr lang="en-US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chuck@arubanetworks.com</a:t>
                      </a:r>
                      <a:endParaRPr lang="en-US" sz="1400" u="none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  <a:ea typeface="Times New Roman"/>
                        </a:rPr>
                        <a:t>Liang</a:t>
                      </a:r>
                      <a:r>
                        <a:rPr lang="en-US" sz="1400" baseline="0" dirty="0" smtClean="0">
                          <a:effectLst/>
                          <a:latin typeface="+mn-lt"/>
                          <a:ea typeface="Times New Roman"/>
                        </a:rPr>
                        <a:t> Li</a:t>
                      </a:r>
                      <a:endParaRPr lang="en-US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  <a:ea typeface="Times New Roman"/>
                        </a:rPr>
                        <a:t>liangli@arubanetworks.com</a:t>
                      </a:r>
                      <a:endParaRPr lang="en-US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 smtClean="0">
                          <a:effectLst/>
                          <a:latin typeface="+mn-lt"/>
                          <a:ea typeface="Times New Roman"/>
                        </a:rPr>
                        <a:t>Partha</a:t>
                      </a:r>
                      <a:r>
                        <a:rPr lang="en-US" sz="1400" dirty="0" smtClean="0"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en-US" sz="1400" dirty="0" err="1" smtClean="0">
                          <a:effectLst/>
                          <a:latin typeface="+mn-lt"/>
                          <a:ea typeface="Times New Roman"/>
                        </a:rPr>
                        <a:t>Narasimhan</a:t>
                      </a:r>
                      <a:endParaRPr lang="en-US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  <a:ea typeface="Times New Roman"/>
                        </a:rPr>
                        <a:t>partha@arubanetworks.com</a:t>
                      </a:r>
                      <a:endParaRPr lang="en-US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8190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Intra-BSS RSSI Calibration (Typical)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September, 2015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10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7703" y="2209800"/>
            <a:ext cx="594087" cy="638803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2555236" y="1720900"/>
            <a:ext cx="4390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7632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600" dirty="0" smtClean="0">
                <a:solidFill>
                  <a:prstClr val="black"/>
                </a:solidFill>
                <a:latin typeface="Calibri" panose="020F0502020204030204"/>
                <a:ea typeface="+mn-ea"/>
              </a:rPr>
              <a:t>AP</a:t>
            </a:r>
            <a:endParaRPr lang="en-US" sz="1600" dirty="0">
              <a:solidFill>
                <a:prstClr val="black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75951" y="5770408"/>
            <a:ext cx="11783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7632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600" dirty="0" smtClean="0">
                <a:solidFill>
                  <a:prstClr val="black"/>
                </a:solidFill>
                <a:latin typeface="Calibri" panose="020F0502020204030204"/>
                <a:ea typeface="+mn-ea"/>
              </a:rPr>
              <a:t>Station A</a:t>
            </a:r>
            <a:endParaRPr lang="en-US" sz="1600" dirty="0">
              <a:solidFill>
                <a:prstClr val="black"/>
              </a:solidFill>
              <a:latin typeface="Calibri" panose="020F0502020204030204"/>
              <a:ea typeface="+mn-ea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1650467" y="2971800"/>
            <a:ext cx="914505" cy="2040523"/>
          </a:xfrm>
          <a:prstGeom prst="straightConnector1">
            <a:avLst/>
          </a:prstGeom>
          <a:noFill/>
          <a:ln w="38100" cap="flat" cmpd="sng" algn="ctr">
            <a:solidFill>
              <a:srgbClr val="ED7D31"/>
            </a:solidFill>
            <a:prstDash val="solid"/>
            <a:miter lim="800000"/>
            <a:headEnd type="triangle"/>
            <a:tailEnd type="triangle"/>
          </a:ln>
          <a:effectLst/>
        </p:spPr>
      </p:cxnSp>
      <p:sp>
        <p:nvSpPr>
          <p:cNvPr id="17" name="TextBox 54"/>
          <p:cNvSpPr txBox="1"/>
          <p:nvPr/>
        </p:nvSpPr>
        <p:spPr>
          <a:xfrm>
            <a:off x="2528097" y="5320447"/>
            <a:ext cx="5971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217889" rtl="0" eaLnBrk="1" latinLnBrk="0" hangingPunct="1">
              <a:defRPr sz="23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8945" algn="l" defTabSz="1217889" rtl="0" eaLnBrk="1" latinLnBrk="0" hangingPunct="1">
              <a:defRPr sz="23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7889" algn="l" defTabSz="1217889" rtl="0" eaLnBrk="1" latinLnBrk="0" hangingPunct="1">
              <a:defRPr sz="23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6834" algn="l" defTabSz="1217889" rtl="0" eaLnBrk="1" latinLnBrk="0" hangingPunct="1">
              <a:defRPr sz="23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5779" algn="l" defTabSz="1217889" rtl="0" eaLnBrk="1" latinLnBrk="0" hangingPunct="1">
              <a:defRPr sz="23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4723" algn="l" defTabSz="1217889" rtl="0" eaLnBrk="1" latinLnBrk="0" hangingPunct="1">
              <a:defRPr sz="23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3668" algn="l" defTabSz="1217889" rtl="0" eaLnBrk="1" latinLnBrk="0" hangingPunct="1">
              <a:defRPr sz="23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2613" algn="l" defTabSz="1217889" rtl="0" eaLnBrk="1" latinLnBrk="0" hangingPunct="1">
              <a:defRPr sz="23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1557" algn="l" defTabSz="1217889" rtl="0" eaLnBrk="1" latinLnBrk="0" hangingPunct="1">
              <a:defRPr sz="23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600" dirty="0">
                <a:solidFill>
                  <a:prstClr val="black"/>
                </a:solidFill>
                <a:latin typeface="Calibri" panose="020F0502020204030204"/>
              </a:rPr>
              <a:t>1</a:t>
            </a:r>
            <a:r>
              <a:rPr lang="en-US" sz="1600" dirty="0" smtClean="0">
                <a:solidFill>
                  <a:prstClr val="black"/>
                </a:solidFill>
                <a:latin typeface="Calibri" panose="020F0502020204030204"/>
              </a:rPr>
              <a:t>m</a:t>
            </a:r>
            <a:endParaRPr lang="en-US" sz="16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340476" y="5770408"/>
            <a:ext cx="11783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7632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600" dirty="0" smtClean="0">
                <a:solidFill>
                  <a:prstClr val="black"/>
                </a:solidFill>
                <a:latin typeface="Calibri" panose="020F0502020204030204"/>
                <a:ea typeface="+mn-ea"/>
              </a:rPr>
              <a:t>Station B</a:t>
            </a:r>
            <a:endParaRPr lang="en-US" sz="1600" dirty="0">
              <a:solidFill>
                <a:prstClr val="black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19" name="TextBox 54"/>
          <p:cNvSpPr txBox="1"/>
          <p:nvPr/>
        </p:nvSpPr>
        <p:spPr>
          <a:xfrm>
            <a:off x="1667891" y="3598277"/>
            <a:ext cx="5971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217889" rtl="0" eaLnBrk="1" latinLnBrk="0" hangingPunct="1">
              <a:defRPr sz="23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8945" algn="l" defTabSz="1217889" rtl="0" eaLnBrk="1" latinLnBrk="0" hangingPunct="1">
              <a:defRPr sz="23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7889" algn="l" defTabSz="1217889" rtl="0" eaLnBrk="1" latinLnBrk="0" hangingPunct="1">
              <a:defRPr sz="23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6834" algn="l" defTabSz="1217889" rtl="0" eaLnBrk="1" latinLnBrk="0" hangingPunct="1">
              <a:defRPr sz="23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5779" algn="l" defTabSz="1217889" rtl="0" eaLnBrk="1" latinLnBrk="0" hangingPunct="1">
              <a:defRPr sz="23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4723" algn="l" defTabSz="1217889" rtl="0" eaLnBrk="1" latinLnBrk="0" hangingPunct="1">
              <a:defRPr sz="23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3668" algn="l" defTabSz="1217889" rtl="0" eaLnBrk="1" latinLnBrk="0" hangingPunct="1">
              <a:defRPr sz="23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2613" algn="l" defTabSz="1217889" rtl="0" eaLnBrk="1" latinLnBrk="0" hangingPunct="1">
              <a:defRPr sz="23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1557" algn="l" defTabSz="1217889" rtl="0" eaLnBrk="1" latinLnBrk="0" hangingPunct="1">
              <a:defRPr sz="23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600" dirty="0" smtClean="0">
                <a:solidFill>
                  <a:prstClr val="black"/>
                </a:solidFill>
                <a:latin typeface="Calibri" panose="020F0502020204030204"/>
              </a:rPr>
              <a:t>3m</a:t>
            </a:r>
            <a:endParaRPr lang="en-US" sz="1600" dirty="0">
              <a:solidFill>
                <a:prstClr val="black"/>
              </a:solidFill>
              <a:latin typeface="Calibri" panose="020F0502020204030204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H="1" flipV="1">
            <a:off x="2952048" y="2971799"/>
            <a:ext cx="914505" cy="2040523"/>
          </a:xfrm>
          <a:prstGeom prst="straightConnector1">
            <a:avLst/>
          </a:prstGeom>
          <a:noFill/>
          <a:ln w="38100" cap="flat" cmpd="sng" algn="ctr">
            <a:solidFill>
              <a:srgbClr val="ED7D31"/>
            </a:solidFill>
            <a:prstDash val="solid"/>
            <a:miter lim="800000"/>
            <a:headEnd type="triangle"/>
            <a:tailEnd type="triangle"/>
          </a:ln>
          <a:effectLst/>
        </p:spPr>
      </p:cxnSp>
      <p:sp>
        <p:nvSpPr>
          <p:cNvPr id="23" name="TextBox 54"/>
          <p:cNvSpPr txBox="1"/>
          <p:nvPr/>
        </p:nvSpPr>
        <p:spPr>
          <a:xfrm>
            <a:off x="3485448" y="3598277"/>
            <a:ext cx="5971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217889" rtl="0" eaLnBrk="1" latinLnBrk="0" hangingPunct="1">
              <a:defRPr sz="23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8945" algn="l" defTabSz="1217889" rtl="0" eaLnBrk="1" latinLnBrk="0" hangingPunct="1">
              <a:defRPr sz="23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7889" algn="l" defTabSz="1217889" rtl="0" eaLnBrk="1" latinLnBrk="0" hangingPunct="1">
              <a:defRPr sz="23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6834" algn="l" defTabSz="1217889" rtl="0" eaLnBrk="1" latinLnBrk="0" hangingPunct="1">
              <a:defRPr sz="23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5779" algn="l" defTabSz="1217889" rtl="0" eaLnBrk="1" latinLnBrk="0" hangingPunct="1">
              <a:defRPr sz="23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4723" algn="l" defTabSz="1217889" rtl="0" eaLnBrk="1" latinLnBrk="0" hangingPunct="1">
              <a:defRPr sz="23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3668" algn="l" defTabSz="1217889" rtl="0" eaLnBrk="1" latinLnBrk="0" hangingPunct="1">
              <a:defRPr sz="23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2613" algn="l" defTabSz="1217889" rtl="0" eaLnBrk="1" latinLnBrk="0" hangingPunct="1">
              <a:defRPr sz="23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1557" algn="l" defTabSz="1217889" rtl="0" eaLnBrk="1" latinLnBrk="0" hangingPunct="1">
              <a:defRPr sz="23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600" dirty="0" smtClean="0">
                <a:solidFill>
                  <a:prstClr val="black"/>
                </a:solidFill>
                <a:latin typeface="Calibri" panose="020F0502020204030204"/>
              </a:rPr>
              <a:t>3m</a:t>
            </a:r>
            <a:endParaRPr lang="en-US" sz="1600" dirty="0">
              <a:solidFill>
                <a:prstClr val="black"/>
              </a:solidFill>
              <a:latin typeface="Calibri" panose="020F0502020204030204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2020450" y="5257800"/>
            <a:ext cx="1388850" cy="1"/>
          </a:xfrm>
          <a:prstGeom prst="straightConnector1">
            <a:avLst/>
          </a:prstGeom>
          <a:noFill/>
          <a:ln w="38100" cap="flat" cmpd="sng" algn="ctr">
            <a:solidFill>
              <a:srgbClr val="ED7D31"/>
            </a:solidFill>
            <a:prstDash val="solid"/>
            <a:miter lim="800000"/>
            <a:headEnd type="triangle" w="med" len="med"/>
            <a:tailEnd type="none" w="med" len="med"/>
          </a:ln>
          <a:effectLst/>
        </p:spPr>
      </p:cxnSp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5279258"/>
              </p:ext>
            </p:extLst>
          </p:nvPr>
        </p:nvGraphicFramePr>
        <p:xfrm>
          <a:off x="4648200" y="1890177"/>
          <a:ext cx="4267200" cy="2483124"/>
        </p:xfrm>
        <a:graphic>
          <a:graphicData uri="http://schemas.openxmlformats.org/drawingml/2006/table">
            <a:tbl>
              <a:tblPr firstRow="1" firstCol="1" bandRow="1">
                <a:tableStyleId>{6E25E649-3F16-4E02-A733-19D2CDBF48F0}</a:tableStyleId>
              </a:tblPr>
              <a:tblGrid>
                <a:gridCol w="1066572"/>
                <a:gridCol w="1066572"/>
                <a:gridCol w="1067028"/>
                <a:gridCol w="1067028"/>
              </a:tblGrid>
              <a:tr h="62078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AP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STA</a:t>
                      </a:r>
                      <a:r>
                        <a:rPr lang="en-US" sz="1800" baseline="0" dirty="0" smtClean="0">
                          <a:effectLst/>
                        </a:rPr>
                        <a:t> </a:t>
                      </a:r>
                      <a:r>
                        <a:rPr lang="en-US" sz="1800" dirty="0" smtClean="0">
                          <a:effectLst/>
                        </a:rPr>
                        <a:t>A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STA</a:t>
                      </a:r>
                      <a:r>
                        <a:rPr lang="en-US" sz="1800" baseline="0" dirty="0" smtClean="0">
                          <a:effectLst/>
                        </a:rPr>
                        <a:t> </a:t>
                      </a:r>
                      <a:r>
                        <a:rPr lang="en-US" sz="1800" dirty="0" smtClean="0">
                          <a:effectLst/>
                        </a:rPr>
                        <a:t>B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2078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AP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lToB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-</a:t>
                      </a:r>
                      <a:r>
                        <a:rPr lang="en-US" sz="1800" dirty="0" smtClean="0">
                          <a:effectLst/>
                        </a:rPr>
                        <a:t>37 dBm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-</a:t>
                      </a:r>
                      <a:r>
                        <a:rPr lang="en-US" sz="1800" dirty="0" smtClean="0">
                          <a:effectLst/>
                        </a:rPr>
                        <a:t>39 dBm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2078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STA</a:t>
                      </a:r>
                      <a:r>
                        <a:rPr lang="en-US" sz="1800" baseline="0" dirty="0" smtClean="0">
                          <a:effectLst/>
                        </a:rPr>
                        <a:t> </a:t>
                      </a:r>
                      <a:r>
                        <a:rPr lang="en-US" sz="1800" dirty="0" smtClean="0">
                          <a:effectLst/>
                        </a:rPr>
                        <a:t>A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-</a:t>
                      </a:r>
                      <a:r>
                        <a:rPr lang="en-US" sz="1800" dirty="0" smtClean="0">
                          <a:effectLst/>
                        </a:rPr>
                        <a:t>47 dBm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lToB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-</a:t>
                      </a:r>
                      <a:r>
                        <a:rPr lang="en-US" sz="1800" dirty="0" smtClean="0">
                          <a:effectLst/>
                        </a:rPr>
                        <a:t>35 dBm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2078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STA</a:t>
                      </a:r>
                      <a:r>
                        <a:rPr lang="en-US" sz="1800" baseline="0" dirty="0" smtClean="0">
                          <a:effectLst/>
                        </a:rPr>
                        <a:t> </a:t>
                      </a:r>
                      <a:r>
                        <a:rPr lang="en-US" sz="1800" dirty="0" smtClean="0">
                          <a:effectLst/>
                        </a:rPr>
                        <a:t>B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-</a:t>
                      </a:r>
                      <a:r>
                        <a:rPr lang="en-US" sz="1800" dirty="0" smtClean="0">
                          <a:effectLst/>
                        </a:rPr>
                        <a:t>44 dBm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-</a:t>
                      </a:r>
                      <a:r>
                        <a:rPr lang="en-US" sz="1800" dirty="0" smtClean="0">
                          <a:effectLst/>
                        </a:rPr>
                        <a:t>38 dBm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lToB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</a:tr>
            </a:tbl>
          </a:graphicData>
        </a:graphic>
      </p:graphicFrame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800000">
            <a:off x="1077267" y="4959779"/>
            <a:ext cx="982988" cy="968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800000">
            <a:off x="3426050" y="4959778"/>
            <a:ext cx="982988" cy="968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6804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7924799" cy="1065213"/>
          </a:xfrm>
        </p:spPr>
        <p:txBody>
          <a:bodyPr/>
          <a:lstStyle/>
          <a:p>
            <a:r>
              <a:rPr lang="en-US" dirty="0" smtClean="0"/>
              <a:t>Single BSS Calibration – PD= -85 / ED = -62</a:t>
            </a:r>
            <a:br>
              <a:rPr lang="en-US" dirty="0" smtClean="0"/>
            </a:br>
            <a:r>
              <a:rPr lang="en-US" dirty="0" smtClean="0"/>
              <a:t>(UDP Goodput &amp; MCS Distribution)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September, 2015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11</a:t>
            </a:fld>
            <a:endParaRPr lang="en-GB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8200" y="2117215"/>
            <a:ext cx="4297680" cy="4051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2117215"/>
            <a:ext cx="4297680" cy="4035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7116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685800"/>
            <a:ext cx="8839200" cy="1065213"/>
          </a:xfrm>
        </p:spPr>
        <p:txBody>
          <a:bodyPr/>
          <a:lstStyle/>
          <a:p>
            <a:r>
              <a:rPr lang="en-US" dirty="0" smtClean="0"/>
              <a:t>2 </a:t>
            </a:r>
            <a:r>
              <a:rPr lang="en-US" dirty="0"/>
              <a:t>BSS / </a:t>
            </a:r>
            <a:r>
              <a:rPr lang="en-US" dirty="0" smtClean="0"/>
              <a:t>2 </a:t>
            </a:r>
            <a:r>
              <a:rPr lang="en-US" dirty="0"/>
              <a:t>STA Goodput (VHT20)</a:t>
            </a:r>
            <a:br>
              <a:rPr lang="en-US" dirty="0"/>
            </a:br>
            <a:r>
              <a:rPr lang="en-US" dirty="0"/>
              <a:t>D = 10m/20m/30m/40m  PD = -55 / -65 / -</a:t>
            </a:r>
            <a:r>
              <a:rPr lang="en-US" dirty="0" smtClean="0"/>
              <a:t>75 / -85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September, 2015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12</a:t>
            </a:fld>
            <a:endParaRPr lang="en-GB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33400" y="1831382"/>
            <a:ext cx="8229600" cy="446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7541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685800"/>
            <a:ext cx="8839200" cy="1065213"/>
          </a:xfrm>
        </p:spPr>
        <p:txBody>
          <a:bodyPr/>
          <a:lstStyle/>
          <a:p>
            <a:r>
              <a:rPr lang="en-US" dirty="0"/>
              <a:t>2 BSS / 2 STA </a:t>
            </a:r>
            <a:r>
              <a:rPr lang="en-US" dirty="0" smtClean="0"/>
              <a:t>Goodput (Downstream VHT20)</a:t>
            </a:r>
            <a:br>
              <a:rPr lang="en-US" dirty="0" smtClean="0"/>
            </a:br>
            <a:r>
              <a:rPr lang="en-US" dirty="0" smtClean="0"/>
              <a:t>D </a:t>
            </a:r>
            <a:r>
              <a:rPr lang="en-US" dirty="0"/>
              <a:t>= 10m/20m/30m/40m  PD = -55 / -65 / -75 </a:t>
            </a:r>
            <a:r>
              <a:rPr lang="en-US" dirty="0" smtClean="0"/>
              <a:t>/ -85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September, 2015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13</a:t>
            </a:fld>
            <a:endParaRPr lang="en-GB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69549" y="1828799"/>
            <a:ext cx="7765324" cy="4588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8716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685800"/>
            <a:ext cx="8839200" cy="1065213"/>
          </a:xfrm>
        </p:spPr>
        <p:txBody>
          <a:bodyPr/>
          <a:lstStyle/>
          <a:p>
            <a:r>
              <a:rPr lang="en-US" dirty="0"/>
              <a:t>2 BSS / 2 STA </a:t>
            </a:r>
            <a:r>
              <a:rPr lang="en-US" dirty="0" smtClean="0"/>
              <a:t>Goodput (Upstream </a:t>
            </a:r>
            <a:r>
              <a:rPr lang="en-US" dirty="0"/>
              <a:t>VHT20)</a:t>
            </a:r>
            <a:br>
              <a:rPr lang="en-US" dirty="0"/>
            </a:br>
            <a:r>
              <a:rPr lang="en-US" dirty="0"/>
              <a:t>D = 10m/20m/30m/40m  PD = -55 / -65 / -75 / </a:t>
            </a:r>
            <a:r>
              <a:rPr lang="en-US" dirty="0" smtClean="0"/>
              <a:t>-85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September, 2015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14</a:t>
            </a:fld>
            <a:endParaRPr lang="en-GB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76857" y="1842774"/>
            <a:ext cx="7742685" cy="4566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363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/>
          <p:cNvSpPr/>
          <p:nvPr/>
        </p:nvSpPr>
        <p:spPr bwMode="auto">
          <a:xfrm>
            <a:off x="381000" y="873914"/>
            <a:ext cx="3810000" cy="598408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0" y="685800"/>
            <a:ext cx="4265614" cy="1065213"/>
          </a:xfrm>
        </p:spPr>
        <p:txBody>
          <a:bodyPr/>
          <a:lstStyle/>
          <a:p>
            <a:r>
              <a:rPr lang="en-US" dirty="0" smtClean="0"/>
              <a:t>Linear Reuse Testbed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9600" y="1683153"/>
            <a:ext cx="4267200" cy="4610489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Based on </a:t>
            </a:r>
            <a:r>
              <a:rPr lang="en-US" dirty="0" smtClean="0">
                <a:solidFill>
                  <a:schemeClr val="tx1"/>
                </a:solidFill>
              </a:rPr>
              <a:t>15/0652r1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5 BSS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Each BSS has 3 nodes: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(1) 802.11ac </a:t>
            </a:r>
            <a:r>
              <a:rPr lang="en-US" dirty="0"/>
              <a:t>3SS AP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(2) 802.11ac </a:t>
            </a:r>
            <a:r>
              <a:rPr lang="en-US" dirty="0"/>
              <a:t>2SS laptop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10m inter-BSS distance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3m </a:t>
            </a:r>
            <a:r>
              <a:rPr lang="en-US" dirty="0"/>
              <a:t>STA – AP </a:t>
            </a:r>
            <a:r>
              <a:rPr lang="en-US" dirty="0" smtClean="0"/>
              <a:t>distance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1m inter-STA distance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Manual fixing of ED/PD thresholds on all nodes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September, 2015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15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237" y="835740"/>
            <a:ext cx="285365" cy="3068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8790" y="6034619"/>
            <a:ext cx="285365" cy="306844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581894" y="4773736"/>
            <a:ext cx="683935" cy="297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7632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332" dirty="0" smtClean="0">
                <a:solidFill>
                  <a:prstClr val="black"/>
                </a:solidFill>
                <a:latin typeface="Calibri" panose="020F0502020204030204"/>
                <a:ea typeface="+mn-ea"/>
              </a:rPr>
              <a:t>10m</a:t>
            </a:r>
            <a:endParaRPr lang="en-US" sz="1332" dirty="0">
              <a:solidFill>
                <a:prstClr val="black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84951" y="6373187"/>
            <a:ext cx="439020" cy="297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7632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332" dirty="0">
                <a:solidFill>
                  <a:prstClr val="black"/>
                </a:solidFill>
                <a:latin typeface="Calibri" panose="020F0502020204030204"/>
                <a:ea typeface="+mn-ea"/>
              </a:rPr>
              <a:t>A1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381728" y="1086608"/>
            <a:ext cx="532331" cy="297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7632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332" dirty="0" smtClean="0">
                <a:solidFill>
                  <a:prstClr val="black"/>
                </a:solidFill>
                <a:latin typeface="Calibri" panose="020F0502020204030204"/>
                <a:ea typeface="+mn-ea"/>
              </a:rPr>
              <a:t>S5-A</a:t>
            </a:r>
            <a:endParaRPr lang="en-US" sz="1332" dirty="0">
              <a:solidFill>
                <a:prstClr val="black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27326" y="6373182"/>
            <a:ext cx="539319" cy="297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7632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332" dirty="0" smtClean="0">
                <a:solidFill>
                  <a:prstClr val="black"/>
                </a:solidFill>
                <a:latin typeface="Calibri" panose="020F0502020204030204"/>
                <a:ea typeface="+mn-ea"/>
              </a:rPr>
              <a:t>S1-A</a:t>
            </a:r>
            <a:endParaRPr lang="en-US" sz="1332" dirty="0">
              <a:solidFill>
                <a:prstClr val="black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259037" y="5928922"/>
            <a:ext cx="2345310" cy="695352"/>
          </a:xfrm>
          <a:prstGeom prst="roundRect">
            <a:avLst/>
          </a:prstGeom>
          <a:noFill/>
          <a:ln w="28575" cap="flat" cmpd="sng" algn="ctr">
            <a:solidFill>
              <a:srgbClr val="E7E6E6">
                <a:lumMod val="75000"/>
              </a:srgbClr>
            </a:solidFill>
            <a:prstDash val="sys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21763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192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139231" y="6606935"/>
            <a:ext cx="683935" cy="297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7632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332" dirty="0">
                <a:solidFill>
                  <a:prstClr val="black"/>
                </a:solidFill>
                <a:latin typeface="Calibri" panose="020F0502020204030204"/>
                <a:ea typeface="+mn-ea"/>
              </a:rPr>
              <a:t>BSS1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1265826" y="685800"/>
            <a:ext cx="2345310" cy="695352"/>
          </a:xfrm>
          <a:prstGeom prst="roundRect">
            <a:avLst/>
          </a:prstGeom>
          <a:noFill/>
          <a:ln w="28575" cap="flat" cmpd="sng" algn="ctr">
            <a:solidFill>
              <a:srgbClr val="E7E6E6">
                <a:lumMod val="75000"/>
              </a:srgbClr>
            </a:solidFill>
            <a:prstDash val="sys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21763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192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156485" y="1359184"/>
            <a:ext cx="683935" cy="297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7632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332" dirty="0">
                <a:solidFill>
                  <a:prstClr val="black"/>
                </a:solidFill>
                <a:latin typeface="Calibri" panose="020F0502020204030204"/>
                <a:ea typeface="+mn-ea"/>
              </a:rPr>
              <a:t>BSS5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81894" y="3471121"/>
            <a:ext cx="683935" cy="297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7632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332" dirty="0" smtClean="0">
                <a:solidFill>
                  <a:prstClr val="black"/>
                </a:solidFill>
                <a:latin typeface="Calibri" panose="020F0502020204030204"/>
                <a:ea typeface="+mn-ea"/>
              </a:rPr>
              <a:t>20m</a:t>
            </a:r>
            <a:endParaRPr lang="en-US" sz="1332" dirty="0">
              <a:solidFill>
                <a:prstClr val="black"/>
              </a:solidFill>
              <a:latin typeface="Calibri" panose="020F0502020204030204"/>
              <a:ea typeface="+mn-ea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1034408" y="2334217"/>
            <a:ext cx="263885" cy="0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27" name="TextBox 54"/>
          <p:cNvSpPr txBox="1"/>
          <p:nvPr/>
        </p:nvSpPr>
        <p:spPr>
          <a:xfrm>
            <a:off x="581894" y="2146158"/>
            <a:ext cx="683935" cy="297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217889" rtl="0" eaLnBrk="1" latinLnBrk="0" hangingPunct="1">
              <a:defRPr sz="23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8945" algn="l" defTabSz="1217889" rtl="0" eaLnBrk="1" latinLnBrk="0" hangingPunct="1">
              <a:defRPr sz="23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7889" algn="l" defTabSz="1217889" rtl="0" eaLnBrk="1" latinLnBrk="0" hangingPunct="1">
              <a:defRPr sz="23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6834" algn="l" defTabSz="1217889" rtl="0" eaLnBrk="1" latinLnBrk="0" hangingPunct="1">
              <a:defRPr sz="23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5779" algn="l" defTabSz="1217889" rtl="0" eaLnBrk="1" latinLnBrk="0" hangingPunct="1">
              <a:defRPr sz="23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4723" algn="l" defTabSz="1217889" rtl="0" eaLnBrk="1" latinLnBrk="0" hangingPunct="1">
              <a:defRPr sz="23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3668" algn="l" defTabSz="1217889" rtl="0" eaLnBrk="1" latinLnBrk="0" hangingPunct="1">
              <a:defRPr sz="23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2613" algn="l" defTabSz="1217889" rtl="0" eaLnBrk="1" latinLnBrk="0" hangingPunct="1">
              <a:defRPr sz="23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1557" algn="l" defTabSz="1217889" rtl="0" eaLnBrk="1" latinLnBrk="0" hangingPunct="1">
              <a:defRPr sz="23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332" dirty="0" smtClean="0">
                <a:solidFill>
                  <a:prstClr val="black"/>
                </a:solidFill>
                <a:latin typeface="Calibri" panose="020F0502020204030204"/>
              </a:rPr>
              <a:t>30m</a:t>
            </a:r>
            <a:endParaRPr lang="en-US" sz="1332" dirty="0">
              <a:solidFill>
                <a:prstClr val="black"/>
              </a:solidFill>
              <a:latin typeface="Calibri" panose="020F0502020204030204"/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 flipV="1">
            <a:off x="1164233" y="1020428"/>
            <a:ext cx="0" cy="1313789"/>
          </a:xfrm>
          <a:prstGeom prst="straightConnector1">
            <a:avLst/>
          </a:prstGeom>
          <a:noFill/>
          <a:ln w="19050" cap="flat" cmpd="sng" algn="ctr">
            <a:solidFill>
              <a:srgbClr val="ED7D31"/>
            </a:solidFill>
            <a:prstDash val="solid"/>
            <a:miter lim="800000"/>
            <a:headEnd type="triangle"/>
            <a:tailEnd type="triangle"/>
          </a:ln>
          <a:effectLst/>
        </p:spPr>
      </p:cxnSp>
      <p:cxnSp>
        <p:nvCxnSpPr>
          <p:cNvPr id="29" name="Straight Connector 28"/>
          <p:cNvCxnSpPr/>
          <p:nvPr/>
        </p:nvCxnSpPr>
        <p:spPr>
          <a:xfrm>
            <a:off x="1034952" y="1013843"/>
            <a:ext cx="263885" cy="0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30" name="TextBox 54"/>
          <p:cNvSpPr txBox="1"/>
          <p:nvPr/>
        </p:nvSpPr>
        <p:spPr>
          <a:xfrm>
            <a:off x="581894" y="825784"/>
            <a:ext cx="683935" cy="297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217889" rtl="0" eaLnBrk="1" latinLnBrk="0" hangingPunct="1">
              <a:defRPr sz="23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8945" algn="l" defTabSz="1217889" rtl="0" eaLnBrk="1" latinLnBrk="0" hangingPunct="1">
              <a:defRPr sz="23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7889" algn="l" defTabSz="1217889" rtl="0" eaLnBrk="1" latinLnBrk="0" hangingPunct="1">
              <a:defRPr sz="23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6834" algn="l" defTabSz="1217889" rtl="0" eaLnBrk="1" latinLnBrk="0" hangingPunct="1">
              <a:defRPr sz="23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5779" algn="l" defTabSz="1217889" rtl="0" eaLnBrk="1" latinLnBrk="0" hangingPunct="1">
              <a:defRPr sz="23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4723" algn="l" defTabSz="1217889" rtl="0" eaLnBrk="1" latinLnBrk="0" hangingPunct="1">
              <a:defRPr sz="23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3668" algn="l" defTabSz="1217889" rtl="0" eaLnBrk="1" latinLnBrk="0" hangingPunct="1">
              <a:defRPr sz="23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2613" algn="l" defTabSz="1217889" rtl="0" eaLnBrk="1" latinLnBrk="0" hangingPunct="1">
              <a:defRPr sz="23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1557" algn="l" defTabSz="1217889" rtl="0" eaLnBrk="1" latinLnBrk="0" hangingPunct="1">
              <a:defRPr sz="23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332" dirty="0" smtClean="0">
                <a:solidFill>
                  <a:prstClr val="black"/>
                </a:solidFill>
                <a:latin typeface="Calibri" panose="020F0502020204030204"/>
              </a:rPr>
              <a:t>40m</a:t>
            </a:r>
            <a:endParaRPr lang="en-US" sz="1332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5579" y="2123656"/>
            <a:ext cx="285365" cy="306844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</p:pic>
      <p:sp>
        <p:nvSpPr>
          <p:cNvPr id="33" name="TextBox 32"/>
          <p:cNvSpPr txBox="1"/>
          <p:nvPr/>
        </p:nvSpPr>
        <p:spPr>
          <a:xfrm>
            <a:off x="1291739" y="2462228"/>
            <a:ext cx="439020" cy="297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7632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332" dirty="0">
                <a:solidFill>
                  <a:prstClr val="black"/>
                </a:solidFill>
                <a:latin typeface="Calibri" panose="020F0502020204030204"/>
                <a:ea typeface="+mn-ea"/>
              </a:rPr>
              <a:t>A4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434117" y="2462222"/>
            <a:ext cx="532529" cy="297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7632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332" dirty="0" smtClean="0">
                <a:solidFill>
                  <a:prstClr val="black"/>
                </a:solidFill>
                <a:latin typeface="Calibri" panose="020F0502020204030204"/>
                <a:ea typeface="+mn-ea"/>
              </a:rPr>
              <a:t>S4-A</a:t>
            </a:r>
            <a:endParaRPr lang="en-US" sz="1332" dirty="0">
              <a:solidFill>
                <a:prstClr val="black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1265826" y="2017963"/>
            <a:ext cx="2345310" cy="695352"/>
          </a:xfrm>
          <a:prstGeom prst="roundRect">
            <a:avLst/>
          </a:prstGeom>
          <a:noFill/>
          <a:ln w="28575" cap="flat" cmpd="sng" algn="ctr">
            <a:solidFill>
              <a:srgbClr val="E7E6E6">
                <a:lumMod val="75000"/>
              </a:srgbClr>
            </a:solidFill>
            <a:prstDash val="sys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21763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192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156485" y="2691347"/>
            <a:ext cx="683935" cy="297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7632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332" dirty="0">
                <a:solidFill>
                  <a:prstClr val="black"/>
                </a:solidFill>
                <a:latin typeface="Calibri" panose="020F0502020204030204"/>
                <a:ea typeface="+mn-ea"/>
              </a:rPr>
              <a:t>BSS4</a:t>
            </a: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8326" y="3406025"/>
            <a:ext cx="285365" cy="306844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</p:pic>
      <p:sp>
        <p:nvSpPr>
          <p:cNvPr id="39" name="TextBox 118"/>
          <p:cNvSpPr txBox="1"/>
          <p:nvPr/>
        </p:nvSpPr>
        <p:spPr>
          <a:xfrm>
            <a:off x="1274487" y="3744596"/>
            <a:ext cx="439020" cy="297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217889" rtl="0" eaLnBrk="1" latinLnBrk="0" hangingPunct="1">
              <a:defRPr sz="23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8945" algn="l" defTabSz="1217889" rtl="0" eaLnBrk="1" latinLnBrk="0" hangingPunct="1">
              <a:defRPr sz="23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7889" algn="l" defTabSz="1217889" rtl="0" eaLnBrk="1" latinLnBrk="0" hangingPunct="1">
              <a:defRPr sz="23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6834" algn="l" defTabSz="1217889" rtl="0" eaLnBrk="1" latinLnBrk="0" hangingPunct="1">
              <a:defRPr sz="23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5779" algn="l" defTabSz="1217889" rtl="0" eaLnBrk="1" latinLnBrk="0" hangingPunct="1">
              <a:defRPr sz="23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4723" algn="l" defTabSz="1217889" rtl="0" eaLnBrk="1" latinLnBrk="0" hangingPunct="1">
              <a:defRPr sz="23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3668" algn="l" defTabSz="1217889" rtl="0" eaLnBrk="1" latinLnBrk="0" hangingPunct="1">
              <a:defRPr sz="23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2613" algn="l" defTabSz="1217889" rtl="0" eaLnBrk="1" latinLnBrk="0" hangingPunct="1">
              <a:defRPr sz="23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1557" algn="l" defTabSz="1217889" rtl="0" eaLnBrk="1" latinLnBrk="0" hangingPunct="1">
              <a:defRPr sz="23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332" dirty="0">
                <a:solidFill>
                  <a:prstClr val="black"/>
                </a:solidFill>
                <a:latin typeface="Calibri" panose="020F0502020204030204"/>
              </a:rPr>
              <a:t>A3</a:t>
            </a:r>
          </a:p>
        </p:txBody>
      </p:sp>
      <p:sp>
        <p:nvSpPr>
          <p:cNvPr id="40" name="TextBox 130"/>
          <p:cNvSpPr txBox="1"/>
          <p:nvPr/>
        </p:nvSpPr>
        <p:spPr>
          <a:xfrm>
            <a:off x="2416863" y="3744590"/>
            <a:ext cx="549783" cy="297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217889" rtl="0" eaLnBrk="1" latinLnBrk="0" hangingPunct="1">
              <a:defRPr sz="23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8945" algn="l" defTabSz="1217889" rtl="0" eaLnBrk="1" latinLnBrk="0" hangingPunct="1">
              <a:defRPr sz="23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7889" algn="l" defTabSz="1217889" rtl="0" eaLnBrk="1" latinLnBrk="0" hangingPunct="1">
              <a:defRPr sz="23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6834" algn="l" defTabSz="1217889" rtl="0" eaLnBrk="1" latinLnBrk="0" hangingPunct="1">
              <a:defRPr sz="23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5779" algn="l" defTabSz="1217889" rtl="0" eaLnBrk="1" latinLnBrk="0" hangingPunct="1">
              <a:defRPr sz="23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4723" algn="l" defTabSz="1217889" rtl="0" eaLnBrk="1" latinLnBrk="0" hangingPunct="1">
              <a:defRPr sz="23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3668" algn="l" defTabSz="1217889" rtl="0" eaLnBrk="1" latinLnBrk="0" hangingPunct="1">
              <a:defRPr sz="23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2613" algn="l" defTabSz="1217889" rtl="0" eaLnBrk="1" latinLnBrk="0" hangingPunct="1">
              <a:defRPr sz="23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1557" algn="l" defTabSz="1217889" rtl="0" eaLnBrk="1" latinLnBrk="0" hangingPunct="1">
              <a:defRPr sz="23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332" dirty="0" smtClean="0">
                <a:solidFill>
                  <a:prstClr val="black"/>
                </a:solidFill>
                <a:latin typeface="Calibri" panose="020F0502020204030204"/>
              </a:rPr>
              <a:t>S3-A</a:t>
            </a:r>
            <a:endParaRPr lang="en-US" sz="1332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1248572" y="3300330"/>
            <a:ext cx="2345310" cy="695352"/>
          </a:xfrm>
          <a:prstGeom prst="roundRect">
            <a:avLst/>
          </a:prstGeom>
          <a:noFill/>
          <a:ln w="28575" cap="flat" cmpd="sng" algn="ctr">
            <a:solidFill>
              <a:srgbClr val="E7E6E6">
                <a:lumMod val="75000"/>
              </a:srgbClr>
            </a:solidFill>
            <a:prstDash val="sysDash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1217889" rtl="0" eaLnBrk="1" latinLnBrk="0" hangingPunct="1">
              <a:defRPr sz="2397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8945" algn="l" defTabSz="1217889" rtl="0" eaLnBrk="1" latinLnBrk="0" hangingPunct="1">
              <a:defRPr sz="2397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7889" algn="l" defTabSz="1217889" rtl="0" eaLnBrk="1" latinLnBrk="0" hangingPunct="1">
              <a:defRPr sz="2397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6834" algn="l" defTabSz="1217889" rtl="0" eaLnBrk="1" latinLnBrk="0" hangingPunct="1">
              <a:defRPr sz="2397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5779" algn="l" defTabSz="1217889" rtl="0" eaLnBrk="1" latinLnBrk="0" hangingPunct="1">
              <a:defRPr sz="2397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4723" algn="l" defTabSz="1217889" rtl="0" eaLnBrk="1" latinLnBrk="0" hangingPunct="1">
              <a:defRPr sz="2397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3668" algn="l" defTabSz="1217889" rtl="0" eaLnBrk="1" latinLnBrk="0" hangingPunct="1">
              <a:defRPr sz="2397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2613" algn="l" defTabSz="1217889" rtl="0" eaLnBrk="1" latinLnBrk="0" hangingPunct="1">
              <a:defRPr sz="2397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1557" algn="l" defTabSz="1217889" rtl="0" eaLnBrk="1" latinLnBrk="0" hangingPunct="1">
              <a:defRPr sz="2397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2178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192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TextBox 59"/>
          <p:cNvSpPr txBox="1"/>
          <p:nvPr/>
        </p:nvSpPr>
        <p:spPr>
          <a:xfrm>
            <a:off x="2139232" y="3973714"/>
            <a:ext cx="683935" cy="297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217889" rtl="0" eaLnBrk="1" latinLnBrk="0" hangingPunct="1">
              <a:defRPr sz="23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8945" algn="l" defTabSz="1217889" rtl="0" eaLnBrk="1" latinLnBrk="0" hangingPunct="1">
              <a:defRPr sz="23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7889" algn="l" defTabSz="1217889" rtl="0" eaLnBrk="1" latinLnBrk="0" hangingPunct="1">
              <a:defRPr sz="23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6834" algn="l" defTabSz="1217889" rtl="0" eaLnBrk="1" latinLnBrk="0" hangingPunct="1">
              <a:defRPr sz="23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5779" algn="l" defTabSz="1217889" rtl="0" eaLnBrk="1" latinLnBrk="0" hangingPunct="1">
              <a:defRPr sz="23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4723" algn="l" defTabSz="1217889" rtl="0" eaLnBrk="1" latinLnBrk="0" hangingPunct="1">
              <a:defRPr sz="23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3668" algn="l" defTabSz="1217889" rtl="0" eaLnBrk="1" latinLnBrk="0" hangingPunct="1">
              <a:defRPr sz="23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2613" algn="l" defTabSz="1217889" rtl="0" eaLnBrk="1" latinLnBrk="0" hangingPunct="1">
              <a:defRPr sz="23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1557" algn="l" defTabSz="1217889" rtl="0" eaLnBrk="1" latinLnBrk="0" hangingPunct="1">
              <a:defRPr sz="23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332" dirty="0">
                <a:solidFill>
                  <a:prstClr val="black"/>
                </a:solidFill>
                <a:latin typeface="Calibri" panose="020F0502020204030204"/>
              </a:rPr>
              <a:t>BSS3</a:t>
            </a: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2694" y="4714459"/>
            <a:ext cx="285365" cy="306844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</p:pic>
      <p:sp>
        <p:nvSpPr>
          <p:cNvPr id="45" name="TextBox 118"/>
          <p:cNvSpPr txBox="1"/>
          <p:nvPr/>
        </p:nvSpPr>
        <p:spPr>
          <a:xfrm>
            <a:off x="1268856" y="5053028"/>
            <a:ext cx="439020" cy="297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217889" rtl="0" eaLnBrk="1" latinLnBrk="0" hangingPunct="1">
              <a:defRPr sz="23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8945" algn="l" defTabSz="1217889" rtl="0" eaLnBrk="1" latinLnBrk="0" hangingPunct="1">
              <a:defRPr sz="23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7889" algn="l" defTabSz="1217889" rtl="0" eaLnBrk="1" latinLnBrk="0" hangingPunct="1">
              <a:defRPr sz="23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6834" algn="l" defTabSz="1217889" rtl="0" eaLnBrk="1" latinLnBrk="0" hangingPunct="1">
              <a:defRPr sz="23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5779" algn="l" defTabSz="1217889" rtl="0" eaLnBrk="1" latinLnBrk="0" hangingPunct="1">
              <a:defRPr sz="23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4723" algn="l" defTabSz="1217889" rtl="0" eaLnBrk="1" latinLnBrk="0" hangingPunct="1">
              <a:defRPr sz="23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3668" algn="l" defTabSz="1217889" rtl="0" eaLnBrk="1" latinLnBrk="0" hangingPunct="1">
              <a:defRPr sz="23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2613" algn="l" defTabSz="1217889" rtl="0" eaLnBrk="1" latinLnBrk="0" hangingPunct="1">
              <a:defRPr sz="23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1557" algn="l" defTabSz="1217889" rtl="0" eaLnBrk="1" latinLnBrk="0" hangingPunct="1">
              <a:defRPr sz="23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332" dirty="0">
                <a:solidFill>
                  <a:prstClr val="black"/>
                </a:solidFill>
                <a:latin typeface="Calibri" panose="020F0502020204030204"/>
              </a:rPr>
              <a:t>A2</a:t>
            </a:r>
          </a:p>
        </p:txBody>
      </p:sp>
      <p:sp>
        <p:nvSpPr>
          <p:cNvPr id="46" name="TextBox 130"/>
          <p:cNvSpPr txBox="1"/>
          <p:nvPr/>
        </p:nvSpPr>
        <p:spPr>
          <a:xfrm>
            <a:off x="2411230" y="5053024"/>
            <a:ext cx="555415" cy="297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217889" rtl="0" eaLnBrk="1" latinLnBrk="0" hangingPunct="1">
              <a:defRPr sz="23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8945" algn="l" defTabSz="1217889" rtl="0" eaLnBrk="1" latinLnBrk="0" hangingPunct="1">
              <a:defRPr sz="23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7889" algn="l" defTabSz="1217889" rtl="0" eaLnBrk="1" latinLnBrk="0" hangingPunct="1">
              <a:defRPr sz="23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6834" algn="l" defTabSz="1217889" rtl="0" eaLnBrk="1" latinLnBrk="0" hangingPunct="1">
              <a:defRPr sz="23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5779" algn="l" defTabSz="1217889" rtl="0" eaLnBrk="1" latinLnBrk="0" hangingPunct="1">
              <a:defRPr sz="23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4723" algn="l" defTabSz="1217889" rtl="0" eaLnBrk="1" latinLnBrk="0" hangingPunct="1">
              <a:defRPr sz="23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3668" algn="l" defTabSz="1217889" rtl="0" eaLnBrk="1" latinLnBrk="0" hangingPunct="1">
              <a:defRPr sz="23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2613" algn="l" defTabSz="1217889" rtl="0" eaLnBrk="1" latinLnBrk="0" hangingPunct="1">
              <a:defRPr sz="23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1557" algn="l" defTabSz="1217889" rtl="0" eaLnBrk="1" latinLnBrk="0" hangingPunct="1">
              <a:defRPr sz="23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332" dirty="0" smtClean="0">
                <a:solidFill>
                  <a:prstClr val="black"/>
                </a:solidFill>
                <a:latin typeface="Calibri" panose="020F0502020204030204"/>
              </a:rPr>
              <a:t>S2-A</a:t>
            </a:r>
            <a:endParaRPr lang="en-US" sz="1332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1242941" y="4608765"/>
            <a:ext cx="2345310" cy="695352"/>
          </a:xfrm>
          <a:prstGeom prst="roundRect">
            <a:avLst/>
          </a:prstGeom>
          <a:noFill/>
          <a:ln w="28575" cap="flat" cmpd="sng" algn="ctr">
            <a:solidFill>
              <a:srgbClr val="E7E6E6">
                <a:lumMod val="75000"/>
              </a:srgbClr>
            </a:solidFill>
            <a:prstDash val="sysDash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1217889" rtl="0" eaLnBrk="1" latinLnBrk="0" hangingPunct="1">
              <a:defRPr sz="2397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8945" algn="l" defTabSz="1217889" rtl="0" eaLnBrk="1" latinLnBrk="0" hangingPunct="1">
              <a:defRPr sz="2397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7889" algn="l" defTabSz="1217889" rtl="0" eaLnBrk="1" latinLnBrk="0" hangingPunct="1">
              <a:defRPr sz="2397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6834" algn="l" defTabSz="1217889" rtl="0" eaLnBrk="1" latinLnBrk="0" hangingPunct="1">
              <a:defRPr sz="2397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5779" algn="l" defTabSz="1217889" rtl="0" eaLnBrk="1" latinLnBrk="0" hangingPunct="1">
              <a:defRPr sz="2397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4723" algn="l" defTabSz="1217889" rtl="0" eaLnBrk="1" latinLnBrk="0" hangingPunct="1">
              <a:defRPr sz="2397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3668" algn="l" defTabSz="1217889" rtl="0" eaLnBrk="1" latinLnBrk="0" hangingPunct="1">
              <a:defRPr sz="2397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2613" algn="l" defTabSz="1217889" rtl="0" eaLnBrk="1" latinLnBrk="0" hangingPunct="1">
              <a:defRPr sz="2397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1557" algn="l" defTabSz="1217889" rtl="0" eaLnBrk="1" latinLnBrk="0" hangingPunct="1">
              <a:defRPr sz="2397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2178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192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TextBox 59"/>
          <p:cNvSpPr txBox="1"/>
          <p:nvPr/>
        </p:nvSpPr>
        <p:spPr>
          <a:xfrm>
            <a:off x="2133600" y="5282148"/>
            <a:ext cx="683935" cy="297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217889" rtl="0" eaLnBrk="1" latinLnBrk="0" hangingPunct="1">
              <a:defRPr sz="23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8945" algn="l" defTabSz="1217889" rtl="0" eaLnBrk="1" latinLnBrk="0" hangingPunct="1">
              <a:defRPr sz="23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7889" algn="l" defTabSz="1217889" rtl="0" eaLnBrk="1" latinLnBrk="0" hangingPunct="1">
              <a:defRPr sz="23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6834" algn="l" defTabSz="1217889" rtl="0" eaLnBrk="1" latinLnBrk="0" hangingPunct="1">
              <a:defRPr sz="23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5779" algn="l" defTabSz="1217889" rtl="0" eaLnBrk="1" latinLnBrk="0" hangingPunct="1">
              <a:defRPr sz="23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4723" algn="l" defTabSz="1217889" rtl="0" eaLnBrk="1" latinLnBrk="0" hangingPunct="1">
              <a:defRPr sz="23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3668" algn="l" defTabSz="1217889" rtl="0" eaLnBrk="1" latinLnBrk="0" hangingPunct="1">
              <a:defRPr sz="23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2613" algn="l" defTabSz="1217889" rtl="0" eaLnBrk="1" latinLnBrk="0" hangingPunct="1">
              <a:defRPr sz="23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1557" algn="l" defTabSz="1217889" rtl="0" eaLnBrk="1" latinLnBrk="0" hangingPunct="1">
              <a:defRPr sz="23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332" dirty="0">
                <a:solidFill>
                  <a:prstClr val="black"/>
                </a:solidFill>
                <a:latin typeface="Calibri" panose="020F0502020204030204"/>
              </a:rPr>
              <a:t>BSS2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966646" y="1083153"/>
            <a:ext cx="532331" cy="297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7632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332" dirty="0" smtClean="0">
                <a:solidFill>
                  <a:prstClr val="black"/>
                </a:solidFill>
                <a:latin typeface="Calibri" panose="020F0502020204030204"/>
                <a:ea typeface="+mn-ea"/>
              </a:rPr>
              <a:t>S5-B</a:t>
            </a:r>
            <a:endParaRPr lang="en-US" sz="1332" dirty="0">
              <a:solidFill>
                <a:prstClr val="black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012244" y="6369727"/>
            <a:ext cx="539319" cy="297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7632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332" dirty="0" smtClean="0">
                <a:solidFill>
                  <a:prstClr val="black"/>
                </a:solidFill>
                <a:latin typeface="Calibri" panose="020F0502020204030204"/>
                <a:ea typeface="+mn-ea"/>
              </a:rPr>
              <a:t>S1-B</a:t>
            </a:r>
            <a:endParaRPr lang="en-US" sz="1332" dirty="0">
              <a:solidFill>
                <a:prstClr val="black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019035" y="2458767"/>
            <a:ext cx="532529" cy="297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7632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332" dirty="0" smtClean="0">
                <a:solidFill>
                  <a:prstClr val="black"/>
                </a:solidFill>
                <a:latin typeface="Calibri" panose="020F0502020204030204"/>
                <a:ea typeface="+mn-ea"/>
              </a:rPr>
              <a:t>S4-B</a:t>
            </a:r>
            <a:endParaRPr lang="en-US" sz="1332" dirty="0">
              <a:solidFill>
                <a:prstClr val="black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58" name="TextBox 130"/>
          <p:cNvSpPr txBox="1"/>
          <p:nvPr/>
        </p:nvSpPr>
        <p:spPr>
          <a:xfrm>
            <a:off x="3001781" y="3741135"/>
            <a:ext cx="549783" cy="297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217889" rtl="0" eaLnBrk="1" latinLnBrk="0" hangingPunct="1">
              <a:defRPr sz="23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8945" algn="l" defTabSz="1217889" rtl="0" eaLnBrk="1" latinLnBrk="0" hangingPunct="1">
              <a:defRPr sz="23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7889" algn="l" defTabSz="1217889" rtl="0" eaLnBrk="1" latinLnBrk="0" hangingPunct="1">
              <a:defRPr sz="23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6834" algn="l" defTabSz="1217889" rtl="0" eaLnBrk="1" latinLnBrk="0" hangingPunct="1">
              <a:defRPr sz="23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5779" algn="l" defTabSz="1217889" rtl="0" eaLnBrk="1" latinLnBrk="0" hangingPunct="1">
              <a:defRPr sz="23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4723" algn="l" defTabSz="1217889" rtl="0" eaLnBrk="1" latinLnBrk="0" hangingPunct="1">
              <a:defRPr sz="23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3668" algn="l" defTabSz="1217889" rtl="0" eaLnBrk="1" latinLnBrk="0" hangingPunct="1">
              <a:defRPr sz="23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2613" algn="l" defTabSz="1217889" rtl="0" eaLnBrk="1" latinLnBrk="0" hangingPunct="1">
              <a:defRPr sz="23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1557" algn="l" defTabSz="1217889" rtl="0" eaLnBrk="1" latinLnBrk="0" hangingPunct="1">
              <a:defRPr sz="23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332" dirty="0" smtClean="0">
                <a:solidFill>
                  <a:prstClr val="black"/>
                </a:solidFill>
                <a:latin typeface="Calibri" panose="020F0502020204030204"/>
              </a:rPr>
              <a:t>S3-B</a:t>
            </a:r>
            <a:endParaRPr lang="en-US" sz="1332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9" name="TextBox 130"/>
          <p:cNvSpPr txBox="1"/>
          <p:nvPr/>
        </p:nvSpPr>
        <p:spPr>
          <a:xfrm>
            <a:off x="2996148" y="5049569"/>
            <a:ext cx="555415" cy="297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217889" rtl="0" eaLnBrk="1" latinLnBrk="0" hangingPunct="1">
              <a:defRPr sz="23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8945" algn="l" defTabSz="1217889" rtl="0" eaLnBrk="1" latinLnBrk="0" hangingPunct="1">
              <a:defRPr sz="23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7889" algn="l" defTabSz="1217889" rtl="0" eaLnBrk="1" latinLnBrk="0" hangingPunct="1">
              <a:defRPr sz="23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6834" algn="l" defTabSz="1217889" rtl="0" eaLnBrk="1" latinLnBrk="0" hangingPunct="1">
              <a:defRPr sz="23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5779" algn="l" defTabSz="1217889" rtl="0" eaLnBrk="1" latinLnBrk="0" hangingPunct="1">
              <a:defRPr sz="23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4723" algn="l" defTabSz="1217889" rtl="0" eaLnBrk="1" latinLnBrk="0" hangingPunct="1">
              <a:defRPr sz="23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3668" algn="l" defTabSz="1217889" rtl="0" eaLnBrk="1" latinLnBrk="0" hangingPunct="1">
              <a:defRPr sz="23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2613" algn="l" defTabSz="1217889" rtl="0" eaLnBrk="1" latinLnBrk="0" hangingPunct="1">
              <a:defRPr sz="23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1557" algn="l" defTabSz="1217889" rtl="0" eaLnBrk="1" latinLnBrk="0" hangingPunct="1">
              <a:defRPr sz="23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332" dirty="0" smtClean="0">
                <a:solidFill>
                  <a:prstClr val="black"/>
                </a:solidFill>
                <a:latin typeface="Calibri" panose="020F0502020204030204"/>
              </a:rPr>
              <a:t>S2-B</a:t>
            </a:r>
            <a:endParaRPr lang="en-US" sz="1332" dirty="0">
              <a:solidFill>
                <a:prstClr val="black"/>
              </a:solidFill>
              <a:latin typeface="Calibri" panose="020F0502020204030204"/>
            </a:endParaRPr>
          </a:p>
        </p:txBody>
      </p:sp>
      <p:cxnSp>
        <p:nvCxnSpPr>
          <p:cNvPr id="69" name="Straight Connector 68"/>
          <p:cNvCxnSpPr/>
          <p:nvPr/>
        </p:nvCxnSpPr>
        <p:spPr>
          <a:xfrm>
            <a:off x="1029632" y="3648006"/>
            <a:ext cx="263885" cy="0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70" name="Straight Arrow Connector 69"/>
          <p:cNvCxnSpPr/>
          <p:nvPr/>
        </p:nvCxnSpPr>
        <p:spPr>
          <a:xfrm flipV="1">
            <a:off x="1164233" y="2328199"/>
            <a:ext cx="0" cy="1313789"/>
          </a:xfrm>
          <a:prstGeom prst="straightConnector1">
            <a:avLst/>
          </a:prstGeom>
          <a:noFill/>
          <a:ln w="19050" cap="flat" cmpd="sng" algn="ctr">
            <a:solidFill>
              <a:srgbClr val="ED7D31"/>
            </a:solidFill>
            <a:prstDash val="solid"/>
            <a:miter lim="800000"/>
            <a:headEnd type="triangle"/>
            <a:tailEnd type="triangle"/>
          </a:ln>
          <a:effectLst/>
        </p:spPr>
      </p:cxnSp>
      <p:cxnSp>
        <p:nvCxnSpPr>
          <p:cNvPr id="71" name="Straight Connector 70"/>
          <p:cNvCxnSpPr/>
          <p:nvPr/>
        </p:nvCxnSpPr>
        <p:spPr>
          <a:xfrm>
            <a:off x="1029632" y="4961795"/>
            <a:ext cx="263885" cy="0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72" name="Straight Arrow Connector 71"/>
          <p:cNvCxnSpPr/>
          <p:nvPr/>
        </p:nvCxnSpPr>
        <p:spPr>
          <a:xfrm flipV="1">
            <a:off x="1164233" y="3641988"/>
            <a:ext cx="0" cy="1313789"/>
          </a:xfrm>
          <a:prstGeom prst="straightConnector1">
            <a:avLst/>
          </a:prstGeom>
          <a:noFill/>
          <a:ln w="19050" cap="flat" cmpd="sng" algn="ctr">
            <a:solidFill>
              <a:srgbClr val="ED7D31"/>
            </a:solidFill>
            <a:prstDash val="solid"/>
            <a:miter lim="800000"/>
            <a:headEnd type="triangle"/>
            <a:tailEnd type="triangle"/>
          </a:ln>
          <a:effectLst/>
        </p:spPr>
      </p:cxnSp>
      <p:cxnSp>
        <p:nvCxnSpPr>
          <p:cNvPr id="73" name="Straight Connector 72"/>
          <p:cNvCxnSpPr/>
          <p:nvPr/>
        </p:nvCxnSpPr>
        <p:spPr>
          <a:xfrm>
            <a:off x="1029632" y="6275584"/>
            <a:ext cx="263885" cy="0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74" name="Straight Arrow Connector 73"/>
          <p:cNvCxnSpPr/>
          <p:nvPr/>
        </p:nvCxnSpPr>
        <p:spPr>
          <a:xfrm flipV="1">
            <a:off x="1164233" y="4974842"/>
            <a:ext cx="0" cy="1313789"/>
          </a:xfrm>
          <a:prstGeom prst="straightConnector1">
            <a:avLst/>
          </a:prstGeom>
          <a:noFill/>
          <a:ln w="19050" cap="flat" cmpd="sng" algn="ctr">
            <a:solidFill>
              <a:srgbClr val="ED7D31"/>
            </a:solidFill>
            <a:prstDash val="solid"/>
            <a:miter lim="800000"/>
            <a:headEnd type="triangle"/>
            <a:tailEnd type="triangle"/>
          </a:ln>
          <a:effectLst/>
        </p:spPr>
      </p:cxnSp>
      <p:cxnSp>
        <p:nvCxnSpPr>
          <p:cNvPr id="76" name="Straight Arrow Connector 75"/>
          <p:cNvCxnSpPr/>
          <p:nvPr/>
        </p:nvCxnSpPr>
        <p:spPr>
          <a:xfrm>
            <a:off x="1676400" y="1015160"/>
            <a:ext cx="645676" cy="0"/>
          </a:xfrm>
          <a:prstGeom prst="straightConnector1">
            <a:avLst/>
          </a:prstGeom>
          <a:noFill/>
          <a:ln w="19050" cap="flat" cmpd="sng" algn="ctr">
            <a:solidFill>
              <a:srgbClr val="ED7D31"/>
            </a:solidFill>
            <a:prstDash val="solid"/>
            <a:miter lim="800000"/>
            <a:headEnd type="triangle"/>
            <a:tailEnd type="triangle"/>
          </a:ln>
          <a:effectLst/>
        </p:spPr>
      </p:cxnSp>
      <p:sp>
        <p:nvSpPr>
          <p:cNvPr id="79" name="TextBox 54"/>
          <p:cNvSpPr txBox="1"/>
          <p:nvPr/>
        </p:nvSpPr>
        <p:spPr>
          <a:xfrm>
            <a:off x="1688844" y="959868"/>
            <a:ext cx="597156" cy="297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217889" rtl="0" eaLnBrk="1" latinLnBrk="0" hangingPunct="1">
              <a:defRPr sz="23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8945" algn="l" defTabSz="1217889" rtl="0" eaLnBrk="1" latinLnBrk="0" hangingPunct="1">
              <a:defRPr sz="23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7889" algn="l" defTabSz="1217889" rtl="0" eaLnBrk="1" latinLnBrk="0" hangingPunct="1">
              <a:defRPr sz="23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6834" algn="l" defTabSz="1217889" rtl="0" eaLnBrk="1" latinLnBrk="0" hangingPunct="1">
              <a:defRPr sz="23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5779" algn="l" defTabSz="1217889" rtl="0" eaLnBrk="1" latinLnBrk="0" hangingPunct="1">
              <a:defRPr sz="23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4723" algn="l" defTabSz="1217889" rtl="0" eaLnBrk="1" latinLnBrk="0" hangingPunct="1">
              <a:defRPr sz="23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3668" algn="l" defTabSz="1217889" rtl="0" eaLnBrk="1" latinLnBrk="0" hangingPunct="1">
              <a:defRPr sz="23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2613" algn="l" defTabSz="1217889" rtl="0" eaLnBrk="1" latinLnBrk="0" hangingPunct="1">
              <a:defRPr sz="23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1557" algn="l" defTabSz="1217889" rtl="0" eaLnBrk="1" latinLnBrk="0" hangingPunct="1">
              <a:defRPr sz="23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332" dirty="0" smtClean="0">
                <a:solidFill>
                  <a:prstClr val="black"/>
                </a:solidFill>
                <a:latin typeface="Calibri" panose="020F0502020204030204"/>
              </a:rPr>
              <a:t>3m</a:t>
            </a:r>
            <a:endParaRPr lang="en-US" sz="1332" dirty="0">
              <a:solidFill>
                <a:prstClr val="black"/>
              </a:solidFill>
              <a:latin typeface="Calibri" panose="020F0502020204030204"/>
            </a:endParaRPr>
          </a:p>
        </p:txBody>
      </p:sp>
      <p:cxnSp>
        <p:nvCxnSpPr>
          <p:cNvPr id="80" name="Straight Arrow Connector 79"/>
          <p:cNvCxnSpPr/>
          <p:nvPr/>
        </p:nvCxnSpPr>
        <p:spPr>
          <a:xfrm>
            <a:off x="1664851" y="2328876"/>
            <a:ext cx="645676" cy="0"/>
          </a:xfrm>
          <a:prstGeom prst="straightConnector1">
            <a:avLst/>
          </a:prstGeom>
          <a:noFill/>
          <a:ln w="19050" cap="flat" cmpd="sng" algn="ctr">
            <a:solidFill>
              <a:srgbClr val="ED7D31"/>
            </a:solidFill>
            <a:prstDash val="solid"/>
            <a:miter lim="800000"/>
            <a:headEnd type="triangle"/>
            <a:tailEnd type="triangle"/>
          </a:ln>
          <a:effectLst/>
        </p:spPr>
      </p:cxnSp>
      <p:sp>
        <p:nvSpPr>
          <p:cNvPr id="81" name="TextBox 54"/>
          <p:cNvSpPr txBox="1"/>
          <p:nvPr/>
        </p:nvSpPr>
        <p:spPr>
          <a:xfrm>
            <a:off x="1677295" y="2273584"/>
            <a:ext cx="597156" cy="297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217889" rtl="0" eaLnBrk="1" latinLnBrk="0" hangingPunct="1">
              <a:defRPr sz="23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8945" algn="l" defTabSz="1217889" rtl="0" eaLnBrk="1" latinLnBrk="0" hangingPunct="1">
              <a:defRPr sz="23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7889" algn="l" defTabSz="1217889" rtl="0" eaLnBrk="1" latinLnBrk="0" hangingPunct="1">
              <a:defRPr sz="23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6834" algn="l" defTabSz="1217889" rtl="0" eaLnBrk="1" latinLnBrk="0" hangingPunct="1">
              <a:defRPr sz="23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5779" algn="l" defTabSz="1217889" rtl="0" eaLnBrk="1" latinLnBrk="0" hangingPunct="1">
              <a:defRPr sz="23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4723" algn="l" defTabSz="1217889" rtl="0" eaLnBrk="1" latinLnBrk="0" hangingPunct="1">
              <a:defRPr sz="23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3668" algn="l" defTabSz="1217889" rtl="0" eaLnBrk="1" latinLnBrk="0" hangingPunct="1">
              <a:defRPr sz="23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2613" algn="l" defTabSz="1217889" rtl="0" eaLnBrk="1" latinLnBrk="0" hangingPunct="1">
              <a:defRPr sz="23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1557" algn="l" defTabSz="1217889" rtl="0" eaLnBrk="1" latinLnBrk="0" hangingPunct="1">
              <a:defRPr sz="23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332" dirty="0" smtClean="0">
                <a:solidFill>
                  <a:prstClr val="black"/>
                </a:solidFill>
                <a:latin typeface="Calibri" panose="020F0502020204030204"/>
              </a:rPr>
              <a:t>3m</a:t>
            </a:r>
            <a:endParaRPr lang="en-US" sz="1332" dirty="0">
              <a:solidFill>
                <a:prstClr val="black"/>
              </a:solidFill>
              <a:latin typeface="Calibri" panose="020F0502020204030204"/>
            </a:endParaRPr>
          </a:p>
        </p:txBody>
      </p:sp>
      <p:cxnSp>
        <p:nvCxnSpPr>
          <p:cNvPr id="84" name="Straight Arrow Connector 83"/>
          <p:cNvCxnSpPr/>
          <p:nvPr/>
        </p:nvCxnSpPr>
        <p:spPr>
          <a:xfrm>
            <a:off x="1676667" y="3643338"/>
            <a:ext cx="645676" cy="0"/>
          </a:xfrm>
          <a:prstGeom prst="straightConnector1">
            <a:avLst/>
          </a:prstGeom>
          <a:noFill/>
          <a:ln w="19050" cap="flat" cmpd="sng" algn="ctr">
            <a:solidFill>
              <a:srgbClr val="ED7D31"/>
            </a:solidFill>
            <a:prstDash val="solid"/>
            <a:miter lim="800000"/>
            <a:headEnd type="triangle"/>
            <a:tailEnd type="triangle"/>
          </a:ln>
          <a:effectLst/>
        </p:spPr>
      </p:cxnSp>
      <p:sp>
        <p:nvSpPr>
          <p:cNvPr id="85" name="TextBox 54"/>
          <p:cNvSpPr txBox="1"/>
          <p:nvPr/>
        </p:nvSpPr>
        <p:spPr>
          <a:xfrm>
            <a:off x="1689111" y="3588046"/>
            <a:ext cx="597156" cy="297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217889" rtl="0" eaLnBrk="1" latinLnBrk="0" hangingPunct="1">
              <a:defRPr sz="23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8945" algn="l" defTabSz="1217889" rtl="0" eaLnBrk="1" latinLnBrk="0" hangingPunct="1">
              <a:defRPr sz="23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7889" algn="l" defTabSz="1217889" rtl="0" eaLnBrk="1" latinLnBrk="0" hangingPunct="1">
              <a:defRPr sz="23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6834" algn="l" defTabSz="1217889" rtl="0" eaLnBrk="1" latinLnBrk="0" hangingPunct="1">
              <a:defRPr sz="23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5779" algn="l" defTabSz="1217889" rtl="0" eaLnBrk="1" latinLnBrk="0" hangingPunct="1">
              <a:defRPr sz="23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4723" algn="l" defTabSz="1217889" rtl="0" eaLnBrk="1" latinLnBrk="0" hangingPunct="1">
              <a:defRPr sz="23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3668" algn="l" defTabSz="1217889" rtl="0" eaLnBrk="1" latinLnBrk="0" hangingPunct="1">
              <a:defRPr sz="23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2613" algn="l" defTabSz="1217889" rtl="0" eaLnBrk="1" latinLnBrk="0" hangingPunct="1">
              <a:defRPr sz="23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1557" algn="l" defTabSz="1217889" rtl="0" eaLnBrk="1" latinLnBrk="0" hangingPunct="1">
              <a:defRPr sz="23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332" dirty="0" smtClean="0">
                <a:solidFill>
                  <a:prstClr val="black"/>
                </a:solidFill>
                <a:latin typeface="Calibri" panose="020F0502020204030204"/>
              </a:rPr>
              <a:t>3m</a:t>
            </a:r>
            <a:endParaRPr lang="en-US" sz="1332" dirty="0">
              <a:solidFill>
                <a:prstClr val="black"/>
              </a:solidFill>
              <a:latin typeface="Calibri" panose="020F0502020204030204"/>
            </a:endParaRPr>
          </a:p>
        </p:txBody>
      </p:sp>
      <p:cxnSp>
        <p:nvCxnSpPr>
          <p:cNvPr id="86" name="Straight Arrow Connector 85"/>
          <p:cNvCxnSpPr/>
          <p:nvPr/>
        </p:nvCxnSpPr>
        <p:spPr>
          <a:xfrm>
            <a:off x="1700032" y="4955777"/>
            <a:ext cx="645676" cy="0"/>
          </a:xfrm>
          <a:prstGeom prst="straightConnector1">
            <a:avLst/>
          </a:prstGeom>
          <a:noFill/>
          <a:ln w="19050" cap="flat" cmpd="sng" algn="ctr">
            <a:solidFill>
              <a:srgbClr val="ED7D31"/>
            </a:solidFill>
            <a:prstDash val="solid"/>
            <a:miter lim="800000"/>
            <a:headEnd type="triangle"/>
            <a:tailEnd type="triangle"/>
          </a:ln>
          <a:effectLst/>
        </p:spPr>
      </p:cxnSp>
      <p:sp>
        <p:nvSpPr>
          <p:cNvPr id="87" name="TextBox 54"/>
          <p:cNvSpPr txBox="1"/>
          <p:nvPr/>
        </p:nvSpPr>
        <p:spPr>
          <a:xfrm>
            <a:off x="1712476" y="4900485"/>
            <a:ext cx="597156" cy="297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217889" rtl="0" eaLnBrk="1" latinLnBrk="0" hangingPunct="1">
              <a:defRPr sz="23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8945" algn="l" defTabSz="1217889" rtl="0" eaLnBrk="1" latinLnBrk="0" hangingPunct="1">
              <a:defRPr sz="23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7889" algn="l" defTabSz="1217889" rtl="0" eaLnBrk="1" latinLnBrk="0" hangingPunct="1">
              <a:defRPr sz="23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6834" algn="l" defTabSz="1217889" rtl="0" eaLnBrk="1" latinLnBrk="0" hangingPunct="1">
              <a:defRPr sz="23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5779" algn="l" defTabSz="1217889" rtl="0" eaLnBrk="1" latinLnBrk="0" hangingPunct="1">
              <a:defRPr sz="23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4723" algn="l" defTabSz="1217889" rtl="0" eaLnBrk="1" latinLnBrk="0" hangingPunct="1">
              <a:defRPr sz="23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3668" algn="l" defTabSz="1217889" rtl="0" eaLnBrk="1" latinLnBrk="0" hangingPunct="1">
              <a:defRPr sz="23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2613" algn="l" defTabSz="1217889" rtl="0" eaLnBrk="1" latinLnBrk="0" hangingPunct="1">
              <a:defRPr sz="23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1557" algn="l" defTabSz="1217889" rtl="0" eaLnBrk="1" latinLnBrk="0" hangingPunct="1">
              <a:defRPr sz="23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332" dirty="0" smtClean="0">
                <a:solidFill>
                  <a:prstClr val="black"/>
                </a:solidFill>
                <a:latin typeface="Calibri" panose="020F0502020204030204"/>
              </a:rPr>
              <a:t>3m</a:t>
            </a:r>
            <a:endParaRPr lang="en-US" sz="1332" dirty="0">
              <a:solidFill>
                <a:prstClr val="black"/>
              </a:solidFill>
              <a:latin typeface="Calibri" panose="020F0502020204030204"/>
            </a:endParaRPr>
          </a:p>
        </p:txBody>
      </p:sp>
      <p:cxnSp>
        <p:nvCxnSpPr>
          <p:cNvPr id="88" name="Straight Arrow Connector 87"/>
          <p:cNvCxnSpPr/>
          <p:nvPr/>
        </p:nvCxnSpPr>
        <p:spPr>
          <a:xfrm>
            <a:off x="1688483" y="6269493"/>
            <a:ext cx="645676" cy="0"/>
          </a:xfrm>
          <a:prstGeom prst="straightConnector1">
            <a:avLst/>
          </a:prstGeom>
          <a:noFill/>
          <a:ln w="19050" cap="flat" cmpd="sng" algn="ctr">
            <a:solidFill>
              <a:srgbClr val="ED7D31"/>
            </a:solidFill>
            <a:prstDash val="solid"/>
            <a:miter lim="800000"/>
            <a:headEnd type="triangle"/>
            <a:tailEnd type="triangle"/>
          </a:ln>
          <a:effectLst/>
        </p:spPr>
      </p:cxnSp>
      <p:sp>
        <p:nvSpPr>
          <p:cNvPr id="89" name="TextBox 54"/>
          <p:cNvSpPr txBox="1"/>
          <p:nvPr/>
        </p:nvSpPr>
        <p:spPr>
          <a:xfrm>
            <a:off x="1700927" y="6214201"/>
            <a:ext cx="597156" cy="297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217889" rtl="0" eaLnBrk="1" latinLnBrk="0" hangingPunct="1">
              <a:defRPr sz="23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8945" algn="l" defTabSz="1217889" rtl="0" eaLnBrk="1" latinLnBrk="0" hangingPunct="1">
              <a:defRPr sz="23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7889" algn="l" defTabSz="1217889" rtl="0" eaLnBrk="1" latinLnBrk="0" hangingPunct="1">
              <a:defRPr sz="23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6834" algn="l" defTabSz="1217889" rtl="0" eaLnBrk="1" latinLnBrk="0" hangingPunct="1">
              <a:defRPr sz="23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5779" algn="l" defTabSz="1217889" rtl="0" eaLnBrk="1" latinLnBrk="0" hangingPunct="1">
              <a:defRPr sz="23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4723" algn="l" defTabSz="1217889" rtl="0" eaLnBrk="1" latinLnBrk="0" hangingPunct="1">
              <a:defRPr sz="23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3668" algn="l" defTabSz="1217889" rtl="0" eaLnBrk="1" latinLnBrk="0" hangingPunct="1">
              <a:defRPr sz="23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2613" algn="l" defTabSz="1217889" rtl="0" eaLnBrk="1" latinLnBrk="0" hangingPunct="1">
              <a:defRPr sz="23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1557" algn="l" defTabSz="1217889" rtl="0" eaLnBrk="1" latinLnBrk="0" hangingPunct="1">
              <a:defRPr sz="23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332" dirty="0" smtClean="0">
                <a:solidFill>
                  <a:prstClr val="black"/>
                </a:solidFill>
                <a:latin typeface="Calibri" panose="020F0502020204030204"/>
              </a:rPr>
              <a:t>3m</a:t>
            </a:r>
            <a:endParaRPr lang="en-US" sz="1332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581894" y="6120830"/>
            <a:ext cx="683935" cy="297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7632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332" dirty="0" smtClean="0">
                <a:solidFill>
                  <a:prstClr val="black"/>
                </a:solidFill>
                <a:latin typeface="Calibri" panose="020F0502020204030204"/>
                <a:ea typeface="+mn-ea"/>
              </a:rPr>
              <a:t>  0m</a:t>
            </a:r>
            <a:endParaRPr lang="en-US" sz="1332" dirty="0">
              <a:solidFill>
                <a:prstClr val="black"/>
              </a:solidFill>
              <a:latin typeface="Calibri" panose="020F0502020204030204"/>
              <a:ea typeface="+mn-ea"/>
            </a:endParaRPr>
          </a:p>
        </p:txBody>
      </p:sp>
      <p:pic>
        <p:nvPicPr>
          <p:cNvPr id="93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800000">
            <a:off x="2428362" y="736122"/>
            <a:ext cx="484698" cy="477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800000">
            <a:off x="2992457" y="724231"/>
            <a:ext cx="484698" cy="477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800000">
            <a:off x="2440651" y="2089471"/>
            <a:ext cx="484698" cy="477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800000">
            <a:off x="3004746" y="2077580"/>
            <a:ext cx="484698" cy="477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800000">
            <a:off x="2440651" y="3378065"/>
            <a:ext cx="484698" cy="477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800000">
            <a:off x="3004746" y="3366174"/>
            <a:ext cx="484698" cy="477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800000">
            <a:off x="2447441" y="4678550"/>
            <a:ext cx="484698" cy="477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800000">
            <a:off x="3011536" y="4666659"/>
            <a:ext cx="484698" cy="477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800000">
            <a:off x="2466115" y="5986638"/>
            <a:ext cx="484698" cy="477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800000">
            <a:off x="3030210" y="5974747"/>
            <a:ext cx="484698" cy="477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5927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 BSS / 6 STA Tests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981200"/>
            <a:ext cx="7848599" cy="4113213"/>
          </a:xfrm>
        </p:spPr>
        <p:txBody>
          <a:bodyPr/>
          <a:lstStyle/>
          <a:p>
            <a:pPr>
              <a:spcBef>
                <a:spcPts val="2000"/>
              </a:spcBef>
              <a:buFont typeface="Arial" panose="020B0604020202020204" pitchFamily="34" charset="0"/>
              <a:buChar char="•"/>
            </a:pPr>
            <a:r>
              <a:rPr lang="en-US" sz="2800" dirty="0" smtClean="0"/>
              <a:t>Increase STA counts in each BSS from 2 STAs to 6 STAs</a:t>
            </a:r>
          </a:p>
          <a:p>
            <a:pPr>
              <a:spcBef>
                <a:spcPts val="2000"/>
              </a:spcBef>
              <a:buFont typeface="Arial" panose="020B0604020202020204" pitchFamily="34" charset="0"/>
              <a:buChar char="•"/>
            </a:pPr>
            <a:r>
              <a:rPr lang="en-US" sz="2800" dirty="0" smtClean="0"/>
              <a:t>Repeat sweep of PD/ED settings at 10m / 20m / 30m / 40m</a:t>
            </a:r>
          </a:p>
          <a:p>
            <a:pPr>
              <a:spcBef>
                <a:spcPts val="2000"/>
              </a:spcBef>
              <a:buFont typeface="Arial" panose="020B0604020202020204" pitchFamily="34" charset="0"/>
              <a:buChar char="•"/>
            </a:pPr>
            <a:r>
              <a:rPr lang="en-US" sz="2800" dirty="0" smtClean="0"/>
              <a:t>Characterize per-STA fairness in up &amp; down directions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September, 2015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29869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685800"/>
            <a:ext cx="8839200" cy="1065213"/>
          </a:xfrm>
        </p:spPr>
        <p:txBody>
          <a:bodyPr/>
          <a:lstStyle/>
          <a:p>
            <a:r>
              <a:rPr lang="en-US" dirty="0"/>
              <a:t>2 BSS / </a:t>
            </a:r>
            <a:r>
              <a:rPr lang="en-US" dirty="0" smtClean="0"/>
              <a:t>6 </a:t>
            </a:r>
            <a:r>
              <a:rPr lang="en-US" dirty="0"/>
              <a:t>STA </a:t>
            </a:r>
            <a:r>
              <a:rPr lang="en-US" dirty="0" smtClean="0"/>
              <a:t>Goodput (Downstream VHT20)</a:t>
            </a:r>
            <a:br>
              <a:rPr lang="en-US" dirty="0" smtClean="0"/>
            </a:br>
            <a:r>
              <a:rPr lang="en-US" dirty="0" smtClean="0"/>
              <a:t>D </a:t>
            </a:r>
            <a:r>
              <a:rPr lang="en-US" dirty="0"/>
              <a:t>= 10m/20m/30m/40m  PD = -55 / -65 / -75 </a:t>
            </a:r>
            <a:r>
              <a:rPr lang="en-US" dirty="0" smtClean="0"/>
              <a:t>/ -85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September, 2015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17</a:t>
            </a:fld>
            <a:endParaRPr lang="en-GB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1617" y="1828799"/>
            <a:ext cx="7763256" cy="4551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8281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685800"/>
            <a:ext cx="8839200" cy="1065213"/>
          </a:xfrm>
        </p:spPr>
        <p:txBody>
          <a:bodyPr/>
          <a:lstStyle/>
          <a:p>
            <a:r>
              <a:rPr lang="en-US" dirty="0"/>
              <a:t>2 BSS / </a:t>
            </a:r>
            <a:r>
              <a:rPr lang="en-US" dirty="0" smtClean="0"/>
              <a:t>6 </a:t>
            </a:r>
            <a:r>
              <a:rPr lang="en-US" dirty="0"/>
              <a:t>STA </a:t>
            </a:r>
            <a:r>
              <a:rPr lang="en-US" dirty="0" smtClean="0"/>
              <a:t>Fairness (Downstream VHT20)</a:t>
            </a:r>
            <a:br>
              <a:rPr lang="en-US" dirty="0" smtClean="0"/>
            </a:br>
            <a:r>
              <a:rPr lang="en-US" dirty="0" smtClean="0"/>
              <a:t>D </a:t>
            </a:r>
            <a:r>
              <a:rPr lang="en-US" dirty="0"/>
              <a:t>= 10m/20m/30m/40m  PD = -55 / -65 / -75 </a:t>
            </a:r>
            <a:r>
              <a:rPr lang="en-US" dirty="0" smtClean="0"/>
              <a:t>/ -85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September, 2015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18</a:t>
            </a:fld>
            <a:endParaRPr lang="en-GB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1617" y="1824147"/>
            <a:ext cx="7763256" cy="4556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8260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685800"/>
            <a:ext cx="8839200" cy="1065213"/>
          </a:xfrm>
        </p:spPr>
        <p:txBody>
          <a:bodyPr/>
          <a:lstStyle/>
          <a:p>
            <a:r>
              <a:rPr lang="en-US" dirty="0"/>
              <a:t>2 BSS / </a:t>
            </a:r>
            <a:r>
              <a:rPr lang="en-US" dirty="0" smtClean="0"/>
              <a:t>6 </a:t>
            </a:r>
            <a:r>
              <a:rPr lang="en-US" dirty="0"/>
              <a:t>STA </a:t>
            </a:r>
            <a:r>
              <a:rPr lang="en-US" dirty="0" smtClean="0"/>
              <a:t>Goodput (Upstream </a:t>
            </a:r>
            <a:r>
              <a:rPr lang="en-US" dirty="0"/>
              <a:t>VHT20)</a:t>
            </a:r>
            <a:br>
              <a:rPr lang="en-US" dirty="0"/>
            </a:br>
            <a:r>
              <a:rPr lang="en-US" dirty="0"/>
              <a:t>D = 10m/20m/30m/40m  PD = -55 / -65 / -75 / </a:t>
            </a:r>
            <a:r>
              <a:rPr lang="en-US" dirty="0" smtClean="0"/>
              <a:t>-85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September, 2015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19</a:t>
            </a:fld>
            <a:endParaRPr lang="en-GB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6286" y="1828800"/>
            <a:ext cx="7763256" cy="4560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1883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1"/>
            <a:ext cx="7770813" cy="609600"/>
          </a:xfrm>
        </p:spPr>
        <p:txBody>
          <a:bodyPr/>
          <a:lstStyle/>
          <a:p>
            <a:r>
              <a:rPr lang="en-US" dirty="0" smtClean="0"/>
              <a:t>Abstract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371600"/>
            <a:ext cx="8305799" cy="47228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The </a:t>
            </a:r>
            <a:r>
              <a:rPr lang="en-US" dirty="0">
                <a:solidFill>
                  <a:schemeClr val="tx1"/>
                </a:solidFill>
              </a:rPr>
              <a:t>SR ad hoc has defined a calibration scenario in [1], and </a:t>
            </a:r>
            <a:r>
              <a:rPr lang="en-US" dirty="0" smtClean="0">
                <a:solidFill>
                  <a:schemeClr val="tx1"/>
                </a:solidFill>
              </a:rPr>
              <a:t>nine </a:t>
            </a:r>
            <a:r>
              <a:rPr lang="en-US" dirty="0">
                <a:solidFill>
                  <a:schemeClr val="tx1"/>
                </a:solidFill>
              </a:rPr>
              <a:t>companies have presented initial findings in [2</a:t>
            </a:r>
            <a:r>
              <a:rPr lang="en-US" dirty="0" smtClean="0">
                <a:solidFill>
                  <a:schemeClr val="tx1"/>
                </a:solidFill>
              </a:rPr>
              <a:t>] &amp; [3].</a:t>
            </a:r>
          </a:p>
          <a:p>
            <a:pPr>
              <a:spcBef>
                <a:spcPts val="15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This contribution adds empirical, open air measurements using modified ED &amp; preamble detect (PD) thresholds.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We find that spatial reuse using manually fixed PD controls on AP and STA is </a:t>
            </a:r>
            <a:r>
              <a:rPr lang="en-US" dirty="0" smtClean="0">
                <a:solidFill>
                  <a:schemeClr val="tx1"/>
                </a:solidFill>
              </a:rPr>
              <a:t>real for very short AP-STA distances (3 meters)</a:t>
            </a:r>
            <a:endParaRPr lang="en-US" dirty="0" smtClean="0">
              <a:solidFill>
                <a:schemeClr val="tx1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Results for 2 concurrent BSS are provided at four different inter-BSS distances, for both 2 STA and 6 STA cases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Results for 3 concurrent BSS are provided, for 2 STA case</a:t>
            </a:r>
          </a:p>
          <a:p>
            <a:pPr>
              <a:spcBef>
                <a:spcPts val="1500"/>
              </a:spcBef>
              <a:buFont typeface="Arial" panose="020B0604020202020204" pitchFamily="34" charset="0"/>
              <a:buChar char="•"/>
            </a:pPr>
            <a:r>
              <a:rPr lang="en-US" u="sng" dirty="0" smtClean="0">
                <a:solidFill>
                  <a:schemeClr val="tx1"/>
                </a:solidFill>
              </a:rPr>
              <a:t>When taken together with simulation results, </a:t>
            </a:r>
            <a:r>
              <a:rPr lang="en-US" u="sng" dirty="0" err="1" smtClean="0">
                <a:solidFill>
                  <a:schemeClr val="tx1"/>
                </a:solidFill>
              </a:rPr>
              <a:t>TGax</a:t>
            </a:r>
            <a:r>
              <a:rPr lang="en-US" u="sng" dirty="0" smtClean="0">
                <a:solidFill>
                  <a:schemeClr val="tx1"/>
                </a:solidFill>
              </a:rPr>
              <a:t> should pursue development of SR </a:t>
            </a:r>
            <a:r>
              <a:rPr lang="en-US" u="sng" dirty="0" smtClean="0">
                <a:solidFill>
                  <a:schemeClr val="tx1"/>
                </a:solidFill>
              </a:rPr>
              <a:t>techniques.</a:t>
            </a:r>
            <a:endParaRPr lang="en-US" u="sng" dirty="0">
              <a:solidFill>
                <a:schemeClr val="tx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September, 2015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8160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685800"/>
            <a:ext cx="8839200" cy="1065213"/>
          </a:xfrm>
        </p:spPr>
        <p:txBody>
          <a:bodyPr/>
          <a:lstStyle/>
          <a:p>
            <a:r>
              <a:rPr lang="en-US" dirty="0"/>
              <a:t>2 BSS / </a:t>
            </a:r>
            <a:r>
              <a:rPr lang="en-US" dirty="0" smtClean="0"/>
              <a:t>6 </a:t>
            </a:r>
            <a:r>
              <a:rPr lang="en-US" dirty="0"/>
              <a:t>STA </a:t>
            </a:r>
            <a:r>
              <a:rPr lang="en-US" dirty="0" smtClean="0"/>
              <a:t>Fairness (Upstream </a:t>
            </a:r>
            <a:r>
              <a:rPr lang="en-US" dirty="0"/>
              <a:t>VHT20)</a:t>
            </a:r>
            <a:br>
              <a:rPr lang="en-US" dirty="0"/>
            </a:br>
            <a:r>
              <a:rPr lang="en-US" dirty="0"/>
              <a:t>D = 10m/20m/30m/40m  PD = -55 / -65 / -75 / </a:t>
            </a:r>
            <a:r>
              <a:rPr lang="en-US" dirty="0" smtClean="0"/>
              <a:t>-85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September, 2015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20</a:t>
            </a:fld>
            <a:endParaRPr lang="en-GB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6286" y="1824644"/>
            <a:ext cx="7763256" cy="4556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771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515985" y="1447428"/>
            <a:ext cx="4471416" cy="505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1" y="685801"/>
            <a:ext cx="8763000" cy="609600"/>
          </a:xfrm>
        </p:spPr>
        <p:txBody>
          <a:bodyPr/>
          <a:lstStyle/>
          <a:p>
            <a:r>
              <a:rPr lang="en-US" dirty="0"/>
              <a:t>Test Design – 3 BSS / 2 STA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September, 2015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21</a:t>
            </a:fld>
            <a:endParaRPr lang="en-GB"/>
          </a:p>
        </p:txBody>
      </p:sp>
      <p:sp>
        <p:nvSpPr>
          <p:cNvPr id="12" name="Rounded Rectangular Callout 11"/>
          <p:cNvSpPr/>
          <p:nvPr/>
        </p:nvSpPr>
        <p:spPr bwMode="auto">
          <a:xfrm>
            <a:off x="1132974" y="2402004"/>
            <a:ext cx="990600" cy="533400"/>
          </a:xfrm>
          <a:prstGeom prst="wedgeRoundRectCallout">
            <a:avLst>
              <a:gd name="adj1" fmla="val 191672"/>
              <a:gd name="adj2" fmla="val 91447"/>
              <a:gd name="adj3" fmla="val 16667"/>
            </a:avLst>
          </a:prstGeom>
          <a:solidFill>
            <a:srgbClr val="FF9900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rPr>
              <a:t>BSS4</a:t>
            </a:r>
          </a:p>
        </p:txBody>
      </p:sp>
      <p:sp>
        <p:nvSpPr>
          <p:cNvPr id="15" name="Rounded Rectangular Callout 14"/>
          <p:cNvSpPr/>
          <p:nvPr/>
        </p:nvSpPr>
        <p:spPr bwMode="auto">
          <a:xfrm>
            <a:off x="7543800" y="4953000"/>
            <a:ext cx="990600" cy="533400"/>
          </a:xfrm>
          <a:prstGeom prst="wedgeRoundRectCallout">
            <a:avLst>
              <a:gd name="adj1" fmla="val -179178"/>
              <a:gd name="adj2" fmla="val 95958"/>
              <a:gd name="adj3" fmla="val 16667"/>
            </a:avLst>
          </a:prstGeom>
          <a:solidFill>
            <a:srgbClr val="FF9900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rPr>
              <a:t>BSS6</a:t>
            </a:r>
          </a:p>
        </p:txBody>
      </p:sp>
      <p:sp>
        <p:nvSpPr>
          <p:cNvPr id="14" name="Rounded Rectangular Callout 13"/>
          <p:cNvSpPr/>
          <p:nvPr/>
        </p:nvSpPr>
        <p:spPr bwMode="auto">
          <a:xfrm>
            <a:off x="7543800" y="2514600"/>
            <a:ext cx="990600" cy="533400"/>
          </a:xfrm>
          <a:prstGeom prst="wedgeRoundRectCallout">
            <a:avLst>
              <a:gd name="adj1" fmla="val -179178"/>
              <a:gd name="adj2" fmla="val 95958"/>
              <a:gd name="adj3" fmla="val 16667"/>
            </a:avLst>
          </a:prstGeom>
          <a:solidFill>
            <a:srgbClr val="FF9900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rPr>
              <a:t>BSS7</a:t>
            </a:r>
          </a:p>
        </p:txBody>
      </p:sp>
    </p:spTree>
    <p:extLst>
      <p:ext uri="{BB962C8B-B14F-4D97-AF65-F5344CB8AC3E}">
        <p14:creationId xmlns:p14="http://schemas.microsoft.com/office/powerpoint/2010/main" val="1087576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Results: 3 BSS / 2 STA (Down)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September, 2015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22</a:t>
            </a:fld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76740" y="1533864"/>
            <a:ext cx="8190519" cy="4839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8973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Results: 3 BSS / 2 STA (Up)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TBD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September, 2015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23</a:t>
            </a:fld>
            <a:endParaRPr lang="en-GB"/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80913" y="1538796"/>
            <a:ext cx="8182173" cy="4834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5297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676400"/>
            <a:ext cx="7619999" cy="4418013"/>
          </a:xfrm>
        </p:spPr>
        <p:txBody>
          <a:bodyPr/>
          <a:lstStyle/>
          <a:p>
            <a:pPr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Spatial reuse via PD threshold tuning is real.</a:t>
            </a:r>
          </a:p>
          <a:p>
            <a:pPr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Improvement scales with BSS count, but linearity depends on many factors including inter-BSS </a:t>
            </a:r>
            <a:r>
              <a:rPr lang="en-US" dirty="0" smtClean="0"/>
              <a:t>distance, intra-BSS distance </a:t>
            </a:r>
            <a:r>
              <a:rPr lang="en-US" dirty="0" smtClean="0"/>
              <a:t>and supportable </a:t>
            </a:r>
            <a:r>
              <a:rPr lang="en-US" dirty="0" smtClean="0"/>
              <a:t>MCS.</a:t>
            </a:r>
          </a:p>
          <a:p>
            <a:pPr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Per-STA </a:t>
            </a:r>
            <a:r>
              <a:rPr lang="en-US" dirty="0" smtClean="0"/>
              <a:t>and Per-BSS fairness appears to be generally good in presence of OBSS </a:t>
            </a:r>
            <a:r>
              <a:rPr lang="en-US" dirty="0" smtClean="0"/>
              <a:t>noise.</a:t>
            </a:r>
            <a:endParaRPr lang="en-US" dirty="0" smtClean="0"/>
          </a:p>
          <a:p>
            <a:pPr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Minimum viable SR distance is ~30m in free </a:t>
            </a:r>
            <a:r>
              <a:rPr lang="en-US" dirty="0" smtClean="0"/>
              <a:t>space.</a:t>
            </a: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Diminishing or no return at smaller distances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Possibly due </a:t>
            </a:r>
            <a:r>
              <a:rPr lang="en-US" dirty="0">
                <a:solidFill>
                  <a:schemeClr val="tx1"/>
                </a:solidFill>
              </a:rPr>
              <a:t>to </a:t>
            </a:r>
            <a:r>
              <a:rPr lang="en-US" dirty="0" smtClean="0">
                <a:solidFill>
                  <a:schemeClr val="tx1"/>
                </a:solidFill>
              </a:rPr>
              <a:t>SINR compression reducing maximum supportable MCS rate</a:t>
            </a:r>
            <a:endParaRPr lang="en-US" dirty="0">
              <a:solidFill>
                <a:schemeClr val="tx1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Should the calibration scenario be increased to sweep longer distances?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FF0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September, 2015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6861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63550" indent="-463550">
              <a:buNone/>
              <a:tabLst>
                <a:tab pos="463550" algn="l"/>
              </a:tabLst>
            </a:pPr>
            <a:r>
              <a:rPr lang="en-US" sz="2000" dirty="0" smtClean="0">
                <a:latin typeface="Calibri" panose="020F0502020204030204" pitchFamily="34" charset="0"/>
              </a:rPr>
              <a:t>[1]	15/0652r1 – </a:t>
            </a:r>
            <a:r>
              <a:rPr lang="en-US" sz="2000" dirty="0">
                <a:latin typeface="Calibri" panose="020F0502020204030204" pitchFamily="34" charset="0"/>
              </a:rPr>
              <a:t>“Reference Simulation Model for Dynamic CCA / DSC Calibration</a:t>
            </a:r>
            <a:r>
              <a:rPr lang="en-US" sz="2000" dirty="0" smtClean="0">
                <a:latin typeface="Calibri" panose="020F0502020204030204" pitchFamily="34" charset="0"/>
              </a:rPr>
              <a:t>”, M Mori, Y Morioka et al (Sony</a:t>
            </a:r>
            <a:r>
              <a:rPr lang="en-US" sz="2000" dirty="0">
                <a:latin typeface="Calibri" panose="020F0502020204030204" pitchFamily="34" charset="0"/>
              </a:rPr>
              <a:t>, </a:t>
            </a:r>
            <a:r>
              <a:rPr lang="en-US" sz="2000" dirty="0" smtClean="0">
                <a:latin typeface="Calibri" panose="020F0502020204030204" pitchFamily="34" charset="0"/>
              </a:rPr>
              <a:t>SR, Nokia, MediaTek, Broadcom), May 2015</a:t>
            </a:r>
            <a:endParaRPr lang="en-US" sz="20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463550" indent="-463550">
              <a:buNone/>
              <a:tabLst>
                <a:tab pos="463550" algn="l"/>
              </a:tabLst>
            </a:pPr>
            <a:r>
              <a:rPr lang="en-US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[2]	15/0801r0 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- “DCCA/DSC Reference Simulation Results”, M Mori, Y Morioka et al (Sony, </a:t>
            </a:r>
            <a:r>
              <a:rPr lang="en-US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WILUS, NTT, SR, Broadcom, LG, MediaTek), July 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201</a:t>
            </a:r>
            <a:r>
              <a:rPr lang="en-US" sz="2000" dirty="0" smtClean="0">
                <a:latin typeface="Calibri" panose="020F0502020204030204" pitchFamily="34" charset="0"/>
              </a:rPr>
              <a:t>5</a:t>
            </a:r>
          </a:p>
          <a:p>
            <a:pPr marL="463550" indent="-463550">
              <a:buNone/>
              <a:tabLst>
                <a:tab pos="463550" algn="l"/>
              </a:tabLst>
            </a:pPr>
            <a:r>
              <a:rPr lang="en-US" sz="2000" dirty="0" smtClean="0">
                <a:latin typeface="Calibri" panose="020F0502020204030204" pitchFamily="34" charset="0"/>
              </a:rPr>
              <a:t>[3] </a:t>
            </a:r>
            <a:r>
              <a:rPr lang="en-US" sz="2000" dirty="0">
                <a:latin typeface="Calibri" panose="020F0502020204030204" pitchFamily="34" charset="0"/>
              </a:rPr>
              <a:t>	</a:t>
            </a:r>
            <a:r>
              <a:rPr lang="en-US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15/886r0 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- “DSC Calibration Result”, </a:t>
            </a:r>
            <a:r>
              <a:rPr lang="en-US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C Yu, F Hsu 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et al </a:t>
            </a:r>
            <a:r>
              <a:rPr lang="en-US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(MediaTek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), July 201</a:t>
            </a:r>
            <a:r>
              <a:rPr lang="en-US" sz="2000" dirty="0">
                <a:latin typeface="Calibri" panose="020F0502020204030204" pitchFamily="34" charset="0"/>
              </a:rPr>
              <a:t>5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March, 2015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8135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/>
          <p:cNvSpPr/>
          <p:nvPr/>
        </p:nvSpPr>
        <p:spPr bwMode="auto">
          <a:xfrm>
            <a:off x="381000" y="873914"/>
            <a:ext cx="3810000" cy="598408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0" y="685800"/>
            <a:ext cx="4265614" cy="1065213"/>
          </a:xfrm>
        </p:spPr>
        <p:txBody>
          <a:bodyPr/>
          <a:lstStyle/>
          <a:p>
            <a:r>
              <a:rPr lang="en-US" dirty="0" smtClean="0"/>
              <a:t>Linear Reuse Testbed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9600" y="1683153"/>
            <a:ext cx="4267200" cy="4610489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Based on </a:t>
            </a:r>
            <a:r>
              <a:rPr lang="en-US" dirty="0" smtClean="0">
                <a:solidFill>
                  <a:schemeClr val="tx1"/>
                </a:solidFill>
              </a:rPr>
              <a:t>15/0652r1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5 BSS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Each BSS has 3 nodes: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(1) 802.11ac </a:t>
            </a:r>
            <a:r>
              <a:rPr lang="en-US" dirty="0"/>
              <a:t>3SS AP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(2) 802.11ac </a:t>
            </a:r>
            <a:r>
              <a:rPr lang="en-US" dirty="0"/>
              <a:t>2SS laptop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10m inter-BSS distance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3m </a:t>
            </a:r>
            <a:r>
              <a:rPr lang="en-US" dirty="0"/>
              <a:t>STA – AP </a:t>
            </a:r>
            <a:r>
              <a:rPr lang="en-US" dirty="0" smtClean="0"/>
              <a:t>distance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1m inter-STA distance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Manual fixing of ED/PD thresholds on all nodes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September, 2015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3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237" y="835740"/>
            <a:ext cx="285365" cy="3068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8790" y="6034619"/>
            <a:ext cx="285365" cy="306844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581894" y="4773736"/>
            <a:ext cx="683935" cy="297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7632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332" dirty="0" smtClean="0">
                <a:solidFill>
                  <a:prstClr val="black"/>
                </a:solidFill>
                <a:latin typeface="Calibri" panose="020F0502020204030204"/>
                <a:ea typeface="+mn-ea"/>
              </a:rPr>
              <a:t>10m</a:t>
            </a:r>
            <a:endParaRPr lang="en-US" sz="1332" dirty="0">
              <a:solidFill>
                <a:prstClr val="black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84951" y="6373187"/>
            <a:ext cx="439020" cy="297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7632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332" dirty="0">
                <a:solidFill>
                  <a:prstClr val="black"/>
                </a:solidFill>
                <a:latin typeface="Calibri" panose="020F0502020204030204"/>
                <a:ea typeface="+mn-ea"/>
              </a:rPr>
              <a:t>A1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381728" y="1086608"/>
            <a:ext cx="532331" cy="297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7632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332" dirty="0" smtClean="0">
                <a:solidFill>
                  <a:prstClr val="black"/>
                </a:solidFill>
                <a:latin typeface="Calibri" panose="020F0502020204030204"/>
                <a:ea typeface="+mn-ea"/>
              </a:rPr>
              <a:t>S5-A</a:t>
            </a:r>
            <a:endParaRPr lang="en-US" sz="1332" dirty="0">
              <a:solidFill>
                <a:prstClr val="black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27326" y="6373182"/>
            <a:ext cx="539319" cy="297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7632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332" dirty="0" smtClean="0">
                <a:solidFill>
                  <a:prstClr val="black"/>
                </a:solidFill>
                <a:latin typeface="Calibri" panose="020F0502020204030204"/>
                <a:ea typeface="+mn-ea"/>
              </a:rPr>
              <a:t>S1-A</a:t>
            </a:r>
            <a:endParaRPr lang="en-US" sz="1332" dirty="0">
              <a:solidFill>
                <a:prstClr val="black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259037" y="5928922"/>
            <a:ext cx="2345310" cy="695352"/>
          </a:xfrm>
          <a:prstGeom prst="roundRect">
            <a:avLst/>
          </a:prstGeom>
          <a:noFill/>
          <a:ln w="28575" cap="flat" cmpd="sng" algn="ctr">
            <a:solidFill>
              <a:srgbClr val="E7E6E6">
                <a:lumMod val="75000"/>
              </a:srgbClr>
            </a:solidFill>
            <a:prstDash val="sys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21763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192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139231" y="6606935"/>
            <a:ext cx="683935" cy="297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7632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332" dirty="0">
                <a:solidFill>
                  <a:prstClr val="black"/>
                </a:solidFill>
                <a:latin typeface="Calibri" panose="020F0502020204030204"/>
                <a:ea typeface="+mn-ea"/>
              </a:rPr>
              <a:t>BSS1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1265826" y="685800"/>
            <a:ext cx="2345310" cy="695352"/>
          </a:xfrm>
          <a:prstGeom prst="roundRect">
            <a:avLst/>
          </a:prstGeom>
          <a:noFill/>
          <a:ln w="28575" cap="flat" cmpd="sng" algn="ctr">
            <a:solidFill>
              <a:srgbClr val="E7E6E6">
                <a:lumMod val="75000"/>
              </a:srgbClr>
            </a:solidFill>
            <a:prstDash val="sys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21763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192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156485" y="1359184"/>
            <a:ext cx="683935" cy="297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7632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332" dirty="0">
                <a:solidFill>
                  <a:prstClr val="black"/>
                </a:solidFill>
                <a:latin typeface="Calibri" panose="020F0502020204030204"/>
                <a:ea typeface="+mn-ea"/>
              </a:rPr>
              <a:t>BSS5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81894" y="3471121"/>
            <a:ext cx="683935" cy="297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7632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332" dirty="0" smtClean="0">
                <a:solidFill>
                  <a:prstClr val="black"/>
                </a:solidFill>
                <a:latin typeface="Calibri" panose="020F0502020204030204"/>
                <a:ea typeface="+mn-ea"/>
              </a:rPr>
              <a:t>20m</a:t>
            </a:r>
            <a:endParaRPr lang="en-US" sz="1332" dirty="0">
              <a:solidFill>
                <a:prstClr val="black"/>
              </a:solidFill>
              <a:latin typeface="Calibri" panose="020F0502020204030204"/>
              <a:ea typeface="+mn-ea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1034408" y="2334217"/>
            <a:ext cx="263885" cy="0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27" name="TextBox 54"/>
          <p:cNvSpPr txBox="1"/>
          <p:nvPr/>
        </p:nvSpPr>
        <p:spPr>
          <a:xfrm>
            <a:off x="581894" y="2146158"/>
            <a:ext cx="683935" cy="297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217889" rtl="0" eaLnBrk="1" latinLnBrk="0" hangingPunct="1">
              <a:defRPr sz="23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8945" algn="l" defTabSz="1217889" rtl="0" eaLnBrk="1" latinLnBrk="0" hangingPunct="1">
              <a:defRPr sz="23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7889" algn="l" defTabSz="1217889" rtl="0" eaLnBrk="1" latinLnBrk="0" hangingPunct="1">
              <a:defRPr sz="23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6834" algn="l" defTabSz="1217889" rtl="0" eaLnBrk="1" latinLnBrk="0" hangingPunct="1">
              <a:defRPr sz="23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5779" algn="l" defTabSz="1217889" rtl="0" eaLnBrk="1" latinLnBrk="0" hangingPunct="1">
              <a:defRPr sz="23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4723" algn="l" defTabSz="1217889" rtl="0" eaLnBrk="1" latinLnBrk="0" hangingPunct="1">
              <a:defRPr sz="23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3668" algn="l" defTabSz="1217889" rtl="0" eaLnBrk="1" latinLnBrk="0" hangingPunct="1">
              <a:defRPr sz="23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2613" algn="l" defTabSz="1217889" rtl="0" eaLnBrk="1" latinLnBrk="0" hangingPunct="1">
              <a:defRPr sz="23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1557" algn="l" defTabSz="1217889" rtl="0" eaLnBrk="1" latinLnBrk="0" hangingPunct="1">
              <a:defRPr sz="23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332" dirty="0" smtClean="0">
                <a:solidFill>
                  <a:prstClr val="black"/>
                </a:solidFill>
                <a:latin typeface="Calibri" panose="020F0502020204030204"/>
              </a:rPr>
              <a:t>30m</a:t>
            </a:r>
            <a:endParaRPr lang="en-US" sz="1332" dirty="0">
              <a:solidFill>
                <a:prstClr val="black"/>
              </a:solidFill>
              <a:latin typeface="Calibri" panose="020F0502020204030204"/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 flipV="1">
            <a:off x="1164233" y="1020428"/>
            <a:ext cx="0" cy="1313789"/>
          </a:xfrm>
          <a:prstGeom prst="straightConnector1">
            <a:avLst/>
          </a:prstGeom>
          <a:noFill/>
          <a:ln w="19050" cap="flat" cmpd="sng" algn="ctr">
            <a:solidFill>
              <a:srgbClr val="ED7D31"/>
            </a:solidFill>
            <a:prstDash val="solid"/>
            <a:miter lim="800000"/>
            <a:headEnd type="triangle"/>
            <a:tailEnd type="triangle"/>
          </a:ln>
          <a:effectLst/>
        </p:spPr>
      </p:cxnSp>
      <p:cxnSp>
        <p:nvCxnSpPr>
          <p:cNvPr id="29" name="Straight Connector 28"/>
          <p:cNvCxnSpPr/>
          <p:nvPr/>
        </p:nvCxnSpPr>
        <p:spPr>
          <a:xfrm>
            <a:off x="1034952" y="1013843"/>
            <a:ext cx="263885" cy="0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30" name="TextBox 54"/>
          <p:cNvSpPr txBox="1"/>
          <p:nvPr/>
        </p:nvSpPr>
        <p:spPr>
          <a:xfrm>
            <a:off x="581894" y="825784"/>
            <a:ext cx="683935" cy="297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217889" rtl="0" eaLnBrk="1" latinLnBrk="0" hangingPunct="1">
              <a:defRPr sz="23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8945" algn="l" defTabSz="1217889" rtl="0" eaLnBrk="1" latinLnBrk="0" hangingPunct="1">
              <a:defRPr sz="23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7889" algn="l" defTabSz="1217889" rtl="0" eaLnBrk="1" latinLnBrk="0" hangingPunct="1">
              <a:defRPr sz="23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6834" algn="l" defTabSz="1217889" rtl="0" eaLnBrk="1" latinLnBrk="0" hangingPunct="1">
              <a:defRPr sz="23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5779" algn="l" defTabSz="1217889" rtl="0" eaLnBrk="1" latinLnBrk="0" hangingPunct="1">
              <a:defRPr sz="23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4723" algn="l" defTabSz="1217889" rtl="0" eaLnBrk="1" latinLnBrk="0" hangingPunct="1">
              <a:defRPr sz="23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3668" algn="l" defTabSz="1217889" rtl="0" eaLnBrk="1" latinLnBrk="0" hangingPunct="1">
              <a:defRPr sz="23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2613" algn="l" defTabSz="1217889" rtl="0" eaLnBrk="1" latinLnBrk="0" hangingPunct="1">
              <a:defRPr sz="23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1557" algn="l" defTabSz="1217889" rtl="0" eaLnBrk="1" latinLnBrk="0" hangingPunct="1">
              <a:defRPr sz="23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332" dirty="0" smtClean="0">
                <a:solidFill>
                  <a:prstClr val="black"/>
                </a:solidFill>
                <a:latin typeface="Calibri" panose="020F0502020204030204"/>
              </a:rPr>
              <a:t>40m</a:t>
            </a:r>
            <a:endParaRPr lang="en-US" sz="1332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5579" y="2123656"/>
            <a:ext cx="285365" cy="306844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</p:pic>
      <p:sp>
        <p:nvSpPr>
          <p:cNvPr id="33" name="TextBox 32"/>
          <p:cNvSpPr txBox="1"/>
          <p:nvPr/>
        </p:nvSpPr>
        <p:spPr>
          <a:xfrm>
            <a:off x="1291739" y="2462228"/>
            <a:ext cx="439020" cy="297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7632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332" dirty="0">
                <a:solidFill>
                  <a:prstClr val="black"/>
                </a:solidFill>
                <a:latin typeface="Calibri" panose="020F0502020204030204"/>
                <a:ea typeface="+mn-ea"/>
              </a:rPr>
              <a:t>A4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434117" y="2462222"/>
            <a:ext cx="532529" cy="297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7632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332" dirty="0" smtClean="0">
                <a:solidFill>
                  <a:prstClr val="black"/>
                </a:solidFill>
                <a:latin typeface="Calibri" panose="020F0502020204030204"/>
                <a:ea typeface="+mn-ea"/>
              </a:rPr>
              <a:t>S4-A</a:t>
            </a:r>
            <a:endParaRPr lang="en-US" sz="1332" dirty="0">
              <a:solidFill>
                <a:prstClr val="black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1265826" y="2017963"/>
            <a:ext cx="2345310" cy="695352"/>
          </a:xfrm>
          <a:prstGeom prst="roundRect">
            <a:avLst/>
          </a:prstGeom>
          <a:noFill/>
          <a:ln w="28575" cap="flat" cmpd="sng" algn="ctr">
            <a:solidFill>
              <a:srgbClr val="E7E6E6">
                <a:lumMod val="75000"/>
              </a:srgbClr>
            </a:solidFill>
            <a:prstDash val="sys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21763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192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156485" y="2691347"/>
            <a:ext cx="683935" cy="297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7632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332" dirty="0">
                <a:solidFill>
                  <a:prstClr val="black"/>
                </a:solidFill>
                <a:latin typeface="Calibri" panose="020F0502020204030204"/>
                <a:ea typeface="+mn-ea"/>
              </a:rPr>
              <a:t>BSS4</a:t>
            </a: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8326" y="3406025"/>
            <a:ext cx="285365" cy="306844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</p:pic>
      <p:sp>
        <p:nvSpPr>
          <p:cNvPr id="39" name="TextBox 118"/>
          <p:cNvSpPr txBox="1"/>
          <p:nvPr/>
        </p:nvSpPr>
        <p:spPr>
          <a:xfrm>
            <a:off x="1274487" y="3744596"/>
            <a:ext cx="439020" cy="297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217889" rtl="0" eaLnBrk="1" latinLnBrk="0" hangingPunct="1">
              <a:defRPr sz="23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8945" algn="l" defTabSz="1217889" rtl="0" eaLnBrk="1" latinLnBrk="0" hangingPunct="1">
              <a:defRPr sz="23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7889" algn="l" defTabSz="1217889" rtl="0" eaLnBrk="1" latinLnBrk="0" hangingPunct="1">
              <a:defRPr sz="23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6834" algn="l" defTabSz="1217889" rtl="0" eaLnBrk="1" latinLnBrk="0" hangingPunct="1">
              <a:defRPr sz="23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5779" algn="l" defTabSz="1217889" rtl="0" eaLnBrk="1" latinLnBrk="0" hangingPunct="1">
              <a:defRPr sz="23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4723" algn="l" defTabSz="1217889" rtl="0" eaLnBrk="1" latinLnBrk="0" hangingPunct="1">
              <a:defRPr sz="23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3668" algn="l" defTabSz="1217889" rtl="0" eaLnBrk="1" latinLnBrk="0" hangingPunct="1">
              <a:defRPr sz="23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2613" algn="l" defTabSz="1217889" rtl="0" eaLnBrk="1" latinLnBrk="0" hangingPunct="1">
              <a:defRPr sz="23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1557" algn="l" defTabSz="1217889" rtl="0" eaLnBrk="1" latinLnBrk="0" hangingPunct="1">
              <a:defRPr sz="23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332" dirty="0">
                <a:solidFill>
                  <a:prstClr val="black"/>
                </a:solidFill>
                <a:latin typeface="Calibri" panose="020F0502020204030204"/>
              </a:rPr>
              <a:t>A3</a:t>
            </a:r>
          </a:p>
        </p:txBody>
      </p:sp>
      <p:sp>
        <p:nvSpPr>
          <p:cNvPr id="40" name="TextBox 130"/>
          <p:cNvSpPr txBox="1"/>
          <p:nvPr/>
        </p:nvSpPr>
        <p:spPr>
          <a:xfrm>
            <a:off x="2416863" y="3744590"/>
            <a:ext cx="549783" cy="297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217889" rtl="0" eaLnBrk="1" latinLnBrk="0" hangingPunct="1">
              <a:defRPr sz="23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8945" algn="l" defTabSz="1217889" rtl="0" eaLnBrk="1" latinLnBrk="0" hangingPunct="1">
              <a:defRPr sz="23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7889" algn="l" defTabSz="1217889" rtl="0" eaLnBrk="1" latinLnBrk="0" hangingPunct="1">
              <a:defRPr sz="23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6834" algn="l" defTabSz="1217889" rtl="0" eaLnBrk="1" latinLnBrk="0" hangingPunct="1">
              <a:defRPr sz="23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5779" algn="l" defTabSz="1217889" rtl="0" eaLnBrk="1" latinLnBrk="0" hangingPunct="1">
              <a:defRPr sz="23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4723" algn="l" defTabSz="1217889" rtl="0" eaLnBrk="1" latinLnBrk="0" hangingPunct="1">
              <a:defRPr sz="23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3668" algn="l" defTabSz="1217889" rtl="0" eaLnBrk="1" latinLnBrk="0" hangingPunct="1">
              <a:defRPr sz="23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2613" algn="l" defTabSz="1217889" rtl="0" eaLnBrk="1" latinLnBrk="0" hangingPunct="1">
              <a:defRPr sz="23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1557" algn="l" defTabSz="1217889" rtl="0" eaLnBrk="1" latinLnBrk="0" hangingPunct="1">
              <a:defRPr sz="23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332" dirty="0" smtClean="0">
                <a:solidFill>
                  <a:prstClr val="black"/>
                </a:solidFill>
                <a:latin typeface="Calibri" panose="020F0502020204030204"/>
              </a:rPr>
              <a:t>S3-A</a:t>
            </a:r>
            <a:endParaRPr lang="en-US" sz="1332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1248572" y="3300330"/>
            <a:ext cx="2345310" cy="695352"/>
          </a:xfrm>
          <a:prstGeom prst="roundRect">
            <a:avLst/>
          </a:prstGeom>
          <a:noFill/>
          <a:ln w="28575" cap="flat" cmpd="sng" algn="ctr">
            <a:solidFill>
              <a:srgbClr val="E7E6E6">
                <a:lumMod val="75000"/>
              </a:srgbClr>
            </a:solidFill>
            <a:prstDash val="sysDash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1217889" rtl="0" eaLnBrk="1" latinLnBrk="0" hangingPunct="1">
              <a:defRPr sz="2397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8945" algn="l" defTabSz="1217889" rtl="0" eaLnBrk="1" latinLnBrk="0" hangingPunct="1">
              <a:defRPr sz="2397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7889" algn="l" defTabSz="1217889" rtl="0" eaLnBrk="1" latinLnBrk="0" hangingPunct="1">
              <a:defRPr sz="2397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6834" algn="l" defTabSz="1217889" rtl="0" eaLnBrk="1" latinLnBrk="0" hangingPunct="1">
              <a:defRPr sz="2397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5779" algn="l" defTabSz="1217889" rtl="0" eaLnBrk="1" latinLnBrk="0" hangingPunct="1">
              <a:defRPr sz="2397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4723" algn="l" defTabSz="1217889" rtl="0" eaLnBrk="1" latinLnBrk="0" hangingPunct="1">
              <a:defRPr sz="2397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3668" algn="l" defTabSz="1217889" rtl="0" eaLnBrk="1" latinLnBrk="0" hangingPunct="1">
              <a:defRPr sz="2397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2613" algn="l" defTabSz="1217889" rtl="0" eaLnBrk="1" latinLnBrk="0" hangingPunct="1">
              <a:defRPr sz="2397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1557" algn="l" defTabSz="1217889" rtl="0" eaLnBrk="1" latinLnBrk="0" hangingPunct="1">
              <a:defRPr sz="2397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2178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192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TextBox 59"/>
          <p:cNvSpPr txBox="1"/>
          <p:nvPr/>
        </p:nvSpPr>
        <p:spPr>
          <a:xfrm>
            <a:off x="2139232" y="3973714"/>
            <a:ext cx="683935" cy="297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217889" rtl="0" eaLnBrk="1" latinLnBrk="0" hangingPunct="1">
              <a:defRPr sz="23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8945" algn="l" defTabSz="1217889" rtl="0" eaLnBrk="1" latinLnBrk="0" hangingPunct="1">
              <a:defRPr sz="23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7889" algn="l" defTabSz="1217889" rtl="0" eaLnBrk="1" latinLnBrk="0" hangingPunct="1">
              <a:defRPr sz="23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6834" algn="l" defTabSz="1217889" rtl="0" eaLnBrk="1" latinLnBrk="0" hangingPunct="1">
              <a:defRPr sz="23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5779" algn="l" defTabSz="1217889" rtl="0" eaLnBrk="1" latinLnBrk="0" hangingPunct="1">
              <a:defRPr sz="23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4723" algn="l" defTabSz="1217889" rtl="0" eaLnBrk="1" latinLnBrk="0" hangingPunct="1">
              <a:defRPr sz="23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3668" algn="l" defTabSz="1217889" rtl="0" eaLnBrk="1" latinLnBrk="0" hangingPunct="1">
              <a:defRPr sz="23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2613" algn="l" defTabSz="1217889" rtl="0" eaLnBrk="1" latinLnBrk="0" hangingPunct="1">
              <a:defRPr sz="23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1557" algn="l" defTabSz="1217889" rtl="0" eaLnBrk="1" latinLnBrk="0" hangingPunct="1">
              <a:defRPr sz="23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332" dirty="0">
                <a:solidFill>
                  <a:prstClr val="black"/>
                </a:solidFill>
                <a:latin typeface="Calibri" panose="020F0502020204030204"/>
              </a:rPr>
              <a:t>BSS3</a:t>
            </a: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2694" y="4714459"/>
            <a:ext cx="285365" cy="306844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</p:pic>
      <p:sp>
        <p:nvSpPr>
          <p:cNvPr id="45" name="TextBox 118"/>
          <p:cNvSpPr txBox="1"/>
          <p:nvPr/>
        </p:nvSpPr>
        <p:spPr>
          <a:xfrm>
            <a:off x="1268856" y="5053028"/>
            <a:ext cx="439020" cy="297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217889" rtl="0" eaLnBrk="1" latinLnBrk="0" hangingPunct="1">
              <a:defRPr sz="23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8945" algn="l" defTabSz="1217889" rtl="0" eaLnBrk="1" latinLnBrk="0" hangingPunct="1">
              <a:defRPr sz="23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7889" algn="l" defTabSz="1217889" rtl="0" eaLnBrk="1" latinLnBrk="0" hangingPunct="1">
              <a:defRPr sz="23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6834" algn="l" defTabSz="1217889" rtl="0" eaLnBrk="1" latinLnBrk="0" hangingPunct="1">
              <a:defRPr sz="23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5779" algn="l" defTabSz="1217889" rtl="0" eaLnBrk="1" latinLnBrk="0" hangingPunct="1">
              <a:defRPr sz="23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4723" algn="l" defTabSz="1217889" rtl="0" eaLnBrk="1" latinLnBrk="0" hangingPunct="1">
              <a:defRPr sz="23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3668" algn="l" defTabSz="1217889" rtl="0" eaLnBrk="1" latinLnBrk="0" hangingPunct="1">
              <a:defRPr sz="23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2613" algn="l" defTabSz="1217889" rtl="0" eaLnBrk="1" latinLnBrk="0" hangingPunct="1">
              <a:defRPr sz="23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1557" algn="l" defTabSz="1217889" rtl="0" eaLnBrk="1" latinLnBrk="0" hangingPunct="1">
              <a:defRPr sz="23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332" dirty="0">
                <a:solidFill>
                  <a:prstClr val="black"/>
                </a:solidFill>
                <a:latin typeface="Calibri" panose="020F0502020204030204"/>
              </a:rPr>
              <a:t>A2</a:t>
            </a:r>
          </a:p>
        </p:txBody>
      </p:sp>
      <p:sp>
        <p:nvSpPr>
          <p:cNvPr id="46" name="TextBox 130"/>
          <p:cNvSpPr txBox="1"/>
          <p:nvPr/>
        </p:nvSpPr>
        <p:spPr>
          <a:xfrm>
            <a:off x="2411230" y="5053024"/>
            <a:ext cx="555415" cy="297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217889" rtl="0" eaLnBrk="1" latinLnBrk="0" hangingPunct="1">
              <a:defRPr sz="23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8945" algn="l" defTabSz="1217889" rtl="0" eaLnBrk="1" latinLnBrk="0" hangingPunct="1">
              <a:defRPr sz="23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7889" algn="l" defTabSz="1217889" rtl="0" eaLnBrk="1" latinLnBrk="0" hangingPunct="1">
              <a:defRPr sz="23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6834" algn="l" defTabSz="1217889" rtl="0" eaLnBrk="1" latinLnBrk="0" hangingPunct="1">
              <a:defRPr sz="23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5779" algn="l" defTabSz="1217889" rtl="0" eaLnBrk="1" latinLnBrk="0" hangingPunct="1">
              <a:defRPr sz="23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4723" algn="l" defTabSz="1217889" rtl="0" eaLnBrk="1" latinLnBrk="0" hangingPunct="1">
              <a:defRPr sz="23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3668" algn="l" defTabSz="1217889" rtl="0" eaLnBrk="1" latinLnBrk="0" hangingPunct="1">
              <a:defRPr sz="23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2613" algn="l" defTabSz="1217889" rtl="0" eaLnBrk="1" latinLnBrk="0" hangingPunct="1">
              <a:defRPr sz="23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1557" algn="l" defTabSz="1217889" rtl="0" eaLnBrk="1" latinLnBrk="0" hangingPunct="1">
              <a:defRPr sz="23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332" dirty="0" smtClean="0">
                <a:solidFill>
                  <a:prstClr val="black"/>
                </a:solidFill>
                <a:latin typeface="Calibri" panose="020F0502020204030204"/>
              </a:rPr>
              <a:t>S2-A</a:t>
            </a:r>
            <a:endParaRPr lang="en-US" sz="1332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1242941" y="4608765"/>
            <a:ext cx="2345310" cy="695352"/>
          </a:xfrm>
          <a:prstGeom prst="roundRect">
            <a:avLst/>
          </a:prstGeom>
          <a:noFill/>
          <a:ln w="28575" cap="flat" cmpd="sng" algn="ctr">
            <a:solidFill>
              <a:srgbClr val="E7E6E6">
                <a:lumMod val="75000"/>
              </a:srgbClr>
            </a:solidFill>
            <a:prstDash val="sysDash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1217889" rtl="0" eaLnBrk="1" latinLnBrk="0" hangingPunct="1">
              <a:defRPr sz="2397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8945" algn="l" defTabSz="1217889" rtl="0" eaLnBrk="1" latinLnBrk="0" hangingPunct="1">
              <a:defRPr sz="2397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7889" algn="l" defTabSz="1217889" rtl="0" eaLnBrk="1" latinLnBrk="0" hangingPunct="1">
              <a:defRPr sz="2397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6834" algn="l" defTabSz="1217889" rtl="0" eaLnBrk="1" latinLnBrk="0" hangingPunct="1">
              <a:defRPr sz="2397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5779" algn="l" defTabSz="1217889" rtl="0" eaLnBrk="1" latinLnBrk="0" hangingPunct="1">
              <a:defRPr sz="2397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4723" algn="l" defTabSz="1217889" rtl="0" eaLnBrk="1" latinLnBrk="0" hangingPunct="1">
              <a:defRPr sz="2397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3668" algn="l" defTabSz="1217889" rtl="0" eaLnBrk="1" latinLnBrk="0" hangingPunct="1">
              <a:defRPr sz="2397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2613" algn="l" defTabSz="1217889" rtl="0" eaLnBrk="1" latinLnBrk="0" hangingPunct="1">
              <a:defRPr sz="2397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1557" algn="l" defTabSz="1217889" rtl="0" eaLnBrk="1" latinLnBrk="0" hangingPunct="1">
              <a:defRPr sz="2397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2178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192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TextBox 59"/>
          <p:cNvSpPr txBox="1"/>
          <p:nvPr/>
        </p:nvSpPr>
        <p:spPr>
          <a:xfrm>
            <a:off x="2133600" y="5282148"/>
            <a:ext cx="683935" cy="297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217889" rtl="0" eaLnBrk="1" latinLnBrk="0" hangingPunct="1">
              <a:defRPr sz="23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8945" algn="l" defTabSz="1217889" rtl="0" eaLnBrk="1" latinLnBrk="0" hangingPunct="1">
              <a:defRPr sz="23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7889" algn="l" defTabSz="1217889" rtl="0" eaLnBrk="1" latinLnBrk="0" hangingPunct="1">
              <a:defRPr sz="23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6834" algn="l" defTabSz="1217889" rtl="0" eaLnBrk="1" latinLnBrk="0" hangingPunct="1">
              <a:defRPr sz="23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5779" algn="l" defTabSz="1217889" rtl="0" eaLnBrk="1" latinLnBrk="0" hangingPunct="1">
              <a:defRPr sz="23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4723" algn="l" defTabSz="1217889" rtl="0" eaLnBrk="1" latinLnBrk="0" hangingPunct="1">
              <a:defRPr sz="23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3668" algn="l" defTabSz="1217889" rtl="0" eaLnBrk="1" latinLnBrk="0" hangingPunct="1">
              <a:defRPr sz="23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2613" algn="l" defTabSz="1217889" rtl="0" eaLnBrk="1" latinLnBrk="0" hangingPunct="1">
              <a:defRPr sz="23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1557" algn="l" defTabSz="1217889" rtl="0" eaLnBrk="1" latinLnBrk="0" hangingPunct="1">
              <a:defRPr sz="23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332" dirty="0">
                <a:solidFill>
                  <a:prstClr val="black"/>
                </a:solidFill>
                <a:latin typeface="Calibri" panose="020F0502020204030204"/>
              </a:rPr>
              <a:t>BSS2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966646" y="1083153"/>
            <a:ext cx="532331" cy="297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7632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332" dirty="0" smtClean="0">
                <a:solidFill>
                  <a:prstClr val="black"/>
                </a:solidFill>
                <a:latin typeface="Calibri" panose="020F0502020204030204"/>
                <a:ea typeface="+mn-ea"/>
              </a:rPr>
              <a:t>S5-B</a:t>
            </a:r>
            <a:endParaRPr lang="en-US" sz="1332" dirty="0">
              <a:solidFill>
                <a:prstClr val="black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012244" y="6369727"/>
            <a:ext cx="539319" cy="297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7632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332" dirty="0" smtClean="0">
                <a:solidFill>
                  <a:prstClr val="black"/>
                </a:solidFill>
                <a:latin typeface="Calibri" panose="020F0502020204030204"/>
                <a:ea typeface="+mn-ea"/>
              </a:rPr>
              <a:t>S1-B</a:t>
            </a:r>
            <a:endParaRPr lang="en-US" sz="1332" dirty="0">
              <a:solidFill>
                <a:prstClr val="black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019035" y="2458767"/>
            <a:ext cx="532529" cy="297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7632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332" dirty="0" smtClean="0">
                <a:solidFill>
                  <a:prstClr val="black"/>
                </a:solidFill>
                <a:latin typeface="Calibri" panose="020F0502020204030204"/>
                <a:ea typeface="+mn-ea"/>
              </a:rPr>
              <a:t>S4-B</a:t>
            </a:r>
            <a:endParaRPr lang="en-US" sz="1332" dirty="0">
              <a:solidFill>
                <a:prstClr val="black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58" name="TextBox 130"/>
          <p:cNvSpPr txBox="1"/>
          <p:nvPr/>
        </p:nvSpPr>
        <p:spPr>
          <a:xfrm>
            <a:off x="3001781" y="3741135"/>
            <a:ext cx="549783" cy="297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217889" rtl="0" eaLnBrk="1" latinLnBrk="0" hangingPunct="1">
              <a:defRPr sz="23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8945" algn="l" defTabSz="1217889" rtl="0" eaLnBrk="1" latinLnBrk="0" hangingPunct="1">
              <a:defRPr sz="23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7889" algn="l" defTabSz="1217889" rtl="0" eaLnBrk="1" latinLnBrk="0" hangingPunct="1">
              <a:defRPr sz="23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6834" algn="l" defTabSz="1217889" rtl="0" eaLnBrk="1" latinLnBrk="0" hangingPunct="1">
              <a:defRPr sz="23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5779" algn="l" defTabSz="1217889" rtl="0" eaLnBrk="1" latinLnBrk="0" hangingPunct="1">
              <a:defRPr sz="23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4723" algn="l" defTabSz="1217889" rtl="0" eaLnBrk="1" latinLnBrk="0" hangingPunct="1">
              <a:defRPr sz="23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3668" algn="l" defTabSz="1217889" rtl="0" eaLnBrk="1" latinLnBrk="0" hangingPunct="1">
              <a:defRPr sz="23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2613" algn="l" defTabSz="1217889" rtl="0" eaLnBrk="1" latinLnBrk="0" hangingPunct="1">
              <a:defRPr sz="23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1557" algn="l" defTabSz="1217889" rtl="0" eaLnBrk="1" latinLnBrk="0" hangingPunct="1">
              <a:defRPr sz="23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332" dirty="0" smtClean="0">
                <a:solidFill>
                  <a:prstClr val="black"/>
                </a:solidFill>
                <a:latin typeface="Calibri" panose="020F0502020204030204"/>
              </a:rPr>
              <a:t>S3-B</a:t>
            </a:r>
            <a:endParaRPr lang="en-US" sz="1332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9" name="TextBox 130"/>
          <p:cNvSpPr txBox="1"/>
          <p:nvPr/>
        </p:nvSpPr>
        <p:spPr>
          <a:xfrm>
            <a:off x="2996148" y="5049569"/>
            <a:ext cx="555415" cy="297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217889" rtl="0" eaLnBrk="1" latinLnBrk="0" hangingPunct="1">
              <a:defRPr sz="23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8945" algn="l" defTabSz="1217889" rtl="0" eaLnBrk="1" latinLnBrk="0" hangingPunct="1">
              <a:defRPr sz="23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7889" algn="l" defTabSz="1217889" rtl="0" eaLnBrk="1" latinLnBrk="0" hangingPunct="1">
              <a:defRPr sz="23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6834" algn="l" defTabSz="1217889" rtl="0" eaLnBrk="1" latinLnBrk="0" hangingPunct="1">
              <a:defRPr sz="23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5779" algn="l" defTabSz="1217889" rtl="0" eaLnBrk="1" latinLnBrk="0" hangingPunct="1">
              <a:defRPr sz="23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4723" algn="l" defTabSz="1217889" rtl="0" eaLnBrk="1" latinLnBrk="0" hangingPunct="1">
              <a:defRPr sz="23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3668" algn="l" defTabSz="1217889" rtl="0" eaLnBrk="1" latinLnBrk="0" hangingPunct="1">
              <a:defRPr sz="23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2613" algn="l" defTabSz="1217889" rtl="0" eaLnBrk="1" latinLnBrk="0" hangingPunct="1">
              <a:defRPr sz="23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1557" algn="l" defTabSz="1217889" rtl="0" eaLnBrk="1" latinLnBrk="0" hangingPunct="1">
              <a:defRPr sz="23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332" dirty="0" smtClean="0">
                <a:solidFill>
                  <a:prstClr val="black"/>
                </a:solidFill>
                <a:latin typeface="Calibri" panose="020F0502020204030204"/>
              </a:rPr>
              <a:t>S2-B</a:t>
            </a:r>
            <a:endParaRPr lang="en-US" sz="1332" dirty="0">
              <a:solidFill>
                <a:prstClr val="black"/>
              </a:solidFill>
              <a:latin typeface="Calibri" panose="020F0502020204030204"/>
            </a:endParaRPr>
          </a:p>
        </p:txBody>
      </p:sp>
      <p:cxnSp>
        <p:nvCxnSpPr>
          <p:cNvPr id="69" name="Straight Connector 68"/>
          <p:cNvCxnSpPr/>
          <p:nvPr/>
        </p:nvCxnSpPr>
        <p:spPr>
          <a:xfrm>
            <a:off x="1029632" y="3648006"/>
            <a:ext cx="263885" cy="0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70" name="Straight Arrow Connector 69"/>
          <p:cNvCxnSpPr/>
          <p:nvPr/>
        </p:nvCxnSpPr>
        <p:spPr>
          <a:xfrm flipV="1">
            <a:off x="1164233" y="2328199"/>
            <a:ext cx="0" cy="1313789"/>
          </a:xfrm>
          <a:prstGeom prst="straightConnector1">
            <a:avLst/>
          </a:prstGeom>
          <a:noFill/>
          <a:ln w="19050" cap="flat" cmpd="sng" algn="ctr">
            <a:solidFill>
              <a:srgbClr val="ED7D31"/>
            </a:solidFill>
            <a:prstDash val="solid"/>
            <a:miter lim="800000"/>
            <a:headEnd type="triangle"/>
            <a:tailEnd type="triangle"/>
          </a:ln>
          <a:effectLst/>
        </p:spPr>
      </p:cxnSp>
      <p:cxnSp>
        <p:nvCxnSpPr>
          <p:cNvPr id="71" name="Straight Connector 70"/>
          <p:cNvCxnSpPr/>
          <p:nvPr/>
        </p:nvCxnSpPr>
        <p:spPr>
          <a:xfrm>
            <a:off x="1029632" y="4961795"/>
            <a:ext cx="263885" cy="0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72" name="Straight Arrow Connector 71"/>
          <p:cNvCxnSpPr/>
          <p:nvPr/>
        </p:nvCxnSpPr>
        <p:spPr>
          <a:xfrm flipV="1">
            <a:off x="1164233" y="3641988"/>
            <a:ext cx="0" cy="1313789"/>
          </a:xfrm>
          <a:prstGeom prst="straightConnector1">
            <a:avLst/>
          </a:prstGeom>
          <a:noFill/>
          <a:ln w="19050" cap="flat" cmpd="sng" algn="ctr">
            <a:solidFill>
              <a:srgbClr val="ED7D31"/>
            </a:solidFill>
            <a:prstDash val="solid"/>
            <a:miter lim="800000"/>
            <a:headEnd type="triangle"/>
            <a:tailEnd type="triangle"/>
          </a:ln>
          <a:effectLst/>
        </p:spPr>
      </p:cxnSp>
      <p:cxnSp>
        <p:nvCxnSpPr>
          <p:cNvPr id="73" name="Straight Connector 72"/>
          <p:cNvCxnSpPr/>
          <p:nvPr/>
        </p:nvCxnSpPr>
        <p:spPr>
          <a:xfrm>
            <a:off x="1029632" y="6275584"/>
            <a:ext cx="263885" cy="0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74" name="Straight Arrow Connector 73"/>
          <p:cNvCxnSpPr/>
          <p:nvPr/>
        </p:nvCxnSpPr>
        <p:spPr>
          <a:xfrm flipV="1">
            <a:off x="1164233" y="4974842"/>
            <a:ext cx="0" cy="1313789"/>
          </a:xfrm>
          <a:prstGeom prst="straightConnector1">
            <a:avLst/>
          </a:prstGeom>
          <a:noFill/>
          <a:ln w="19050" cap="flat" cmpd="sng" algn="ctr">
            <a:solidFill>
              <a:srgbClr val="ED7D31"/>
            </a:solidFill>
            <a:prstDash val="solid"/>
            <a:miter lim="800000"/>
            <a:headEnd type="triangle"/>
            <a:tailEnd type="triangle"/>
          </a:ln>
          <a:effectLst/>
        </p:spPr>
      </p:cxnSp>
      <p:cxnSp>
        <p:nvCxnSpPr>
          <p:cNvPr id="76" name="Straight Arrow Connector 75"/>
          <p:cNvCxnSpPr/>
          <p:nvPr/>
        </p:nvCxnSpPr>
        <p:spPr>
          <a:xfrm>
            <a:off x="1676400" y="1015160"/>
            <a:ext cx="645676" cy="0"/>
          </a:xfrm>
          <a:prstGeom prst="straightConnector1">
            <a:avLst/>
          </a:prstGeom>
          <a:noFill/>
          <a:ln w="19050" cap="flat" cmpd="sng" algn="ctr">
            <a:solidFill>
              <a:srgbClr val="ED7D31"/>
            </a:solidFill>
            <a:prstDash val="solid"/>
            <a:miter lim="800000"/>
            <a:headEnd type="triangle"/>
            <a:tailEnd type="triangle"/>
          </a:ln>
          <a:effectLst/>
        </p:spPr>
      </p:cxnSp>
      <p:sp>
        <p:nvSpPr>
          <p:cNvPr id="79" name="TextBox 54"/>
          <p:cNvSpPr txBox="1"/>
          <p:nvPr/>
        </p:nvSpPr>
        <p:spPr>
          <a:xfrm>
            <a:off x="1688844" y="959868"/>
            <a:ext cx="597156" cy="297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217889" rtl="0" eaLnBrk="1" latinLnBrk="0" hangingPunct="1">
              <a:defRPr sz="23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8945" algn="l" defTabSz="1217889" rtl="0" eaLnBrk="1" latinLnBrk="0" hangingPunct="1">
              <a:defRPr sz="23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7889" algn="l" defTabSz="1217889" rtl="0" eaLnBrk="1" latinLnBrk="0" hangingPunct="1">
              <a:defRPr sz="23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6834" algn="l" defTabSz="1217889" rtl="0" eaLnBrk="1" latinLnBrk="0" hangingPunct="1">
              <a:defRPr sz="23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5779" algn="l" defTabSz="1217889" rtl="0" eaLnBrk="1" latinLnBrk="0" hangingPunct="1">
              <a:defRPr sz="23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4723" algn="l" defTabSz="1217889" rtl="0" eaLnBrk="1" latinLnBrk="0" hangingPunct="1">
              <a:defRPr sz="23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3668" algn="l" defTabSz="1217889" rtl="0" eaLnBrk="1" latinLnBrk="0" hangingPunct="1">
              <a:defRPr sz="23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2613" algn="l" defTabSz="1217889" rtl="0" eaLnBrk="1" latinLnBrk="0" hangingPunct="1">
              <a:defRPr sz="23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1557" algn="l" defTabSz="1217889" rtl="0" eaLnBrk="1" latinLnBrk="0" hangingPunct="1">
              <a:defRPr sz="23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332" dirty="0" smtClean="0">
                <a:solidFill>
                  <a:prstClr val="black"/>
                </a:solidFill>
                <a:latin typeface="Calibri" panose="020F0502020204030204"/>
              </a:rPr>
              <a:t>3m</a:t>
            </a:r>
            <a:endParaRPr lang="en-US" sz="1332" dirty="0">
              <a:solidFill>
                <a:prstClr val="black"/>
              </a:solidFill>
              <a:latin typeface="Calibri" panose="020F0502020204030204"/>
            </a:endParaRPr>
          </a:p>
        </p:txBody>
      </p:sp>
      <p:cxnSp>
        <p:nvCxnSpPr>
          <p:cNvPr id="80" name="Straight Arrow Connector 79"/>
          <p:cNvCxnSpPr/>
          <p:nvPr/>
        </p:nvCxnSpPr>
        <p:spPr>
          <a:xfrm>
            <a:off x="1664851" y="2328876"/>
            <a:ext cx="645676" cy="0"/>
          </a:xfrm>
          <a:prstGeom prst="straightConnector1">
            <a:avLst/>
          </a:prstGeom>
          <a:noFill/>
          <a:ln w="19050" cap="flat" cmpd="sng" algn="ctr">
            <a:solidFill>
              <a:srgbClr val="ED7D31"/>
            </a:solidFill>
            <a:prstDash val="solid"/>
            <a:miter lim="800000"/>
            <a:headEnd type="triangle"/>
            <a:tailEnd type="triangle"/>
          </a:ln>
          <a:effectLst/>
        </p:spPr>
      </p:cxnSp>
      <p:sp>
        <p:nvSpPr>
          <p:cNvPr id="81" name="TextBox 54"/>
          <p:cNvSpPr txBox="1"/>
          <p:nvPr/>
        </p:nvSpPr>
        <p:spPr>
          <a:xfrm>
            <a:off x="1677295" y="2273584"/>
            <a:ext cx="597156" cy="297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217889" rtl="0" eaLnBrk="1" latinLnBrk="0" hangingPunct="1">
              <a:defRPr sz="23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8945" algn="l" defTabSz="1217889" rtl="0" eaLnBrk="1" latinLnBrk="0" hangingPunct="1">
              <a:defRPr sz="23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7889" algn="l" defTabSz="1217889" rtl="0" eaLnBrk="1" latinLnBrk="0" hangingPunct="1">
              <a:defRPr sz="23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6834" algn="l" defTabSz="1217889" rtl="0" eaLnBrk="1" latinLnBrk="0" hangingPunct="1">
              <a:defRPr sz="23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5779" algn="l" defTabSz="1217889" rtl="0" eaLnBrk="1" latinLnBrk="0" hangingPunct="1">
              <a:defRPr sz="23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4723" algn="l" defTabSz="1217889" rtl="0" eaLnBrk="1" latinLnBrk="0" hangingPunct="1">
              <a:defRPr sz="23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3668" algn="l" defTabSz="1217889" rtl="0" eaLnBrk="1" latinLnBrk="0" hangingPunct="1">
              <a:defRPr sz="23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2613" algn="l" defTabSz="1217889" rtl="0" eaLnBrk="1" latinLnBrk="0" hangingPunct="1">
              <a:defRPr sz="23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1557" algn="l" defTabSz="1217889" rtl="0" eaLnBrk="1" latinLnBrk="0" hangingPunct="1">
              <a:defRPr sz="23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332" dirty="0" smtClean="0">
                <a:solidFill>
                  <a:prstClr val="black"/>
                </a:solidFill>
                <a:latin typeface="Calibri" panose="020F0502020204030204"/>
              </a:rPr>
              <a:t>3m</a:t>
            </a:r>
            <a:endParaRPr lang="en-US" sz="1332" dirty="0">
              <a:solidFill>
                <a:prstClr val="black"/>
              </a:solidFill>
              <a:latin typeface="Calibri" panose="020F0502020204030204"/>
            </a:endParaRPr>
          </a:p>
        </p:txBody>
      </p:sp>
      <p:cxnSp>
        <p:nvCxnSpPr>
          <p:cNvPr id="84" name="Straight Arrow Connector 83"/>
          <p:cNvCxnSpPr/>
          <p:nvPr/>
        </p:nvCxnSpPr>
        <p:spPr>
          <a:xfrm>
            <a:off x="1676667" y="3643338"/>
            <a:ext cx="645676" cy="0"/>
          </a:xfrm>
          <a:prstGeom prst="straightConnector1">
            <a:avLst/>
          </a:prstGeom>
          <a:noFill/>
          <a:ln w="19050" cap="flat" cmpd="sng" algn="ctr">
            <a:solidFill>
              <a:srgbClr val="ED7D31"/>
            </a:solidFill>
            <a:prstDash val="solid"/>
            <a:miter lim="800000"/>
            <a:headEnd type="triangle"/>
            <a:tailEnd type="triangle"/>
          </a:ln>
          <a:effectLst/>
        </p:spPr>
      </p:cxnSp>
      <p:sp>
        <p:nvSpPr>
          <p:cNvPr id="85" name="TextBox 54"/>
          <p:cNvSpPr txBox="1"/>
          <p:nvPr/>
        </p:nvSpPr>
        <p:spPr>
          <a:xfrm>
            <a:off x="1689111" y="3588046"/>
            <a:ext cx="597156" cy="297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217889" rtl="0" eaLnBrk="1" latinLnBrk="0" hangingPunct="1">
              <a:defRPr sz="23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8945" algn="l" defTabSz="1217889" rtl="0" eaLnBrk="1" latinLnBrk="0" hangingPunct="1">
              <a:defRPr sz="23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7889" algn="l" defTabSz="1217889" rtl="0" eaLnBrk="1" latinLnBrk="0" hangingPunct="1">
              <a:defRPr sz="23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6834" algn="l" defTabSz="1217889" rtl="0" eaLnBrk="1" latinLnBrk="0" hangingPunct="1">
              <a:defRPr sz="23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5779" algn="l" defTabSz="1217889" rtl="0" eaLnBrk="1" latinLnBrk="0" hangingPunct="1">
              <a:defRPr sz="23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4723" algn="l" defTabSz="1217889" rtl="0" eaLnBrk="1" latinLnBrk="0" hangingPunct="1">
              <a:defRPr sz="23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3668" algn="l" defTabSz="1217889" rtl="0" eaLnBrk="1" latinLnBrk="0" hangingPunct="1">
              <a:defRPr sz="23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2613" algn="l" defTabSz="1217889" rtl="0" eaLnBrk="1" latinLnBrk="0" hangingPunct="1">
              <a:defRPr sz="23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1557" algn="l" defTabSz="1217889" rtl="0" eaLnBrk="1" latinLnBrk="0" hangingPunct="1">
              <a:defRPr sz="23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332" dirty="0" smtClean="0">
                <a:solidFill>
                  <a:prstClr val="black"/>
                </a:solidFill>
                <a:latin typeface="Calibri" panose="020F0502020204030204"/>
              </a:rPr>
              <a:t>3m</a:t>
            </a:r>
            <a:endParaRPr lang="en-US" sz="1332" dirty="0">
              <a:solidFill>
                <a:prstClr val="black"/>
              </a:solidFill>
              <a:latin typeface="Calibri" panose="020F0502020204030204"/>
            </a:endParaRPr>
          </a:p>
        </p:txBody>
      </p:sp>
      <p:cxnSp>
        <p:nvCxnSpPr>
          <p:cNvPr id="86" name="Straight Arrow Connector 85"/>
          <p:cNvCxnSpPr/>
          <p:nvPr/>
        </p:nvCxnSpPr>
        <p:spPr>
          <a:xfrm>
            <a:off x="1700032" y="4955777"/>
            <a:ext cx="645676" cy="0"/>
          </a:xfrm>
          <a:prstGeom prst="straightConnector1">
            <a:avLst/>
          </a:prstGeom>
          <a:noFill/>
          <a:ln w="19050" cap="flat" cmpd="sng" algn="ctr">
            <a:solidFill>
              <a:srgbClr val="ED7D31"/>
            </a:solidFill>
            <a:prstDash val="solid"/>
            <a:miter lim="800000"/>
            <a:headEnd type="triangle"/>
            <a:tailEnd type="triangle"/>
          </a:ln>
          <a:effectLst/>
        </p:spPr>
      </p:cxnSp>
      <p:sp>
        <p:nvSpPr>
          <p:cNvPr id="87" name="TextBox 54"/>
          <p:cNvSpPr txBox="1"/>
          <p:nvPr/>
        </p:nvSpPr>
        <p:spPr>
          <a:xfrm>
            <a:off x="1712476" y="4900485"/>
            <a:ext cx="597156" cy="297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217889" rtl="0" eaLnBrk="1" latinLnBrk="0" hangingPunct="1">
              <a:defRPr sz="23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8945" algn="l" defTabSz="1217889" rtl="0" eaLnBrk="1" latinLnBrk="0" hangingPunct="1">
              <a:defRPr sz="23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7889" algn="l" defTabSz="1217889" rtl="0" eaLnBrk="1" latinLnBrk="0" hangingPunct="1">
              <a:defRPr sz="23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6834" algn="l" defTabSz="1217889" rtl="0" eaLnBrk="1" latinLnBrk="0" hangingPunct="1">
              <a:defRPr sz="23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5779" algn="l" defTabSz="1217889" rtl="0" eaLnBrk="1" latinLnBrk="0" hangingPunct="1">
              <a:defRPr sz="23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4723" algn="l" defTabSz="1217889" rtl="0" eaLnBrk="1" latinLnBrk="0" hangingPunct="1">
              <a:defRPr sz="23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3668" algn="l" defTabSz="1217889" rtl="0" eaLnBrk="1" latinLnBrk="0" hangingPunct="1">
              <a:defRPr sz="23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2613" algn="l" defTabSz="1217889" rtl="0" eaLnBrk="1" latinLnBrk="0" hangingPunct="1">
              <a:defRPr sz="23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1557" algn="l" defTabSz="1217889" rtl="0" eaLnBrk="1" latinLnBrk="0" hangingPunct="1">
              <a:defRPr sz="23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332" dirty="0" smtClean="0">
                <a:solidFill>
                  <a:prstClr val="black"/>
                </a:solidFill>
                <a:latin typeface="Calibri" panose="020F0502020204030204"/>
              </a:rPr>
              <a:t>3m</a:t>
            </a:r>
            <a:endParaRPr lang="en-US" sz="1332" dirty="0">
              <a:solidFill>
                <a:prstClr val="black"/>
              </a:solidFill>
              <a:latin typeface="Calibri" panose="020F0502020204030204"/>
            </a:endParaRPr>
          </a:p>
        </p:txBody>
      </p:sp>
      <p:cxnSp>
        <p:nvCxnSpPr>
          <p:cNvPr id="88" name="Straight Arrow Connector 87"/>
          <p:cNvCxnSpPr/>
          <p:nvPr/>
        </p:nvCxnSpPr>
        <p:spPr>
          <a:xfrm>
            <a:off x="1688483" y="6269493"/>
            <a:ext cx="645676" cy="0"/>
          </a:xfrm>
          <a:prstGeom prst="straightConnector1">
            <a:avLst/>
          </a:prstGeom>
          <a:noFill/>
          <a:ln w="19050" cap="flat" cmpd="sng" algn="ctr">
            <a:solidFill>
              <a:srgbClr val="ED7D31"/>
            </a:solidFill>
            <a:prstDash val="solid"/>
            <a:miter lim="800000"/>
            <a:headEnd type="triangle"/>
            <a:tailEnd type="triangle"/>
          </a:ln>
          <a:effectLst/>
        </p:spPr>
      </p:cxnSp>
      <p:sp>
        <p:nvSpPr>
          <p:cNvPr id="89" name="TextBox 54"/>
          <p:cNvSpPr txBox="1"/>
          <p:nvPr/>
        </p:nvSpPr>
        <p:spPr>
          <a:xfrm>
            <a:off x="1700927" y="6214201"/>
            <a:ext cx="597156" cy="297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217889" rtl="0" eaLnBrk="1" latinLnBrk="0" hangingPunct="1">
              <a:defRPr sz="23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8945" algn="l" defTabSz="1217889" rtl="0" eaLnBrk="1" latinLnBrk="0" hangingPunct="1">
              <a:defRPr sz="23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7889" algn="l" defTabSz="1217889" rtl="0" eaLnBrk="1" latinLnBrk="0" hangingPunct="1">
              <a:defRPr sz="23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6834" algn="l" defTabSz="1217889" rtl="0" eaLnBrk="1" latinLnBrk="0" hangingPunct="1">
              <a:defRPr sz="23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5779" algn="l" defTabSz="1217889" rtl="0" eaLnBrk="1" latinLnBrk="0" hangingPunct="1">
              <a:defRPr sz="23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4723" algn="l" defTabSz="1217889" rtl="0" eaLnBrk="1" latinLnBrk="0" hangingPunct="1">
              <a:defRPr sz="23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3668" algn="l" defTabSz="1217889" rtl="0" eaLnBrk="1" latinLnBrk="0" hangingPunct="1">
              <a:defRPr sz="23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2613" algn="l" defTabSz="1217889" rtl="0" eaLnBrk="1" latinLnBrk="0" hangingPunct="1">
              <a:defRPr sz="23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1557" algn="l" defTabSz="1217889" rtl="0" eaLnBrk="1" latinLnBrk="0" hangingPunct="1">
              <a:defRPr sz="23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332" dirty="0" smtClean="0">
                <a:solidFill>
                  <a:prstClr val="black"/>
                </a:solidFill>
                <a:latin typeface="Calibri" panose="020F0502020204030204"/>
              </a:rPr>
              <a:t>3m</a:t>
            </a:r>
            <a:endParaRPr lang="en-US" sz="1332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581894" y="6120830"/>
            <a:ext cx="683935" cy="297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7632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332" dirty="0" smtClean="0">
                <a:solidFill>
                  <a:prstClr val="black"/>
                </a:solidFill>
                <a:latin typeface="Calibri" panose="020F0502020204030204"/>
                <a:ea typeface="+mn-ea"/>
              </a:rPr>
              <a:t>  0m</a:t>
            </a:r>
            <a:endParaRPr lang="en-US" sz="1332" dirty="0">
              <a:solidFill>
                <a:prstClr val="black"/>
              </a:solidFill>
              <a:latin typeface="Calibri" panose="020F0502020204030204"/>
              <a:ea typeface="+mn-ea"/>
            </a:endParaRPr>
          </a:p>
        </p:txBody>
      </p:sp>
      <p:pic>
        <p:nvPicPr>
          <p:cNvPr id="93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800000">
            <a:off x="2428362" y="736122"/>
            <a:ext cx="484698" cy="477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800000">
            <a:off x="2992457" y="724231"/>
            <a:ext cx="484698" cy="477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800000">
            <a:off x="2440651" y="2089471"/>
            <a:ext cx="484698" cy="477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800000">
            <a:off x="3004746" y="2077580"/>
            <a:ext cx="484698" cy="477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800000">
            <a:off x="2440651" y="3378065"/>
            <a:ext cx="484698" cy="477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800000">
            <a:off x="3004746" y="3366174"/>
            <a:ext cx="484698" cy="477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800000">
            <a:off x="2447441" y="4678550"/>
            <a:ext cx="484698" cy="477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800000">
            <a:off x="3011536" y="4666659"/>
            <a:ext cx="484698" cy="477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800000">
            <a:off x="2466115" y="5986638"/>
            <a:ext cx="484698" cy="477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800000">
            <a:off x="3030210" y="5974747"/>
            <a:ext cx="484698" cy="477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869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1" y="685800"/>
            <a:ext cx="8305800" cy="1065213"/>
          </a:xfrm>
        </p:spPr>
        <p:txBody>
          <a:bodyPr/>
          <a:lstStyle/>
          <a:p>
            <a:r>
              <a:rPr kumimoji="1" lang="en-US" altLang="ja-JP" dirty="0" smtClean="0"/>
              <a:t> Reference Deployment Scenario in 15/0652r1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September, 2015</a:t>
            </a:r>
            <a:endParaRPr 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2D2062C0-C847-4A13-8FA5-E3D8EB01C832}" type="slidenum">
              <a:rPr lang="en-US" smtClean="0"/>
              <a:pPr/>
              <a:t>4</a:t>
            </a:fld>
            <a:endParaRPr lang="en-US" dirty="0"/>
          </a:p>
        </p:txBody>
      </p:sp>
      <p:cxnSp>
        <p:nvCxnSpPr>
          <p:cNvPr id="39" name="直線矢印コネクタ 38"/>
          <p:cNvCxnSpPr>
            <a:stCxn id="45" idx="6"/>
            <a:endCxn id="40" idx="2"/>
          </p:cNvCxnSpPr>
          <p:nvPr/>
        </p:nvCxnSpPr>
        <p:spPr>
          <a:xfrm>
            <a:off x="1970136" y="3416506"/>
            <a:ext cx="5110332" cy="0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円/楕円 39"/>
          <p:cNvSpPr/>
          <p:nvPr/>
        </p:nvSpPr>
        <p:spPr>
          <a:xfrm>
            <a:off x="7080468" y="3355533"/>
            <a:ext cx="121946" cy="121946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ja-JP" altLang="en-US" dirty="0" err="1">
              <a:solidFill>
                <a:prstClr val="black"/>
              </a:solidFill>
            </a:endParaRPr>
          </a:p>
        </p:txBody>
      </p:sp>
      <p:sp>
        <p:nvSpPr>
          <p:cNvPr id="41" name="円/楕円 40"/>
          <p:cNvSpPr/>
          <p:nvPr/>
        </p:nvSpPr>
        <p:spPr>
          <a:xfrm>
            <a:off x="6551194" y="2833487"/>
            <a:ext cx="1161445" cy="1161445"/>
          </a:xfrm>
          <a:prstGeom prst="ellipse">
            <a:avLst/>
          </a:prstGeom>
          <a:noFill/>
          <a:ln w="9525"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ja-JP" altLang="en-US" dirty="0" err="1">
              <a:solidFill>
                <a:prstClr val="black"/>
              </a:solidFill>
            </a:endParaRPr>
          </a:p>
        </p:txBody>
      </p:sp>
      <p:cxnSp>
        <p:nvCxnSpPr>
          <p:cNvPr id="42" name="直線矢印コネクタ 41"/>
          <p:cNvCxnSpPr>
            <a:stCxn id="40" idx="0"/>
            <a:endCxn id="43" idx="4"/>
          </p:cNvCxnSpPr>
          <p:nvPr/>
        </p:nvCxnSpPr>
        <p:spPr>
          <a:xfrm flipH="1" flipV="1">
            <a:off x="7128280" y="2895891"/>
            <a:ext cx="13161" cy="459642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円/楕円 42"/>
          <p:cNvSpPr/>
          <p:nvPr/>
        </p:nvSpPr>
        <p:spPr>
          <a:xfrm>
            <a:off x="7067307" y="2773945"/>
            <a:ext cx="121946" cy="12194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ja-JP" altLang="en-US" dirty="0" err="1">
              <a:solidFill>
                <a:prstClr val="white"/>
              </a:solidFill>
            </a:endParaRPr>
          </a:p>
        </p:txBody>
      </p:sp>
      <p:sp>
        <p:nvSpPr>
          <p:cNvPr id="44" name="円/楕円 43"/>
          <p:cNvSpPr/>
          <p:nvPr/>
        </p:nvSpPr>
        <p:spPr>
          <a:xfrm>
            <a:off x="7090913" y="3942526"/>
            <a:ext cx="121946" cy="12194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ja-JP" altLang="en-US" dirty="0" err="1">
              <a:solidFill>
                <a:prstClr val="white"/>
              </a:solidFill>
            </a:endParaRPr>
          </a:p>
        </p:txBody>
      </p:sp>
      <p:sp>
        <p:nvSpPr>
          <p:cNvPr id="45" name="円/楕円 44"/>
          <p:cNvSpPr/>
          <p:nvPr/>
        </p:nvSpPr>
        <p:spPr>
          <a:xfrm>
            <a:off x="1848190" y="3355533"/>
            <a:ext cx="121946" cy="121946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ja-JP" altLang="en-US" dirty="0" err="1">
              <a:solidFill>
                <a:prstClr val="black"/>
              </a:solidFill>
            </a:endParaRPr>
          </a:p>
        </p:txBody>
      </p:sp>
      <p:sp>
        <p:nvSpPr>
          <p:cNvPr id="46" name="円/楕円 45"/>
          <p:cNvSpPr/>
          <p:nvPr/>
        </p:nvSpPr>
        <p:spPr>
          <a:xfrm>
            <a:off x="1318916" y="2833487"/>
            <a:ext cx="1161445" cy="1161445"/>
          </a:xfrm>
          <a:prstGeom prst="ellipse">
            <a:avLst/>
          </a:prstGeom>
          <a:noFill/>
          <a:ln w="9525"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ja-JP" altLang="en-US" dirty="0" err="1">
              <a:solidFill>
                <a:prstClr val="black"/>
              </a:solidFill>
            </a:endParaRPr>
          </a:p>
        </p:txBody>
      </p:sp>
      <p:sp>
        <p:nvSpPr>
          <p:cNvPr id="47" name="円/楕円 46"/>
          <p:cNvSpPr/>
          <p:nvPr/>
        </p:nvSpPr>
        <p:spPr>
          <a:xfrm>
            <a:off x="1835029" y="2773945"/>
            <a:ext cx="121946" cy="1219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ja-JP" altLang="en-US" dirty="0" err="1">
              <a:solidFill>
                <a:prstClr val="white"/>
              </a:solidFill>
            </a:endParaRPr>
          </a:p>
        </p:txBody>
      </p:sp>
      <p:sp>
        <p:nvSpPr>
          <p:cNvPr id="48" name="円/楕円 47"/>
          <p:cNvSpPr/>
          <p:nvPr/>
        </p:nvSpPr>
        <p:spPr>
          <a:xfrm>
            <a:off x="1858635" y="3942526"/>
            <a:ext cx="121946" cy="121946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ja-JP" altLang="en-US" dirty="0" err="1">
              <a:solidFill>
                <a:prstClr val="white"/>
              </a:solidFill>
            </a:endParaRPr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4301518" y="3204799"/>
            <a:ext cx="499952" cy="169277"/>
          </a:xfrm>
          <a:prstGeom prst="rect">
            <a:avLst/>
          </a:prstGeom>
        </p:spPr>
        <p:txBody>
          <a:bodyPr wrap="square" lIns="0" tIns="0" rIns="0" bIns="0" rtlCol="0" anchor="t" anchorCtr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1100" b="1" dirty="0" smtClean="0">
                <a:solidFill>
                  <a:prstClr val="black"/>
                </a:solidFill>
              </a:rPr>
              <a:t>30m</a:t>
            </a:r>
            <a:endParaRPr lang="ja-JP" altLang="en-US" sz="1100" b="1" dirty="0">
              <a:solidFill>
                <a:prstClr val="black"/>
              </a:solidFill>
            </a:endParaRPr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7007834" y="3122330"/>
            <a:ext cx="499952" cy="169277"/>
          </a:xfrm>
          <a:prstGeom prst="rect">
            <a:avLst/>
          </a:prstGeom>
        </p:spPr>
        <p:txBody>
          <a:bodyPr wrap="square" lIns="0" tIns="0" rIns="0" bIns="0" rtlCol="0" anchor="t" anchorCtr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1100" b="1" dirty="0">
                <a:solidFill>
                  <a:prstClr val="black"/>
                </a:solidFill>
              </a:rPr>
              <a:t>3m</a:t>
            </a:r>
            <a:endParaRPr lang="ja-JP" altLang="en-US" sz="1100" b="1" dirty="0">
              <a:solidFill>
                <a:prstClr val="black"/>
              </a:solidFill>
            </a:endParaRPr>
          </a:p>
        </p:txBody>
      </p:sp>
      <p:cxnSp>
        <p:nvCxnSpPr>
          <p:cNvPr id="51" name="直線矢印コネクタ 50"/>
          <p:cNvCxnSpPr>
            <a:stCxn id="45" idx="0"/>
            <a:endCxn id="47" idx="4"/>
          </p:cNvCxnSpPr>
          <p:nvPr/>
        </p:nvCxnSpPr>
        <p:spPr>
          <a:xfrm flipH="1" flipV="1">
            <a:off x="1896002" y="2895891"/>
            <a:ext cx="13161" cy="459642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テキスト ボックス 51"/>
          <p:cNvSpPr txBox="1"/>
          <p:nvPr/>
        </p:nvSpPr>
        <p:spPr>
          <a:xfrm>
            <a:off x="1529636" y="3105298"/>
            <a:ext cx="499952" cy="169277"/>
          </a:xfrm>
          <a:prstGeom prst="rect">
            <a:avLst/>
          </a:prstGeom>
        </p:spPr>
        <p:txBody>
          <a:bodyPr wrap="square" lIns="0" tIns="0" rIns="0" bIns="0" rtlCol="0" anchor="t" anchorCtr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1100" b="1" dirty="0">
                <a:solidFill>
                  <a:prstClr val="black"/>
                </a:solidFill>
              </a:rPr>
              <a:t>3m</a:t>
            </a:r>
            <a:endParaRPr lang="ja-JP" altLang="en-US" sz="1100" b="1" dirty="0">
              <a:solidFill>
                <a:prstClr val="black"/>
              </a:solidFill>
            </a:endParaRPr>
          </a:p>
        </p:txBody>
      </p:sp>
      <p:cxnSp>
        <p:nvCxnSpPr>
          <p:cNvPr id="53" name="直線矢印コネクタ 52"/>
          <p:cNvCxnSpPr>
            <a:stCxn id="48" idx="0"/>
            <a:endCxn id="45" idx="4"/>
          </p:cNvCxnSpPr>
          <p:nvPr/>
        </p:nvCxnSpPr>
        <p:spPr>
          <a:xfrm flipH="1" flipV="1">
            <a:off x="1909163" y="3477479"/>
            <a:ext cx="10445" cy="465047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矢印コネクタ 53"/>
          <p:cNvCxnSpPr>
            <a:stCxn id="44" idx="0"/>
            <a:endCxn id="40" idx="4"/>
          </p:cNvCxnSpPr>
          <p:nvPr/>
        </p:nvCxnSpPr>
        <p:spPr>
          <a:xfrm flipH="1" flipV="1">
            <a:off x="7141441" y="3477479"/>
            <a:ext cx="10445" cy="465047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テキスト ボックス 54"/>
          <p:cNvSpPr txBox="1"/>
          <p:nvPr/>
        </p:nvSpPr>
        <p:spPr>
          <a:xfrm>
            <a:off x="1434297" y="3355533"/>
            <a:ext cx="499952" cy="169277"/>
          </a:xfrm>
          <a:prstGeom prst="rect">
            <a:avLst/>
          </a:prstGeom>
        </p:spPr>
        <p:txBody>
          <a:bodyPr wrap="square" lIns="0" tIns="0" rIns="0" bIns="0" rtlCol="0" anchor="t" anchorCtr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1100" dirty="0">
                <a:solidFill>
                  <a:prstClr val="black"/>
                </a:solidFill>
              </a:rPr>
              <a:t>AP1</a:t>
            </a:r>
            <a:endParaRPr lang="ja-JP" altLang="en-US" sz="1100" dirty="0">
              <a:solidFill>
                <a:prstClr val="black"/>
              </a:solidFill>
            </a:endParaRPr>
          </a:p>
        </p:txBody>
      </p:sp>
      <p:sp>
        <p:nvSpPr>
          <p:cNvPr id="57" name="テキスト ボックス 56"/>
          <p:cNvSpPr txBox="1"/>
          <p:nvPr/>
        </p:nvSpPr>
        <p:spPr>
          <a:xfrm>
            <a:off x="7178709" y="3355533"/>
            <a:ext cx="499952" cy="169277"/>
          </a:xfrm>
          <a:prstGeom prst="rect">
            <a:avLst/>
          </a:prstGeom>
        </p:spPr>
        <p:txBody>
          <a:bodyPr wrap="square" lIns="0" tIns="0" rIns="0" bIns="0" rtlCol="0" anchor="t" anchorCtr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1100" dirty="0">
                <a:solidFill>
                  <a:prstClr val="black"/>
                </a:solidFill>
              </a:rPr>
              <a:t>AP2</a:t>
            </a:r>
            <a:endParaRPr lang="ja-JP" altLang="en-US" sz="1100" dirty="0">
              <a:solidFill>
                <a:prstClr val="black"/>
              </a:solidFill>
            </a:endParaRPr>
          </a:p>
        </p:txBody>
      </p:sp>
      <p:sp>
        <p:nvSpPr>
          <p:cNvPr id="58" name="テキスト ボックス 57"/>
          <p:cNvSpPr txBox="1"/>
          <p:nvPr/>
        </p:nvSpPr>
        <p:spPr>
          <a:xfrm>
            <a:off x="1203047" y="3994932"/>
            <a:ext cx="539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1200" dirty="0" smtClean="0">
                <a:solidFill>
                  <a:prstClr val="black"/>
                </a:solidFill>
              </a:rPr>
              <a:t>STA2</a:t>
            </a:r>
            <a:endParaRPr lang="ja-JP" altLang="en-US" sz="1200" dirty="0">
              <a:solidFill>
                <a:prstClr val="black"/>
              </a:solidFill>
            </a:endParaRPr>
          </a:p>
        </p:txBody>
      </p:sp>
      <p:sp>
        <p:nvSpPr>
          <p:cNvPr id="59" name="テキスト ボックス 58"/>
          <p:cNvSpPr txBox="1"/>
          <p:nvPr/>
        </p:nvSpPr>
        <p:spPr>
          <a:xfrm>
            <a:off x="7386101" y="3942526"/>
            <a:ext cx="539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1200" dirty="0">
                <a:solidFill>
                  <a:prstClr val="black"/>
                </a:solidFill>
              </a:rPr>
              <a:t>STA4</a:t>
            </a:r>
            <a:endParaRPr lang="ja-JP" altLang="en-US" sz="1200" dirty="0">
              <a:solidFill>
                <a:prstClr val="black"/>
              </a:solidFill>
            </a:endParaRPr>
          </a:p>
        </p:txBody>
      </p:sp>
      <p:sp>
        <p:nvSpPr>
          <p:cNvPr id="60" name="テキスト ボックス 59"/>
          <p:cNvSpPr txBox="1"/>
          <p:nvPr/>
        </p:nvSpPr>
        <p:spPr>
          <a:xfrm>
            <a:off x="2029588" y="2525072"/>
            <a:ext cx="539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1200" dirty="0">
                <a:solidFill>
                  <a:prstClr val="black"/>
                </a:solidFill>
              </a:rPr>
              <a:t>STA1</a:t>
            </a:r>
            <a:endParaRPr lang="ja-JP" altLang="en-US" sz="1200" dirty="0">
              <a:solidFill>
                <a:prstClr val="black"/>
              </a:solidFill>
            </a:endParaRPr>
          </a:p>
        </p:txBody>
      </p:sp>
      <p:sp>
        <p:nvSpPr>
          <p:cNvPr id="61" name="テキスト ボックス 60"/>
          <p:cNvSpPr txBox="1"/>
          <p:nvPr/>
        </p:nvSpPr>
        <p:spPr>
          <a:xfrm>
            <a:off x="7380312" y="2528900"/>
            <a:ext cx="539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1200" dirty="0" smtClean="0">
                <a:solidFill>
                  <a:prstClr val="black"/>
                </a:solidFill>
              </a:rPr>
              <a:t>STA3</a:t>
            </a:r>
            <a:endParaRPr lang="ja-JP" alt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015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Differences from Calibration Scenario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Testing in this contribution differs from 15/0652r1 in the following ways: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VHT20 (vs. VHT80)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AP EIRP = 15 dBm (vs. 20) / STA EIRP = 15 dBm (vs. 13)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Floating data MCS (vs. fixed MCS5)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Up to 64 MPDUs per A-MPDU (vs. 32)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Bidirectional (vs. UL only)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SGI</a:t>
            </a:r>
            <a:r>
              <a:rPr lang="en-US" dirty="0"/>
              <a:t> </a:t>
            </a:r>
            <a:r>
              <a:rPr lang="en-US" dirty="0" smtClean="0"/>
              <a:t>enabled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Beacons enabled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RTS/CTS enabled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PD thresholds -85 / -75 / -65 / -55  (vs. -76 / -66 / -56)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September, 2015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6413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1" y="685801"/>
            <a:ext cx="8763000" cy="609600"/>
          </a:xfrm>
        </p:spPr>
        <p:txBody>
          <a:bodyPr/>
          <a:lstStyle/>
          <a:p>
            <a:r>
              <a:rPr lang="en-US" dirty="0" smtClean="0"/>
              <a:t>Lab Building Floor Plan with AP/STA Locations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September, 2015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6</a:t>
            </a:fld>
            <a:endParaRPr lang="en-GB"/>
          </a:p>
        </p:txBody>
      </p:sp>
      <p:pic>
        <p:nvPicPr>
          <p:cNvPr id="8" name="Picture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514600" y="1419523"/>
            <a:ext cx="4466961" cy="504935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ounded Rectangular Callout 8"/>
          <p:cNvSpPr/>
          <p:nvPr/>
        </p:nvSpPr>
        <p:spPr bwMode="auto">
          <a:xfrm>
            <a:off x="1157037" y="5040930"/>
            <a:ext cx="990600" cy="533400"/>
          </a:xfrm>
          <a:prstGeom prst="wedgeRoundRectCallout">
            <a:avLst>
              <a:gd name="adj1" fmla="val 199770"/>
              <a:gd name="adj2" fmla="val 70394"/>
              <a:gd name="adj3" fmla="val 16667"/>
            </a:avLst>
          </a:prstGeom>
          <a:solidFill>
            <a:srgbClr val="FF9900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rPr>
              <a:t>BSS1</a:t>
            </a:r>
          </a:p>
        </p:txBody>
      </p:sp>
      <p:sp>
        <p:nvSpPr>
          <p:cNvPr id="10" name="Rounded Rectangular Callout 9"/>
          <p:cNvSpPr/>
          <p:nvPr/>
        </p:nvSpPr>
        <p:spPr bwMode="auto">
          <a:xfrm>
            <a:off x="1157037" y="4116504"/>
            <a:ext cx="990600" cy="533400"/>
          </a:xfrm>
          <a:prstGeom prst="wedgeRoundRectCallout">
            <a:avLst>
              <a:gd name="adj1" fmla="val 192482"/>
              <a:gd name="adj2" fmla="val 85432"/>
              <a:gd name="adj3" fmla="val 16667"/>
            </a:avLst>
          </a:prstGeom>
          <a:solidFill>
            <a:srgbClr val="FF9900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rPr>
              <a:t>BSS2</a:t>
            </a:r>
          </a:p>
        </p:txBody>
      </p:sp>
      <p:sp>
        <p:nvSpPr>
          <p:cNvPr id="11" name="Rounded Rectangular Callout 10"/>
          <p:cNvSpPr/>
          <p:nvPr/>
        </p:nvSpPr>
        <p:spPr bwMode="auto">
          <a:xfrm>
            <a:off x="1132974" y="3316404"/>
            <a:ext cx="990600" cy="533400"/>
          </a:xfrm>
          <a:prstGeom prst="wedgeRoundRectCallout">
            <a:avLst>
              <a:gd name="adj1" fmla="val 191672"/>
              <a:gd name="adj2" fmla="val 82424"/>
              <a:gd name="adj3" fmla="val 16667"/>
            </a:avLst>
          </a:prstGeom>
          <a:solidFill>
            <a:srgbClr val="FF9900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rPr>
              <a:t>BSS3</a:t>
            </a:r>
          </a:p>
        </p:txBody>
      </p:sp>
      <p:sp>
        <p:nvSpPr>
          <p:cNvPr id="12" name="Rounded Rectangular Callout 11"/>
          <p:cNvSpPr/>
          <p:nvPr/>
        </p:nvSpPr>
        <p:spPr bwMode="auto">
          <a:xfrm>
            <a:off x="1132974" y="2402004"/>
            <a:ext cx="990600" cy="533400"/>
          </a:xfrm>
          <a:prstGeom prst="wedgeRoundRectCallout">
            <a:avLst>
              <a:gd name="adj1" fmla="val 191672"/>
              <a:gd name="adj2" fmla="val 91447"/>
              <a:gd name="adj3" fmla="val 16667"/>
            </a:avLst>
          </a:prstGeom>
          <a:solidFill>
            <a:srgbClr val="FF9900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rPr>
              <a:t>BSS4</a:t>
            </a:r>
          </a:p>
        </p:txBody>
      </p:sp>
      <p:sp>
        <p:nvSpPr>
          <p:cNvPr id="13" name="Rounded Rectangular Callout 12"/>
          <p:cNvSpPr/>
          <p:nvPr/>
        </p:nvSpPr>
        <p:spPr bwMode="auto">
          <a:xfrm>
            <a:off x="1157037" y="1563804"/>
            <a:ext cx="990600" cy="533400"/>
          </a:xfrm>
          <a:prstGeom prst="wedgeRoundRectCallout">
            <a:avLst>
              <a:gd name="adj1" fmla="val 187624"/>
              <a:gd name="adj2" fmla="val 92951"/>
              <a:gd name="adj3" fmla="val 16667"/>
            </a:avLst>
          </a:prstGeom>
          <a:solidFill>
            <a:srgbClr val="FF9900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rPr>
              <a:t>BSS5</a:t>
            </a:r>
          </a:p>
        </p:txBody>
      </p:sp>
    </p:spTree>
    <p:extLst>
      <p:ext uri="{BB962C8B-B14F-4D97-AF65-F5344CB8AC3E}">
        <p14:creationId xmlns:p14="http://schemas.microsoft.com/office/powerpoint/2010/main" val="872792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Viewing </a:t>
            </a:r>
            <a:r>
              <a:rPr lang="en-US" dirty="0" smtClean="0"/>
              <a:t>BSS2 – BSS5 from BSS1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September, 2015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7</a:t>
            </a:fld>
            <a:endParaRPr lang="en-GB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52400" y="1990240"/>
            <a:ext cx="8962923" cy="3972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ounded Rectangular Callout 10"/>
          <p:cNvSpPr/>
          <p:nvPr/>
        </p:nvSpPr>
        <p:spPr bwMode="auto">
          <a:xfrm>
            <a:off x="3078380" y="3446327"/>
            <a:ext cx="990600" cy="533400"/>
          </a:xfrm>
          <a:prstGeom prst="wedgeRoundRectCallout">
            <a:avLst>
              <a:gd name="adj1" fmla="val 169295"/>
              <a:gd name="adj2" fmla="val 139226"/>
              <a:gd name="adj3" fmla="val 16667"/>
            </a:avLst>
          </a:prstGeom>
          <a:solidFill>
            <a:srgbClr val="FF9900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rPr>
              <a:t>AP3</a:t>
            </a:r>
          </a:p>
        </p:txBody>
      </p:sp>
      <p:sp>
        <p:nvSpPr>
          <p:cNvPr id="12" name="Rounded Rectangular Callout 11"/>
          <p:cNvSpPr/>
          <p:nvPr/>
        </p:nvSpPr>
        <p:spPr bwMode="auto">
          <a:xfrm>
            <a:off x="3126295" y="4171080"/>
            <a:ext cx="990600" cy="533400"/>
          </a:xfrm>
          <a:prstGeom prst="wedgeRoundRectCallout">
            <a:avLst>
              <a:gd name="adj1" fmla="val 168190"/>
              <a:gd name="adj2" fmla="val 35808"/>
              <a:gd name="adj3" fmla="val 16667"/>
            </a:avLst>
          </a:prstGeom>
          <a:solidFill>
            <a:srgbClr val="FF9900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rPr>
              <a:t>AP4</a:t>
            </a:r>
          </a:p>
        </p:txBody>
      </p:sp>
      <p:sp>
        <p:nvSpPr>
          <p:cNvPr id="13" name="Rounded Rectangular Callout 12"/>
          <p:cNvSpPr/>
          <p:nvPr/>
        </p:nvSpPr>
        <p:spPr bwMode="auto">
          <a:xfrm>
            <a:off x="3116389" y="4796609"/>
            <a:ext cx="990600" cy="533400"/>
          </a:xfrm>
          <a:prstGeom prst="wedgeRoundRectCallout">
            <a:avLst>
              <a:gd name="adj1" fmla="val 177907"/>
              <a:gd name="adj2" fmla="val -64944"/>
              <a:gd name="adj3" fmla="val 16667"/>
            </a:avLst>
          </a:prstGeom>
          <a:solidFill>
            <a:srgbClr val="FF9900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rPr>
              <a:t>AP5</a:t>
            </a:r>
          </a:p>
        </p:txBody>
      </p:sp>
      <p:sp>
        <p:nvSpPr>
          <p:cNvPr id="15" name="Rounded Rectangular Callout 14"/>
          <p:cNvSpPr/>
          <p:nvPr/>
        </p:nvSpPr>
        <p:spPr bwMode="auto">
          <a:xfrm>
            <a:off x="7452159" y="3231755"/>
            <a:ext cx="990600" cy="533400"/>
          </a:xfrm>
          <a:prstGeom prst="wedgeRoundRectCallout">
            <a:avLst>
              <a:gd name="adj1" fmla="val -124117"/>
              <a:gd name="adj2" fmla="val 289943"/>
              <a:gd name="adj3" fmla="val 16667"/>
            </a:avLst>
          </a:prstGeom>
          <a:solidFill>
            <a:srgbClr val="FF9900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rPr>
              <a:t>STA3</a:t>
            </a:r>
          </a:p>
        </p:txBody>
      </p:sp>
      <p:sp>
        <p:nvSpPr>
          <p:cNvPr id="16" name="Rounded Rectangular Callout 15"/>
          <p:cNvSpPr/>
          <p:nvPr/>
        </p:nvSpPr>
        <p:spPr bwMode="auto">
          <a:xfrm>
            <a:off x="6750628" y="2583052"/>
            <a:ext cx="990600" cy="533400"/>
          </a:xfrm>
          <a:prstGeom prst="wedgeRoundRectCallout">
            <a:avLst>
              <a:gd name="adj1" fmla="val -93348"/>
              <a:gd name="adj2" fmla="val 398214"/>
              <a:gd name="adj3" fmla="val 16667"/>
            </a:avLst>
          </a:prstGeom>
          <a:solidFill>
            <a:srgbClr val="FF9900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rPr>
              <a:t>STA4</a:t>
            </a:r>
          </a:p>
        </p:txBody>
      </p:sp>
      <p:sp>
        <p:nvSpPr>
          <p:cNvPr id="17" name="Rounded Rectangular Callout 16"/>
          <p:cNvSpPr/>
          <p:nvPr/>
        </p:nvSpPr>
        <p:spPr bwMode="auto">
          <a:xfrm>
            <a:off x="5693426" y="2183239"/>
            <a:ext cx="990600" cy="533400"/>
          </a:xfrm>
          <a:prstGeom prst="wedgeRoundRectCallout">
            <a:avLst>
              <a:gd name="adj1" fmla="val -9947"/>
              <a:gd name="adj2" fmla="val 464379"/>
              <a:gd name="adj3" fmla="val 16667"/>
            </a:avLst>
          </a:prstGeom>
          <a:solidFill>
            <a:srgbClr val="FF9900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rPr>
              <a:t>STA5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2930238" y="2504486"/>
            <a:ext cx="6129751" cy="2688653"/>
            <a:chOff x="2899949" y="2569147"/>
            <a:chExt cx="6129751" cy="2688653"/>
          </a:xfrm>
        </p:grpSpPr>
        <p:sp>
          <p:nvSpPr>
            <p:cNvPr id="10" name="Rounded Rectangular Callout 9"/>
            <p:cNvSpPr/>
            <p:nvPr/>
          </p:nvSpPr>
          <p:spPr bwMode="auto">
            <a:xfrm>
              <a:off x="2899949" y="2569147"/>
              <a:ext cx="990600" cy="533400"/>
            </a:xfrm>
            <a:prstGeom prst="wedgeRoundRectCallout">
              <a:avLst>
                <a:gd name="adj1" fmla="val 165155"/>
                <a:gd name="adj2" fmla="val 243805"/>
                <a:gd name="adj3" fmla="val 16667"/>
              </a:avLst>
            </a:prstGeom>
            <a:solidFill>
              <a:srgbClr val="FF9900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rPr>
                <a:t>AP2</a:t>
              </a:r>
            </a:p>
          </p:txBody>
        </p:sp>
        <p:sp>
          <p:nvSpPr>
            <p:cNvPr id="14" name="Rounded Rectangular Callout 13"/>
            <p:cNvSpPr/>
            <p:nvPr/>
          </p:nvSpPr>
          <p:spPr bwMode="auto">
            <a:xfrm>
              <a:off x="8039100" y="3840079"/>
              <a:ext cx="990600" cy="533400"/>
            </a:xfrm>
            <a:prstGeom prst="wedgeRoundRectCallout">
              <a:avLst>
                <a:gd name="adj1" fmla="val -80393"/>
                <a:gd name="adj2" fmla="val 196710"/>
                <a:gd name="adj3" fmla="val 16667"/>
              </a:avLst>
            </a:prstGeom>
            <a:solidFill>
              <a:srgbClr val="FF9900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rPr>
                <a:t>STA2</a:t>
              </a:r>
            </a:p>
          </p:txBody>
        </p:sp>
        <p:cxnSp>
          <p:nvCxnSpPr>
            <p:cNvPr id="18" name="Straight Arrow Connector 17"/>
            <p:cNvCxnSpPr/>
            <p:nvPr/>
          </p:nvCxnSpPr>
          <p:spPr bwMode="auto">
            <a:xfrm>
              <a:off x="5227511" y="4179461"/>
              <a:ext cx="2163889" cy="1078339"/>
            </a:xfrm>
            <a:prstGeom prst="straightConnector1">
              <a:avLst/>
            </a:prstGeom>
            <a:solidFill>
              <a:srgbClr val="00B8FF"/>
            </a:solidFill>
            <a:ln w="57150" cap="flat" cmpd="sng" algn="ctr">
              <a:solidFill>
                <a:srgbClr val="FF0000"/>
              </a:solidFill>
              <a:prstDash val="sysDash"/>
              <a:round/>
              <a:headEnd type="triangle" w="med" len="med"/>
              <a:tailEnd type="triangle" w="med" len="med"/>
            </a:ln>
            <a:effectLst/>
          </p:spPr>
        </p:cxnSp>
        <p:sp>
          <p:nvSpPr>
            <p:cNvPr id="19" name="TextBox 18"/>
            <p:cNvSpPr txBox="1"/>
            <p:nvPr/>
          </p:nvSpPr>
          <p:spPr>
            <a:xfrm>
              <a:off x="6435788" y="4399605"/>
              <a:ext cx="838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3m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78065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Testbed</a:t>
            </a:r>
            <a:r>
              <a:rPr lang="en-US" dirty="0" smtClean="0"/>
              <a:t> Configuration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idx="1"/>
          </p:nvPr>
        </p:nvSpPr>
        <p:spPr>
          <a:xfrm>
            <a:off x="685800" y="1676400"/>
            <a:ext cx="8153400" cy="4418013"/>
          </a:xfrm>
        </p:spPr>
        <p:txBody>
          <a:bodyPr/>
          <a:lstStyle/>
          <a:p>
            <a:r>
              <a:rPr lang="en-US" sz="1800" dirty="0" smtClean="0"/>
              <a:t>BSS &amp; RF:</a:t>
            </a:r>
          </a:p>
          <a:p>
            <a:endParaRPr lang="en-US" sz="1800" dirty="0"/>
          </a:p>
          <a:p>
            <a:endParaRPr lang="en-US" sz="1800" dirty="0" smtClean="0"/>
          </a:p>
          <a:p>
            <a:endParaRPr lang="en-US" sz="1800" dirty="0" smtClean="0">
              <a:solidFill>
                <a:schemeClr val="tx1"/>
              </a:solidFill>
            </a:endParaRPr>
          </a:p>
          <a:p>
            <a:r>
              <a:rPr lang="en-US" sz="1400" b="0" i="1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		** 15/0652r1 calls for VHT80.   VHT20 used in this contribution.</a:t>
            </a:r>
          </a:p>
          <a:p>
            <a:endParaRPr lang="en-US" sz="1800" dirty="0" smtClean="0">
              <a:solidFill>
                <a:schemeClr val="tx1"/>
              </a:solidFill>
            </a:endParaRPr>
          </a:p>
          <a:p>
            <a:r>
              <a:rPr lang="en-US" sz="1800" dirty="0" smtClean="0">
                <a:solidFill>
                  <a:schemeClr val="tx1"/>
                </a:solidFill>
              </a:rPr>
              <a:t>Test Automation:</a:t>
            </a:r>
          </a:p>
          <a:p>
            <a:endParaRPr lang="en-US" sz="1800" dirty="0">
              <a:solidFill>
                <a:schemeClr val="tx1"/>
              </a:solidFill>
            </a:endParaRPr>
          </a:p>
          <a:p>
            <a:endParaRPr lang="en-US" sz="1800" dirty="0" smtClean="0">
              <a:solidFill>
                <a:schemeClr val="tx1"/>
              </a:solidFill>
            </a:endParaRPr>
          </a:p>
          <a:p>
            <a:endParaRPr lang="en-US" sz="1800" dirty="0">
              <a:solidFill>
                <a:schemeClr val="tx1"/>
              </a:solidFill>
            </a:endParaRPr>
          </a:p>
          <a:p>
            <a:endParaRPr lang="en-US" sz="1800" dirty="0" smtClean="0">
              <a:solidFill>
                <a:schemeClr val="tx1"/>
              </a:solidFill>
            </a:endParaRPr>
          </a:p>
          <a:p>
            <a:endParaRPr lang="en-US" sz="1800" dirty="0" smtClean="0">
              <a:solidFill>
                <a:schemeClr val="tx1"/>
              </a:solidFill>
            </a:endParaRPr>
          </a:p>
          <a:p>
            <a:pPr marL="457200" lvl="1" indent="-223838">
              <a:buFont typeface="Arial" panose="020B0604020202020204" pitchFamily="34" charset="0"/>
              <a:buChar char="•"/>
            </a:pPr>
            <a:endParaRPr lang="en-US" sz="1800" dirty="0" smtClean="0">
              <a:solidFill>
                <a:srgbClr val="FF000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September, 2015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8</a:t>
            </a:fld>
            <a:endParaRPr lang="en-GB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8248382"/>
              </p:ext>
            </p:extLst>
          </p:nvPr>
        </p:nvGraphicFramePr>
        <p:xfrm>
          <a:off x="1143000" y="4114800"/>
          <a:ext cx="7467600" cy="1493520"/>
        </p:xfrm>
        <a:graphic>
          <a:graphicData uri="http://schemas.openxmlformats.org/drawingml/2006/table">
            <a:tbl>
              <a:tblPr firstRow="1" firstCol="1" bandRow="1"/>
              <a:tblGrid>
                <a:gridCol w="3733800"/>
                <a:gridCol w="3733800"/>
              </a:tblGrid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rebuchet MS"/>
                          <a:ea typeface="Times New Roman"/>
                          <a:cs typeface="Times New Roman"/>
                        </a:rPr>
                        <a:t>Traffic generation platform</a:t>
                      </a:r>
                      <a:endParaRPr lang="en-US" sz="1050" dirty="0">
                        <a:effectLst/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Trebuchet MS"/>
                          <a:ea typeface="Times New Roman"/>
                          <a:cs typeface="Times New Roman"/>
                        </a:rPr>
                        <a:t>IxChariot</a:t>
                      </a:r>
                      <a:r>
                        <a:rPr lang="en-US" sz="1400" dirty="0">
                          <a:effectLst/>
                          <a:latin typeface="Trebuchet MS"/>
                          <a:ea typeface="Times New Roman"/>
                          <a:cs typeface="Times New Roman"/>
                        </a:rPr>
                        <a:t> 8.1</a:t>
                      </a:r>
                      <a:endParaRPr lang="en-US" sz="1050" dirty="0">
                        <a:effectLst/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rebuchet MS"/>
                          <a:ea typeface="Times New Roman"/>
                          <a:cs typeface="Times New Roman"/>
                        </a:rPr>
                        <a:t>Traffic type</a:t>
                      </a:r>
                      <a:endParaRPr lang="en-US" sz="1050" dirty="0">
                        <a:effectLst/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A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rebuchet MS"/>
                          <a:ea typeface="Times New Roman"/>
                          <a:cs typeface="Times New Roman"/>
                        </a:rPr>
                        <a:t>UDP (payload 1460 bytes)</a:t>
                      </a:r>
                      <a:endParaRPr lang="en-US" sz="1050">
                        <a:effectLst/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AA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rebuchet MS"/>
                          <a:ea typeface="Times New Roman"/>
                          <a:cs typeface="Times New Roman"/>
                        </a:rPr>
                        <a:t>Traffic direction</a:t>
                      </a:r>
                      <a:endParaRPr lang="en-US" sz="1050" dirty="0">
                        <a:effectLst/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rebuchet MS"/>
                          <a:ea typeface="Times New Roman"/>
                          <a:cs typeface="Times New Roman"/>
                        </a:rPr>
                        <a:t>DL and UL</a:t>
                      </a:r>
                      <a:endParaRPr lang="en-US" sz="1050">
                        <a:effectLst/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rebuchet MS"/>
                          <a:ea typeface="Times New Roman"/>
                          <a:cs typeface="Times New Roman"/>
                        </a:rPr>
                        <a:t>Send data rate (per STA)</a:t>
                      </a:r>
                      <a:endParaRPr lang="en-US" sz="1050" dirty="0">
                        <a:solidFill>
                          <a:schemeClr val="tx1"/>
                        </a:solidFill>
                        <a:effectLst/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A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Trebuchet MS"/>
                          <a:ea typeface="Times New Roman"/>
                          <a:cs typeface="Times New Roman"/>
                        </a:rPr>
                        <a:t>Unlimited (DL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rebuchet MS"/>
                          <a:ea typeface="Times New Roman"/>
                          <a:cs typeface="Times New Roman"/>
                        </a:rPr>
                        <a:t>), 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Trebuchet MS"/>
                          <a:ea typeface="Times New Roman"/>
                          <a:cs typeface="Times New Roman"/>
                        </a:rPr>
                        <a:t>75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effectLst/>
                          <a:latin typeface="Trebuchet MS"/>
                          <a:ea typeface="Times New Roman"/>
                          <a:cs typeface="Times New Roman"/>
                        </a:rPr>
                        <a:t> per STA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Trebuchet MS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rebuchet MS"/>
                          <a:ea typeface="Times New Roman"/>
                          <a:cs typeface="Times New Roman"/>
                        </a:rPr>
                        <a:t>Mbps(UL)</a:t>
                      </a:r>
                      <a:endParaRPr lang="en-US" sz="1050" dirty="0">
                        <a:solidFill>
                          <a:schemeClr val="tx1"/>
                        </a:solidFill>
                        <a:effectLst/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AA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rebuchet MS"/>
                          <a:ea typeface="Times New Roman"/>
                          <a:cs typeface="Times New Roman"/>
                        </a:rPr>
                        <a:t>Number of data 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Trebuchet MS"/>
                          <a:ea typeface="Times New Roman"/>
                          <a:cs typeface="Times New Roman"/>
                        </a:rPr>
                        <a:t>flows</a:t>
                      </a:r>
                      <a:endParaRPr lang="en-US" sz="1050" dirty="0">
                        <a:solidFill>
                          <a:schemeClr val="tx1"/>
                        </a:solidFill>
                        <a:effectLst/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Trebuchet MS"/>
                          <a:ea typeface="Times New Roman"/>
                          <a:cs typeface="Times New Roman"/>
                        </a:rPr>
                        <a:t>2 data flows, Unlimited send rate (DL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rebuchet MS"/>
                          <a:ea typeface="Times New Roman"/>
                          <a:cs typeface="Times New Roman"/>
                        </a:rPr>
                        <a:t>)</a:t>
                      </a:r>
                      <a:endParaRPr lang="en-US" sz="1050" dirty="0">
                        <a:solidFill>
                          <a:schemeClr val="tx1"/>
                        </a:solidFill>
                        <a:effectLst/>
                        <a:latin typeface="Trebuchet MS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Trebuchet MS"/>
                          <a:ea typeface="Times New Roman"/>
                          <a:cs typeface="Times New Roman"/>
                        </a:rPr>
                        <a:t>5 data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effectLst/>
                          <a:latin typeface="Trebuchet MS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Trebuchet MS"/>
                          <a:ea typeface="Times New Roman"/>
                          <a:cs typeface="Times New Roman"/>
                        </a:rPr>
                        <a:t>flows, 15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rebuchet MS"/>
                          <a:ea typeface="Times New Roman"/>
                          <a:cs typeface="Times New Roman"/>
                        </a:rPr>
                        <a:t>Mbps per 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Trebuchet MS"/>
                          <a:ea typeface="Times New Roman"/>
                          <a:cs typeface="Times New Roman"/>
                        </a:rPr>
                        <a:t>flow (UL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rebuchet MS"/>
                          <a:ea typeface="Times New Roman"/>
                          <a:cs typeface="Times New Roman"/>
                        </a:rPr>
                        <a:t>)</a:t>
                      </a:r>
                      <a:endParaRPr lang="en-US" sz="1050" dirty="0">
                        <a:solidFill>
                          <a:schemeClr val="tx1"/>
                        </a:solidFill>
                        <a:effectLst/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rebuchet MS"/>
                          <a:ea typeface="Times New Roman"/>
                          <a:cs typeface="Times New Roman"/>
                        </a:rPr>
                        <a:t>Link between each STA and Wired Endpoint</a:t>
                      </a:r>
                      <a:endParaRPr lang="en-US" sz="1050">
                        <a:effectLst/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A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rebuchet MS"/>
                          <a:ea typeface="Times New Roman"/>
                          <a:cs typeface="Times New Roman"/>
                        </a:rPr>
                        <a:t>1 Gbps</a:t>
                      </a:r>
                      <a:endParaRPr lang="en-US" sz="1050" dirty="0">
                        <a:effectLst/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AA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4672794"/>
              </p:ext>
            </p:extLst>
          </p:nvPr>
        </p:nvGraphicFramePr>
        <p:xfrm>
          <a:off x="1143000" y="2057400"/>
          <a:ext cx="7467600" cy="1066800"/>
        </p:xfrm>
        <a:graphic>
          <a:graphicData uri="http://schemas.openxmlformats.org/drawingml/2006/table">
            <a:tbl>
              <a:tblPr firstRow="1" firstCol="1" bandRow="1"/>
              <a:tblGrid>
                <a:gridCol w="3733800"/>
                <a:gridCol w="3733800"/>
              </a:tblGrid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rebuchet MS"/>
                          <a:ea typeface="Times New Roman"/>
                          <a:cs typeface="Times New Roman"/>
                        </a:rPr>
                        <a:t>Channel</a:t>
                      </a:r>
                      <a:endParaRPr lang="en-US" sz="1050" dirty="0">
                        <a:effectLst/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rebuchet MS"/>
                          <a:ea typeface="Times New Roman"/>
                          <a:cs typeface="Times New Roman"/>
                        </a:rPr>
                        <a:t>120</a:t>
                      </a:r>
                      <a:endParaRPr lang="en-US" sz="1050" dirty="0">
                        <a:effectLst/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rebuchet MS"/>
                          <a:ea typeface="Times New Roman"/>
                          <a:cs typeface="Times New Roman"/>
                        </a:rPr>
                        <a:t>Modulation</a:t>
                      </a:r>
                      <a:endParaRPr lang="en-US" sz="1050" dirty="0">
                        <a:effectLst/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A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rebuchet MS"/>
                          <a:ea typeface="Times New Roman"/>
                          <a:cs typeface="Times New Roman"/>
                        </a:rPr>
                        <a:t>VHT20**</a:t>
                      </a:r>
                      <a:endParaRPr lang="en-US" sz="1050" dirty="0">
                        <a:effectLst/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AA2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rebuchet MS"/>
                          <a:ea typeface="Times New Roman"/>
                          <a:cs typeface="Times New Roman"/>
                        </a:rPr>
                        <a:t>STA EIRP</a:t>
                      </a:r>
                      <a:endParaRPr lang="en-US" sz="1050" dirty="0">
                        <a:effectLst/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rebuchet MS"/>
                          <a:ea typeface="Times New Roman"/>
                          <a:cs typeface="Times New Roman"/>
                        </a:rPr>
                        <a:t>15 dBm</a:t>
                      </a:r>
                      <a:endParaRPr lang="en-US" sz="1050" dirty="0">
                        <a:effectLst/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rebuchet MS"/>
                          <a:ea typeface="Times New Roman"/>
                          <a:cs typeface="Times New Roman"/>
                        </a:rPr>
                        <a:t>AP EIRP</a:t>
                      </a:r>
                      <a:endParaRPr lang="en-US" sz="1050" dirty="0">
                        <a:effectLst/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A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rebuchet MS"/>
                          <a:ea typeface="Times New Roman"/>
                          <a:cs typeface="Times New Roman"/>
                        </a:rPr>
                        <a:t>15</a:t>
                      </a:r>
                      <a:r>
                        <a:rPr lang="en-US" sz="1400" baseline="0" dirty="0" smtClean="0">
                          <a:effectLst/>
                          <a:latin typeface="Trebuchet MS"/>
                          <a:ea typeface="Times New Roman"/>
                          <a:cs typeface="Times New Roman"/>
                        </a:rPr>
                        <a:t> dBm</a:t>
                      </a:r>
                      <a:endParaRPr lang="en-US" sz="1050" dirty="0">
                        <a:effectLst/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AA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rebuchet MS"/>
                          <a:ea typeface="Times New Roman"/>
                          <a:cs typeface="Times New Roman"/>
                        </a:rPr>
                        <a:t>Control Rate</a:t>
                      </a:r>
                      <a:endParaRPr lang="en-US" sz="1050" dirty="0">
                        <a:effectLst/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rebuchet MS"/>
                          <a:ea typeface="Times New Roman"/>
                          <a:cs typeface="Times New Roman"/>
                        </a:rPr>
                        <a:t>6</a:t>
                      </a:r>
                      <a:r>
                        <a:rPr lang="en-US" sz="1400" baseline="0" dirty="0" smtClean="0">
                          <a:effectLst/>
                          <a:latin typeface="Trebuchet MS"/>
                          <a:ea typeface="Times New Roman"/>
                          <a:cs typeface="Times New Roman"/>
                        </a:rPr>
                        <a:t> Mbps</a:t>
                      </a:r>
                      <a:endParaRPr lang="en-US" sz="1050" dirty="0">
                        <a:effectLst/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7009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Inter-BSS RSSI Calibration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September, 2015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9</a:t>
            </a:fld>
            <a:endParaRPr lang="en-GB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596" y="1828800"/>
            <a:ext cx="8229600" cy="4509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4487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802-11-Submission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Presentation1" id="{6F2D85B4-B705-4018-9CF0-E6E4BD03567D}" vid="{6A25E773-D890-44CD-BA7F-9C3E9F9CAE58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975</Words>
  <Application>Microsoft Office PowerPoint</Application>
  <PresentationFormat>On-screen Show (4:3)</PresentationFormat>
  <Paragraphs>283</Paragraphs>
  <Slides>25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802-11-Submission</vt:lpstr>
      <vt:lpstr>Spatial Reuse Measurements</vt:lpstr>
      <vt:lpstr>Abstract</vt:lpstr>
      <vt:lpstr>Linear Reuse Testbed</vt:lpstr>
      <vt:lpstr> Reference Deployment Scenario in 15/0652r1</vt:lpstr>
      <vt:lpstr>Key Differences from Calibration Scenario</vt:lpstr>
      <vt:lpstr>Lab Building Floor Plan with AP/STA Locations</vt:lpstr>
      <vt:lpstr>Viewing BSS2 – BSS5 from BSS1</vt:lpstr>
      <vt:lpstr>Testbed Configuration</vt:lpstr>
      <vt:lpstr>Inter-BSS RSSI Calibration</vt:lpstr>
      <vt:lpstr>Intra-BSS RSSI Calibration (Typical)</vt:lpstr>
      <vt:lpstr>Single BSS Calibration – PD= -85 / ED = -62 (UDP Goodput &amp; MCS Distribution)</vt:lpstr>
      <vt:lpstr>2 BSS / 2 STA Goodput (VHT20) D = 10m/20m/30m/40m  PD = -55 / -65 / -75 / -85</vt:lpstr>
      <vt:lpstr>2 BSS / 2 STA Goodput (Downstream VHT20) D = 10m/20m/30m/40m  PD = -55 / -65 / -75 / -85</vt:lpstr>
      <vt:lpstr>2 BSS / 2 STA Goodput (Upstream VHT20) D = 10m/20m/30m/40m  PD = -55 / -65 / -75 / -85</vt:lpstr>
      <vt:lpstr>Linear Reuse Testbed</vt:lpstr>
      <vt:lpstr>2 BSS / 6 STA Tests</vt:lpstr>
      <vt:lpstr>2 BSS / 6 STA Goodput (Downstream VHT20) D = 10m/20m/30m/40m  PD = -55 / -65 / -75 / -85</vt:lpstr>
      <vt:lpstr>2 BSS / 6 STA Fairness (Downstream VHT20) D = 10m/20m/30m/40m  PD = -55 / -65 / -75 / -85</vt:lpstr>
      <vt:lpstr>2 BSS / 6 STA Goodput (Upstream VHT20) D = 10m/20m/30m/40m  PD = -55 / -65 / -75 / -85</vt:lpstr>
      <vt:lpstr>2 BSS / 6 STA Fairness (Upstream VHT20) D = 10m/20m/30m/40m  PD = -55 / -65 / -75 / -85</vt:lpstr>
      <vt:lpstr>Test Design – 3 BSS / 2 STA</vt:lpstr>
      <vt:lpstr>Results: 3 BSS / 2 STA (Down)</vt:lpstr>
      <vt:lpstr>Results: 3 BSS / 2 STA (Up)</vt:lpstr>
      <vt:lpstr>Conclusions</vt:lpstr>
      <vt:lpstr>References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2015-09-09T23:15:30Z</dcterms:created>
  <dcterms:modified xsi:type="dcterms:W3CDTF">2015-09-09T23:25:21Z</dcterms:modified>
</cp:coreProperties>
</file>