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83" r:id="rId3"/>
    <p:sldId id="402" r:id="rId4"/>
    <p:sldId id="407" r:id="rId5"/>
    <p:sldId id="408" r:id="rId6"/>
    <p:sldId id="410" r:id="rId7"/>
    <p:sldId id="411" r:id="rId8"/>
    <p:sldId id="412" r:id="rId9"/>
    <p:sldId id="409" r:id="rId10"/>
    <p:sldId id="403" r:id="rId11"/>
    <p:sldId id="404" r:id="rId12"/>
    <p:sldId id="405" r:id="rId13"/>
    <p:sldId id="414" r:id="rId14"/>
    <p:sldId id="418" r:id="rId15"/>
    <p:sldId id="419" r:id="rId16"/>
    <p:sldId id="420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4" autoAdjust="0"/>
    <p:restoredTop sz="99548" autoAdjust="0"/>
  </p:normalViewPr>
  <p:slideViewPr>
    <p:cSldViewPr>
      <p:cViewPr>
        <p:scale>
          <a:sx n="100" d="100"/>
          <a:sy n="100" d="100"/>
        </p:scale>
        <p:origin x="-168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802.11-15/1033r0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09/11-09-0992-21-00ac-proposed-specification-framework-for-tgac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mentor.ieee.org/802.11/dcn/09/11-09-0992-21-00ac-proposed-specification-framework-for-tgac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Data field in HE PPDU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020295"/>
              </p:ext>
            </p:extLst>
          </p:nvPr>
        </p:nvGraphicFramePr>
        <p:xfrm>
          <a:off x="533400" y="2667000"/>
          <a:ext cx="818515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" name="Document" r:id="rId5" imgW="9292226" imgH="4269481" progId="Word.Document.8">
                  <p:embed/>
                </p:oleObj>
              </mc:Choice>
              <mc:Fallback>
                <p:oleObj name="Document" r:id="rId5" imgW="9292226" imgH="426948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85150" cy="376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A-MPDU </a:t>
            </a:r>
            <a:r>
              <a:rPr lang="en-US" altLang="ko-KR" dirty="0" smtClean="0">
                <a:solidFill>
                  <a:schemeClr val="tx1"/>
                </a:solidFill>
              </a:rPr>
              <a:t>Operation in </a:t>
            </a:r>
            <a:r>
              <a:rPr lang="en-US" altLang="ko-KR" dirty="0">
                <a:solidFill>
                  <a:schemeClr val="tx1"/>
                </a:solidFill>
              </a:rPr>
              <a:t>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GB" altLang="ko-KR" dirty="0">
                <a:hlinkClick r:id="rId2"/>
              </a:rPr>
              <a:t>From </a:t>
            </a:r>
            <a:r>
              <a:rPr lang="en-GB" altLang="ko-KR" dirty="0" smtClean="0">
                <a:hlinkClick r:id="rId2"/>
              </a:rPr>
              <a:t>802.11ac SFD</a:t>
            </a:r>
            <a:r>
              <a:rPr lang="en-GB" altLang="ko-KR" dirty="0" smtClean="0"/>
              <a:t>, </a:t>
            </a:r>
          </a:p>
          <a:p>
            <a:pPr lvl="1"/>
            <a:r>
              <a:rPr lang="en-GB" altLang="ko-KR" dirty="0" smtClean="0"/>
              <a:t>6.8 </a:t>
            </a:r>
            <a:r>
              <a:rPr lang="en-GB" altLang="ko-KR" dirty="0"/>
              <a:t>Rules for using VHT </a:t>
            </a:r>
            <a:r>
              <a:rPr lang="en-GB" altLang="ko-KR" dirty="0" smtClean="0"/>
              <a:t>PPDU</a:t>
            </a:r>
            <a:r>
              <a:rPr lang="en-GB" altLang="ko-KR" u="sng" dirty="0" smtClean="0"/>
              <a:t/>
            </a:r>
            <a:br>
              <a:rPr lang="en-GB" altLang="ko-KR" u="sng" dirty="0" smtClean="0"/>
            </a:br>
            <a:r>
              <a:rPr lang="en-US" altLang="ko-KR" dirty="0" smtClean="0"/>
              <a:t>In </a:t>
            </a:r>
            <a:r>
              <a:rPr lang="en-US" altLang="ko-KR" dirty="0"/>
              <a:t>a downlink MU PPDU, at most one A-MPDU is allowed to contain one or more MPDUs that solicit an immediate </a:t>
            </a:r>
            <a:r>
              <a:rPr lang="en-US" altLang="ko-KR" dirty="0" smtClean="0"/>
              <a:t>response</a:t>
            </a:r>
            <a:endParaRPr lang="en-US" altLang="ko-KR" b="0" dirty="0" smtClean="0"/>
          </a:p>
          <a:p>
            <a:r>
              <a:rPr lang="en-US" altLang="ko-KR" dirty="0" smtClean="0"/>
              <a:t>But, because an UL MU PPDU of 802.11ax can be used for one or more immediate responses,  the rules for using HE PPDU should be modified as the following </a:t>
            </a:r>
          </a:p>
          <a:p>
            <a:pPr lvl="1"/>
            <a:r>
              <a:rPr lang="en-US" altLang="ko-KR" dirty="0" smtClean="0"/>
              <a:t>In </a:t>
            </a:r>
            <a:r>
              <a:rPr lang="en-US" altLang="ko-KR" dirty="0"/>
              <a:t>a downlink </a:t>
            </a:r>
            <a:r>
              <a:rPr lang="en-US" altLang="ko-KR" dirty="0" smtClean="0"/>
              <a:t>MU HE PPDU, at </a:t>
            </a:r>
            <a:r>
              <a:rPr lang="en-US" altLang="ko-KR" dirty="0"/>
              <a:t>most one A-MPDU is allowed to contain one or more MPDUs that solicit </a:t>
            </a:r>
            <a:r>
              <a:rPr lang="en-US" altLang="ko-KR" dirty="0" smtClean="0"/>
              <a:t>an immediate response, </a:t>
            </a:r>
            <a:r>
              <a:rPr lang="en-US" altLang="ko-KR" dirty="0" smtClean="0">
                <a:solidFill>
                  <a:srgbClr val="FF0000"/>
                </a:solidFill>
              </a:rPr>
              <a:t>except </a:t>
            </a:r>
            <a:r>
              <a:rPr lang="en-US" altLang="ko-KR" dirty="0">
                <a:solidFill>
                  <a:srgbClr val="FF0000"/>
                </a:solidFill>
              </a:rPr>
              <a:t>when an immediate response </a:t>
            </a:r>
            <a:r>
              <a:rPr lang="en-US" altLang="ko-KR" dirty="0" smtClean="0">
                <a:solidFill>
                  <a:srgbClr val="FF0000"/>
                </a:solidFill>
              </a:rPr>
              <a:t>is carried in UL MU PPDU. In such case, </a:t>
            </a:r>
            <a:r>
              <a:rPr lang="en-US" altLang="ko-KR" dirty="0">
                <a:solidFill>
                  <a:srgbClr val="FF0000"/>
                </a:solidFill>
              </a:rPr>
              <a:t>one </a:t>
            </a:r>
            <a:r>
              <a:rPr lang="en-US" altLang="ko-KR" dirty="0" smtClean="0">
                <a:solidFill>
                  <a:srgbClr val="FF0000"/>
                </a:solidFill>
              </a:rPr>
              <a:t>or more A-MPDUs are allowed </a:t>
            </a:r>
            <a:r>
              <a:rPr lang="en-US" altLang="ko-KR" dirty="0">
                <a:solidFill>
                  <a:srgbClr val="FF0000"/>
                </a:solidFill>
              </a:rPr>
              <a:t>to contain one or more MPDUs that solicit an immediate </a:t>
            </a:r>
            <a:r>
              <a:rPr lang="en-US" altLang="ko-KR" dirty="0" smtClean="0">
                <a:solidFill>
                  <a:srgbClr val="FF0000"/>
                </a:solidFill>
              </a:rPr>
              <a:t>response carried in UL MU PPDU.</a:t>
            </a:r>
            <a:br>
              <a:rPr lang="en-US" altLang="ko-KR" dirty="0" smtClean="0">
                <a:solidFill>
                  <a:srgbClr val="FF0000"/>
                </a:solidFill>
              </a:rPr>
            </a:br>
            <a:endParaRPr lang="en-US" altLang="ko-KR" dirty="0">
              <a:solidFill>
                <a:srgbClr val="FF0000"/>
              </a:solidFill>
            </a:endParaRPr>
          </a:p>
          <a:p>
            <a:pPr lvl="1"/>
            <a:endParaRPr lang="en-GB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64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A-MPDU Operation in 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addressed recipient that receives a frame soliciting an immediate response carried in </a:t>
            </a:r>
            <a:r>
              <a:rPr lang="en-US" altLang="ko-KR" dirty="0" smtClean="0"/>
              <a:t>UL </a:t>
            </a:r>
            <a:r>
              <a:rPr lang="en-US" altLang="ko-KR" dirty="0"/>
              <a:t>MU PPDU </a:t>
            </a:r>
            <a:r>
              <a:rPr lang="en-US" altLang="ko-KR" dirty="0" smtClean="0"/>
              <a:t>but it does </a:t>
            </a:r>
            <a:r>
              <a:rPr lang="en-US" altLang="ko-KR" dirty="0"/>
              <a:t>not receive </a:t>
            </a:r>
            <a:r>
              <a:rPr lang="en-US" altLang="ko-KR" dirty="0" smtClean="0"/>
              <a:t>a Trigger </a:t>
            </a:r>
            <a:r>
              <a:rPr lang="en-US" altLang="ko-KR" dirty="0"/>
              <a:t>frame takes no action upon </a:t>
            </a:r>
            <a:r>
              <a:rPr lang="en-US" altLang="ko-KR" dirty="0" smtClean="0"/>
              <a:t>a receipt </a:t>
            </a:r>
            <a:r>
              <a:rPr lang="en-US" altLang="ko-KR" dirty="0"/>
              <a:t>of </a:t>
            </a:r>
            <a:r>
              <a:rPr lang="en-US" altLang="ko-KR" dirty="0" smtClean="0"/>
              <a:t>an A-MPDU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76940"/>
            <a:ext cx="3893847" cy="305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276600"/>
            <a:ext cx="3886199" cy="3053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4064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In this presentation, the following items have been addressed</a:t>
            </a:r>
          </a:p>
          <a:p>
            <a:pPr lvl="1"/>
            <a:r>
              <a:rPr lang="en-GB" altLang="ko-KR" dirty="0" smtClean="0"/>
              <a:t>Data </a:t>
            </a:r>
            <a:r>
              <a:rPr lang="en-GB" altLang="ko-KR" dirty="0"/>
              <a:t>field </a:t>
            </a:r>
            <a:r>
              <a:rPr lang="en-GB" altLang="ko-KR" dirty="0" smtClean="0"/>
              <a:t>format in HE PPDU </a:t>
            </a:r>
          </a:p>
          <a:p>
            <a:pPr lvl="1"/>
            <a:r>
              <a:rPr lang="en-GB" altLang="ko-KR" dirty="0" smtClean="0"/>
              <a:t>A-MPDU contents in HE PPDU </a:t>
            </a:r>
          </a:p>
          <a:p>
            <a:pPr lvl="1"/>
            <a:r>
              <a:rPr lang="en-GB" altLang="ko-KR" dirty="0" smtClean="0"/>
              <a:t>A-MPDU operation of HE STA</a:t>
            </a:r>
          </a:p>
          <a:p>
            <a:pPr marL="0" indent="0">
              <a:buNone/>
            </a:pPr>
            <a:endParaRPr lang="en-GB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64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6.1 </a:t>
            </a:r>
            <a:r>
              <a:rPr lang="en-GB" altLang="ko-KR" dirty="0" smtClean="0"/>
              <a:t>General</a:t>
            </a:r>
            <a:br>
              <a:rPr lang="en-GB" altLang="ko-KR" dirty="0" smtClean="0"/>
            </a:br>
            <a:r>
              <a:rPr lang="en-GB" altLang="ko-KR" dirty="0" smtClean="0"/>
              <a:t>A </a:t>
            </a:r>
            <a:r>
              <a:rPr lang="en-GB" altLang="ko-KR" dirty="0"/>
              <a:t>PSDU of a HE PPDU shall be </a:t>
            </a:r>
            <a:r>
              <a:rPr lang="en-GB" altLang="ko-KR" dirty="0" smtClean="0"/>
              <a:t>an A-MPDU.</a:t>
            </a:r>
          </a:p>
          <a:p>
            <a:pPr marL="457200" lvl="1" indent="0">
              <a:buNone/>
            </a:pPr>
            <a:r>
              <a:rPr lang="en-GB" altLang="ko-KR" dirty="0"/>
              <a:t>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4114800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Do </a:t>
            </a:r>
            <a:r>
              <a:rPr lang="en-US" altLang="ko-KR" dirty="0"/>
              <a:t>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6.1 </a:t>
            </a:r>
            <a:r>
              <a:rPr lang="en-GB" altLang="ko-KR" dirty="0" smtClean="0"/>
              <a:t>General</a:t>
            </a:r>
            <a:br>
              <a:rPr lang="en-GB" altLang="ko-KR" dirty="0" smtClean="0"/>
            </a:br>
            <a:r>
              <a:rPr lang="en-US" altLang="ko-KR" dirty="0"/>
              <a:t>An A-MPDU is transmitted in one of the </a:t>
            </a:r>
            <a:r>
              <a:rPr lang="en-US" altLang="ko-KR" dirty="0" smtClean="0"/>
              <a:t>below contexts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GB" altLang="ko-KR" dirty="0" smtClean="0"/>
          </a:p>
          <a:p>
            <a:pPr lvl="1"/>
            <a:r>
              <a:rPr lang="en-GB" altLang="ko-KR" dirty="0" smtClean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Trigger frame is included in A-MPDU contents of Data Enabled Immediate Response, Data Enabled No Immediate Response, Control Response and </a:t>
            </a:r>
            <a:r>
              <a:rPr lang="en-US" altLang="ko-KR" dirty="0" smtClean="0"/>
              <a:t>HE single </a:t>
            </a:r>
            <a:r>
              <a:rPr lang="en-US" altLang="ko-KR" dirty="0"/>
              <a:t>MPDU </a:t>
            </a:r>
            <a:r>
              <a:rPr lang="en-US" altLang="ko-KR" dirty="0" smtClean="0"/>
              <a:t>contexts</a:t>
            </a:r>
            <a:br>
              <a:rPr lang="en-US" altLang="ko-KR" dirty="0" smtClean="0"/>
            </a:br>
            <a:endParaRPr lang="en-US" altLang="ko-KR" dirty="0" smtClean="0"/>
          </a:p>
          <a:p>
            <a:pPr lvl="1"/>
            <a:endParaRPr lang="en-GB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68072"/>
              </p:ext>
            </p:extLst>
          </p:nvPr>
        </p:nvGraphicFramePr>
        <p:xfrm>
          <a:off x="304800" y="2961640"/>
          <a:ext cx="85344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6400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Name of Context</a:t>
                      </a:r>
                      <a:r>
                        <a:rPr lang="en-US" altLang="ko-KR" sz="1200" b="1" baseline="0" dirty="0" smtClean="0"/>
                        <a:t> 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Definition of Context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Enabled Immediate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A-MPDU is transmitted outside a PSMP sequence by a TXOP holder or an RD responder </a:t>
                      </a:r>
                      <a:r>
                        <a:rPr lang="en-US" altLang="ko-KR" sz="1200" b="0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or an UL MU responder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including potential immediate responses.</a:t>
                      </a:r>
                      <a:endParaRPr lang="ko-KR" altLang="en-US" sz="12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Enabled No Immediate Response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A-MPDU is transmitted outside a PSMP sequence by a TXOP holder </a:t>
                      </a:r>
                      <a:r>
                        <a:rPr lang="en-US" altLang="ko-KR" sz="1200" b="0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or an UL MU responder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that does not include or solicit an immediate response.</a:t>
                      </a:r>
                      <a:endParaRPr lang="ko-KR" altLang="en-US" sz="12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Response </a:t>
                      </a:r>
                      <a:endParaRPr lang="ko-KR" altLang="en-US" sz="1200" strike="no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A-MPDU is transmitted by a STA that is neither a TXOP holder nor an RD responder </a:t>
                      </a:r>
                      <a:r>
                        <a:rPr lang="en-US" altLang="ko-KR" sz="1200" b="0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or an UL MU initiator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that also needs to transmit one of the following immediate response frames:</a:t>
                      </a:r>
                    </a:p>
                    <a:p>
                      <a:r>
                        <a:rPr lang="en-US" altLang="ko-KR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ko-KR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BlockAck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 with a TID for which an HT-immediate block </a:t>
                      </a:r>
                      <a:r>
                        <a:rPr lang="en-US" altLang="ko-KR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agreement exists</a:t>
                      </a:r>
                      <a:endParaRPr lang="ko-KR" altLang="en-US" sz="1200" u="none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ko-KR" sz="1200" b="0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HE single MPDU context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200" b="0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A-MPDU is transmitted within a HE PPDU and contains a HE single MPDU.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04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6.1 </a:t>
            </a:r>
            <a:r>
              <a:rPr lang="en-GB" altLang="ko-KR" dirty="0" smtClean="0"/>
              <a:t>General</a:t>
            </a:r>
            <a:br>
              <a:rPr lang="en-GB" altLang="ko-KR" dirty="0" smtClean="0"/>
            </a:br>
            <a:r>
              <a:rPr lang="en-US" altLang="ko-KR" dirty="0" smtClean="0"/>
              <a:t>In </a:t>
            </a:r>
            <a:r>
              <a:rPr lang="en-US" altLang="ko-KR" dirty="0"/>
              <a:t>a downlink MU HE PPDU, at most one A-MPDU is allowed to contain one or more MPDUs that solicit an immediate response, </a:t>
            </a:r>
            <a:r>
              <a:rPr lang="en-US" altLang="ko-KR" dirty="0">
                <a:solidFill>
                  <a:srgbClr val="FF0000"/>
                </a:solidFill>
              </a:rPr>
              <a:t>except when an immediate response is carried in UL MU PPDU. In such case, one or more A-MPDUs are allowed to contain one or more MPDUs that solicit an immediate response carried in UL MU PPDU.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pPr marL="457200" lvl="1" indent="0">
              <a:buNone/>
            </a:pPr>
            <a:r>
              <a:rPr lang="en-GB" altLang="ko-KR" dirty="0"/>
              <a:t>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9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 smtClean="0"/>
              <a:t>6.1 General</a:t>
            </a:r>
            <a:br>
              <a:rPr lang="en-GB" altLang="ko-KR" dirty="0" smtClean="0"/>
            </a:br>
            <a:r>
              <a:rPr lang="en-US" altLang="ko-KR" dirty="0" smtClean="0"/>
              <a:t>The </a:t>
            </a:r>
            <a:r>
              <a:rPr lang="en-US" altLang="ko-KR" dirty="0"/>
              <a:t>addressed recipient that receives a frame soliciting an immediate response carried in </a:t>
            </a:r>
            <a:r>
              <a:rPr lang="en-US" altLang="ko-KR" dirty="0" smtClean="0"/>
              <a:t>UL </a:t>
            </a:r>
            <a:r>
              <a:rPr lang="en-US" altLang="ko-KR" dirty="0"/>
              <a:t>MU PPDU but </a:t>
            </a:r>
            <a:r>
              <a:rPr lang="en-US" altLang="ko-KR" dirty="0" smtClean="0"/>
              <a:t>that does </a:t>
            </a:r>
            <a:r>
              <a:rPr lang="en-US" altLang="ko-KR" dirty="0"/>
              <a:t>not receive a Trigger frame takes no action upon the receipt of the </a:t>
            </a:r>
            <a:r>
              <a:rPr lang="en-US" altLang="ko-KR" dirty="0" smtClean="0"/>
              <a:t>A-MPDU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r>
              <a:rPr lang="en-GB" altLang="ko-KR" dirty="0"/>
              <a:t>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 smtClean="0">
                <a:hlinkClick r:id="rId2"/>
              </a:rPr>
              <a:t>From 802.11ac SFD</a:t>
            </a:r>
            <a:r>
              <a:rPr lang="en-GB" altLang="ko-KR" dirty="0" smtClean="0"/>
              <a:t>, </a:t>
            </a:r>
          </a:p>
          <a:p>
            <a:pPr lvl="1"/>
            <a:r>
              <a:rPr lang="en-GB" altLang="ko-KR" dirty="0" smtClean="0"/>
              <a:t>6.3.7 </a:t>
            </a:r>
            <a:r>
              <a:rPr lang="en-GB" altLang="ko-KR" dirty="0"/>
              <a:t>A-MPDU </a:t>
            </a:r>
            <a:r>
              <a:rPr lang="en-GB" altLang="ko-KR" dirty="0" smtClean="0"/>
              <a:t>format</a:t>
            </a:r>
            <a:br>
              <a:rPr lang="en-GB" altLang="ko-KR" dirty="0" smtClean="0"/>
            </a:br>
            <a:r>
              <a:rPr lang="en-GB" altLang="ko-KR" dirty="0" smtClean="0"/>
              <a:t>The </a:t>
            </a:r>
            <a:r>
              <a:rPr lang="en-GB" altLang="ko-KR" dirty="0"/>
              <a:t>VHT A-MPDU format is an extension of the 802.11n A-MPDU as shown in Figure 19. The extension (shaded in the figure) consists of zero or more delimiters with MPDU length zero and a possible final MAC Pad of less than 4 octets. The A-MPDU of a VHT PPDU fills the available octets in the payload. </a:t>
            </a:r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r>
              <a:rPr lang="en-GB" altLang="ko-KR" dirty="0" smtClean="0"/>
              <a:t>The </a:t>
            </a:r>
            <a:r>
              <a:rPr lang="en-GB" altLang="ko-KR" dirty="0"/>
              <a:t>PSDU of a VHT PPDU shall be a VHT A-MPDU</a:t>
            </a:r>
            <a:r>
              <a:rPr lang="en-GB" altLang="ko-KR" dirty="0" smtClean="0"/>
              <a:t>.</a:t>
            </a:r>
            <a:endParaRPr lang="en-GB" altLang="ko-K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550" y="4337050"/>
            <a:ext cx="593725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032860" y="5334000"/>
            <a:ext cx="30782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b="1" dirty="0"/>
              <a:t>Figure 19--A-MPDU format for VHT PPDU</a:t>
            </a:r>
            <a:endParaRPr lang="ko-KR" altLang="ko-KR" b="1" dirty="0"/>
          </a:p>
        </p:txBody>
      </p:sp>
    </p:spTree>
    <p:extLst>
      <p:ext uri="{BB962C8B-B14F-4D97-AF65-F5344CB8AC3E}">
        <p14:creationId xmlns:p14="http://schemas.microsoft.com/office/powerpoint/2010/main" val="44543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Similar to 802.11ac, 802.11ax needs to determine </a:t>
            </a:r>
            <a:r>
              <a:rPr lang="en-US" altLang="ko-KR" dirty="0" smtClean="0"/>
              <a:t>a </a:t>
            </a:r>
            <a:r>
              <a:rPr lang="en-GB" altLang="ko-KR" dirty="0" smtClean="0"/>
              <a:t>baseline of a Data field format </a:t>
            </a:r>
          </a:p>
          <a:p>
            <a:pPr marL="0" indent="0">
              <a:buNone/>
            </a:pPr>
            <a:endParaRPr lang="en-GB" altLang="ko-KR" dirty="0"/>
          </a:p>
          <a:p>
            <a:r>
              <a:rPr lang="en-GB" altLang="ko-KR" dirty="0" smtClean="0"/>
              <a:t>As an unified form for supporting a DL/UL multi-user transmission, a PSDU </a:t>
            </a:r>
            <a:r>
              <a:rPr lang="en-GB" altLang="ko-KR" dirty="0"/>
              <a:t>of a </a:t>
            </a:r>
            <a:r>
              <a:rPr lang="en-GB" altLang="ko-KR" dirty="0" smtClean="0"/>
              <a:t>HE PPDU </a:t>
            </a:r>
            <a:r>
              <a:rPr lang="en-GB" altLang="ko-KR" dirty="0"/>
              <a:t>shall be </a:t>
            </a:r>
            <a:r>
              <a:rPr lang="en-GB" altLang="ko-KR" dirty="0" smtClean="0"/>
              <a:t>an A-MPDU</a:t>
            </a:r>
          </a:p>
          <a:p>
            <a:pPr lvl="1"/>
            <a:r>
              <a:rPr lang="en-GB" altLang="ko-KR" dirty="0" smtClean="0"/>
              <a:t>But, a Length indication in PHY header (such as a Length field of VHT-SIG-B in IEEE 802.11ac) is not needed in 802.11ax </a:t>
            </a:r>
          </a:p>
          <a:p>
            <a:pPr lvl="1"/>
            <a:endParaRPr lang="en-GB" altLang="ko-KR" dirty="0"/>
          </a:p>
          <a:p>
            <a:pPr lvl="1"/>
            <a:endParaRPr lang="en-GB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A-MPDU Contents in 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altLang="ko-KR" dirty="0" smtClean="0"/>
              <a:t>Current A-MPDU can be transmitted by a TXOP holder or an RD responder</a:t>
            </a:r>
          </a:p>
          <a:p>
            <a:r>
              <a:rPr lang="en-GB" altLang="ko-KR" dirty="0" smtClean="0"/>
              <a:t>In 802.11ax, because an UL MU responder can transmit A-MPDU, A-MPDU Contexts (refer Table 8-409 in 802.11mc) should be changes as the following</a:t>
            </a:r>
          </a:p>
          <a:p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624907"/>
              </p:ext>
            </p:extLst>
          </p:nvPr>
        </p:nvGraphicFramePr>
        <p:xfrm>
          <a:off x="304800" y="3789680"/>
          <a:ext cx="85344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6400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Name of Context</a:t>
                      </a:r>
                      <a:r>
                        <a:rPr lang="en-US" altLang="ko-KR" sz="1200" b="1" baseline="0" dirty="0" smtClean="0"/>
                        <a:t> 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Definition of Context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Enabled Immediate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A-MPDU is transmitted outside a PSMP sequence by a TXOP holder or an RD responder </a:t>
                      </a:r>
                      <a:r>
                        <a:rPr lang="en-US" altLang="ko-KR" sz="1200" b="0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or an UL MU responder 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including potential immediate responses.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Enabled No Immediate Response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A-MPDU is transmitted outside a PSMP sequence by a TXOP holder </a:t>
                      </a:r>
                      <a:r>
                        <a:rPr lang="en-US" altLang="ko-KR" sz="1200" b="0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or an UL MU responder 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 does not include or solicit an immediate response.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Response </a:t>
                      </a:r>
                      <a:endParaRPr lang="ko-KR" altLang="en-US" sz="1200" strike="no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A-MPDU is transmitted by a STA that is neither a TXOP holder nor an RD responder </a:t>
                      </a:r>
                      <a:r>
                        <a:rPr lang="en-US" altLang="ko-KR" sz="1200" b="0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or an UL MU initiator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that also needs to transmit one of the following immediate response frames:</a:t>
                      </a:r>
                    </a:p>
                    <a:p>
                      <a:r>
                        <a:rPr lang="en-US" altLang="ko-KR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ko-KR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BlockAck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frame with a TID for which an HT-immediate block </a:t>
                      </a:r>
                      <a:r>
                        <a:rPr lang="en-US" altLang="ko-KR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agreement exists</a:t>
                      </a:r>
                      <a:endParaRPr lang="ko-KR" altLang="en-US" sz="1200" strike="noStrike" baseline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8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A-MPDU Contents in 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GB" altLang="ko-KR" dirty="0" smtClean="0"/>
              <a:t>Also, current 802.11ax SFD specifies that a </a:t>
            </a:r>
            <a:r>
              <a:rPr lang="en-GB" altLang="ko-KR" dirty="0"/>
              <a:t>unicast Trigger frame for a single user may be included in </a:t>
            </a:r>
            <a:r>
              <a:rPr lang="en-GB" altLang="ko-KR" dirty="0" smtClean="0"/>
              <a:t>A-MPDU (refer MAC </a:t>
            </a:r>
            <a:r>
              <a:rPr lang="en-GB" altLang="ko-KR" dirty="0"/>
              <a:t>Motion </a:t>
            </a:r>
            <a:r>
              <a:rPr lang="en-GB" altLang="ko-KR" dirty="0" smtClean="0"/>
              <a:t>20 in </a:t>
            </a:r>
            <a:r>
              <a:rPr lang="en-GB" altLang="ko-KR" dirty="0"/>
              <a:t>802.11ax SFD</a:t>
            </a:r>
            <a:r>
              <a:rPr lang="en-GB" altLang="ko-KR" dirty="0" smtClean="0"/>
              <a:t>)</a:t>
            </a:r>
          </a:p>
          <a:p>
            <a:endParaRPr lang="en-GB" altLang="ko-KR" dirty="0" smtClean="0"/>
          </a:p>
          <a:p>
            <a:r>
              <a:rPr lang="en-US" altLang="ko-KR" dirty="0" smtClean="0"/>
              <a:t>In that sense, a Trigger frame is included in A-MPDU contents of </a:t>
            </a:r>
            <a:r>
              <a:rPr lang="en-US" altLang="ko-KR" u="sng" dirty="0"/>
              <a:t>1</a:t>
            </a:r>
            <a:r>
              <a:rPr lang="en-US" altLang="ko-KR" u="sng" dirty="0" smtClean="0"/>
              <a:t>) Data </a:t>
            </a:r>
            <a:r>
              <a:rPr lang="en-US" altLang="ko-KR" u="sng" dirty="0"/>
              <a:t>Enabled Immediate </a:t>
            </a:r>
            <a:r>
              <a:rPr lang="en-US" altLang="ko-KR" u="sng" dirty="0" smtClean="0"/>
              <a:t>Response, </a:t>
            </a:r>
            <a:r>
              <a:rPr lang="en-US" altLang="ko-KR" u="sng" dirty="0"/>
              <a:t>2</a:t>
            </a:r>
            <a:r>
              <a:rPr lang="en-US" altLang="ko-KR" u="sng" dirty="0" smtClean="0"/>
              <a:t>) Data </a:t>
            </a:r>
            <a:r>
              <a:rPr lang="en-US" altLang="ko-KR" u="sng" dirty="0"/>
              <a:t>Enabled No Immediate </a:t>
            </a:r>
            <a:r>
              <a:rPr lang="en-US" altLang="ko-KR" u="sng" dirty="0" smtClean="0"/>
              <a:t>Response and 3) Control Response contexts</a:t>
            </a:r>
            <a:endParaRPr lang="ko-KR" altLang="ko-KR" u="sng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0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A-MPDU Contents in 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endParaRPr lang="en-GB" altLang="ko-KR" dirty="0" smtClean="0"/>
          </a:p>
          <a:p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Scenario 1)</a:t>
            </a:r>
            <a:r>
              <a:rPr lang="en-US" altLang="ko-KR" dirty="0"/>
              <a:t> </a:t>
            </a:r>
            <a:r>
              <a:rPr lang="en-US" altLang="ko-KR" dirty="0" smtClean="0"/>
              <a:t>A Trigger </a:t>
            </a:r>
            <a:r>
              <a:rPr lang="en-US" altLang="ko-KR" dirty="0"/>
              <a:t>frame is included in A-MPDU contents of Data Enabled Immediate </a:t>
            </a:r>
            <a:r>
              <a:rPr lang="en-US" altLang="ko-KR" dirty="0" smtClean="0"/>
              <a:t>Response context</a:t>
            </a:r>
          </a:p>
          <a:p>
            <a:endParaRPr lang="en-US" altLang="ko-KR" kern="0" dirty="0"/>
          </a:p>
          <a:p>
            <a:endParaRPr lang="en-US" altLang="ko-KR" kern="0" dirty="0" smtClean="0"/>
          </a:p>
          <a:p>
            <a:endParaRPr lang="en-US" altLang="ko-KR" kern="0" dirty="0"/>
          </a:p>
          <a:p>
            <a:pPr lvl="1"/>
            <a:r>
              <a:rPr lang="en-US" altLang="ko-KR" kern="0" dirty="0" smtClean="0"/>
              <a:t>A DL </a:t>
            </a:r>
            <a:r>
              <a:rPr lang="en-US" altLang="ko-KR" kern="0" dirty="0"/>
              <a:t>MU data </a:t>
            </a:r>
            <a:r>
              <a:rPr lang="en-US" altLang="ko-KR" kern="0" dirty="0" smtClean="0"/>
              <a:t>frame enables an immediate </a:t>
            </a:r>
            <a:r>
              <a:rPr lang="en-US" altLang="ko-KR" kern="0" dirty="0"/>
              <a:t>response</a:t>
            </a:r>
            <a:endParaRPr lang="en-US" altLang="ko-KR" kern="0" dirty="0" smtClean="0"/>
          </a:p>
          <a:p>
            <a:pPr lvl="1"/>
            <a:r>
              <a:rPr lang="en-US" altLang="ko-KR" kern="0" dirty="0" smtClean="0"/>
              <a:t>A Trigger frame specifies a resource allocation information for an immediate response and a following UL MU data frame</a:t>
            </a:r>
            <a:endParaRPr lang="ko-KR" altLang="ko-KR" kern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2914650"/>
            <a:ext cx="82740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/>
        </p:nvSpPr>
        <p:spPr bwMode="auto">
          <a:xfrm>
            <a:off x="381000" y="2819400"/>
            <a:ext cx="3352800" cy="1295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9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A-MPDU Contents in 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endParaRPr lang="en-GB" altLang="ko-KR" dirty="0" smtClean="0"/>
          </a:p>
          <a:p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Scenario </a:t>
            </a:r>
            <a:r>
              <a:rPr lang="en-US" altLang="ko-KR" dirty="0" smtClean="0"/>
              <a:t>2) A Trigger </a:t>
            </a:r>
            <a:r>
              <a:rPr lang="en-US" altLang="ko-KR" dirty="0"/>
              <a:t>frame is included in A-MPDU contents of Data Enabled </a:t>
            </a:r>
            <a:r>
              <a:rPr lang="en-US" altLang="ko-KR" dirty="0" smtClean="0"/>
              <a:t>No Immediate </a:t>
            </a:r>
            <a:r>
              <a:rPr lang="en-US" altLang="ko-KR" dirty="0"/>
              <a:t>Response </a:t>
            </a:r>
            <a:r>
              <a:rPr lang="en-US" altLang="ko-KR" dirty="0" smtClean="0"/>
              <a:t>context</a:t>
            </a:r>
          </a:p>
          <a:p>
            <a:endParaRPr lang="en-US" altLang="ko-KR" kern="0" dirty="0"/>
          </a:p>
          <a:p>
            <a:endParaRPr lang="en-US" altLang="ko-KR" kern="0" dirty="0" smtClean="0"/>
          </a:p>
          <a:p>
            <a:endParaRPr lang="en-US" altLang="ko-KR" kern="0" dirty="0"/>
          </a:p>
          <a:p>
            <a:pPr lvl="1"/>
            <a:r>
              <a:rPr lang="en-US" altLang="ko-KR" kern="0" dirty="0" smtClean="0"/>
              <a:t>A DL MU data frame enables no immediate response</a:t>
            </a:r>
          </a:p>
          <a:p>
            <a:pPr lvl="1"/>
            <a:r>
              <a:rPr lang="en-US" altLang="ko-KR" kern="0" dirty="0" smtClean="0"/>
              <a:t>A Trigger </a:t>
            </a:r>
            <a:r>
              <a:rPr lang="en-US" altLang="ko-KR" kern="0" dirty="0"/>
              <a:t>frame </a:t>
            </a:r>
            <a:r>
              <a:rPr lang="en-US" altLang="ko-KR" kern="0" dirty="0" smtClean="0"/>
              <a:t>specifies a resource </a:t>
            </a:r>
            <a:r>
              <a:rPr lang="en-US" altLang="ko-KR" kern="0" dirty="0"/>
              <a:t>allocation information for </a:t>
            </a:r>
            <a:r>
              <a:rPr lang="en-US" altLang="ko-KR" kern="0" dirty="0" smtClean="0"/>
              <a:t>a following UL </a:t>
            </a:r>
            <a:r>
              <a:rPr lang="en-US" altLang="ko-KR" kern="0" dirty="0"/>
              <a:t>MU data </a:t>
            </a:r>
            <a:r>
              <a:rPr lang="en-US" altLang="ko-KR" kern="0" dirty="0" smtClean="0"/>
              <a:t>frame</a:t>
            </a:r>
            <a:endParaRPr lang="ko-KR" altLang="ko-KR" kern="0" dirty="0"/>
          </a:p>
          <a:p>
            <a:pPr lvl="1"/>
            <a:endParaRPr lang="ko-KR" altLang="ko-KR" kern="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3219450"/>
            <a:ext cx="82740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/>
          <p:cNvSpPr/>
          <p:nvPr/>
        </p:nvSpPr>
        <p:spPr bwMode="auto">
          <a:xfrm>
            <a:off x="381000" y="3124200"/>
            <a:ext cx="3352800" cy="1295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8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A-MPDU Contents in 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endParaRPr lang="en-GB" altLang="ko-KR" dirty="0" smtClean="0"/>
          </a:p>
          <a:p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Scenario </a:t>
            </a:r>
            <a:r>
              <a:rPr lang="en-US" altLang="ko-KR" dirty="0" smtClean="0"/>
              <a:t>3) A Trigger </a:t>
            </a:r>
            <a:r>
              <a:rPr lang="en-US" altLang="ko-KR" dirty="0"/>
              <a:t>frame is included in A-MPDU contents of </a:t>
            </a:r>
            <a:r>
              <a:rPr lang="en-US" altLang="ko-KR" dirty="0" smtClean="0"/>
              <a:t>Control Response context</a:t>
            </a:r>
          </a:p>
          <a:p>
            <a:endParaRPr lang="en-US" altLang="ko-KR" kern="0" dirty="0"/>
          </a:p>
          <a:p>
            <a:endParaRPr lang="en-US" altLang="ko-KR" kern="0" dirty="0" smtClean="0"/>
          </a:p>
          <a:p>
            <a:endParaRPr lang="en-US" altLang="ko-KR" kern="0" dirty="0"/>
          </a:p>
          <a:p>
            <a:pPr lvl="1"/>
            <a:r>
              <a:rPr lang="en-US" altLang="ko-KR" kern="0" dirty="0" smtClean="0"/>
              <a:t>A Trigger </a:t>
            </a:r>
            <a:r>
              <a:rPr lang="en-US" altLang="ko-KR" kern="0" dirty="0"/>
              <a:t>frame specifies </a:t>
            </a:r>
            <a:r>
              <a:rPr lang="en-US" altLang="ko-KR" kern="0" dirty="0" smtClean="0"/>
              <a:t>a resource </a:t>
            </a:r>
            <a:r>
              <a:rPr lang="en-US" altLang="ko-KR" kern="0" dirty="0"/>
              <a:t>allocation information for </a:t>
            </a:r>
            <a:r>
              <a:rPr lang="en-US" altLang="ko-KR" kern="0" dirty="0" smtClean="0"/>
              <a:t>a following UL </a:t>
            </a:r>
            <a:r>
              <a:rPr lang="en-US" altLang="ko-KR" kern="0" dirty="0"/>
              <a:t>MU </a:t>
            </a:r>
            <a:r>
              <a:rPr lang="en-US" altLang="ko-KR" kern="0" dirty="0" smtClean="0"/>
              <a:t>data frame</a:t>
            </a:r>
          </a:p>
          <a:p>
            <a:pPr lvl="1"/>
            <a:r>
              <a:rPr lang="en-US" altLang="ko-KR" kern="0" dirty="0" smtClean="0"/>
              <a:t>A Block </a:t>
            </a:r>
            <a:r>
              <a:rPr lang="en-US" altLang="ko-KR" kern="0" dirty="0"/>
              <a:t>ACK </a:t>
            </a:r>
            <a:r>
              <a:rPr lang="en-US" altLang="ko-KR" kern="0" dirty="0" smtClean="0"/>
              <a:t>frame acknowledges a preceding </a:t>
            </a:r>
            <a:r>
              <a:rPr lang="en-US" altLang="ko-KR" kern="0" dirty="0"/>
              <a:t>UL MU data </a:t>
            </a:r>
            <a:r>
              <a:rPr lang="en-US" altLang="ko-KR" kern="0" dirty="0" smtClean="0"/>
              <a:t>frame</a:t>
            </a:r>
            <a:endParaRPr lang="ko-KR" altLang="ko-KR" kern="0" dirty="0"/>
          </a:p>
          <a:p>
            <a:pPr lvl="1"/>
            <a:endParaRPr lang="ko-KR" altLang="ko-KR" kern="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2914650"/>
            <a:ext cx="87884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/>
        </p:nvSpPr>
        <p:spPr bwMode="auto">
          <a:xfrm>
            <a:off x="3810000" y="2819400"/>
            <a:ext cx="2362200" cy="1295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87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A-MPDU Contents in 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GB" altLang="ko-KR" dirty="0"/>
              <a:t>802.11ac </a:t>
            </a:r>
            <a:r>
              <a:rPr lang="en-GB" altLang="ko-KR" dirty="0" smtClean="0"/>
              <a:t>has introduced a VHT single MPDU for a data frame transmission with no Block </a:t>
            </a:r>
            <a:r>
              <a:rPr lang="en-GB" altLang="ko-KR" dirty="0" err="1" smtClean="0"/>
              <a:t>Ack</a:t>
            </a:r>
            <a:r>
              <a:rPr lang="en-GB" altLang="ko-KR" dirty="0" smtClean="0"/>
              <a:t> agreement (such as a Management frame)</a:t>
            </a:r>
          </a:p>
          <a:p>
            <a:endParaRPr lang="en-GB" altLang="ko-KR" dirty="0" smtClean="0"/>
          </a:p>
          <a:p>
            <a:r>
              <a:rPr lang="en-GB" altLang="ko-KR" dirty="0" smtClean="0"/>
              <a:t>For the same purpose, 802.11ax may need a HE single MPDU </a:t>
            </a:r>
          </a:p>
          <a:p>
            <a:pPr lvl="1"/>
            <a:r>
              <a:rPr lang="en-GB" altLang="ko-KR" dirty="0" smtClean="0"/>
              <a:t>Additional consideration is whether a </a:t>
            </a:r>
            <a:r>
              <a:rPr lang="en-GB" altLang="ko-KR" dirty="0"/>
              <a:t>HE single MPDU </a:t>
            </a:r>
            <a:r>
              <a:rPr lang="en-GB" altLang="ko-KR" dirty="0" smtClean="0"/>
              <a:t>can </a:t>
            </a:r>
            <a:r>
              <a:rPr lang="en-US" altLang="ko-KR" dirty="0" smtClean="0"/>
              <a:t>solicits an </a:t>
            </a:r>
            <a:r>
              <a:rPr lang="en-US" altLang="ko-KR" dirty="0" err="1"/>
              <a:t>Ack</a:t>
            </a:r>
            <a:r>
              <a:rPr lang="en-US" altLang="ko-KR" dirty="0"/>
              <a:t> frame </a:t>
            </a:r>
            <a:r>
              <a:rPr lang="en-US" altLang="ko-KR" dirty="0" smtClean="0"/>
              <a:t>response carried in an UL MU PPDU</a:t>
            </a:r>
          </a:p>
          <a:p>
            <a:pPr lvl="1"/>
            <a:endParaRPr lang="en-GB" altLang="ko-KR" dirty="0" smtClean="0"/>
          </a:p>
          <a:p>
            <a:pPr marL="0" indent="0">
              <a:buNone/>
            </a:pPr>
            <a:endParaRPr lang="ko-KR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431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93687</TotalTime>
  <Words>940</Words>
  <Application>Microsoft Office PowerPoint</Application>
  <PresentationFormat>화면 슬라이드 쇼(4:3)</PresentationFormat>
  <Paragraphs>164</Paragraphs>
  <Slides>16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Data field in HE PPDU</vt:lpstr>
      <vt:lpstr>Introduction</vt:lpstr>
      <vt:lpstr>Introduction</vt:lpstr>
      <vt:lpstr>A-MPDU Contents in HE PPDU</vt:lpstr>
      <vt:lpstr>A-MPDU Contents in HE PPDU</vt:lpstr>
      <vt:lpstr>A-MPDU Contents in HE PPDU</vt:lpstr>
      <vt:lpstr>A-MPDU Contents in HE PPDU</vt:lpstr>
      <vt:lpstr>A-MPDU Contents in HE PPDU</vt:lpstr>
      <vt:lpstr>A-MPDU Contents in HE PPDU</vt:lpstr>
      <vt:lpstr>A-MPDU Operation in HE PPDU</vt:lpstr>
      <vt:lpstr>A-MPDU Operation in HE PPDU</vt:lpstr>
      <vt:lpstr>Conclusion</vt:lpstr>
      <vt:lpstr>Straw Poll 1</vt:lpstr>
      <vt:lpstr>Straw Poll 2</vt:lpstr>
      <vt:lpstr>Straw Poll 3</vt:lpstr>
      <vt:lpstr>Straw Poll 4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1158</cp:revision>
  <cp:lastPrinted>1998-02-10T13:28:06Z</cp:lastPrinted>
  <dcterms:created xsi:type="dcterms:W3CDTF">2007-05-21T21:00:37Z</dcterms:created>
  <dcterms:modified xsi:type="dcterms:W3CDTF">2015-09-03T23:28:29Z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