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9"/>
  </p:notesMasterIdLst>
  <p:handoutMasterIdLst>
    <p:handoutMasterId r:id="rId20"/>
  </p:handoutMasterIdLst>
  <p:sldIdLst>
    <p:sldId id="333" r:id="rId3"/>
    <p:sldId id="257" r:id="rId4"/>
    <p:sldId id="270" r:id="rId5"/>
    <p:sldId id="272" r:id="rId6"/>
    <p:sldId id="318" r:id="rId7"/>
    <p:sldId id="277" r:id="rId8"/>
    <p:sldId id="412" r:id="rId9"/>
    <p:sldId id="418" r:id="rId10"/>
    <p:sldId id="417" r:id="rId11"/>
    <p:sldId id="419" r:id="rId12"/>
    <p:sldId id="420" r:id="rId13"/>
    <p:sldId id="409" r:id="rId14"/>
    <p:sldId id="410" r:id="rId15"/>
    <p:sldId id="411" r:id="rId16"/>
    <p:sldId id="382" r:id="rId17"/>
    <p:sldId id="406" r:id="rId1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41" autoAdjust="0"/>
    <p:restoredTop sz="94660"/>
  </p:normalViewPr>
  <p:slideViewPr>
    <p:cSldViewPr>
      <p:cViewPr>
        <p:scale>
          <a:sx n="89" d="100"/>
          <a:sy n="89" d="100"/>
        </p:scale>
        <p:origin x="1590" y="5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774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D06A111-3D0A-8449-B2A4-454FA68988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8991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ED03A58-9A32-7848-BBA2-4FDB97DE7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95518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CE9B7ABD-1264-BF48-A5A9-DF76AE77D733}" type="slidenum">
              <a:rPr lang="en-US"/>
              <a:pPr/>
              <a:t>1</a:t>
            </a:fld>
            <a:endParaRPr lang="en-US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957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307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2A5BEB01-4864-5A48-B4CA-4BDCFEA59173}" type="slidenum">
              <a:rPr lang="en-US"/>
              <a:pPr/>
              <a:t>2</a:t>
            </a:fld>
            <a:endParaRPr lang="en-US"/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5250" rIns="95250"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008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6225" y="95250"/>
            <a:ext cx="2195513" cy="215900"/>
          </a:xfrm>
        </p:spPr>
        <p:txBody>
          <a:bodyPr/>
          <a:lstStyle/>
          <a:p>
            <a:pPr>
              <a:defRPr/>
            </a:pPr>
            <a:r>
              <a:rPr lang="en-GB"/>
              <a:t>doc.: IEEE 802.11-12/0675r0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754063" cy="215900"/>
          </a:xfrm>
        </p:spPr>
        <p:txBody>
          <a:bodyPr/>
          <a:lstStyle/>
          <a:p>
            <a:pPr>
              <a:defRPr/>
            </a:pPr>
            <a:r>
              <a:rPr lang="en-GB"/>
              <a:t>May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57625" y="8985250"/>
            <a:ext cx="2424113" cy="184150"/>
          </a:xfrm>
        </p:spPr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482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3" y="898525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/>
              <a:t>Page </a:t>
            </a:r>
            <a:fld id="{77540FED-41C2-B745-9E94-7EC8C43C3DBC}" type="slidenum">
              <a:rPr lang="en-GB"/>
              <a:pPr/>
              <a:t>5</a:t>
            </a:fld>
            <a:endParaRPr lang="en-GB"/>
          </a:p>
        </p:txBody>
      </p:sp>
      <p:sp>
        <p:nvSpPr>
          <p:cNvPr id="348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5626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9188" y="8985250"/>
            <a:ext cx="76200" cy="1841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01AFAD5-CDC2-DB40-B20A-75D0C86F2D8D}" type="slidenum">
              <a:rPr lang="en-US"/>
              <a:pPr/>
              <a:t>6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6772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.0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3ED03A58-9A32-7848-BBA2-4FDB97DE774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096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B63CABB-AEB6-2843-89A9-165B7EA6D2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06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D04233B-205D-2147-9689-0F1735FB8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011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87C425D-5629-B14B-B274-E986E8AF1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707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7AC0-1C5B-C947-BF70-E7CDA4870F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507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94B9B-010D-7B47-A253-D3BC948DC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7385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13394-6018-BB4E-82BB-E505EA13A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5163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D419E-3D71-E145-B1BB-7C2F202DA0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1970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003FB-1C5C-0C4E-ACFE-3CBCFC317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0747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C3B44-FF9E-6C43-A2CC-36B902F295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8179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BABA0-A9BD-3643-A866-6D6F2A816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8409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FEE24-7071-4149-B42D-D015CB6C9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72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D63A97-F084-7E4F-8ACE-C1C5A3479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762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5952E-BC7F-454B-A78F-5CF738186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0618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D9BD5-8EAF-D04E-B08A-279D9B16B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5103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334B3-AEF7-844A-B544-03624F7485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207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75753CD-D494-5B47-86E7-8892F3D672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300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5093DB8-367A-D44F-B5E3-9DE8FCFBA5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168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15FF9CB-E333-7147-A9E1-25D3DA757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331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6C5EA0C-B51E-BD44-8CBC-D032798286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476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DC355B-44DF-6C43-94AD-0B374DD75B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246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F987F1-C88E-A248-919F-24B44E585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584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8B903F2-9BD4-834A-9746-5CF90C99E2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610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2239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29C350E-6DA4-1948-AEA6-37283C0D1E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624513" y="332601"/>
            <a:ext cx="32908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>
                <a:ea typeface="+mn-ea"/>
              </a:rPr>
              <a:t>doc.: IEEE </a:t>
            </a:r>
            <a:r>
              <a:rPr lang="en-US" altLang="en-US" sz="1800" b="1" dirty="0" smtClean="0">
                <a:ea typeface="+mn-ea"/>
              </a:rPr>
              <a:t>802.11-15/1032r0</a:t>
            </a:r>
            <a:endParaRPr lang="en-US" altLang="en-US" sz="1800" b="1" dirty="0" smtClean="0">
              <a:ea typeface="+mn-ea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0788082D-04D4-174A-A8C0-F746EAC21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resources/antitrust-guidelines.pdf" TargetMode="External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public-file/07/11-07-0360-04-0000-802-11-policies-and-procedures.doc" TargetMode="External"/><Relationship Id="rId4" Type="http://schemas.openxmlformats.org/officeDocument/2006/relationships/hyperlink" Target="http://www.ieee.org/portal/cms_docs/about/CoE_poster.pd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transition.fcc.gov/Daily_Releases/Daily_Business/2015/db0722/FCC-15-92A1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transition.fcc.gov/Daily_Releases/Daily_Business/2015/db0811/FCC-15-99A1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Rich Kennedy,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charset="0"/>
              </a:rPr>
              <a:t>IEEE </a:t>
            </a:r>
            <a:r>
              <a:rPr lang="en-US" dirty="0" smtClean="0">
                <a:latin typeface="Times New Roman" charset="0"/>
              </a:rPr>
              <a:t>802.11/15 </a:t>
            </a:r>
            <a:r>
              <a:rPr lang="en-US" dirty="0">
                <a:latin typeface="Times New Roman" charset="0"/>
              </a:rPr>
              <a:t>Regulatory SC</a:t>
            </a:r>
            <a:br>
              <a:rPr lang="en-US" dirty="0">
                <a:latin typeface="Times New Roman" charset="0"/>
              </a:rPr>
            </a:br>
            <a:r>
              <a:rPr lang="en-US" i="1" dirty="0" smtClean="0">
                <a:latin typeface="Times New Roman" charset="0"/>
              </a:rPr>
              <a:t>DRAFT</a:t>
            </a:r>
            <a:r>
              <a:rPr lang="en-US" dirty="0" smtClean="0">
                <a:latin typeface="Times New Roman" charset="0"/>
              </a:rPr>
              <a:t> Teleconference </a:t>
            </a:r>
            <a:r>
              <a:rPr lang="en-US" dirty="0">
                <a:latin typeface="Times New Roman" charset="0"/>
              </a:rPr>
              <a:t>Plan and Agenda</a:t>
            </a:r>
          </a:p>
        </p:txBody>
      </p:sp>
      <p:sp>
        <p:nvSpPr>
          <p:cNvPr id="2765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latin typeface="Times New Roman" charset="0"/>
              </a:rPr>
              <a:t>Date:</a:t>
            </a:r>
            <a:r>
              <a:rPr lang="en-US" sz="2000" b="0" dirty="0">
                <a:latin typeface="Times New Roman" charset="0"/>
              </a:rPr>
              <a:t> </a:t>
            </a:r>
            <a:r>
              <a:rPr lang="en-US" sz="2000" b="0" dirty="0" smtClean="0">
                <a:latin typeface="Times New Roman" charset="0"/>
              </a:rPr>
              <a:t>2015-09-03</a:t>
            </a:r>
            <a:endParaRPr lang="en-US" sz="2000" b="0" dirty="0">
              <a:latin typeface="Times New Roman" charset="0"/>
            </a:endParaRPr>
          </a:p>
        </p:txBody>
      </p:sp>
      <p:graphicFrame>
        <p:nvGraphicFramePr>
          <p:cNvPr id="2765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3162255"/>
              </p:ext>
            </p:extLst>
          </p:nvPr>
        </p:nvGraphicFramePr>
        <p:xfrm>
          <a:off x="533400" y="3292475"/>
          <a:ext cx="8181975" cy="238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24" name="Document" r:id="rId4" imgW="8636000" imgH="2514600" progId="Word.Document.8">
                  <p:embed/>
                </p:oleObj>
              </mc:Choice>
              <mc:Fallback>
                <p:oleObj name="Document" r:id="rId4" imgW="8636000" imgH="25146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292475"/>
                        <a:ext cx="8181975" cy="238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4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FCC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FCC online systems being overhauled</a:t>
            </a:r>
          </a:p>
          <a:p>
            <a:pPr lvl="1"/>
            <a:r>
              <a:rPr lang="en-US" dirty="0" smtClean="0"/>
              <a:t>Will be “off the air” this weekend until done</a:t>
            </a:r>
          </a:p>
          <a:p>
            <a:r>
              <a:rPr lang="en-US" dirty="0" smtClean="0"/>
              <a:t>Qualcomm, Verizon rebuke WFA comments on LTE-U</a:t>
            </a:r>
          </a:p>
          <a:p>
            <a:pPr lvl="1"/>
            <a:r>
              <a:rPr lang="en-US" dirty="0" smtClean="0"/>
              <a:t>WFA asked FCC to delay LTE-U equipment certification</a:t>
            </a:r>
          </a:p>
          <a:p>
            <a:pPr lvl="1"/>
            <a:r>
              <a:rPr lang="en-US" dirty="0" smtClean="0"/>
              <a:t>FCC informed TCBs that LTE-U equipment approval must seek OET guidance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721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TC BRAN</a:t>
            </a:r>
          </a:p>
          <a:p>
            <a:pPr lvl="1"/>
            <a:r>
              <a:rPr lang="en-US" dirty="0" smtClean="0"/>
              <a:t>September 9</a:t>
            </a:r>
            <a:r>
              <a:rPr lang="en-US" baseline="30000" dirty="0" smtClean="0"/>
              <a:t>th</a:t>
            </a:r>
            <a:r>
              <a:rPr lang="en-US" dirty="0" smtClean="0"/>
              <a:t> teleconference on RX Parameters</a:t>
            </a:r>
          </a:p>
          <a:p>
            <a:pPr lvl="1"/>
            <a:r>
              <a:rPr lang="en-US" dirty="0" smtClean="0"/>
              <a:t>October 13</a:t>
            </a:r>
            <a:r>
              <a:rPr lang="en-US" baseline="30000" dirty="0" smtClean="0"/>
              <a:t>th</a:t>
            </a:r>
            <a:r>
              <a:rPr lang="en-US" dirty="0" smtClean="0"/>
              <a:t> -16</a:t>
            </a:r>
            <a:r>
              <a:rPr lang="en-US" baseline="30000" dirty="0" smtClean="0"/>
              <a:t>th</a:t>
            </a:r>
            <a:r>
              <a:rPr lang="en-US" dirty="0" smtClean="0"/>
              <a:t> F2F – standards changes for new RED</a:t>
            </a:r>
          </a:p>
          <a:p>
            <a:pPr lvl="2"/>
            <a:r>
              <a:rPr lang="en-US" dirty="0" smtClean="0"/>
              <a:t>EN 301 893v2.0.0</a:t>
            </a:r>
          </a:p>
          <a:p>
            <a:pPr lvl="2"/>
            <a:r>
              <a:rPr lang="en-US" dirty="0" smtClean="0"/>
              <a:t>EN 302 567v2.0.0</a:t>
            </a:r>
          </a:p>
          <a:p>
            <a:pPr lvl="2"/>
            <a:r>
              <a:rPr lang="en-US" dirty="0" smtClean="0"/>
              <a:t>EN 301 598v2.0.0</a:t>
            </a:r>
          </a:p>
          <a:p>
            <a:r>
              <a:rPr lang="en-US" dirty="0" smtClean="0"/>
              <a:t>ERM TG11</a:t>
            </a:r>
          </a:p>
          <a:p>
            <a:pPr lvl="1"/>
            <a:r>
              <a:rPr lang="en-US" dirty="0" smtClean="0"/>
              <a:t>August 27</a:t>
            </a:r>
            <a:r>
              <a:rPr lang="en-US" baseline="30000" dirty="0" smtClean="0"/>
              <a:t>th</a:t>
            </a:r>
            <a:r>
              <a:rPr lang="en-US" dirty="0" smtClean="0"/>
              <a:t> teleconference on Spectrum Load proposal</a:t>
            </a:r>
          </a:p>
          <a:p>
            <a:pPr lvl="1"/>
            <a:r>
              <a:rPr lang="en-US" dirty="0" smtClean="0"/>
              <a:t>September 28</a:t>
            </a:r>
            <a:r>
              <a:rPr lang="en-US" baseline="30000" dirty="0" smtClean="0"/>
              <a:t>th</a:t>
            </a:r>
            <a:r>
              <a:rPr lang="en-US" dirty="0" smtClean="0"/>
              <a:t> – October 1</a:t>
            </a:r>
            <a:r>
              <a:rPr lang="en-US" baseline="30000" dirty="0" smtClean="0"/>
              <a:t>st</a:t>
            </a:r>
            <a:r>
              <a:rPr lang="en-US" dirty="0" smtClean="0"/>
              <a:t> – EN 300 328 changes for new RED</a:t>
            </a:r>
          </a:p>
          <a:p>
            <a:r>
              <a:rPr lang="en-US" dirty="0" smtClean="0"/>
              <a:t>Promised mid-August clarification on receiver requirements delayed by regulators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0465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Actions Required</a:t>
            </a:r>
          </a:p>
        </p:txBody>
      </p:sp>
      <p:sp>
        <p:nvSpPr>
          <p:cNvPr id="33795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 smtClean="0"/>
              <a:t>ETSI </a:t>
            </a:r>
            <a:r>
              <a:rPr lang="en-US" altLang="en-US" dirty="0" smtClean="0"/>
              <a:t>ERM TG11#44 Preparation</a:t>
            </a:r>
          </a:p>
          <a:p>
            <a:r>
              <a:rPr lang="en-US" altLang="en-US" dirty="0" smtClean="0"/>
              <a:t>ETSI TC BRAN#84 Preparation</a:t>
            </a:r>
          </a:p>
          <a:p>
            <a:r>
              <a:rPr lang="en-US" altLang="en-US" dirty="0" smtClean="0"/>
              <a:t>TBD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39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ETSI ERM TG11#44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September 28-October 1, 2015</a:t>
            </a:r>
          </a:p>
          <a:p>
            <a:r>
              <a:rPr lang="en-US" altLang="en-US" dirty="0" smtClean="0"/>
              <a:t>Finalizing RED compliance</a:t>
            </a:r>
          </a:p>
          <a:p>
            <a:pPr lvl="1"/>
            <a:r>
              <a:rPr lang="en-US" altLang="en-US" dirty="0" smtClean="0"/>
              <a:t>EN 300 328</a:t>
            </a:r>
          </a:p>
          <a:p>
            <a:r>
              <a:rPr lang="en-US" altLang="en-US" dirty="0" smtClean="0"/>
              <a:t>WIA revised effort to add non-LBT technology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04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ETSI TC BRAN#84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October 13-16, 2015</a:t>
            </a:r>
          </a:p>
          <a:p>
            <a:r>
              <a:rPr lang="en-US" altLang="en-US" dirty="0" smtClean="0"/>
              <a:t>Finalizing RED compliance</a:t>
            </a:r>
          </a:p>
          <a:p>
            <a:pPr lvl="1"/>
            <a:r>
              <a:rPr lang="en-US" altLang="en-US" dirty="0" smtClean="0"/>
              <a:t>EN 301 893</a:t>
            </a:r>
          </a:p>
          <a:p>
            <a:pPr lvl="1"/>
            <a:r>
              <a:rPr lang="en-US" altLang="en-US" dirty="0" smtClean="0"/>
              <a:t>EN 302 567</a:t>
            </a:r>
          </a:p>
          <a:p>
            <a:pPr lvl="1"/>
            <a:r>
              <a:rPr lang="en-US" altLang="en-US" dirty="0" smtClean="0"/>
              <a:t>EN 301 598</a:t>
            </a:r>
          </a:p>
          <a:p>
            <a:pPr lvl="1"/>
            <a:r>
              <a:rPr lang="en-US" altLang="en-US" dirty="0" smtClean="0"/>
              <a:t>Waiting for regulatory feedback in August</a:t>
            </a:r>
          </a:p>
          <a:p>
            <a:r>
              <a:rPr lang="en-US" altLang="en-US" dirty="0" smtClean="0"/>
              <a:t>Settle on coexistence methodology</a:t>
            </a:r>
          </a:p>
          <a:p>
            <a:pPr lvl="1"/>
            <a:r>
              <a:rPr lang="en-US" altLang="en-US" dirty="0" smtClean="0"/>
              <a:t>Waiting for results of follow-up informal call(s)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30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</a:rPr>
              <a:t>Other Regulatory Updates</a:t>
            </a:r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NGP </a:t>
            </a:r>
            <a:r>
              <a:rPr lang="en-US" dirty="0" smtClean="0">
                <a:latin typeface="Times New Roman" charset="0"/>
              </a:rPr>
              <a:t>liaison – waiting for SG Chair</a:t>
            </a:r>
            <a:endParaRPr lang="en-US" dirty="0" smtClean="0">
              <a:latin typeface="Times New Roman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Other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13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Times New Roman" charset="0"/>
              </a:rPr>
              <a:t>Abstract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latin typeface="Times New Roman" charset="0"/>
              </a:rPr>
              <a:t>This presentation is the plan for the </a:t>
            </a:r>
            <a:r>
              <a:rPr lang="en-US" dirty="0" smtClean="0">
                <a:latin typeface="Times New Roman" charset="0"/>
              </a:rPr>
              <a:t>September 3, </a:t>
            </a:r>
            <a:r>
              <a:rPr lang="en-US" dirty="0" smtClean="0">
                <a:latin typeface="Times New Roman" charset="0"/>
              </a:rPr>
              <a:t>2015 IEEE 802.11/15 </a:t>
            </a:r>
            <a:r>
              <a:rPr lang="en-US" dirty="0">
                <a:latin typeface="Times New Roman" charset="0"/>
              </a:rPr>
              <a:t>Regulatory Standing Committee teleconference.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Agenda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905375"/>
          </a:xfrm>
        </p:spPr>
        <p:txBody>
          <a:bodyPr/>
          <a:lstStyle/>
          <a:p>
            <a:pPr eaLnBrk="1" hangingPunct="1"/>
            <a:r>
              <a:rPr lang="en-US" sz="1800" dirty="0">
                <a:latin typeface="Times New Roman" charset="0"/>
              </a:rPr>
              <a:t>Assign a recording secretary</a:t>
            </a:r>
            <a:endParaRPr lang="en-US" sz="1600" dirty="0">
              <a:latin typeface="Times New Roman" charset="0"/>
            </a:endParaRPr>
          </a:p>
          <a:p>
            <a:pPr eaLnBrk="1" hangingPunct="1"/>
            <a:r>
              <a:rPr lang="en-US" altLang="en-US" sz="1800" dirty="0"/>
              <a:t>Review and approve the agenda</a:t>
            </a:r>
          </a:p>
          <a:p>
            <a:pPr eaLnBrk="1" hangingPunct="1"/>
            <a:r>
              <a:rPr lang="en-US" altLang="en-US" sz="1800" dirty="0" smtClean="0"/>
              <a:t>Introduction</a:t>
            </a:r>
          </a:p>
          <a:p>
            <a:pPr eaLnBrk="1" hangingPunct="1"/>
            <a:r>
              <a:rPr lang="en-US" altLang="en-US" sz="1800" dirty="0" smtClean="0"/>
              <a:t>The </a:t>
            </a:r>
            <a:r>
              <a:rPr lang="en-US" altLang="en-US" sz="1800" dirty="0"/>
              <a:t>regulatory summaries</a:t>
            </a:r>
          </a:p>
          <a:p>
            <a:pPr lvl="1"/>
            <a:r>
              <a:rPr lang="en-US" altLang="en-US" sz="1600" dirty="0" smtClean="0"/>
              <a:t>FCC </a:t>
            </a:r>
            <a:r>
              <a:rPr lang="en-US" altLang="en-US" sz="1600" dirty="0" smtClean="0"/>
              <a:t>15-92 NPRM</a:t>
            </a:r>
          </a:p>
          <a:p>
            <a:pPr lvl="1"/>
            <a:r>
              <a:rPr lang="en-US" altLang="en-US" sz="1600" dirty="0" smtClean="0"/>
              <a:t>FCC 15-99 R&amp;O</a:t>
            </a:r>
            <a:endParaRPr lang="en-US" altLang="en-US" sz="1600" dirty="0"/>
          </a:p>
          <a:p>
            <a:pPr eaLnBrk="1" hangingPunct="1"/>
            <a:r>
              <a:rPr lang="en-US" altLang="en-US" sz="1800" dirty="0" smtClean="0"/>
              <a:t>Actions </a:t>
            </a:r>
            <a:r>
              <a:rPr lang="en-US" altLang="en-US" sz="1800" dirty="0"/>
              <a:t>required</a:t>
            </a:r>
          </a:p>
          <a:p>
            <a:pPr lvl="1" eaLnBrk="1" hangingPunct="1"/>
            <a:r>
              <a:rPr lang="en-US" altLang="en-US" sz="1600" dirty="0" smtClean="0"/>
              <a:t>Preparation </a:t>
            </a:r>
            <a:r>
              <a:rPr lang="en-US" altLang="en-US" sz="1600" dirty="0"/>
              <a:t>for September ETSI ERM TG11 meeting</a:t>
            </a:r>
          </a:p>
          <a:p>
            <a:pPr lvl="1" eaLnBrk="1" hangingPunct="1"/>
            <a:r>
              <a:rPr lang="en-US" altLang="en-US" sz="1600" dirty="0"/>
              <a:t>Preparation for October ETSI TC BRAN meeting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800" dirty="0" smtClean="0"/>
              <a:t>AOB </a:t>
            </a:r>
            <a:r>
              <a:rPr lang="en-US" altLang="en-US" sz="1800" dirty="0"/>
              <a:t>and </a:t>
            </a:r>
            <a:r>
              <a:rPr lang="en-US" altLang="en-US" sz="1800" dirty="0" smtClean="0"/>
              <a:t>Adjourn</a:t>
            </a:r>
            <a:endParaRPr lang="en-US" altLang="en-US" sz="1800" dirty="0" smtClean="0"/>
          </a:p>
        </p:txBody>
      </p:sp>
      <p:sp>
        <p:nvSpPr>
          <p:cNvPr id="512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Administrative Items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Required notices</a:t>
            </a:r>
          </a:p>
          <a:p>
            <a:pPr lvl="1">
              <a:defRPr/>
            </a:pPr>
            <a:r>
              <a:rPr lang="en-US" sz="1800" kern="1600" spc="-100" dirty="0" smtClean="0"/>
              <a:t>Affiliation FAQ - </a:t>
            </a:r>
            <a:r>
              <a:rPr lang="en-US" sz="1800" u="sng" kern="1600" spc="-100" dirty="0" smtClean="0">
                <a:hlinkClick r:id="rId2"/>
              </a:rPr>
              <a:t>http://standards.ieee.org/faqs/affiliationFAQ.html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Anti-Trust FAQ - </a:t>
            </a:r>
            <a:r>
              <a:rPr lang="en-US" sz="1800" u="sng" kern="1600" spc="-100" dirty="0" smtClean="0">
                <a:hlinkClick r:id="rId3"/>
              </a:rPr>
              <a:t>http://standards.ieee.org/resources/antitrust-guidelines.pdf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Ethics - </a:t>
            </a:r>
            <a:r>
              <a:rPr lang="en-US" sz="1800" u="sng" kern="1600" spc="-100" dirty="0" smtClean="0">
                <a:hlinkClick r:id="rId4"/>
              </a:rPr>
              <a:t>http://www.ieee.org/portal/cms_docs/about/CoE_poster.pdf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IEEE 802.11 Working Group Policies and Procedures - </a:t>
            </a:r>
            <a:r>
              <a:rPr lang="en-US" sz="1800" u="sng" kern="1600" spc="-100" dirty="0" smtClean="0">
                <a:hlinkClick r:id="rId5"/>
              </a:rPr>
              <a:t>https://mentor.ieee.org/802.11/public-file/07/11-07-0360-04-0000-802-11-policies-and-procedures.doc</a:t>
            </a:r>
            <a:endParaRPr lang="en-US" sz="1800" b="1" spc="-100" dirty="0" smtClean="0"/>
          </a:p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Chair and Secretary</a:t>
            </a:r>
          </a:p>
          <a:p>
            <a:pPr lvl="1" eaLnBrk="1" hangingPunct="1">
              <a:defRPr/>
            </a:pPr>
            <a:r>
              <a:rPr lang="en-US" sz="1800" dirty="0" smtClean="0"/>
              <a:t>Chair is Rich Kennedy (</a:t>
            </a:r>
            <a:r>
              <a:rPr lang="en-US" sz="1800" dirty="0" err="1" smtClean="0"/>
              <a:t>MediaTek</a:t>
            </a:r>
            <a:r>
              <a:rPr lang="en-US" sz="1800" dirty="0" smtClean="0"/>
              <a:t>)</a:t>
            </a:r>
          </a:p>
          <a:p>
            <a:pPr lvl="1" eaLnBrk="1" hangingPunct="1">
              <a:defRPr/>
            </a:pPr>
            <a:r>
              <a:rPr lang="en-US" sz="1800" dirty="0" smtClean="0"/>
              <a:t>Peter will act as Recording Secretary</a:t>
            </a:r>
          </a:p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Please send an email to the addresses below to have your attendance recorded</a:t>
            </a:r>
          </a:p>
          <a:p>
            <a:pPr lvl="1" eaLnBrk="1" hangingPunct="1">
              <a:defRPr/>
            </a:pPr>
            <a:r>
              <a:rPr lang="en-US" sz="1600" dirty="0" smtClean="0"/>
              <a:t>rkennedy1000@gmail.com</a:t>
            </a:r>
          </a:p>
        </p:txBody>
      </p:sp>
      <p:sp>
        <p:nvSpPr>
          <p:cNvPr id="615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GB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SC Operating Rules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100" dirty="0">
                <a:latin typeface="Times New Roman" charset="0"/>
              </a:rPr>
              <a:t>Anybody can vote, present, and make motions</a:t>
            </a:r>
          </a:p>
          <a:p>
            <a:r>
              <a:rPr lang="en-US" sz="2100" dirty="0">
                <a:latin typeface="Times New Roman" charset="0"/>
              </a:rPr>
              <a:t>Participation in SC during </a:t>
            </a:r>
            <a:r>
              <a:rPr lang="en-US" sz="2100" dirty="0" smtClean="0">
                <a:latin typeface="Times New Roman" charset="0"/>
              </a:rPr>
              <a:t>802.11/15 </a:t>
            </a:r>
            <a:r>
              <a:rPr lang="en-US" sz="2100" dirty="0">
                <a:latin typeface="Times New Roman" charset="0"/>
              </a:rPr>
              <a:t>WG Plenary or Interim counts towards </a:t>
            </a:r>
            <a:r>
              <a:rPr lang="en-US" sz="2100" dirty="0" smtClean="0">
                <a:latin typeface="Times New Roman" charset="0"/>
              </a:rPr>
              <a:t>802.11 or 802.15 </a:t>
            </a:r>
            <a:r>
              <a:rPr lang="en-US" sz="2100" dirty="0">
                <a:latin typeface="Times New Roman" charset="0"/>
              </a:rPr>
              <a:t>voting rights</a:t>
            </a:r>
          </a:p>
          <a:p>
            <a:r>
              <a:rPr lang="en-US" sz="2100" dirty="0">
                <a:latin typeface="Times New Roman" charset="0"/>
              </a:rPr>
              <a:t>All motions must pass by a 75% majority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365125" y="609600"/>
            <a:ext cx="8458200" cy="990600"/>
          </a:xfrm>
        </p:spPr>
        <p:txBody>
          <a:bodyPr/>
          <a:lstStyle/>
          <a:p>
            <a:r>
              <a:rPr lang="en-US" sz="3600" dirty="0">
                <a:latin typeface="Times New Roman" charset="0"/>
              </a:rPr>
              <a:t>Other Guidelines for IEEE WG Meetings</a:t>
            </a:r>
          </a:p>
        </p:txBody>
      </p:sp>
      <p:sp>
        <p:nvSpPr>
          <p:cNvPr id="35842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endParaRPr lang="en-GB" b="1" u="sng">
              <a:solidFill>
                <a:srgbClr val="000099"/>
              </a:solidFill>
              <a:latin typeface="Helvetica" charset="0"/>
            </a:endParaRP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457200" y="1371600"/>
            <a:ext cx="82296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0188" indent="-230188" eaLnBrk="0" hangingPunct="0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Char char="l"/>
            </a:pPr>
            <a:endParaRPr lang="en-US" sz="700" u="sng" dirty="0" smtClean="0">
              <a:solidFill>
                <a:srgbClr val="FF0000"/>
              </a:solidFill>
              <a:latin typeface="Arial" charset="0"/>
            </a:endParaRP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q"/>
            </a:pPr>
            <a:r>
              <a:rPr lang="en-US" sz="1800" b="1" dirty="0">
                <a:solidFill>
                  <a:srgbClr val="000099"/>
                </a:solidFill>
                <a:latin typeface="Arial" charset="0"/>
              </a:rPr>
              <a:t>All IEEE-SA standards meetings shall be conducted in compliance with all </a:t>
            </a:r>
            <a:r>
              <a:rPr lang="en-US" sz="1800" b="1" dirty="0" smtClean="0">
                <a:solidFill>
                  <a:srgbClr val="000099"/>
                </a:solidFill>
                <a:latin typeface="Arial" charset="0"/>
              </a:rPr>
              <a:t>applicable </a:t>
            </a:r>
            <a:r>
              <a:rPr lang="en-US" sz="1800" b="1" dirty="0">
                <a:solidFill>
                  <a:srgbClr val="000099"/>
                </a:solidFill>
                <a:latin typeface="Arial" charset="0"/>
              </a:rPr>
              <a:t>laws, including antitrust and competition laws.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discuss the interpretation, validity, or essentiality of patents/patent claims. 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discuss specific license rates, terms, or conditions.</a:t>
            </a:r>
          </a:p>
          <a:p>
            <a:pPr marL="742950" lvl="1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Relative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costs, including licensing costs of essential patent claims, of different technical approaches </a:t>
            </a: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may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be discussed in standards development meetings. </a:t>
            </a:r>
          </a:p>
          <a:p>
            <a:pPr marL="1200150" lvl="2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Technical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considerations remain primary focus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discuss or engage in the fixing of product prices, allocation of customers, </a:t>
            </a: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or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division of sales markets.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discuss the status or substance of ongoing or threatened litigation.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ts val="6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be silent if inappropriate topics are discussed… do formally object.</a:t>
            </a:r>
          </a:p>
          <a:p>
            <a:pPr algn="ctr" eaLnBrk="0" hangingPunct="0">
              <a:lnSpc>
                <a:spcPct val="80000"/>
              </a:lnSpc>
              <a:spcBef>
                <a:spcPts val="400"/>
              </a:spcBef>
              <a:spcAft>
                <a:spcPts val="600"/>
              </a:spcAft>
              <a:buClr>
                <a:srgbClr val="CC3300"/>
              </a:buClr>
              <a:buSzPct val="50000"/>
            </a:pPr>
            <a:r>
              <a:rPr lang="en-US" sz="1800" b="1" dirty="0">
                <a:solidFill>
                  <a:srgbClr val="000099"/>
                </a:solidFill>
                <a:latin typeface="Arial" charset="0"/>
              </a:rPr>
              <a:t>--------------------------------------------------------------- </a:t>
            </a:r>
          </a:p>
          <a:p>
            <a:pPr algn="ctr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b="1" dirty="0">
                <a:solidFill>
                  <a:srgbClr val="000099"/>
                </a:solidFill>
                <a:latin typeface="Arial" charset="0"/>
              </a:rPr>
              <a:t>If you have questions, contact the IEEE-SA Standards Board Patent Committee Administrator at </a:t>
            </a:r>
            <a:r>
              <a:rPr lang="en-US" b="1" dirty="0" smtClean="0">
                <a:solidFill>
                  <a:srgbClr val="000099"/>
                </a:solidFill>
                <a:latin typeface="Arial" charset="0"/>
              </a:rPr>
              <a:t>patcom@ieee.org </a:t>
            </a:r>
            <a:r>
              <a:rPr lang="en-US" b="1" dirty="0">
                <a:solidFill>
                  <a:srgbClr val="000099"/>
                </a:solidFill>
                <a:latin typeface="Arial" charset="0"/>
              </a:rPr>
              <a:t>or visit http://standards.ieee.org/about/sasb/patcom/index.html 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b="1" dirty="0">
                <a:solidFill>
                  <a:srgbClr val="000099"/>
                </a:solidFill>
                <a:latin typeface="Arial" charset="0"/>
              </a:rPr>
              <a:t>See IEEE-SA Standards Board Operations Manual, clause 5.3.10 and “Promoting Competition and Innovation: </a:t>
            </a:r>
            <a:r>
              <a:rPr lang="en-US" b="1" dirty="0" smtClean="0">
                <a:solidFill>
                  <a:srgbClr val="000099"/>
                </a:solidFill>
                <a:latin typeface="Arial" charset="0"/>
              </a:rPr>
              <a:t>What </a:t>
            </a:r>
            <a:r>
              <a:rPr lang="en-US" b="1" dirty="0">
                <a:solidFill>
                  <a:srgbClr val="000099"/>
                </a:solidFill>
                <a:latin typeface="Arial" charset="0"/>
              </a:rPr>
              <a:t>You Need to Know about the IEEE Standards Association's Antitrust and Competition Policy” for </a:t>
            </a:r>
            <a:r>
              <a:rPr lang="en-US" b="1" dirty="0" smtClean="0">
                <a:solidFill>
                  <a:srgbClr val="000099"/>
                </a:solidFill>
                <a:latin typeface="Arial" charset="0"/>
              </a:rPr>
              <a:t>more </a:t>
            </a:r>
            <a:r>
              <a:rPr lang="en-US" b="1" dirty="0">
                <a:solidFill>
                  <a:srgbClr val="000099"/>
                </a:solidFill>
                <a:latin typeface="Arial" charset="0"/>
              </a:rPr>
              <a:t>details.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b="1" dirty="0">
                <a:solidFill>
                  <a:srgbClr val="000099"/>
                </a:solidFill>
                <a:latin typeface="Arial" charset="0"/>
              </a:rPr>
              <a:t>This slide set is available </a:t>
            </a:r>
            <a:r>
              <a:rPr lang="en-US" b="1" dirty="0" smtClean="0">
                <a:solidFill>
                  <a:srgbClr val="000099"/>
                </a:solidFill>
                <a:latin typeface="Arial" charset="0"/>
              </a:rPr>
              <a:t>at </a:t>
            </a:r>
            <a:r>
              <a:rPr lang="en-US" b="1" dirty="0">
                <a:solidFill>
                  <a:srgbClr val="000099"/>
                </a:solidFill>
                <a:latin typeface="Arial" charset="0"/>
              </a:rPr>
              <a:t>https://development.standards.ieee.org/myproject/Public/mytools/mob/slideset.ppt</a:t>
            </a:r>
            <a:endParaRPr lang="en-US" sz="1000" b="1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7175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Regulatory Updates</a:t>
            </a:r>
          </a:p>
        </p:txBody>
      </p:sp>
      <p:sp>
        <p:nvSpPr>
          <p:cNvPr id="18435" name="Subtitle 7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981200"/>
          </a:xfrm>
        </p:spPr>
        <p:txBody>
          <a:bodyPr/>
          <a:lstStyle/>
          <a:p>
            <a:r>
              <a:rPr lang="en-US" altLang="en-US" sz="1800" b="0" dirty="0" smtClean="0"/>
              <a:t>FCC </a:t>
            </a:r>
            <a:r>
              <a:rPr lang="en-US" altLang="en-US" sz="1800" b="0" dirty="0" smtClean="0"/>
              <a:t>15-92</a:t>
            </a:r>
          </a:p>
          <a:p>
            <a:r>
              <a:rPr lang="en-US" altLang="en-US" sz="1800" b="0" dirty="0" smtClean="0"/>
              <a:t>FCC 15-99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72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NPRM FCC </a:t>
            </a:r>
            <a:r>
              <a:rPr lang="en-US" dirty="0"/>
              <a:t>15-92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800600"/>
          </a:xfrm>
        </p:spPr>
        <p:txBody>
          <a:bodyPr>
            <a:noAutofit/>
          </a:bodyPr>
          <a:lstStyle/>
          <a:p>
            <a:r>
              <a:rPr lang="en-US" sz="1400" b="0" dirty="0">
                <a:hlinkClick r:id="rId2"/>
              </a:rPr>
              <a:t>http://</a:t>
            </a:r>
            <a:r>
              <a:rPr lang="en-US" sz="1400" b="0" dirty="0" smtClean="0">
                <a:hlinkClick r:id="rId2"/>
              </a:rPr>
              <a:t>transition.fcc.gov/Daily_Releases/Daily_Business/2015/db0722/FCC-15-92A1.pdf</a:t>
            </a:r>
            <a:r>
              <a:rPr lang="en-US" sz="1400" b="0" dirty="0" smtClean="0"/>
              <a:t> </a:t>
            </a:r>
          </a:p>
          <a:p>
            <a:r>
              <a:rPr lang="en-US" sz="1400" b="1" dirty="0" smtClean="0"/>
              <a:t>Amendment </a:t>
            </a:r>
            <a:r>
              <a:rPr lang="en-US" sz="1400" b="1" dirty="0"/>
              <a:t>of Parts 0, 1, 2, 15 and 18 of </a:t>
            </a:r>
            <a:r>
              <a:rPr lang="en-US" sz="1400" b="1" dirty="0" smtClean="0"/>
              <a:t>the Commission’s </a:t>
            </a:r>
            <a:r>
              <a:rPr lang="en-US" sz="1400" b="1" dirty="0"/>
              <a:t>Rules </a:t>
            </a:r>
            <a:r>
              <a:rPr lang="en-US" sz="1400" b="1" dirty="0" smtClean="0"/>
              <a:t>regarding Authorization of Radiofrequency Equipment; and</a:t>
            </a:r>
          </a:p>
          <a:p>
            <a:r>
              <a:rPr lang="en-US" sz="1400" b="1" dirty="0"/>
              <a:t>Request for the Allowance of Optional </a:t>
            </a:r>
            <a:r>
              <a:rPr lang="en-US" sz="1400" b="1" dirty="0" smtClean="0"/>
              <a:t>Electronic Labeling </a:t>
            </a:r>
            <a:r>
              <a:rPr lang="en-US" sz="1400" b="1" dirty="0"/>
              <a:t>for Wireless </a:t>
            </a:r>
            <a:r>
              <a:rPr lang="en-US" sz="1400" b="1" dirty="0" smtClean="0"/>
              <a:t>Devices</a:t>
            </a:r>
          </a:p>
          <a:p>
            <a:pPr lvl="1"/>
            <a:r>
              <a:rPr lang="en-US" sz="1200" dirty="0" smtClean="0"/>
              <a:t>Comments due </a:t>
            </a:r>
            <a:r>
              <a:rPr lang="en-US" sz="1200" dirty="0" smtClean="0"/>
              <a:t>October 9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 (was September 8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 )</a:t>
            </a:r>
            <a:endParaRPr lang="en-US" sz="1200" dirty="0" smtClean="0"/>
          </a:p>
          <a:p>
            <a:pPr lvl="1"/>
            <a:r>
              <a:rPr lang="en-US" sz="1200" dirty="0" smtClean="0"/>
              <a:t>Reply Comments due </a:t>
            </a:r>
            <a:r>
              <a:rPr lang="en-US" sz="1200" dirty="0" smtClean="0"/>
              <a:t>November 9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 (was September </a:t>
            </a:r>
            <a:r>
              <a:rPr lang="en-US" sz="1200" dirty="0" smtClean="0"/>
              <a:t>23</a:t>
            </a:r>
            <a:r>
              <a:rPr lang="en-US" sz="1200" baseline="30000" dirty="0" smtClean="0"/>
              <a:t>rd</a:t>
            </a:r>
            <a:r>
              <a:rPr lang="en-US" sz="1200" dirty="0" smtClean="0"/>
              <a:t> </a:t>
            </a:r>
            <a:r>
              <a:rPr lang="en-US" sz="1200" dirty="0"/>
              <a:t>)</a:t>
            </a:r>
            <a:endParaRPr lang="en-US" sz="1200" dirty="0" smtClean="0"/>
          </a:p>
          <a:p>
            <a:r>
              <a:rPr lang="en-US" sz="1400" b="1" dirty="0" smtClean="0"/>
              <a:t>Proposed changes</a:t>
            </a:r>
          </a:p>
          <a:p>
            <a:pPr lvl="1"/>
            <a:r>
              <a:rPr lang="en-US" sz="1400" dirty="0" smtClean="0"/>
              <a:t>Combine </a:t>
            </a:r>
            <a:r>
              <a:rPr lang="en-US" sz="1400" dirty="0"/>
              <a:t>two separate product approval programs – Declaration of Conformity </a:t>
            </a:r>
            <a:r>
              <a:rPr lang="en-US" sz="1400" dirty="0" smtClean="0"/>
              <a:t>and verification </a:t>
            </a:r>
            <a:r>
              <a:rPr lang="en-US" sz="1400" dirty="0"/>
              <a:t>– into one product self-approval program;</a:t>
            </a:r>
          </a:p>
          <a:p>
            <a:pPr lvl="1"/>
            <a:r>
              <a:rPr lang="en-US" sz="1400" dirty="0" smtClean="0"/>
              <a:t>Codify </a:t>
            </a:r>
            <a:r>
              <a:rPr lang="en-US" sz="1400" dirty="0"/>
              <a:t>and clarify the provisions for certification of modular transmitters – including those </a:t>
            </a:r>
            <a:r>
              <a:rPr lang="en-US" sz="1400" dirty="0" smtClean="0"/>
              <a:t>in products </a:t>
            </a:r>
            <a:r>
              <a:rPr lang="en-US" sz="1400" dirty="0"/>
              <a:t>used for our licensed radio services – and for radios where the RF parameters </a:t>
            </a:r>
            <a:r>
              <a:rPr lang="en-US" sz="1400" dirty="0" smtClean="0"/>
              <a:t>are controlled </a:t>
            </a:r>
            <a:r>
              <a:rPr lang="en-US" sz="1400" dirty="0"/>
              <a:t>by software</a:t>
            </a:r>
            <a:r>
              <a:rPr lang="en-US" sz="1400" dirty="0" smtClean="0"/>
              <a:t>;</a:t>
            </a:r>
          </a:p>
          <a:p>
            <a:pPr lvl="1"/>
            <a:r>
              <a:rPr lang="en-US" sz="1400" dirty="0"/>
              <a:t>Clarify responsibilities for compliance when a final product may be comprised of one </a:t>
            </a:r>
            <a:r>
              <a:rPr lang="en-US" sz="1400" dirty="0" smtClean="0"/>
              <a:t>or more </a:t>
            </a:r>
            <a:r>
              <a:rPr lang="en-US" sz="1400" dirty="0"/>
              <a:t>certified modular transmitters</a:t>
            </a:r>
            <a:r>
              <a:rPr lang="en-US" sz="1400" dirty="0" smtClean="0"/>
              <a:t>;</a:t>
            </a:r>
          </a:p>
          <a:p>
            <a:pPr lvl="1"/>
            <a:r>
              <a:rPr lang="en-US" sz="1400" dirty="0" smtClean="0"/>
              <a:t>Codify </a:t>
            </a:r>
            <a:r>
              <a:rPr lang="en-US" sz="1400" dirty="0"/>
              <a:t>existing practices that protect the confidentiality of market-sensitive information;</a:t>
            </a:r>
          </a:p>
          <a:p>
            <a:pPr lvl="1"/>
            <a:r>
              <a:rPr lang="en-US" sz="1400" dirty="0" smtClean="0"/>
              <a:t>Codify </a:t>
            </a:r>
            <a:r>
              <a:rPr lang="en-US" sz="1400" dirty="0"/>
              <a:t>and expand existing guidance for electronic labeling;</a:t>
            </a:r>
          </a:p>
          <a:p>
            <a:pPr lvl="1"/>
            <a:r>
              <a:rPr lang="en-US" sz="1400" dirty="0" smtClean="0"/>
              <a:t>Eliminate </a:t>
            </a:r>
            <a:r>
              <a:rPr lang="en-US" sz="1400" dirty="0"/>
              <a:t>unnecessary or duplicative rules and consolidate rules from various specific </a:t>
            </a:r>
            <a:r>
              <a:rPr lang="en-US" sz="1400" dirty="0" smtClean="0"/>
              <a:t>rule parts </a:t>
            </a:r>
            <a:r>
              <a:rPr lang="en-US" sz="1400" dirty="0"/>
              <a:t>into the equipment authorization rules in Part 2; and</a:t>
            </a:r>
          </a:p>
          <a:p>
            <a:pPr lvl="1"/>
            <a:r>
              <a:rPr lang="en-US" sz="1400" dirty="0" smtClean="0"/>
              <a:t>Discontinue </a:t>
            </a:r>
            <a:r>
              <a:rPr lang="en-US" sz="1400" dirty="0"/>
              <a:t>the requirement that importers file FCC Form 740 with Customs and </a:t>
            </a:r>
            <a:r>
              <a:rPr lang="en-US" sz="1400" dirty="0" smtClean="0"/>
              <a:t>Border Protection </a:t>
            </a:r>
            <a:r>
              <a:rPr lang="en-US" sz="1400" dirty="0"/>
              <a:t>for RF devices that are imported into the United </a:t>
            </a:r>
            <a:r>
              <a:rPr lang="en-US" sz="1400" dirty="0" smtClean="0"/>
              <a:t>States</a:t>
            </a:r>
            <a:endParaRPr lang="en-US" sz="1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622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 &amp; </a:t>
            </a:r>
            <a:r>
              <a:rPr lang="en-US" dirty="0" smtClean="0"/>
              <a:t>Order FCC 15-99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sz="1400" b="0" dirty="0">
                <a:hlinkClick r:id="rId2"/>
              </a:rPr>
              <a:t>http://</a:t>
            </a:r>
            <a:r>
              <a:rPr lang="en-US" sz="1400" b="0" dirty="0" smtClean="0">
                <a:hlinkClick r:id="rId2"/>
              </a:rPr>
              <a:t>transition.fcc.gov/Daily_Releases/Daily_Business/2015/db0811/FCC-15-99A1.pdf</a:t>
            </a:r>
            <a:r>
              <a:rPr lang="en-US" sz="1400" b="0" dirty="0" smtClean="0"/>
              <a:t> </a:t>
            </a:r>
            <a:endParaRPr lang="en-US" sz="1400" b="0" dirty="0"/>
          </a:p>
          <a:p>
            <a:r>
              <a:rPr lang="en-US" sz="1600" dirty="0" smtClean="0"/>
              <a:t>Amendment </a:t>
            </a:r>
            <a:r>
              <a:rPr lang="en-US" sz="1600" dirty="0"/>
              <a:t>of Part 15 of the Commission’s </a:t>
            </a:r>
            <a:r>
              <a:rPr lang="en-US" sz="1600" dirty="0" smtClean="0"/>
              <a:t>Rules for </a:t>
            </a:r>
            <a:r>
              <a:rPr lang="en-US" sz="1600" dirty="0"/>
              <a:t>Unlicensed Operations in the Television </a:t>
            </a:r>
            <a:r>
              <a:rPr lang="en-US" sz="1600" dirty="0" smtClean="0"/>
              <a:t>Bands, Repurposed </a:t>
            </a:r>
            <a:r>
              <a:rPr lang="en-US" sz="1600" dirty="0"/>
              <a:t>600 MHz Band, 600 MHz </a:t>
            </a:r>
            <a:r>
              <a:rPr lang="en-US" sz="1600" dirty="0" smtClean="0"/>
              <a:t>Guard Bands </a:t>
            </a:r>
            <a:r>
              <a:rPr lang="en-US" sz="1600" dirty="0"/>
              <a:t>and Duplex Gap, and Channel 37, and</a:t>
            </a:r>
          </a:p>
          <a:p>
            <a:r>
              <a:rPr lang="en-US" sz="1600" dirty="0"/>
              <a:t>Amendment of Part 74 of the Commission’s </a:t>
            </a:r>
            <a:r>
              <a:rPr lang="en-US" sz="1600" dirty="0" smtClean="0"/>
              <a:t>Rules for </a:t>
            </a:r>
            <a:r>
              <a:rPr lang="en-US" sz="1600" dirty="0"/>
              <a:t>Low Power Auxiliary Stations in </a:t>
            </a:r>
            <a:r>
              <a:rPr lang="en-US" sz="1600" dirty="0" smtClean="0"/>
              <a:t>the Repurposed </a:t>
            </a:r>
            <a:r>
              <a:rPr lang="en-US" sz="1600" dirty="0"/>
              <a:t>600 MHz Band and 600 MHz </a:t>
            </a:r>
            <a:r>
              <a:rPr lang="en-US" sz="1600" dirty="0" smtClean="0"/>
              <a:t>Duplex Gap</a:t>
            </a:r>
          </a:p>
          <a:p>
            <a:pPr lvl="1"/>
            <a:r>
              <a:rPr lang="en-US" sz="1600" dirty="0" smtClean="0"/>
              <a:t>Fixed </a:t>
            </a:r>
            <a:r>
              <a:rPr lang="en-US" sz="1600" dirty="0"/>
              <a:t>white space devices may operate adjacent to occupied TV channels at 40 </a:t>
            </a:r>
            <a:r>
              <a:rPr lang="en-US" sz="1600" dirty="0" smtClean="0"/>
              <a:t>mW </a:t>
            </a:r>
            <a:r>
              <a:rPr lang="en-US" sz="1600" dirty="0"/>
              <a:t>and at antenna heights of 10 meters above ground level or </a:t>
            </a:r>
            <a:r>
              <a:rPr lang="en-US" sz="1600" dirty="0" smtClean="0"/>
              <a:t>less</a:t>
            </a:r>
            <a:r>
              <a:rPr lang="en-US" sz="1600" dirty="0"/>
              <a:t> </a:t>
            </a:r>
            <a:endParaRPr lang="en-US" sz="1600" dirty="0" smtClean="0"/>
          </a:p>
          <a:p>
            <a:pPr lvl="1"/>
            <a:r>
              <a:rPr lang="en-US" sz="1600" dirty="0" smtClean="0"/>
              <a:t>Fixed devices may operate at up </a:t>
            </a:r>
            <a:r>
              <a:rPr lang="en-US" sz="1600" dirty="0"/>
              <a:t>to 10 W</a:t>
            </a:r>
            <a:r>
              <a:rPr lang="en-US" sz="1600" dirty="0" smtClean="0"/>
              <a:t> </a:t>
            </a:r>
            <a:r>
              <a:rPr lang="en-US" sz="1600" dirty="0"/>
              <a:t>in areas with fewer than 50 percent occupied TV channels </a:t>
            </a:r>
            <a:endParaRPr lang="en-US" sz="1600" dirty="0" smtClean="0"/>
          </a:p>
          <a:p>
            <a:pPr lvl="1"/>
            <a:r>
              <a:rPr lang="en-US" sz="1600" dirty="0" smtClean="0"/>
              <a:t>Reserve two channels in every location for White Space Devices and wireless microphones</a:t>
            </a:r>
          </a:p>
          <a:p>
            <a:pPr lvl="1"/>
            <a:r>
              <a:rPr lang="en-US" sz="1600" dirty="0" smtClean="0"/>
              <a:t>Use of channel 37</a:t>
            </a:r>
            <a:r>
              <a:rPr lang="en-US" sz="1600" dirty="0"/>
              <a:t> will be closely monitored </a:t>
            </a:r>
            <a:r>
              <a:rPr lang="en-US" sz="1600" dirty="0" smtClean="0"/>
              <a:t>to ensure WMTS sites are protected</a:t>
            </a:r>
          </a:p>
          <a:p>
            <a:pPr lvl="1"/>
            <a:r>
              <a:rPr lang="en-US" sz="1600" dirty="0"/>
              <a:t>In the duplex gap, both fixed and personal/portable white space devices may operate in the 6 </a:t>
            </a:r>
            <a:r>
              <a:rPr lang="en-US" sz="1600" dirty="0" smtClean="0"/>
              <a:t>MHz </a:t>
            </a:r>
            <a:r>
              <a:rPr lang="en-US" sz="1600" dirty="0"/>
              <a:t>segment adjacent to the wireless uplink </a:t>
            </a:r>
            <a:r>
              <a:rPr lang="en-US" sz="1600" dirty="0" smtClean="0"/>
              <a:t>band </a:t>
            </a:r>
            <a:r>
              <a:rPr lang="en-US" sz="1600" dirty="0"/>
              <a:t>at up to 40 </a:t>
            </a:r>
            <a:r>
              <a:rPr lang="en-US" sz="1600" dirty="0" smtClean="0"/>
              <a:t>mW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22465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103414</TotalTime>
  <Words>1072</Words>
  <Application>Microsoft Office PowerPoint</Application>
  <PresentationFormat>On-screen Show (4:3)</PresentationFormat>
  <Paragraphs>159</Paragraphs>
  <Slides>16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Arial</vt:lpstr>
      <vt:lpstr>Calibri</vt:lpstr>
      <vt:lpstr>Helvetica</vt:lpstr>
      <vt:lpstr>Monotype Sorts</vt:lpstr>
      <vt:lpstr>ＭＳ Ｐゴシック</vt:lpstr>
      <vt:lpstr>Times New Roman</vt:lpstr>
      <vt:lpstr>Wingdings</vt:lpstr>
      <vt:lpstr>802-11-Submission</vt:lpstr>
      <vt:lpstr>Custom Design</vt:lpstr>
      <vt:lpstr>Document</vt:lpstr>
      <vt:lpstr>IEEE 802.11/15 Regulatory SC DRAFT Teleconference Plan and Agenda</vt:lpstr>
      <vt:lpstr>Abstract</vt:lpstr>
      <vt:lpstr>Agenda</vt:lpstr>
      <vt:lpstr>Administrative Items</vt:lpstr>
      <vt:lpstr>SC Operating Rules</vt:lpstr>
      <vt:lpstr>Other Guidelines for IEEE WG Meetings</vt:lpstr>
      <vt:lpstr>Regulatory Updates</vt:lpstr>
      <vt:lpstr>NPRM FCC 15-92</vt:lpstr>
      <vt:lpstr>Report &amp; Order FCC 15-99</vt:lpstr>
      <vt:lpstr>Other FCC</vt:lpstr>
      <vt:lpstr>ETSI</vt:lpstr>
      <vt:lpstr>Actions Required</vt:lpstr>
      <vt:lpstr>ETSI ERM TG11#44</vt:lpstr>
      <vt:lpstr>ETSI TC BRAN#84</vt:lpstr>
      <vt:lpstr>Other Regulatory Updates</vt:lpstr>
      <vt:lpstr>Any Other Business</vt:lpstr>
    </vt:vector>
  </TitlesOfParts>
  <Company>Research In Motion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Waikoloa Meeting Plan</dc:title>
  <dc:creator>Rich Kennedy</dc:creator>
  <cp:lastModifiedBy>Richard Kennedy</cp:lastModifiedBy>
  <cp:revision>1692</cp:revision>
  <cp:lastPrinted>1998-02-10T13:28:06Z</cp:lastPrinted>
  <dcterms:created xsi:type="dcterms:W3CDTF">2009-04-21T18:18:19Z</dcterms:created>
  <dcterms:modified xsi:type="dcterms:W3CDTF">2015-09-03T14:03:13Z</dcterms:modified>
</cp:coreProperties>
</file>