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333" r:id="rId3"/>
    <p:sldId id="257" r:id="rId4"/>
    <p:sldId id="270" r:id="rId5"/>
    <p:sldId id="272" r:id="rId6"/>
    <p:sldId id="318" r:id="rId7"/>
    <p:sldId id="277" r:id="rId8"/>
    <p:sldId id="412" r:id="rId9"/>
    <p:sldId id="418" r:id="rId10"/>
    <p:sldId id="417" r:id="rId11"/>
    <p:sldId id="419" r:id="rId12"/>
    <p:sldId id="420" r:id="rId13"/>
    <p:sldId id="409" r:id="rId14"/>
    <p:sldId id="410" r:id="rId15"/>
    <p:sldId id="411" r:id="rId16"/>
    <p:sldId id="382" r:id="rId17"/>
    <p:sldId id="40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1" autoAdjust="0"/>
    <p:restoredTop sz="94660"/>
  </p:normalViewPr>
  <p:slideViewPr>
    <p:cSldViewPr>
      <p:cViewPr>
        <p:scale>
          <a:sx n="89" d="100"/>
          <a:sy n="89" d="100"/>
        </p:scale>
        <p:origin x="1590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.0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9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802.11-15/1032r0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5/db0722/FCC-15-92A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5/db0811/FCC-15-99A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2015-09-03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4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FCC online systems being overhauled</a:t>
            </a:r>
          </a:p>
          <a:p>
            <a:pPr lvl="1"/>
            <a:r>
              <a:rPr lang="en-US" dirty="0" smtClean="0"/>
              <a:t>Will be “off the air” this weekend until done</a:t>
            </a:r>
          </a:p>
          <a:p>
            <a:r>
              <a:rPr lang="en-US" dirty="0" smtClean="0"/>
              <a:t>Qualcomm, Verizon rebuke WFA comments on LTE-U</a:t>
            </a:r>
          </a:p>
          <a:p>
            <a:pPr lvl="1"/>
            <a:r>
              <a:rPr lang="en-US" dirty="0" smtClean="0"/>
              <a:t>WFA asked FCC to delay LTE-U equipment certification</a:t>
            </a:r>
          </a:p>
          <a:p>
            <a:pPr lvl="1"/>
            <a:r>
              <a:rPr lang="en-US" dirty="0" smtClean="0"/>
              <a:t>FCC informed TCBs that LTE-U equipment approval must seek OET guidance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21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 BRAN</a:t>
            </a:r>
          </a:p>
          <a:p>
            <a:pPr lvl="1"/>
            <a:r>
              <a:rPr lang="en-US" dirty="0" smtClean="0"/>
              <a:t>September 9</a:t>
            </a:r>
            <a:r>
              <a:rPr lang="en-US" baseline="30000" dirty="0" smtClean="0"/>
              <a:t>th</a:t>
            </a:r>
            <a:r>
              <a:rPr lang="en-US" dirty="0" smtClean="0"/>
              <a:t> teleconference on RX Parameters</a:t>
            </a:r>
          </a:p>
          <a:p>
            <a:pPr lvl="1"/>
            <a:r>
              <a:rPr lang="en-US" dirty="0" smtClean="0"/>
              <a:t>October 13</a:t>
            </a:r>
            <a:r>
              <a:rPr lang="en-US" baseline="30000" dirty="0" smtClean="0"/>
              <a:t>th</a:t>
            </a:r>
            <a:r>
              <a:rPr lang="en-US" dirty="0" smtClean="0"/>
              <a:t> -16</a:t>
            </a:r>
            <a:r>
              <a:rPr lang="en-US" baseline="30000" dirty="0" smtClean="0"/>
              <a:t>th</a:t>
            </a:r>
            <a:r>
              <a:rPr lang="en-US" dirty="0" smtClean="0"/>
              <a:t> F2F – standards changes for new RED</a:t>
            </a:r>
          </a:p>
          <a:p>
            <a:pPr lvl="2"/>
            <a:r>
              <a:rPr lang="en-US" dirty="0" smtClean="0"/>
              <a:t>EN 301 893v2.0.0</a:t>
            </a:r>
          </a:p>
          <a:p>
            <a:pPr lvl="2"/>
            <a:r>
              <a:rPr lang="en-US" dirty="0" smtClean="0"/>
              <a:t>EN 302 567v2.0.0</a:t>
            </a:r>
          </a:p>
          <a:p>
            <a:pPr lvl="2"/>
            <a:r>
              <a:rPr lang="en-US" dirty="0" smtClean="0"/>
              <a:t>EN 301 598v2.0.0</a:t>
            </a:r>
          </a:p>
          <a:p>
            <a:r>
              <a:rPr lang="en-US" dirty="0" smtClean="0"/>
              <a:t>ERM TG11</a:t>
            </a:r>
          </a:p>
          <a:p>
            <a:pPr lvl="1"/>
            <a:r>
              <a:rPr lang="en-US" dirty="0" smtClean="0"/>
              <a:t>August 27</a:t>
            </a:r>
            <a:r>
              <a:rPr lang="en-US" baseline="30000" dirty="0" smtClean="0"/>
              <a:t>th</a:t>
            </a:r>
            <a:r>
              <a:rPr lang="en-US" dirty="0" smtClean="0"/>
              <a:t> teleconference on Spectrum Load proposal</a:t>
            </a:r>
          </a:p>
          <a:p>
            <a:pPr lvl="1"/>
            <a:r>
              <a:rPr lang="en-US" dirty="0" smtClean="0"/>
              <a:t>September 28</a:t>
            </a:r>
            <a:r>
              <a:rPr lang="en-US" baseline="30000" dirty="0" smtClean="0"/>
              <a:t>th</a:t>
            </a:r>
            <a:r>
              <a:rPr lang="en-US" dirty="0" smtClean="0"/>
              <a:t> – October 1</a:t>
            </a:r>
            <a:r>
              <a:rPr lang="en-US" baseline="30000" dirty="0" smtClean="0"/>
              <a:t>st</a:t>
            </a:r>
            <a:r>
              <a:rPr lang="en-US" dirty="0" smtClean="0"/>
              <a:t> – EN 300 328 changes for new RED</a:t>
            </a:r>
          </a:p>
          <a:p>
            <a:r>
              <a:rPr lang="en-US" dirty="0" smtClean="0"/>
              <a:t>Promised mid-August clarification on receiver requirements delayed by regulators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46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</a:p>
        </p:txBody>
      </p:sp>
      <p:sp>
        <p:nvSpPr>
          <p:cNvPr id="33795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ETSI </a:t>
            </a:r>
            <a:r>
              <a:rPr lang="en-US" altLang="en-US" dirty="0" smtClean="0"/>
              <a:t>ERM TG11#44 Preparation</a:t>
            </a:r>
          </a:p>
          <a:p>
            <a:r>
              <a:rPr lang="en-US" altLang="en-US" dirty="0" smtClean="0"/>
              <a:t>ETSI TC BRAN#84 Preparation</a:t>
            </a:r>
          </a:p>
          <a:p>
            <a:r>
              <a:rPr lang="en-US" altLang="en-US" dirty="0" smtClean="0"/>
              <a:t>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9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ERM TG11#44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September 28-October 1, 2015</a:t>
            </a:r>
          </a:p>
          <a:p>
            <a:r>
              <a:rPr lang="en-US" altLang="en-US" dirty="0" smtClean="0"/>
              <a:t>Finalizing RED compliance</a:t>
            </a:r>
          </a:p>
          <a:p>
            <a:pPr lvl="1"/>
            <a:r>
              <a:rPr lang="en-US" altLang="en-US" dirty="0" smtClean="0"/>
              <a:t>EN 300 328</a:t>
            </a:r>
          </a:p>
          <a:p>
            <a:r>
              <a:rPr lang="en-US" altLang="en-US" dirty="0" smtClean="0"/>
              <a:t>WIA revised effort to add non-LBT 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4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TC BRAN#84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October 13-16, 2015</a:t>
            </a:r>
          </a:p>
          <a:p>
            <a:r>
              <a:rPr lang="en-US" altLang="en-US" dirty="0" smtClean="0"/>
              <a:t>Finalizing RED compliance</a:t>
            </a:r>
          </a:p>
          <a:p>
            <a:pPr lvl="1"/>
            <a:r>
              <a:rPr lang="en-US" altLang="en-US" dirty="0" smtClean="0"/>
              <a:t>EN 301 893</a:t>
            </a:r>
          </a:p>
          <a:p>
            <a:pPr lvl="1"/>
            <a:r>
              <a:rPr lang="en-US" altLang="en-US" dirty="0" smtClean="0"/>
              <a:t>EN 302 567</a:t>
            </a:r>
          </a:p>
          <a:p>
            <a:pPr lvl="1"/>
            <a:r>
              <a:rPr lang="en-US" altLang="en-US" dirty="0" smtClean="0"/>
              <a:t>EN 301 598</a:t>
            </a:r>
          </a:p>
          <a:p>
            <a:pPr lvl="1"/>
            <a:r>
              <a:rPr lang="en-US" altLang="en-US" dirty="0" smtClean="0"/>
              <a:t>Waiting for regulatory feedback in August</a:t>
            </a:r>
          </a:p>
          <a:p>
            <a:r>
              <a:rPr lang="en-US" altLang="en-US" dirty="0" smtClean="0"/>
              <a:t>Settle on coexistence methodology</a:t>
            </a:r>
          </a:p>
          <a:p>
            <a:pPr lvl="1"/>
            <a:r>
              <a:rPr lang="en-US" altLang="en-US" dirty="0" smtClean="0"/>
              <a:t>Waiting for results of follow-up informal call(s)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NGP </a:t>
            </a:r>
            <a:r>
              <a:rPr lang="en-US" dirty="0" smtClean="0">
                <a:latin typeface="Times New Roman" charset="0"/>
              </a:rPr>
              <a:t>liaison – waiting for SG Chair</a:t>
            </a:r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September 3, </a:t>
            </a:r>
            <a:r>
              <a:rPr lang="en-US" dirty="0" smtClean="0">
                <a:latin typeface="Times New Roman" charset="0"/>
              </a:rPr>
              <a:t>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05375"/>
          </a:xfrm>
        </p:spPr>
        <p:txBody>
          <a:bodyPr/>
          <a:lstStyle/>
          <a:p>
            <a:pPr eaLnBrk="1" hangingPunct="1"/>
            <a:r>
              <a:rPr lang="en-US" sz="1800" dirty="0">
                <a:latin typeface="Times New Roman" charset="0"/>
              </a:rPr>
              <a:t>Assign a recording secretary</a:t>
            </a:r>
            <a:endParaRPr lang="en-US" sz="1600" dirty="0">
              <a:latin typeface="Times New Roman" charset="0"/>
            </a:endParaRPr>
          </a:p>
          <a:p>
            <a:pPr eaLnBrk="1" hangingPunct="1"/>
            <a:r>
              <a:rPr lang="en-US" altLang="en-US" sz="1800" dirty="0"/>
              <a:t>Review and approve the agenda</a:t>
            </a:r>
          </a:p>
          <a:p>
            <a:pPr eaLnBrk="1" hangingPunct="1"/>
            <a:r>
              <a:rPr lang="en-US" altLang="en-US" sz="1800" dirty="0" smtClean="0"/>
              <a:t>Introduction</a:t>
            </a:r>
          </a:p>
          <a:p>
            <a:pPr eaLnBrk="1" hangingPunct="1"/>
            <a:r>
              <a:rPr lang="en-US" altLang="en-US" sz="1800" dirty="0" smtClean="0"/>
              <a:t>The </a:t>
            </a:r>
            <a:r>
              <a:rPr lang="en-US" altLang="en-US" sz="1800" dirty="0"/>
              <a:t>regulatory summaries</a:t>
            </a:r>
          </a:p>
          <a:p>
            <a:pPr lvl="1"/>
            <a:r>
              <a:rPr lang="en-US" altLang="en-US" sz="1600" dirty="0" smtClean="0"/>
              <a:t>FCC </a:t>
            </a:r>
            <a:r>
              <a:rPr lang="en-US" altLang="en-US" sz="1600" dirty="0" smtClean="0"/>
              <a:t>15-92 NPRM</a:t>
            </a:r>
          </a:p>
          <a:p>
            <a:pPr lvl="1"/>
            <a:r>
              <a:rPr lang="en-US" altLang="en-US" sz="1600" dirty="0" smtClean="0"/>
              <a:t>FCC 15-99 R&amp;O</a:t>
            </a:r>
            <a:endParaRPr lang="en-US" altLang="en-US" sz="1600" dirty="0"/>
          </a:p>
          <a:p>
            <a:pPr eaLnBrk="1" hangingPunct="1"/>
            <a:r>
              <a:rPr lang="en-US" altLang="en-US" sz="1800" dirty="0" smtClean="0"/>
              <a:t>Actions </a:t>
            </a:r>
            <a:r>
              <a:rPr lang="en-US" altLang="en-US" sz="1800" dirty="0"/>
              <a:t>required</a:t>
            </a:r>
          </a:p>
          <a:p>
            <a:pPr lvl="1" eaLnBrk="1" hangingPunct="1"/>
            <a:r>
              <a:rPr lang="en-US" altLang="en-US" sz="1600" dirty="0" smtClean="0"/>
              <a:t>Preparation </a:t>
            </a:r>
            <a:r>
              <a:rPr lang="en-US" altLang="en-US" sz="1600" dirty="0"/>
              <a:t>for September ETSI ERM TG11 meeting</a:t>
            </a:r>
          </a:p>
          <a:p>
            <a:pPr lvl="1" eaLnBrk="1" hangingPunct="1"/>
            <a:r>
              <a:rPr lang="en-US" altLang="en-US" sz="1600" dirty="0"/>
              <a:t>Preparation for October ETSI TC BRAN meeting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 smtClean="0"/>
              <a:t>AOB </a:t>
            </a:r>
            <a:r>
              <a:rPr lang="en-US" altLang="en-US" sz="1800" dirty="0"/>
              <a:t>and </a:t>
            </a:r>
            <a:r>
              <a:rPr lang="en-US" altLang="en-US" sz="1800" dirty="0" smtClean="0"/>
              <a:t>Adjourn</a:t>
            </a:r>
            <a:endParaRPr lang="en-US" altLang="en-US" sz="1800" dirty="0" smtClean="0"/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Regulatory Updates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altLang="en-US" sz="1800" b="0" dirty="0" smtClean="0"/>
              <a:t>FCC </a:t>
            </a:r>
            <a:r>
              <a:rPr lang="en-US" altLang="en-US" sz="1800" b="0" dirty="0" smtClean="0"/>
              <a:t>15-92</a:t>
            </a:r>
          </a:p>
          <a:p>
            <a:r>
              <a:rPr lang="en-US" altLang="en-US" sz="1800" b="0" dirty="0" smtClean="0"/>
              <a:t>FCC 15-99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</a:t>
            </a:r>
            <a:r>
              <a:rPr lang="en-US" dirty="0"/>
              <a:t>15-92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>
            <a:noAutofit/>
          </a:bodyPr>
          <a:lstStyle/>
          <a:p>
            <a:r>
              <a:rPr lang="en-US" sz="1400" b="0" dirty="0">
                <a:hlinkClick r:id="rId2"/>
              </a:rPr>
              <a:t>http://</a:t>
            </a:r>
            <a:r>
              <a:rPr lang="en-US" sz="1400" b="0" dirty="0" smtClean="0">
                <a:hlinkClick r:id="rId2"/>
              </a:rPr>
              <a:t>transition.fcc.gov/Daily_Releases/Daily_Business/2015/db0722/FCC-15-92A1.pdf</a:t>
            </a:r>
            <a:r>
              <a:rPr lang="en-US" sz="1400" b="0" dirty="0" smtClean="0"/>
              <a:t> </a:t>
            </a:r>
          </a:p>
          <a:p>
            <a:r>
              <a:rPr lang="en-US" sz="1400" b="1" dirty="0" smtClean="0"/>
              <a:t>Amendment </a:t>
            </a:r>
            <a:r>
              <a:rPr lang="en-US" sz="1400" b="1" dirty="0"/>
              <a:t>of Parts 0, 1, 2, 15 and 18 of </a:t>
            </a:r>
            <a:r>
              <a:rPr lang="en-US" sz="1400" b="1" dirty="0" smtClean="0"/>
              <a:t>the Commission’s </a:t>
            </a:r>
            <a:r>
              <a:rPr lang="en-US" sz="1400" b="1" dirty="0"/>
              <a:t>Rules </a:t>
            </a:r>
            <a:r>
              <a:rPr lang="en-US" sz="1400" b="1" dirty="0" smtClean="0"/>
              <a:t>regarding Authorization of Radiofrequency Equipment; and</a:t>
            </a:r>
          </a:p>
          <a:p>
            <a:r>
              <a:rPr lang="en-US" sz="1400" b="1" dirty="0"/>
              <a:t>Request for the Allowance of Optional </a:t>
            </a:r>
            <a:r>
              <a:rPr lang="en-US" sz="1400" b="1" dirty="0" smtClean="0"/>
              <a:t>Electronic Labeling </a:t>
            </a:r>
            <a:r>
              <a:rPr lang="en-US" sz="1400" b="1" dirty="0"/>
              <a:t>for Wireless </a:t>
            </a:r>
            <a:r>
              <a:rPr lang="en-US" sz="1400" b="1" dirty="0" smtClean="0"/>
              <a:t>Devices</a:t>
            </a:r>
          </a:p>
          <a:p>
            <a:pPr lvl="1"/>
            <a:r>
              <a:rPr lang="en-US" sz="1200" dirty="0" smtClean="0"/>
              <a:t>Comments due </a:t>
            </a:r>
            <a:r>
              <a:rPr lang="en-US" sz="1200" dirty="0" smtClean="0"/>
              <a:t>October 9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(was September 8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)</a:t>
            </a:r>
            <a:endParaRPr lang="en-US" sz="1200" dirty="0" smtClean="0"/>
          </a:p>
          <a:p>
            <a:pPr lvl="1"/>
            <a:r>
              <a:rPr lang="en-US" sz="1200" dirty="0" smtClean="0"/>
              <a:t>Reply Comments due </a:t>
            </a:r>
            <a:r>
              <a:rPr lang="en-US" sz="1200" dirty="0" smtClean="0"/>
              <a:t>November 9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(was September </a:t>
            </a:r>
            <a:r>
              <a:rPr lang="en-US" sz="1200" dirty="0" smtClean="0"/>
              <a:t>23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</a:t>
            </a:r>
            <a:r>
              <a:rPr lang="en-US" sz="1200" dirty="0"/>
              <a:t>)</a:t>
            </a:r>
            <a:endParaRPr lang="en-US" sz="1200" dirty="0" smtClean="0"/>
          </a:p>
          <a:p>
            <a:r>
              <a:rPr lang="en-US" sz="1400" b="1" dirty="0" smtClean="0"/>
              <a:t>Proposed changes</a:t>
            </a:r>
          </a:p>
          <a:p>
            <a:pPr lvl="1"/>
            <a:r>
              <a:rPr lang="en-US" sz="1400" dirty="0" smtClean="0"/>
              <a:t>Combine </a:t>
            </a:r>
            <a:r>
              <a:rPr lang="en-US" sz="1400" dirty="0"/>
              <a:t>two separate product approval programs – Declaration of Conformity </a:t>
            </a:r>
            <a:r>
              <a:rPr lang="en-US" sz="1400" dirty="0" smtClean="0"/>
              <a:t>and verification </a:t>
            </a:r>
            <a:r>
              <a:rPr lang="en-US" sz="1400" dirty="0"/>
              <a:t>– into one product self-approval program;</a:t>
            </a:r>
          </a:p>
          <a:p>
            <a:pPr lvl="1"/>
            <a:r>
              <a:rPr lang="en-US" sz="1400" dirty="0" smtClean="0"/>
              <a:t>Codify </a:t>
            </a:r>
            <a:r>
              <a:rPr lang="en-US" sz="1400" dirty="0"/>
              <a:t>and clarify the provisions for certification of modular transmitters – including those </a:t>
            </a:r>
            <a:r>
              <a:rPr lang="en-US" sz="1400" dirty="0" smtClean="0"/>
              <a:t>in products </a:t>
            </a:r>
            <a:r>
              <a:rPr lang="en-US" sz="1400" dirty="0"/>
              <a:t>used for our licensed radio services – and for radios where the RF parameters </a:t>
            </a:r>
            <a:r>
              <a:rPr lang="en-US" sz="1400" dirty="0" smtClean="0"/>
              <a:t>are controlled </a:t>
            </a:r>
            <a:r>
              <a:rPr lang="en-US" sz="1400" dirty="0"/>
              <a:t>by software</a:t>
            </a:r>
            <a:r>
              <a:rPr lang="en-US" sz="1400" dirty="0" smtClean="0"/>
              <a:t>;</a:t>
            </a:r>
          </a:p>
          <a:p>
            <a:pPr lvl="1"/>
            <a:r>
              <a:rPr lang="en-US" sz="1400" dirty="0"/>
              <a:t>Clarify responsibilities for compliance when a final product may be comprised of one </a:t>
            </a:r>
            <a:r>
              <a:rPr lang="en-US" sz="1400" dirty="0" smtClean="0"/>
              <a:t>or more </a:t>
            </a:r>
            <a:r>
              <a:rPr lang="en-US" sz="1400" dirty="0"/>
              <a:t>certified modular transmitters</a:t>
            </a:r>
            <a:r>
              <a:rPr lang="en-US" sz="1400" dirty="0" smtClean="0"/>
              <a:t>;</a:t>
            </a:r>
          </a:p>
          <a:p>
            <a:pPr lvl="1"/>
            <a:r>
              <a:rPr lang="en-US" sz="1400" dirty="0" smtClean="0"/>
              <a:t>Codify </a:t>
            </a:r>
            <a:r>
              <a:rPr lang="en-US" sz="1400" dirty="0"/>
              <a:t>existing practices that protect the confidentiality of market-sensitive information;</a:t>
            </a:r>
          </a:p>
          <a:p>
            <a:pPr lvl="1"/>
            <a:r>
              <a:rPr lang="en-US" sz="1400" dirty="0" smtClean="0"/>
              <a:t>Codify </a:t>
            </a:r>
            <a:r>
              <a:rPr lang="en-US" sz="1400" dirty="0"/>
              <a:t>and expand existing guidance for electronic labeling;</a:t>
            </a:r>
          </a:p>
          <a:p>
            <a:pPr lvl="1"/>
            <a:r>
              <a:rPr lang="en-US" sz="1400" dirty="0" smtClean="0"/>
              <a:t>Eliminate </a:t>
            </a:r>
            <a:r>
              <a:rPr lang="en-US" sz="1400" dirty="0"/>
              <a:t>unnecessary or duplicative rules and consolidate rules from various specific </a:t>
            </a:r>
            <a:r>
              <a:rPr lang="en-US" sz="1400" dirty="0" smtClean="0"/>
              <a:t>rule parts </a:t>
            </a:r>
            <a:r>
              <a:rPr lang="en-US" sz="1400" dirty="0"/>
              <a:t>into the equipment authorization rules in Part 2; and</a:t>
            </a:r>
          </a:p>
          <a:p>
            <a:pPr lvl="1"/>
            <a:r>
              <a:rPr lang="en-US" sz="1400" dirty="0" smtClean="0"/>
              <a:t>Discontinue </a:t>
            </a:r>
            <a:r>
              <a:rPr lang="en-US" sz="1400" dirty="0"/>
              <a:t>the requirement that importers file FCC Form 740 with Customs and </a:t>
            </a:r>
            <a:r>
              <a:rPr lang="en-US" sz="1400" dirty="0" smtClean="0"/>
              <a:t>Border Protection </a:t>
            </a:r>
            <a:r>
              <a:rPr lang="en-US" sz="1400" dirty="0"/>
              <a:t>for RF devices that are imported into the United </a:t>
            </a:r>
            <a:r>
              <a:rPr lang="en-US" sz="1400" dirty="0" smtClean="0"/>
              <a:t>States</a:t>
            </a:r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22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&amp; </a:t>
            </a:r>
            <a:r>
              <a:rPr lang="en-US" dirty="0" smtClean="0"/>
              <a:t>Order FCC 15-99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400" b="0" dirty="0">
                <a:hlinkClick r:id="rId2"/>
              </a:rPr>
              <a:t>http://</a:t>
            </a:r>
            <a:r>
              <a:rPr lang="en-US" sz="1400" b="0" dirty="0" smtClean="0">
                <a:hlinkClick r:id="rId2"/>
              </a:rPr>
              <a:t>transition.fcc.gov/Daily_Releases/Daily_Business/2015/db0811/FCC-15-99A1.pdf</a:t>
            </a:r>
            <a:r>
              <a:rPr lang="en-US" sz="1400" b="0" dirty="0" smtClean="0"/>
              <a:t> </a:t>
            </a:r>
            <a:endParaRPr lang="en-US" sz="1400" b="0" dirty="0"/>
          </a:p>
          <a:p>
            <a:r>
              <a:rPr lang="en-US" sz="1600" dirty="0" smtClean="0"/>
              <a:t>Amendment </a:t>
            </a:r>
            <a:r>
              <a:rPr lang="en-US" sz="1600" dirty="0"/>
              <a:t>of Part 15 of the Commission’s </a:t>
            </a:r>
            <a:r>
              <a:rPr lang="en-US" sz="1600" dirty="0" smtClean="0"/>
              <a:t>Rules for </a:t>
            </a:r>
            <a:r>
              <a:rPr lang="en-US" sz="1600" dirty="0"/>
              <a:t>Unlicensed Operations in the Television </a:t>
            </a:r>
            <a:r>
              <a:rPr lang="en-US" sz="1600" dirty="0" smtClean="0"/>
              <a:t>Bands, Repurposed </a:t>
            </a:r>
            <a:r>
              <a:rPr lang="en-US" sz="1600" dirty="0"/>
              <a:t>600 MHz Band, 600 MHz </a:t>
            </a:r>
            <a:r>
              <a:rPr lang="en-US" sz="1600" dirty="0" smtClean="0"/>
              <a:t>Guard Bands </a:t>
            </a:r>
            <a:r>
              <a:rPr lang="en-US" sz="1600" dirty="0"/>
              <a:t>and Duplex Gap, and Channel 37, and</a:t>
            </a:r>
          </a:p>
          <a:p>
            <a:r>
              <a:rPr lang="en-US" sz="1600" dirty="0"/>
              <a:t>Amendment of Part 74 of the Commission’s </a:t>
            </a:r>
            <a:r>
              <a:rPr lang="en-US" sz="1600" dirty="0" smtClean="0"/>
              <a:t>Rules for </a:t>
            </a:r>
            <a:r>
              <a:rPr lang="en-US" sz="1600" dirty="0"/>
              <a:t>Low Power Auxiliary Stations in </a:t>
            </a:r>
            <a:r>
              <a:rPr lang="en-US" sz="1600" dirty="0" smtClean="0"/>
              <a:t>the Repurposed </a:t>
            </a:r>
            <a:r>
              <a:rPr lang="en-US" sz="1600" dirty="0"/>
              <a:t>600 MHz Band and 600 MHz </a:t>
            </a:r>
            <a:r>
              <a:rPr lang="en-US" sz="1600" dirty="0" smtClean="0"/>
              <a:t>Duplex Gap</a:t>
            </a:r>
          </a:p>
          <a:p>
            <a:pPr lvl="1"/>
            <a:r>
              <a:rPr lang="en-US" sz="1600" dirty="0" smtClean="0"/>
              <a:t>Fixed </a:t>
            </a:r>
            <a:r>
              <a:rPr lang="en-US" sz="1600" dirty="0"/>
              <a:t>white space devices may operate adjacent to occupied TV channels at 40 </a:t>
            </a:r>
            <a:r>
              <a:rPr lang="en-US" sz="1600" dirty="0" smtClean="0"/>
              <a:t>mW </a:t>
            </a:r>
            <a:r>
              <a:rPr lang="en-US" sz="1600" dirty="0"/>
              <a:t>and at antenna heights of 10 meters above ground level or </a:t>
            </a:r>
            <a:r>
              <a:rPr lang="en-US" sz="1600" dirty="0" smtClean="0"/>
              <a:t>less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dirty="0" smtClean="0"/>
              <a:t>Fixed devices may operate at up </a:t>
            </a:r>
            <a:r>
              <a:rPr lang="en-US" sz="1600" dirty="0"/>
              <a:t>to 10 W</a:t>
            </a:r>
            <a:r>
              <a:rPr lang="en-US" sz="1600" dirty="0" smtClean="0"/>
              <a:t> </a:t>
            </a:r>
            <a:r>
              <a:rPr lang="en-US" sz="1600" dirty="0"/>
              <a:t>in areas with fewer than 50 percent occupied TV channels </a:t>
            </a:r>
            <a:endParaRPr lang="en-US" sz="1600" dirty="0" smtClean="0"/>
          </a:p>
          <a:p>
            <a:pPr lvl="1"/>
            <a:r>
              <a:rPr lang="en-US" sz="1600" dirty="0" smtClean="0"/>
              <a:t>Reserve two channels in every location for White Space Devices and wireless microphones</a:t>
            </a:r>
          </a:p>
          <a:p>
            <a:pPr lvl="1"/>
            <a:r>
              <a:rPr lang="en-US" sz="1600" dirty="0" smtClean="0"/>
              <a:t>Use of channel 37</a:t>
            </a:r>
            <a:r>
              <a:rPr lang="en-US" sz="1600" dirty="0"/>
              <a:t> will be closely monitored </a:t>
            </a:r>
            <a:r>
              <a:rPr lang="en-US" sz="1600" dirty="0" smtClean="0"/>
              <a:t>to ensure WMTS sites are protected</a:t>
            </a:r>
          </a:p>
          <a:p>
            <a:pPr lvl="1"/>
            <a:r>
              <a:rPr lang="en-US" sz="1600" dirty="0"/>
              <a:t>In the duplex gap, both fixed and personal/portable white space devices may operate in the 6 </a:t>
            </a:r>
            <a:r>
              <a:rPr lang="en-US" sz="1600" dirty="0" smtClean="0"/>
              <a:t>MHz </a:t>
            </a:r>
            <a:r>
              <a:rPr lang="en-US" sz="1600" dirty="0"/>
              <a:t>segment adjacent to the wireless uplink </a:t>
            </a:r>
            <a:r>
              <a:rPr lang="en-US" sz="1600" dirty="0" smtClean="0"/>
              <a:t>band </a:t>
            </a:r>
            <a:r>
              <a:rPr lang="en-US" sz="1600" dirty="0"/>
              <a:t>at up to 40 </a:t>
            </a:r>
            <a:r>
              <a:rPr lang="en-US" sz="1600" dirty="0" smtClean="0"/>
              <a:t>mW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246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103414</TotalTime>
  <Words>1072</Words>
  <Application>Microsoft Office PowerPoint</Application>
  <PresentationFormat>On-screen Show (4:3)</PresentationFormat>
  <Paragraphs>159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Helvetica</vt:lpstr>
      <vt:lpstr>Monotype Sorts</vt:lpstr>
      <vt:lpstr>ＭＳ Ｐゴシック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Regulatory Updates</vt:lpstr>
      <vt:lpstr>NPRM FCC 15-92</vt:lpstr>
      <vt:lpstr>Report &amp; Order FCC 15-99</vt:lpstr>
      <vt:lpstr>Other FCC</vt:lpstr>
      <vt:lpstr>ETSI</vt:lpstr>
      <vt:lpstr>Actions Required</vt:lpstr>
      <vt:lpstr>ETSI ERM TG11#44</vt:lpstr>
      <vt:lpstr>ETSI TC BRAN#84</vt:lpstr>
      <vt:lpstr>Other Regulatory Updates</vt:lpstr>
      <vt:lpstr>Any Other Business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1692</cp:revision>
  <cp:lastPrinted>1998-02-10T13:28:06Z</cp:lastPrinted>
  <dcterms:created xsi:type="dcterms:W3CDTF">2009-04-21T18:18:19Z</dcterms:created>
  <dcterms:modified xsi:type="dcterms:W3CDTF">2015-09-03T14:03:13Z</dcterms:modified>
</cp:coreProperties>
</file>