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5" r:id="rId3"/>
    <p:sldId id="274" r:id="rId4"/>
    <p:sldId id="275" r:id="rId5"/>
    <p:sldId id="278" r:id="rId6"/>
    <p:sldId id="284" r:id="rId7"/>
    <p:sldId id="277" r:id="rId8"/>
    <p:sldId id="269" r:id="rId9"/>
    <p:sldId id="280" r:id="rId10"/>
    <p:sldId id="285" r:id="rId11"/>
    <p:sldId id="264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7810" autoAdjust="0"/>
  </p:normalViewPr>
  <p:slideViewPr>
    <p:cSldViewPr>
      <p:cViewPr varScale="1">
        <p:scale>
          <a:sx n="117" d="100"/>
          <a:sy n="117" d="100"/>
        </p:scale>
        <p:origin x="-1144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802.11-15/1031r0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802.11-15/1031r0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802.11-15/1031r0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802.11-15/1031r0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802.11-15/1031r0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802.11-15/1031r0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802.11-15/1031r0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/>
              <a:t>This</a:t>
            </a:r>
            <a:r>
              <a:rPr lang="ja-JP" altLang="en-US" dirty="0" smtClean="0"/>
              <a:t> </a:t>
            </a:r>
            <a:r>
              <a:rPr lang="en-US" altLang="ja-JP" dirty="0" smtClean="0"/>
              <a:t>is</a:t>
            </a:r>
            <a:r>
              <a:rPr lang="ja-JP" altLang="en-US" dirty="0" smtClean="0"/>
              <a:t> </a:t>
            </a:r>
            <a:r>
              <a:rPr lang="en-US" altLang="ja-JP" dirty="0" smtClean="0"/>
              <a:t>MU-MIMO</a:t>
            </a:r>
            <a:r>
              <a:rPr lang="ja-JP" altLang="en-US" dirty="0" smtClean="0"/>
              <a:t> </a:t>
            </a:r>
            <a:r>
              <a:rPr lang="en-US" altLang="ja-JP" dirty="0" err="1" smtClean="0"/>
              <a:t>signalling</a:t>
            </a:r>
            <a:r>
              <a:rPr lang="ja-JP" altLang="en-US" dirty="0" smtClean="0"/>
              <a:t> </a:t>
            </a:r>
            <a:r>
              <a:rPr lang="en-US" altLang="ja-JP" dirty="0" smtClean="0"/>
              <a:t>in</a:t>
            </a:r>
            <a:r>
              <a:rPr lang="ja-JP" altLang="en-US" dirty="0" smtClean="0"/>
              <a:t> </a:t>
            </a:r>
            <a:r>
              <a:rPr lang="en-US" dirty="0" smtClean="0"/>
              <a:t>11ac, VHT SIG-A1 expresses its coordination.</a:t>
            </a:r>
          </a:p>
          <a:p>
            <a:r>
              <a:rPr lang="ja-JP" altLang="en-US" dirty="0" smtClean="0"/>
              <a:t>読む</a:t>
            </a:r>
            <a:endParaRPr lang="en-US" dirty="0" smtClean="0"/>
          </a:p>
          <a:p>
            <a:r>
              <a:rPr lang="en-US" dirty="0" smtClean="0"/>
              <a:t>Red letters are assumptions for the example figure below.</a:t>
            </a:r>
          </a:p>
          <a:p>
            <a:r>
              <a:rPr lang="en-US" dirty="0" smtClean="0"/>
              <a:t>In Group ID indicates STA0, STA1 and STA2 as members of MU-MIMO.  And NSTS fields indicate numbers of space-time streams as 2, 1, and 1 respectively.</a:t>
            </a:r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802.11-15/1031r0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Considering combination of MU-MIMO and OFDMA in 11ax, I believe</a:t>
            </a:r>
            <a:r>
              <a:rPr lang="ja-JP" altLang="en-US" dirty="0" smtClean="0"/>
              <a:t> </a:t>
            </a:r>
            <a:r>
              <a:rPr lang="en-US" altLang="ja-JP" dirty="0" smtClean="0"/>
              <a:t>the</a:t>
            </a:r>
            <a:r>
              <a:rPr lang="ja-JP" altLang="en-US" dirty="0" smtClean="0"/>
              <a:t> </a:t>
            </a:r>
            <a:r>
              <a:rPr lang="en-US" altLang="ja-JP" dirty="0" smtClean="0"/>
              <a:t>same</a:t>
            </a:r>
            <a:r>
              <a:rPr lang="ja-JP" altLang="en-US" dirty="0" smtClean="0"/>
              <a:t> </a:t>
            </a:r>
            <a:r>
              <a:rPr lang="en-US" altLang="ja-JP" dirty="0" smtClean="0"/>
              <a:t>concept</a:t>
            </a:r>
            <a:r>
              <a:rPr lang="ja-JP" altLang="en-US" dirty="0" smtClean="0"/>
              <a:t> </a:t>
            </a:r>
            <a:r>
              <a:rPr lang="ja-JP" altLang="ja-JP" dirty="0" smtClean="0"/>
              <a:t>o</a:t>
            </a:r>
            <a:r>
              <a:rPr lang="en-US" altLang="ja-JP" dirty="0" smtClean="0"/>
              <a:t>f</a:t>
            </a:r>
            <a:r>
              <a:rPr lang="ja-JP" altLang="en-US" dirty="0" smtClean="0"/>
              <a:t> </a:t>
            </a:r>
            <a:r>
              <a:rPr lang="en-US" altLang="ja-JP" dirty="0" smtClean="0"/>
              <a:t>spatial-time</a:t>
            </a:r>
            <a:r>
              <a:rPr lang="ja-JP" altLang="en-US" dirty="0" smtClean="0"/>
              <a:t> </a:t>
            </a:r>
            <a:r>
              <a:rPr lang="en-US" altLang="ja-JP" dirty="0" smtClean="0"/>
              <a:t>streams</a:t>
            </a:r>
            <a:r>
              <a:rPr lang="ja-JP" altLang="en-US" dirty="0" smtClean="0"/>
              <a:t> </a:t>
            </a:r>
            <a:r>
              <a:rPr lang="en-US" altLang="ja-JP" dirty="0" smtClean="0"/>
              <a:t>could</a:t>
            </a:r>
            <a:r>
              <a:rPr lang="ja-JP" altLang="en-US" dirty="0" smtClean="0"/>
              <a:t> </a:t>
            </a:r>
            <a:r>
              <a:rPr lang="en-US" altLang="ja-JP" dirty="0" smtClean="0"/>
              <a:t>be</a:t>
            </a:r>
            <a:r>
              <a:rPr lang="ja-JP" altLang="en-US" dirty="0" smtClean="0"/>
              <a:t> </a:t>
            </a:r>
            <a:r>
              <a:rPr lang="en-US" altLang="ja-JP" dirty="0" smtClean="0"/>
              <a:t>reused.</a:t>
            </a:r>
          </a:p>
          <a:p>
            <a:r>
              <a:rPr lang="ja-JP" altLang="en-US" dirty="0" smtClean="0"/>
              <a:t>クリック　</a:t>
            </a:r>
            <a:r>
              <a:rPr lang="en-US" altLang="ja-JP" dirty="0" smtClean="0"/>
              <a:t>First </a:t>
            </a:r>
            <a:r>
              <a:rPr lang="ja-JP" altLang="en-US" dirty="0" smtClean="0"/>
              <a:t>読む</a:t>
            </a:r>
            <a:endParaRPr lang="en-US" altLang="ja-JP" dirty="0" smtClean="0"/>
          </a:p>
          <a:p>
            <a:r>
              <a:rPr lang="ja-JP" altLang="en-US" dirty="0" smtClean="0"/>
              <a:t>クリック　</a:t>
            </a:r>
            <a:r>
              <a:rPr lang="en-US" altLang="ja-JP" dirty="0" smtClean="0"/>
              <a:t>Second </a:t>
            </a:r>
            <a:r>
              <a:rPr lang="ja-JP" altLang="en-US" dirty="0" smtClean="0"/>
              <a:t>読む</a:t>
            </a:r>
            <a:endParaRPr lang="en-US" altLang="ja-JP" dirty="0" smtClean="0"/>
          </a:p>
          <a:p>
            <a:r>
              <a:rPr lang="ja-JP" altLang="en-US" dirty="0" smtClean="0"/>
              <a:t>クリック　</a:t>
            </a:r>
            <a:r>
              <a:rPr lang="en-US" altLang="ja-JP" dirty="0" smtClean="0"/>
              <a:t>And third</a:t>
            </a:r>
            <a:r>
              <a:rPr lang="en-US" altLang="en-US" dirty="0" smtClean="0"/>
              <a:t> </a:t>
            </a:r>
            <a:r>
              <a:rPr lang="ja-JP" altLang="en-US" dirty="0" smtClean="0"/>
              <a:t>読む</a:t>
            </a:r>
            <a:endParaRPr lang="en-US" altLang="ja-JP" dirty="0" smtClean="0"/>
          </a:p>
          <a:p>
            <a:r>
              <a:rPr lang="ja-JP" altLang="en-US" dirty="0" smtClean="0"/>
              <a:t>クリック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Difference between 11ac and the assumption in the previous slide is that a station group will be assigned for a set of space-time streams besides a station. I think Group ID in VHT SIG-A could be reused for expressing assignment of station groups like the figure lower right.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Bandwidth and NSTS fields don’t need to be changed.</a:t>
            </a:r>
          </a:p>
          <a:p>
            <a:r>
              <a:rPr kumimoji="1" lang="en-US" altLang="ja-JP" dirty="0" smtClean="0"/>
              <a:t>Off course, how to express group of stations in Group ID is a subject to study. Required number of bits is also a subject.</a:t>
            </a:r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802.11-15/1031r0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8511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This slide shows a variation of solution-1.</a:t>
            </a:r>
          </a:p>
          <a:p>
            <a:r>
              <a:rPr kumimoji="1" lang="en-US" altLang="ja-JP" dirty="0" smtClean="0"/>
              <a:t>When we apply just OFDMA without MU-MIMO, </a:t>
            </a:r>
          </a:p>
          <a:p>
            <a:r>
              <a:rPr kumimoji="1" lang="ja-JP" altLang="en-US" dirty="0" smtClean="0"/>
              <a:t>読む</a:t>
            </a:r>
            <a:endParaRPr kumimoji="1" lang="en-US" altLang="ja-JP" dirty="0" smtClean="0"/>
          </a:p>
          <a:p>
            <a:r>
              <a:rPr kumimoji="1" lang="en-US" altLang="ja-JP" dirty="0" smtClean="0"/>
              <a:t>off course, </a:t>
            </a:r>
            <a:r>
              <a:rPr kumimoji="1" lang="ja-JP" altLang="en-US" dirty="0" smtClean="0"/>
              <a:t>読む</a:t>
            </a:r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802.11-15/1031r0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499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802.11-15/1031r0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altLang="ja-JP" dirty="0" smtClean="0"/>
              <a:t>This is Assumption 2.</a:t>
            </a:r>
          </a:p>
          <a:p>
            <a:r>
              <a:rPr lang="en-US" altLang="ja-JP" dirty="0" smtClean="0"/>
              <a:t>I believe </a:t>
            </a:r>
            <a:r>
              <a:rPr lang="ja-JP" altLang="en-US" dirty="0" smtClean="0"/>
              <a:t>読む　</a:t>
            </a:r>
            <a:r>
              <a:rPr lang="en-US" altLang="ja-JP" dirty="0" smtClean="0"/>
              <a:t>like this figure.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802.11-15/1031r0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dirty="0" smtClean="0"/>
              <a:t>Different segmentation for each set of space-time streams could be expressed in common part of HE SIG-B. They can be different among sets of space-time streams.</a:t>
            </a:r>
          </a:p>
          <a:p>
            <a:endParaRPr lang="en-US" dirty="0" smtClean="0"/>
          </a:p>
          <a:p>
            <a:r>
              <a:rPr lang="ja-JP" altLang="en-US" dirty="0" smtClean="0"/>
              <a:t>読む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802.11-15/1031r0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Katsuo Yunoki, KDDI R&amp;D Labs.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87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&amp; B. Zhao,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&amp; B. Zhao,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&amp; B. Zhao, KDDI R&amp;D Labs.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&amp; B. Zhao, KDDI R&amp;D Labs.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&amp; B. Zhao, KDDI R&amp;D Labs.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&amp; B. Zhao,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K. Yunoki &amp; B. Zhao, KDDI R&amp;D Labs.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802.11-15/1031r0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__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DL MU Signalling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0798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2015-09-11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757381"/>
              </p:ext>
            </p:extLst>
          </p:nvPr>
        </p:nvGraphicFramePr>
        <p:xfrm>
          <a:off x="508000" y="2934246"/>
          <a:ext cx="8156575" cy="2366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8" name="文書" r:id="rId4" imgW="8255000" imgH="2400300" progId="Word.Document.8">
                  <p:embed/>
                </p:oleObj>
              </mc:Choice>
              <mc:Fallback>
                <p:oleObj name="文書" r:id="rId4" imgW="8255000" imgH="24003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934246"/>
                        <a:ext cx="8156575" cy="2366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5294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Straw</a:t>
            </a:r>
            <a:r>
              <a:rPr lang="ja-JP" altLang="en-US" dirty="0" smtClean="0"/>
              <a:t> </a:t>
            </a:r>
            <a:r>
              <a:rPr lang="en-US" altLang="ja-JP" dirty="0" smtClean="0"/>
              <a:t>Poll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1663824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Do you </a:t>
            </a:r>
            <a:r>
              <a:rPr lang="en-US" altLang="ja-JP" dirty="0" smtClean="0"/>
              <a:t>agree</a:t>
            </a:r>
            <a:r>
              <a:rPr lang="ja-JP" altLang="en-US" dirty="0" smtClean="0"/>
              <a:t> </a:t>
            </a:r>
            <a:r>
              <a:rPr lang="en-US" altLang="ja-JP" dirty="0" smtClean="0"/>
              <a:t>to</a:t>
            </a:r>
            <a:r>
              <a:rPr lang="ja-JP" altLang="en-US" dirty="0" smtClean="0"/>
              <a:t> </a:t>
            </a:r>
            <a:r>
              <a:rPr lang="en-US" altLang="ja-JP" dirty="0" smtClean="0"/>
              <a:t>add</a:t>
            </a:r>
            <a:r>
              <a:rPr lang="ja-JP" altLang="en-US" dirty="0" smtClean="0"/>
              <a:t> </a:t>
            </a:r>
            <a:r>
              <a:rPr lang="en-US" altLang="ja-JP" dirty="0" smtClean="0"/>
              <a:t>the</a:t>
            </a:r>
            <a:r>
              <a:rPr lang="ja-JP" altLang="en-US" dirty="0" smtClean="0"/>
              <a:t> </a:t>
            </a:r>
            <a:r>
              <a:rPr lang="en-US" altLang="ja-JP" dirty="0" smtClean="0"/>
              <a:t>following</a:t>
            </a:r>
            <a:r>
              <a:rPr lang="ja-JP" altLang="en-US" dirty="0" smtClean="0"/>
              <a:t> </a:t>
            </a:r>
            <a:r>
              <a:rPr lang="en-US" altLang="ja-JP" dirty="0" smtClean="0"/>
              <a:t>text</a:t>
            </a:r>
            <a:r>
              <a:rPr lang="ja-JP" altLang="en-US" dirty="0" smtClean="0"/>
              <a:t> </a:t>
            </a:r>
            <a:r>
              <a:rPr lang="en-US" altLang="ja-JP" dirty="0" smtClean="0"/>
              <a:t>to</a:t>
            </a:r>
            <a:r>
              <a:rPr lang="ja-JP" altLang="en-US" dirty="0" smtClean="0"/>
              <a:t> </a:t>
            </a:r>
            <a:r>
              <a:rPr lang="en-US" altLang="ja-JP" dirty="0" smtClean="0"/>
              <a:t>SFD?</a:t>
            </a:r>
          </a:p>
          <a:p>
            <a:pPr marL="0" indent="0"/>
            <a:r>
              <a:rPr lang="en-US" altLang="ja-JP" b="0" dirty="0"/>
              <a:t>T</a:t>
            </a:r>
            <a:r>
              <a:rPr lang="en-US" altLang="ja-JP" b="0" dirty="0" smtClean="0"/>
              <a:t>he</a:t>
            </a:r>
            <a:r>
              <a:rPr lang="ja-JP" altLang="en-US" b="0" dirty="0" smtClean="0"/>
              <a:t> </a:t>
            </a:r>
            <a:r>
              <a:rPr lang="en-US" altLang="ja-JP" b="0" dirty="0" smtClean="0"/>
              <a:t>amendment</a:t>
            </a:r>
            <a:r>
              <a:rPr lang="ja-JP" altLang="en-US" b="0" dirty="0" smtClean="0"/>
              <a:t> </a:t>
            </a:r>
            <a:r>
              <a:rPr lang="en-US" altLang="ja-JP" b="0" dirty="0" smtClean="0"/>
              <a:t>shall</a:t>
            </a:r>
            <a:r>
              <a:rPr lang="ja-JP" altLang="en-US" b="0" dirty="0" smtClean="0"/>
              <a:t> </a:t>
            </a:r>
            <a:r>
              <a:rPr lang="en-US" altLang="ja-JP" b="0" dirty="0" smtClean="0"/>
              <a:t>define</a:t>
            </a:r>
            <a:r>
              <a:rPr lang="ja-JP" altLang="en-US" b="0" dirty="0" smtClean="0"/>
              <a:t> </a:t>
            </a:r>
            <a:r>
              <a:rPr lang="en-US" altLang="ja-JP" b="0" dirty="0" smtClean="0"/>
              <a:t>Group</a:t>
            </a:r>
            <a:r>
              <a:rPr lang="ja-JP" altLang="en-US" b="0" dirty="0" smtClean="0"/>
              <a:t> </a:t>
            </a:r>
            <a:r>
              <a:rPr lang="en-US" altLang="ja-JP" b="0" dirty="0" smtClean="0"/>
              <a:t>ID</a:t>
            </a:r>
            <a:r>
              <a:rPr lang="ja-JP" altLang="en-US" b="0" dirty="0" smtClean="0"/>
              <a:t> </a:t>
            </a:r>
            <a:r>
              <a:rPr lang="en-US" altLang="ja-JP" b="0" dirty="0" smtClean="0"/>
              <a:t>expression</a:t>
            </a:r>
            <a:r>
              <a:rPr lang="ja-JP" altLang="en-US" b="0" dirty="0" smtClean="0"/>
              <a:t> </a:t>
            </a:r>
            <a:r>
              <a:rPr lang="en-US" altLang="ja-JP" b="0" dirty="0" smtClean="0"/>
              <a:t>to identify stations multiplexed in DL MU PPDU with MU-MIMO, OFDMA or combined</a:t>
            </a:r>
            <a:r>
              <a:rPr lang="ja-JP" altLang="en-US" b="0" dirty="0" smtClean="0"/>
              <a:t> </a:t>
            </a:r>
            <a:r>
              <a:rPr lang="en-US" altLang="ja-JP" b="0" dirty="0" smtClean="0"/>
              <a:t>usage</a:t>
            </a:r>
            <a:r>
              <a:rPr lang="ja-JP" altLang="en-US" b="0" dirty="0" smtClean="0"/>
              <a:t> </a:t>
            </a:r>
            <a:r>
              <a:rPr lang="en-US" altLang="ja-JP" b="0" dirty="0" smtClean="0"/>
              <a:t>of</a:t>
            </a:r>
            <a:r>
              <a:rPr lang="ja-JP" altLang="en-US" b="0" dirty="0" smtClean="0"/>
              <a:t> </a:t>
            </a:r>
            <a:r>
              <a:rPr lang="en-US" altLang="ja-JP" b="0" dirty="0" smtClean="0"/>
              <a:t>both. </a:t>
            </a:r>
            <a:endParaRPr lang="en-US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3568" y="4623519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Y/N/A =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86637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11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altLang="ja-JP" dirty="0" smtClean="0"/>
              <a:t>[1]</a:t>
            </a:r>
            <a:r>
              <a:rPr lang="ja-JP" altLang="en-US" dirty="0" smtClean="0"/>
              <a:t> </a:t>
            </a:r>
            <a:r>
              <a:rPr lang="en-US" altLang="ja-JP" dirty="0" smtClean="0"/>
              <a:t>11-15/854r2, “DL OFDMA Signalling”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[</a:t>
            </a:r>
            <a:r>
              <a:rPr lang="en-US" dirty="0"/>
              <a:t>2</a:t>
            </a:r>
            <a:r>
              <a:rPr lang="en-US" dirty="0" smtClean="0"/>
              <a:t>] IEEE Std. 802.11ac-2013</a:t>
            </a:r>
          </a:p>
          <a:p>
            <a:pPr>
              <a:buFont typeface="Arial"/>
              <a:buChar char="•"/>
            </a:pPr>
            <a:endParaRPr lang="en-US" altLang="ja-JP" dirty="0"/>
          </a:p>
          <a:p>
            <a:pPr>
              <a:buFont typeface="Arial"/>
              <a:buChar char="•"/>
            </a:pPr>
            <a:endParaRPr lang="en-US" altLang="ja-JP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Background</a:t>
            </a:r>
            <a:endParaRPr lang="en-GB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Straw poll #5 in [1] asked the following question:</a:t>
            </a:r>
          </a:p>
          <a:p>
            <a:pPr marL="40005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sz="2400" dirty="0" smtClean="0"/>
              <a:t>“Do </a:t>
            </a:r>
            <a:r>
              <a:rPr lang="en-US" altLang="ja-JP" sz="2400" dirty="0"/>
              <a:t>you think the combination of MU-MIMO and OFDMA within 20 MHz should be allowed</a:t>
            </a:r>
            <a:r>
              <a:rPr lang="en-US" altLang="ja-JP" sz="2400" dirty="0" smtClean="0"/>
              <a:t>?”</a:t>
            </a:r>
          </a:p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The result was Y/N/A=84/0/38</a:t>
            </a:r>
            <a:endParaRPr lang="en-US" altLang="ja-JP" dirty="0"/>
          </a:p>
          <a:p>
            <a:pPr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83568" y="4509120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tx1"/>
                </a:solidFill>
              </a:rPr>
              <a:t>This submission shows a base concept for combination of MU-MIMO and OFDMA.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9238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 smtClean="0"/>
              <a:t>DL MU-MIMO</a:t>
            </a:r>
            <a:r>
              <a:rPr lang="ja-JP" altLang="en-US" dirty="0" smtClean="0"/>
              <a:t> </a:t>
            </a:r>
            <a:r>
              <a:rPr lang="en-US" altLang="ja-JP" dirty="0" smtClean="0"/>
              <a:t>Signalling</a:t>
            </a:r>
            <a:br>
              <a:rPr lang="en-US" altLang="ja-JP" dirty="0" smtClean="0"/>
            </a:br>
            <a:r>
              <a:rPr lang="en-US" altLang="ja-JP" dirty="0" smtClean="0"/>
              <a:t>(11ac)</a:t>
            </a:r>
            <a:endParaRPr lang="en-GB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51520" y="2060848"/>
            <a:ext cx="4320480" cy="446276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87312">
              <a:spcBef>
                <a:spcPts val="600"/>
              </a:spcBef>
            </a:pPr>
            <a:r>
              <a:rPr kumimoji="1" lang="en-US" altLang="ja-JP" sz="1800" dirty="0" smtClean="0">
                <a:solidFill>
                  <a:srgbClr val="000000"/>
                </a:solidFill>
              </a:rPr>
              <a:t>VHT SIG-A1 expresses DL MU-MIMO coordination.</a:t>
            </a:r>
          </a:p>
          <a:p>
            <a:pPr marL="342900" indent="-342900">
              <a:spcBef>
                <a:spcPts val="600"/>
              </a:spcBef>
              <a:buAutoNum type="arabicParenBoth"/>
            </a:pPr>
            <a:r>
              <a:rPr kumimoji="1" lang="en-US" altLang="ja-JP" sz="1800" dirty="0" smtClean="0">
                <a:solidFill>
                  <a:srgbClr val="000000"/>
                </a:solidFill>
              </a:rPr>
              <a:t>BW indicates PPDU bandwidth.               - - 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It’s common for all users.</a:t>
            </a:r>
          </a:p>
          <a:p>
            <a:pPr marL="342900" indent="-342900">
              <a:spcBef>
                <a:spcPts val="600"/>
              </a:spcBef>
              <a:buAutoNum type="arabicParenBoth"/>
            </a:pPr>
            <a:r>
              <a:rPr kumimoji="1" lang="en-US" altLang="ja-JP" sz="1800" dirty="0" smtClean="0">
                <a:solidFill>
                  <a:srgbClr val="000000"/>
                </a:solidFill>
              </a:rPr>
              <a:t>Group ID indicates user assignment and position of NSTS field which an assigned user should refer to for this MU PPDU reception.                                                   </a:t>
            </a:r>
            <a:endParaRPr kumimoji="1" lang="en-US" altLang="ja-JP" sz="1800" dirty="0">
              <a:solidFill>
                <a:srgbClr val="000000"/>
              </a:solidFill>
            </a:endParaRPr>
          </a:p>
          <a:p>
            <a:pPr marL="439738" lvl="1" indent="-112713">
              <a:spcBef>
                <a:spcPts val="600"/>
              </a:spcBef>
              <a:tabLst>
                <a:tab pos="444500" algn="l"/>
              </a:tabLst>
            </a:pPr>
            <a:r>
              <a:rPr kumimoji="1" lang="en-US" altLang="ja-JP" sz="1400" dirty="0" smtClean="0">
                <a:solidFill>
                  <a:srgbClr val="000000"/>
                </a:solidFill>
              </a:rPr>
              <a:t>- Separately, Group ID Management frame identifies membership status and user positions[MU(0)~MU(3)] for DL MU-MIMO. </a:t>
            </a:r>
          </a:p>
          <a:p>
            <a:pPr marL="342900" indent="-342900">
              <a:spcBef>
                <a:spcPts val="600"/>
              </a:spcBef>
              <a:buAutoNum type="arabicParenBoth"/>
            </a:pPr>
            <a:r>
              <a:rPr kumimoji="1" lang="en-US" altLang="ja-JP" sz="1800" dirty="0" smtClean="0">
                <a:solidFill>
                  <a:srgbClr val="000000"/>
                </a:solidFill>
              </a:rPr>
              <a:t>NSTS indicates number of space-time streams for each user.</a:t>
            </a:r>
          </a:p>
          <a:p>
            <a:pPr>
              <a:spcBef>
                <a:spcPts val="600"/>
              </a:spcBef>
            </a:pPr>
            <a:endParaRPr kumimoji="1" lang="en-US" altLang="ja-JP" sz="1800" dirty="0" smtClean="0">
              <a:solidFill>
                <a:srgbClr val="000000"/>
              </a:solidFill>
            </a:endParaRPr>
          </a:p>
          <a:p>
            <a:pPr>
              <a:spcBef>
                <a:spcPts val="600"/>
              </a:spcBef>
            </a:pPr>
            <a:r>
              <a:rPr kumimoji="1" lang="en-US" altLang="ja-JP" sz="1400" dirty="0" smtClean="0">
                <a:solidFill>
                  <a:srgbClr val="FF0000"/>
                </a:solidFill>
              </a:rPr>
              <a:t>Red letters </a:t>
            </a:r>
            <a:r>
              <a:rPr kumimoji="1" lang="en-US" altLang="ja-JP" sz="1400" dirty="0" smtClean="0">
                <a:solidFill>
                  <a:srgbClr val="000000"/>
                </a:solidFill>
              </a:rPr>
              <a:t>are assumptions for the example figure below.  </a:t>
            </a:r>
          </a:p>
        </p:txBody>
      </p:sp>
      <p:pic>
        <p:nvPicPr>
          <p:cNvPr id="85" name="図 8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2525" y="2559136"/>
            <a:ext cx="4735979" cy="1085888"/>
          </a:xfrm>
          <a:prstGeom prst="rect">
            <a:avLst/>
          </a:prstGeom>
        </p:spPr>
      </p:pic>
      <p:sp>
        <p:nvSpPr>
          <p:cNvPr id="31" name="テキスト ボックス 30"/>
          <p:cNvSpPr txBox="1"/>
          <p:nvPr/>
        </p:nvSpPr>
        <p:spPr>
          <a:xfrm>
            <a:off x="5292080" y="2420888"/>
            <a:ext cx="288032" cy="276999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800" b="1" dirty="0" smtClean="0">
                <a:solidFill>
                  <a:schemeClr val="tx1"/>
                </a:solidFill>
              </a:rPr>
              <a:t>(1)</a:t>
            </a:r>
            <a:endParaRPr kumimoji="1" lang="ja-JP" altLang="en-US" sz="1800" b="1" dirty="0">
              <a:solidFill>
                <a:schemeClr val="tx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644008" y="2185119"/>
            <a:ext cx="21602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&lt;VHT SIG-A1 format&gt;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6300192" y="2420888"/>
            <a:ext cx="288032" cy="276999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000000"/>
                </a:solidFill>
              </a:rPr>
              <a:t>(2)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7380312" y="2575937"/>
            <a:ext cx="288032" cy="276999"/>
          </a:xfrm>
          <a:prstGeom prst="rect">
            <a:avLst/>
          </a:prstGeom>
          <a:solidFill>
            <a:srgbClr val="FFFFFF"/>
          </a:solidFill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sz="1800" b="1" dirty="0" smtClean="0">
                <a:solidFill>
                  <a:srgbClr val="000000"/>
                </a:solidFill>
              </a:rPr>
              <a:t>(3)</a:t>
            </a:r>
            <a:endParaRPr kumimoji="1" lang="ja-JP" altLang="en-US" sz="1800" b="1" dirty="0">
              <a:solidFill>
                <a:srgbClr val="000000"/>
              </a:solidFill>
            </a:endParaRPr>
          </a:p>
        </p:txBody>
      </p:sp>
      <p:sp>
        <p:nvSpPr>
          <p:cNvPr id="32" name="右中かっこ 31"/>
          <p:cNvSpPr/>
          <p:nvPr/>
        </p:nvSpPr>
        <p:spPr bwMode="auto">
          <a:xfrm rot="16200000">
            <a:off x="7344308" y="2168860"/>
            <a:ext cx="360040" cy="1728192"/>
          </a:xfrm>
          <a:prstGeom prst="rightBrace">
            <a:avLst>
              <a:gd name="adj1" fmla="val 29869"/>
              <a:gd name="adj2" fmla="val 50000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7" name="図形グループ 6"/>
          <p:cNvGrpSpPr/>
          <p:nvPr/>
        </p:nvGrpSpPr>
        <p:grpSpPr>
          <a:xfrm>
            <a:off x="5148064" y="1700808"/>
            <a:ext cx="3240360" cy="2035969"/>
            <a:chOff x="5148064" y="1700808"/>
            <a:chExt cx="3240360" cy="2035969"/>
          </a:xfrm>
        </p:grpSpPr>
        <p:sp>
          <p:nvSpPr>
            <p:cNvPr id="33" name="四角形吹き出し 32"/>
            <p:cNvSpPr/>
            <p:nvPr/>
          </p:nvSpPr>
          <p:spPr bwMode="auto">
            <a:xfrm>
              <a:off x="6732240" y="1700808"/>
              <a:ext cx="1080120" cy="720080"/>
            </a:xfrm>
            <a:prstGeom prst="wedgeRectCallout">
              <a:avLst>
                <a:gd name="adj1" fmla="val -76984"/>
                <a:gd name="adj2" fmla="val 110741"/>
              </a:avLst>
            </a:prstGeom>
            <a:solidFill>
              <a:srgbClr val="FFFF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1200" dirty="0" smtClean="0">
                  <a:solidFill>
                    <a:srgbClr val="FF0000"/>
                  </a:solidFill>
                </a:rPr>
                <a:t>MU[0</a:t>
              </a:r>
              <a:r>
                <a:rPr lang="en-US" altLang="ja-JP" sz="1200" dirty="0">
                  <a:solidFill>
                    <a:srgbClr val="FF0000"/>
                  </a:solidFill>
                </a:rPr>
                <a:t>]</a:t>
              </a:r>
              <a:r>
                <a:rPr lang="en-US" altLang="ja-JP" sz="1200" dirty="0" smtClean="0">
                  <a:solidFill>
                    <a:srgbClr val="FF0000"/>
                  </a:solidFill>
                </a:rPr>
                <a:t>=STA0</a:t>
              </a:r>
            </a:p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</a:rPr>
                <a:t>MU</a:t>
              </a:r>
              <a:r>
                <a:rPr lang="en-US" altLang="ja-JP" sz="1200" dirty="0">
                  <a:solidFill>
                    <a:srgbClr val="FF0000"/>
                  </a:solidFill>
                </a:rPr>
                <a:t>[</a:t>
              </a: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</a:rPr>
                <a:t>1]=STA1</a:t>
              </a:r>
            </a:p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1200" dirty="0" smtClean="0">
                  <a:solidFill>
                    <a:srgbClr val="FF0000"/>
                  </a:solidFill>
                </a:rPr>
                <a:t>MU[2</a:t>
              </a:r>
              <a:r>
                <a:rPr lang="en-US" altLang="ja-JP" sz="1200" dirty="0">
                  <a:solidFill>
                    <a:srgbClr val="FF0000"/>
                  </a:solidFill>
                </a:rPr>
                <a:t>]</a:t>
              </a:r>
              <a:r>
                <a:rPr lang="en-US" altLang="ja-JP" sz="1200" dirty="0" smtClean="0">
                  <a:solidFill>
                    <a:srgbClr val="FF0000"/>
                  </a:solidFill>
                </a:rPr>
                <a:t>=STA2</a:t>
              </a:r>
            </a:p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</a:rPr>
                <a:t>MU</a:t>
              </a:r>
              <a:r>
                <a:rPr lang="en-US" altLang="ja-JP" sz="1200" dirty="0">
                  <a:solidFill>
                    <a:srgbClr val="FF0000"/>
                  </a:solidFill>
                </a:rPr>
                <a:t>[</a:t>
              </a:r>
              <a:r>
                <a:rPr kumimoji="0" lang="en-US" altLang="ja-JP" sz="12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</a:rPr>
                <a:t>3]=none</a:t>
              </a:r>
              <a:endParaRPr kumimoji="0" lang="ja-JP" altLang="en-US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5148064" y="3140968"/>
              <a:ext cx="57606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rgbClr val="FF0000"/>
                  </a:solidFill>
                </a:rPr>
                <a:t>80M</a:t>
              </a:r>
              <a:endParaRPr kumimoji="1" lang="ja-JP" altLang="en-US" sz="1400" dirty="0">
                <a:solidFill>
                  <a:srgbClr val="FF0000"/>
                </a:solidFill>
              </a:endParaRP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6732240" y="3429000"/>
              <a:ext cx="1656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rgbClr val="FF0000"/>
                  </a:solidFill>
                </a:rPr>
                <a:t>2	1	1	0</a:t>
              </a:r>
              <a:endParaRPr kumimoji="1" lang="ja-JP" altLang="en-US" sz="1400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8" name="図形グループ 7"/>
          <p:cNvGrpSpPr/>
          <p:nvPr/>
        </p:nvGrpSpPr>
        <p:grpSpPr>
          <a:xfrm>
            <a:off x="4932040" y="3861048"/>
            <a:ext cx="4104456" cy="2448272"/>
            <a:chOff x="4932040" y="3861048"/>
            <a:chExt cx="4104456" cy="2448272"/>
          </a:xfrm>
        </p:grpSpPr>
        <p:sp>
          <p:nvSpPr>
            <p:cNvPr id="49" name="正方形/長方形 48"/>
            <p:cNvSpPr/>
            <p:nvPr/>
          </p:nvSpPr>
          <p:spPr bwMode="auto">
            <a:xfrm>
              <a:off x="5940152" y="5164148"/>
              <a:ext cx="1656184" cy="28803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" name="フリーフォーム 11"/>
            <p:cNvSpPr/>
            <p:nvPr/>
          </p:nvSpPr>
          <p:spPr>
            <a:xfrm>
              <a:off x="5932644" y="4146170"/>
              <a:ext cx="1584833" cy="1009567"/>
            </a:xfrm>
            <a:custGeom>
              <a:avLst/>
              <a:gdLst>
                <a:gd name="connsiteX0" fmla="*/ 1584833 w 1584833"/>
                <a:gd name="connsiteY0" fmla="*/ 0 h 1009567"/>
                <a:gd name="connsiteX1" fmla="*/ 1584833 w 1584833"/>
                <a:gd name="connsiteY1" fmla="*/ 586200 h 1009567"/>
                <a:gd name="connsiteX2" fmla="*/ 662156 w 1584833"/>
                <a:gd name="connsiteY2" fmla="*/ 1009567 h 1009567"/>
                <a:gd name="connsiteX3" fmla="*/ 0 w 1584833"/>
                <a:gd name="connsiteY3" fmla="*/ 1009567 h 1009567"/>
                <a:gd name="connsiteX4" fmla="*/ 0 w 1584833"/>
                <a:gd name="connsiteY4" fmla="*/ 434222 h 1009567"/>
                <a:gd name="connsiteX5" fmla="*/ 651301 w 1584833"/>
                <a:gd name="connsiteY5" fmla="*/ 434222 h 1009567"/>
                <a:gd name="connsiteX6" fmla="*/ 1584833 w 1584833"/>
                <a:gd name="connsiteY6" fmla="*/ 0 h 10095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84833" h="1009567">
                  <a:moveTo>
                    <a:pt x="1584833" y="0"/>
                  </a:moveTo>
                  <a:lnTo>
                    <a:pt x="1584833" y="586200"/>
                  </a:lnTo>
                  <a:lnTo>
                    <a:pt x="662156" y="1009567"/>
                  </a:lnTo>
                  <a:lnTo>
                    <a:pt x="0" y="1009567"/>
                  </a:lnTo>
                  <a:lnTo>
                    <a:pt x="0" y="434222"/>
                  </a:lnTo>
                  <a:lnTo>
                    <a:pt x="651301" y="434222"/>
                  </a:lnTo>
                  <a:lnTo>
                    <a:pt x="1584833" y="0"/>
                  </a:lnTo>
                  <a:close/>
                </a:path>
              </a:pathLst>
            </a:custGeom>
            <a:ln>
              <a:solidFill>
                <a:schemeClr val="tx1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8" name="直線コネクタ 17"/>
            <p:cNvCxnSpPr/>
            <p:nvPr/>
          </p:nvCxnSpPr>
          <p:spPr bwMode="auto">
            <a:xfrm>
              <a:off x="5940152" y="4876116"/>
              <a:ext cx="648072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フリーフォーム 18"/>
            <p:cNvSpPr/>
            <p:nvPr/>
          </p:nvSpPr>
          <p:spPr>
            <a:xfrm>
              <a:off x="5932644" y="5437981"/>
              <a:ext cx="1519703" cy="727323"/>
            </a:xfrm>
            <a:custGeom>
              <a:avLst/>
              <a:gdLst>
                <a:gd name="connsiteX0" fmla="*/ 0 w 1519703"/>
                <a:gd name="connsiteY0" fmla="*/ 0 h 727323"/>
                <a:gd name="connsiteX1" fmla="*/ 651301 w 1519703"/>
                <a:gd name="connsiteY1" fmla="*/ 10856 h 727323"/>
                <a:gd name="connsiteX2" fmla="*/ 1508848 w 1519703"/>
                <a:gd name="connsiteY2" fmla="*/ 434223 h 727323"/>
                <a:gd name="connsiteX3" fmla="*/ 1519703 w 1519703"/>
                <a:gd name="connsiteY3" fmla="*/ 727323 h 727323"/>
                <a:gd name="connsiteX4" fmla="*/ 662156 w 1519703"/>
                <a:gd name="connsiteY4" fmla="*/ 293100 h 727323"/>
                <a:gd name="connsiteX5" fmla="*/ 10855 w 1519703"/>
                <a:gd name="connsiteY5" fmla="*/ 293100 h 727323"/>
                <a:gd name="connsiteX6" fmla="*/ 0 w 1519703"/>
                <a:gd name="connsiteY6" fmla="*/ 0 h 727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519703" h="727323">
                  <a:moveTo>
                    <a:pt x="0" y="0"/>
                  </a:moveTo>
                  <a:lnTo>
                    <a:pt x="651301" y="10856"/>
                  </a:lnTo>
                  <a:lnTo>
                    <a:pt x="1508848" y="434223"/>
                  </a:lnTo>
                  <a:lnTo>
                    <a:pt x="1519703" y="727323"/>
                  </a:lnTo>
                  <a:lnTo>
                    <a:pt x="662156" y="293100"/>
                  </a:lnTo>
                  <a:lnTo>
                    <a:pt x="10855" y="293100"/>
                  </a:lnTo>
                  <a:lnTo>
                    <a:pt x="0" y="0"/>
                  </a:lnTo>
                  <a:close/>
                </a:path>
              </a:pathLst>
            </a:custGeom>
            <a:ln>
              <a:solidFill>
                <a:srgbClr val="000000"/>
              </a:solidFill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1" name="正方形/長方形 20"/>
            <p:cNvSpPr/>
            <p:nvPr/>
          </p:nvSpPr>
          <p:spPr bwMode="auto">
            <a:xfrm>
              <a:off x="5076056" y="5085184"/>
              <a:ext cx="576064" cy="288032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3" name="直線コネクタ 22"/>
            <p:cNvCxnSpPr/>
            <p:nvPr/>
          </p:nvCxnSpPr>
          <p:spPr bwMode="auto">
            <a:xfrm flipV="1">
              <a:off x="5148064" y="4797152"/>
              <a:ext cx="0" cy="288032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4" name="直線コネクタ 63"/>
            <p:cNvCxnSpPr/>
            <p:nvPr/>
          </p:nvCxnSpPr>
          <p:spPr bwMode="auto">
            <a:xfrm flipV="1">
              <a:off x="5300464" y="4797152"/>
              <a:ext cx="0" cy="288032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直線コネクタ 64"/>
            <p:cNvCxnSpPr/>
            <p:nvPr/>
          </p:nvCxnSpPr>
          <p:spPr bwMode="auto">
            <a:xfrm flipV="1">
              <a:off x="5436096" y="4797152"/>
              <a:ext cx="0" cy="288032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直線コネクタ 65"/>
            <p:cNvCxnSpPr/>
            <p:nvPr/>
          </p:nvCxnSpPr>
          <p:spPr bwMode="auto">
            <a:xfrm flipV="1">
              <a:off x="5580112" y="4797152"/>
              <a:ext cx="0" cy="288032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7" name="正方形/長方形 66"/>
            <p:cNvSpPr/>
            <p:nvPr/>
          </p:nvSpPr>
          <p:spPr bwMode="auto">
            <a:xfrm>
              <a:off x="7740352" y="4293096"/>
              <a:ext cx="288032" cy="216024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70" name="直線コネクタ 69"/>
            <p:cNvCxnSpPr/>
            <p:nvPr/>
          </p:nvCxnSpPr>
          <p:spPr bwMode="auto">
            <a:xfrm flipV="1">
              <a:off x="7812360" y="4149080"/>
              <a:ext cx="0" cy="144016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2" name="正方形/長方形 71"/>
            <p:cNvSpPr/>
            <p:nvPr/>
          </p:nvSpPr>
          <p:spPr bwMode="auto">
            <a:xfrm>
              <a:off x="7812360" y="5229200"/>
              <a:ext cx="288032" cy="216024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73" name="直線コネクタ 72"/>
            <p:cNvCxnSpPr/>
            <p:nvPr/>
          </p:nvCxnSpPr>
          <p:spPr bwMode="auto">
            <a:xfrm flipV="1">
              <a:off x="7884368" y="5085184"/>
              <a:ext cx="0" cy="144016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4" name="正方形/長方形 73"/>
            <p:cNvSpPr/>
            <p:nvPr/>
          </p:nvSpPr>
          <p:spPr bwMode="auto">
            <a:xfrm>
              <a:off x="7668344" y="5949280"/>
              <a:ext cx="288032" cy="216024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75" name="直線コネクタ 74"/>
            <p:cNvCxnSpPr/>
            <p:nvPr/>
          </p:nvCxnSpPr>
          <p:spPr bwMode="auto">
            <a:xfrm flipV="1">
              <a:off x="7740352" y="5805264"/>
              <a:ext cx="0" cy="144016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" name="直線コネクタ 75"/>
            <p:cNvCxnSpPr/>
            <p:nvPr/>
          </p:nvCxnSpPr>
          <p:spPr bwMode="auto">
            <a:xfrm flipV="1">
              <a:off x="7964760" y="4149080"/>
              <a:ext cx="0" cy="144016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" name="テキスト ボックス 26"/>
            <p:cNvSpPr txBox="1"/>
            <p:nvPr/>
          </p:nvSpPr>
          <p:spPr>
            <a:xfrm>
              <a:off x="5076056" y="5363924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800" dirty="0" smtClean="0">
                  <a:solidFill>
                    <a:schemeClr val="tx1"/>
                  </a:solidFill>
                </a:rPr>
                <a:t>AP</a:t>
              </a:r>
              <a:endParaRPr kumimoji="1" lang="ja-JP" altLang="en-US" sz="1800" dirty="0">
                <a:solidFill>
                  <a:schemeClr val="tx1"/>
                </a:solidFill>
              </a:endParaRPr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8028384" y="4057908"/>
              <a:ext cx="86409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MU[0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]</a:t>
              </a:r>
              <a:r>
                <a:rPr kumimoji="1" lang="en-US" altLang="ja-JP" sz="1400" dirty="0" smtClean="0">
                  <a:solidFill>
                    <a:schemeClr val="tx1"/>
                  </a:solidFill>
                </a:rPr>
                <a:t>=</a:t>
              </a:r>
            </a:p>
            <a:p>
              <a:r>
                <a:rPr kumimoji="1" lang="en-US" altLang="ja-JP" sz="1400" dirty="0">
                  <a:solidFill>
                    <a:schemeClr val="tx1"/>
                  </a:solidFill>
                </a:rPr>
                <a:t> </a:t>
              </a:r>
              <a:r>
                <a:rPr kumimoji="1" lang="en-US" altLang="ja-JP" sz="1400" dirty="0" smtClean="0">
                  <a:solidFill>
                    <a:schemeClr val="tx1"/>
                  </a:solidFill>
                </a:rPr>
                <a:t>  STA0</a:t>
              </a:r>
            </a:p>
          </p:txBody>
        </p:sp>
        <p:sp>
          <p:nvSpPr>
            <p:cNvPr id="81" name="テキスト ボックス 80"/>
            <p:cNvSpPr txBox="1"/>
            <p:nvPr/>
          </p:nvSpPr>
          <p:spPr>
            <a:xfrm rot="20135080">
              <a:off x="6533931" y="4507023"/>
              <a:ext cx="102643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80M</a:t>
              </a:r>
              <a:r>
                <a:rPr kumimoji="1" lang="en-US" altLang="en-US" sz="1400" dirty="0" smtClean="0">
                  <a:solidFill>
                    <a:schemeClr val="tx1"/>
                  </a:solidFill>
                </a:rPr>
                <a:t>BW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82" name="テキスト ボックス 81"/>
            <p:cNvSpPr txBox="1"/>
            <p:nvPr/>
          </p:nvSpPr>
          <p:spPr>
            <a:xfrm>
              <a:off x="6588224" y="5157192"/>
              <a:ext cx="107118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80M</a:t>
              </a:r>
              <a:r>
                <a:rPr kumimoji="1" lang="en-US" altLang="en-US" sz="1400" dirty="0" smtClean="0">
                  <a:solidFill>
                    <a:schemeClr val="tx1"/>
                  </a:solidFill>
                </a:rPr>
                <a:t>BW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83" name="テキスト ボックス 82"/>
            <p:cNvSpPr txBox="1"/>
            <p:nvPr/>
          </p:nvSpPr>
          <p:spPr>
            <a:xfrm rot="1636009">
              <a:off x="6514164" y="5673498"/>
              <a:ext cx="107118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80M</a:t>
              </a:r>
              <a:r>
                <a:rPr kumimoji="1" lang="en-US" altLang="en-US" sz="1400" dirty="0" smtClean="0">
                  <a:solidFill>
                    <a:schemeClr val="tx1"/>
                  </a:solidFill>
                </a:rPr>
                <a:t>BW</a:t>
              </a:r>
              <a:endParaRPr kumimoji="1" lang="ja-JP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4932040" y="4005064"/>
              <a:ext cx="100811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>
                  <a:solidFill>
                    <a:schemeClr val="tx1"/>
                  </a:solidFill>
                </a:rPr>
                <a:t>&lt;e.g.&gt;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23" name="テキスト ボックス 122"/>
            <p:cNvSpPr txBox="1"/>
            <p:nvPr/>
          </p:nvSpPr>
          <p:spPr>
            <a:xfrm>
              <a:off x="8100392" y="4994012"/>
              <a:ext cx="9361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MU[1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]</a:t>
              </a:r>
              <a:r>
                <a:rPr kumimoji="1" lang="en-US" altLang="ja-JP" sz="1400" dirty="0" smtClean="0">
                  <a:solidFill>
                    <a:schemeClr val="tx1"/>
                  </a:solidFill>
                </a:rPr>
                <a:t>=</a:t>
              </a:r>
            </a:p>
            <a:p>
              <a:r>
                <a:rPr kumimoji="1" lang="en-US" altLang="ja-JP" sz="1400" dirty="0">
                  <a:solidFill>
                    <a:schemeClr val="tx1"/>
                  </a:solidFill>
                </a:rPr>
                <a:t> </a:t>
              </a:r>
              <a:r>
                <a:rPr kumimoji="1" lang="en-US" altLang="ja-JP" sz="1400" dirty="0" smtClean="0">
                  <a:solidFill>
                    <a:schemeClr val="tx1"/>
                  </a:solidFill>
                </a:rPr>
                <a:t>  STA1</a:t>
              </a:r>
            </a:p>
          </p:txBody>
        </p:sp>
        <p:sp>
          <p:nvSpPr>
            <p:cNvPr id="124" name="テキスト ボックス 123"/>
            <p:cNvSpPr txBox="1"/>
            <p:nvPr/>
          </p:nvSpPr>
          <p:spPr>
            <a:xfrm>
              <a:off x="7956376" y="5786100"/>
              <a:ext cx="9361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400" dirty="0" smtClean="0">
                  <a:solidFill>
                    <a:schemeClr val="tx1"/>
                  </a:solidFill>
                </a:rPr>
                <a:t>MU[2</a:t>
              </a:r>
              <a:r>
                <a:rPr kumimoji="1" lang="en-US" altLang="ja-JP" sz="1400" dirty="0">
                  <a:solidFill>
                    <a:schemeClr val="tx1"/>
                  </a:solidFill>
                </a:rPr>
                <a:t>]</a:t>
              </a:r>
              <a:r>
                <a:rPr kumimoji="1" lang="en-US" altLang="ja-JP" sz="1400" dirty="0" smtClean="0">
                  <a:solidFill>
                    <a:schemeClr val="tx1"/>
                  </a:solidFill>
                </a:rPr>
                <a:t>=</a:t>
              </a:r>
            </a:p>
            <a:p>
              <a:r>
                <a:rPr kumimoji="1" lang="en-US" altLang="ja-JP" sz="1400" dirty="0">
                  <a:solidFill>
                    <a:schemeClr val="tx1"/>
                  </a:solidFill>
                </a:rPr>
                <a:t> </a:t>
              </a:r>
              <a:r>
                <a:rPr kumimoji="1" lang="en-US" altLang="ja-JP" sz="1400" dirty="0" smtClean="0">
                  <a:solidFill>
                    <a:schemeClr val="tx1"/>
                  </a:solidFill>
                </a:rPr>
                <a:t>  STA2</a:t>
              </a:r>
            </a:p>
          </p:txBody>
        </p:sp>
        <p:sp>
          <p:nvSpPr>
            <p:cNvPr id="2" name="テキスト ボックス 1"/>
            <p:cNvSpPr txBox="1"/>
            <p:nvPr/>
          </p:nvSpPr>
          <p:spPr>
            <a:xfrm>
              <a:off x="6012160" y="4685704"/>
              <a:ext cx="72008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2STS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6012160" y="5117752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1STS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6012160" y="5427270"/>
              <a:ext cx="64807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dirty="0" smtClean="0">
                  <a:solidFill>
                    <a:schemeClr val="tx1"/>
                  </a:solidFill>
                </a:rPr>
                <a:t>1STS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" name="下矢印 2"/>
            <p:cNvSpPr/>
            <p:nvPr/>
          </p:nvSpPr>
          <p:spPr bwMode="auto">
            <a:xfrm>
              <a:off x="6084168" y="3861048"/>
              <a:ext cx="720080" cy="360040"/>
            </a:xfrm>
            <a:prstGeom prst="downArrow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938980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K. Yunoki &amp; B. Zhao, KDDI R&amp;D Labs.</a:t>
            </a:r>
            <a:endParaRPr lang="en-GB" dirty="0"/>
          </a:p>
        </p:txBody>
      </p:sp>
      <p:grpSp>
        <p:nvGrpSpPr>
          <p:cNvPr id="13" name="図形グループ 12"/>
          <p:cNvGrpSpPr/>
          <p:nvPr/>
        </p:nvGrpSpPr>
        <p:grpSpPr>
          <a:xfrm>
            <a:off x="6372200" y="3068960"/>
            <a:ext cx="2592288" cy="3600400"/>
            <a:chOff x="6372200" y="2780928"/>
            <a:chExt cx="2592288" cy="3600400"/>
          </a:xfrm>
        </p:grpSpPr>
        <p:sp>
          <p:nvSpPr>
            <p:cNvPr id="129" name="角丸四角形 128"/>
            <p:cNvSpPr/>
            <p:nvPr/>
          </p:nvSpPr>
          <p:spPr bwMode="auto">
            <a:xfrm>
              <a:off x="6372200" y="5301208"/>
              <a:ext cx="2016224" cy="1080120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00FF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1" name="角丸四角形 120"/>
            <p:cNvSpPr/>
            <p:nvPr/>
          </p:nvSpPr>
          <p:spPr bwMode="auto">
            <a:xfrm>
              <a:off x="6444208" y="2780928"/>
              <a:ext cx="1800200" cy="1152128"/>
            </a:xfrm>
            <a:prstGeom prst="roundRect">
              <a:avLst/>
            </a:prstGeom>
            <a:noFill/>
            <a:ln w="38100" cap="flat" cmpd="sng" algn="ctr">
              <a:solidFill>
                <a:srgbClr val="0000FF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2" name="角丸四角形 121"/>
            <p:cNvSpPr/>
            <p:nvPr/>
          </p:nvSpPr>
          <p:spPr bwMode="auto">
            <a:xfrm>
              <a:off x="6948264" y="4077072"/>
              <a:ext cx="1512168" cy="1152128"/>
            </a:xfrm>
            <a:prstGeom prst="roundRect">
              <a:avLst/>
            </a:prstGeom>
            <a:noFill/>
            <a:ln w="38100" cap="flat" cmpd="sng" algn="ctr">
              <a:solidFill>
                <a:srgbClr val="0000FF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0" name="テキスト ボックス 129"/>
            <p:cNvSpPr txBox="1"/>
            <p:nvPr/>
          </p:nvSpPr>
          <p:spPr>
            <a:xfrm>
              <a:off x="8244408" y="2780928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800" dirty="0" smtClean="0">
                  <a:solidFill>
                    <a:srgbClr val="000000"/>
                  </a:solidFill>
                </a:rPr>
                <a:t>(3)</a:t>
              </a:r>
              <a:endParaRPr kumimoji="1" lang="ja-JP" alt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131" name="テキスト ボックス 130"/>
            <p:cNvSpPr txBox="1"/>
            <p:nvPr/>
          </p:nvSpPr>
          <p:spPr>
            <a:xfrm>
              <a:off x="8460432" y="4077072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800" dirty="0" smtClean="0">
                  <a:solidFill>
                    <a:srgbClr val="000000"/>
                  </a:solidFill>
                </a:rPr>
                <a:t>(3)</a:t>
              </a:r>
              <a:endParaRPr kumimoji="1" lang="ja-JP" alt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132" name="テキスト ボックス 131"/>
            <p:cNvSpPr txBox="1"/>
            <p:nvPr/>
          </p:nvSpPr>
          <p:spPr>
            <a:xfrm>
              <a:off x="8388424" y="5517232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800" dirty="0" smtClean="0">
                  <a:solidFill>
                    <a:srgbClr val="000000"/>
                  </a:solidFill>
                </a:rPr>
                <a:t>(3)</a:t>
              </a:r>
              <a:endParaRPr kumimoji="1" lang="ja-JP" altLang="en-US" sz="1800" dirty="0">
                <a:solidFill>
                  <a:srgbClr val="000000"/>
                </a:solidFill>
              </a:endParaRPr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Assumption</a:t>
            </a:r>
            <a:r>
              <a:rPr lang="en-GB" dirty="0"/>
              <a:t> </a:t>
            </a:r>
            <a:r>
              <a:rPr lang="en-GB" dirty="0" smtClean="0"/>
              <a:t>#1</a:t>
            </a:r>
            <a:br>
              <a:rPr lang="en-GB" dirty="0" smtClean="0"/>
            </a:br>
            <a:r>
              <a:rPr lang="en-GB" dirty="0" smtClean="0"/>
              <a:t>for 11ax DL MU transmission</a:t>
            </a:r>
            <a:endParaRPr lang="en-GB" dirty="0"/>
          </a:p>
        </p:txBody>
      </p:sp>
      <p:cxnSp>
        <p:nvCxnSpPr>
          <p:cNvPr id="93" name="直線コネクタ 92"/>
          <p:cNvCxnSpPr/>
          <p:nvPr/>
        </p:nvCxnSpPr>
        <p:spPr>
          <a:xfrm flipV="1">
            <a:off x="1505794" y="4486456"/>
            <a:ext cx="0" cy="335486"/>
          </a:xfrm>
          <a:prstGeom prst="line">
            <a:avLst/>
          </a:prstGeom>
          <a:ln w="571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直線コネクタ 93"/>
          <p:cNvCxnSpPr/>
          <p:nvPr/>
        </p:nvCxnSpPr>
        <p:spPr>
          <a:xfrm flipV="1">
            <a:off x="1754035" y="4486456"/>
            <a:ext cx="0" cy="335486"/>
          </a:xfrm>
          <a:prstGeom prst="line">
            <a:avLst/>
          </a:prstGeom>
          <a:ln w="571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/>
          <p:cNvCxnSpPr/>
          <p:nvPr/>
        </p:nvCxnSpPr>
        <p:spPr>
          <a:xfrm flipV="1">
            <a:off x="2002279" y="4486456"/>
            <a:ext cx="0" cy="335486"/>
          </a:xfrm>
          <a:prstGeom prst="line">
            <a:avLst/>
          </a:prstGeom>
          <a:ln w="571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/>
          <p:cNvCxnSpPr/>
          <p:nvPr/>
        </p:nvCxnSpPr>
        <p:spPr>
          <a:xfrm flipV="1">
            <a:off x="2238539" y="4486456"/>
            <a:ext cx="0" cy="335486"/>
          </a:xfrm>
          <a:prstGeom prst="line">
            <a:avLst/>
          </a:prstGeom>
          <a:ln w="571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正方形/長方形 96"/>
          <p:cNvSpPr/>
          <p:nvPr/>
        </p:nvSpPr>
        <p:spPr>
          <a:xfrm>
            <a:off x="1281514" y="4821942"/>
            <a:ext cx="1210015" cy="47926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826896" y="4840623"/>
            <a:ext cx="504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AP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9" name="正方形/長方形 98"/>
          <p:cNvSpPr/>
          <p:nvPr/>
        </p:nvSpPr>
        <p:spPr>
          <a:xfrm>
            <a:off x="2908175" y="4912279"/>
            <a:ext cx="3812421" cy="359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100" name="フリーフォーム 99"/>
          <p:cNvSpPr/>
          <p:nvPr/>
        </p:nvSpPr>
        <p:spPr>
          <a:xfrm>
            <a:off x="2898866" y="3201003"/>
            <a:ext cx="3246674" cy="1701395"/>
          </a:xfrm>
          <a:custGeom>
            <a:avLst/>
            <a:gdLst>
              <a:gd name="connsiteX0" fmla="*/ 0 w 3246674"/>
              <a:gd name="connsiteY0" fmla="*/ 970514 h 1701395"/>
              <a:gd name="connsiteX1" fmla="*/ 0 w 3246674"/>
              <a:gd name="connsiteY1" fmla="*/ 1701395 h 1701395"/>
              <a:gd name="connsiteX2" fmla="*/ 1305858 w 3246674"/>
              <a:gd name="connsiteY2" fmla="*/ 1701395 h 1701395"/>
              <a:gd name="connsiteX3" fmla="*/ 3246674 w 3246674"/>
              <a:gd name="connsiteY3" fmla="*/ 706917 h 1701395"/>
              <a:gd name="connsiteX4" fmla="*/ 3234694 w 3246674"/>
              <a:gd name="connsiteY4" fmla="*/ 0 h 1701395"/>
              <a:gd name="connsiteX5" fmla="*/ 1317838 w 3246674"/>
              <a:gd name="connsiteY5" fmla="*/ 970514 h 1701395"/>
              <a:gd name="connsiteX6" fmla="*/ 0 w 3246674"/>
              <a:gd name="connsiteY6" fmla="*/ 970514 h 1701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46674" h="1701395">
                <a:moveTo>
                  <a:pt x="0" y="970514"/>
                </a:moveTo>
                <a:lnTo>
                  <a:pt x="0" y="1701395"/>
                </a:lnTo>
                <a:lnTo>
                  <a:pt x="1305858" y="1701395"/>
                </a:lnTo>
                <a:lnTo>
                  <a:pt x="3246674" y="706917"/>
                </a:lnTo>
                <a:lnTo>
                  <a:pt x="3234694" y="0"/>
                </a:lnTo>
                <a:lnTo>
                  <a:pt x="1317838" y="970514"/>
                </a:lnTo>
                <a:lnTo>
                  <a:pt x="0" y="970514"/>
                </a:lnTo>
                <a:close/>
              </a:path>
            </a:pathLst>
          </a:custGeom>
          <a:solidFill>
            <a:srgbClr val="FFFFFF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101" name="フリーフォーム 100"/>
          <p:cNvSpPr/>
          <p:nvPr/>
        </p:nvSpPr>
        <p:spPr>
          <a:xfrm>
            <a:off x="2910846" y="5267152"/>
            <a:ext cx="3234694" cy="1186184"/>
          </a:xfrm>
          <a:custGeom>
            <a:avLst/>
            <a:gdLst>
              <a:gd name="connsiteX0" fmla="*/ 1317838 w 3234694"/>
              <a:gd name="connsiteY0" fmla="*/ 11982 h 1186184"/>
              <a:gd name="connsiteX1" fmla="*/ 0 w 3234694"/>
              <a:gd name="connsiteY1" fmla="*/ 0 h 1186184"/>
              <a:gd name="connsiteX2" fmla="*/ 11981 w 3234694"/>
              <a:gd name="connsiteY2" fmla="*/ 371432 h 1186184"/>
              <a:gd name="connsiteX3" fmla="*/ 1317838 w 3234694"/>
              <a:gd name="connsiteY3" fmla="*/ 383413 h 1186184"/>
              <a:gd name="connsiteX4" fmla="*/ 3234694 w 3234694"/>
              <a:gd name="connsiteY4" fmla="*/ 1186184 h 1186184"/>
              <a:gd name="connsiteX5" fmla="*/ 3234694 w 3234694"/>
              <a:gd name="connsiteY5" fmla="*/ 826735 h 1186184"/>
              <a:gd name="connsiteX6" fmla="*/ 1317838 w 3234694"/>
              <a:gd name="connsiteY6" fmla="*/ 11982 h 1186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34694" h="1186184">
                <a:moveTo>
                  <a:pt x="1317838" y="11982"/>
                </a:moveTo>
                <a:lnTo>
                  <a:pt x="0" y="0"/>
                </a:lnTo>
                <a:lnTo>
                  <a:pt x="11981" y="371432"/>
                </a:lnTo>
                <a:lnTo>
                  <a:pt x="1317838" y="383413"/>
                </a:lnTo>
                <a:lnTo>
                  <a:pt x="3234694" y="1186184"/>
                </a:lnTo>
                <a:lnTo>
                  <a:pt x="3234694" y="826735"/>
                </a:lnTo>
                <a:lnTo>
                  <a:pt x="1317838" y="11982"/>
                </a:lnTo>
                <a:close/>
              </a:path>
            </a:pathLst>
          </a:custGeom>
          <a:solidFill>
            <a:srgbClr val="FFFFFF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chemeClr val="tx1"/>
              </a:solidFill>
            </a:endParaRPr>
          </a:p>
        </p:txBody>
      </p:sp>
      <p:cxnSp>
        <p:nvCxnSpPr>
          <p:cNvPr id="102" name="直線コネクタ 101"/>
          <p:cNvCxnSpPr/>
          <p:nvPr/>
        </p:nvCxnSpPr>
        <p:spPr>
          <a:xfrm>
            <a:off x="2898866" y="4542948"/>
            <a:ext cx="1317838" cy="0"/>
          </a:xfrm>
          <a:prstGeom prst="line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テキスト ボックス 102"/>
          <p:cNvSpPr txBox="1"/>
          <p:nvPr/>
        </p:nvSpPr>
        <p:spPr>
          <a:xfrm>
            <a:off x="3210356" y="4173616"/>
            <a:ext cx="670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STS1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3210357" y="4553667"/>
            <a:ext cx="670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STS2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3210357" y="4902397"/>
            <a:ext cx="670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STS3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3210359" y="5271730"/>
            <a:ext cx="670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STS4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 rot="19919966">
            <a:off x="4235669" y="4000739"/>
            <a:ext cx="12677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80MHz</a:t>
            </a:r>
            <a:r>
              <a:rPr kumimoji="1" lang="en-US" altLang="en-US" sz="1600" dirty="0" smtClean="0">
                <a:solidFill>
                  <a:schemeClr val="tx1"/>
                </a:solidFill>
              </a:rPr>
              <a:t>BW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4292905" y="4907016"/>
            <a:ext cx="12100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80MHz</a:t>
            </a:r>
            <a:r>
              <a:rPr kumimoji="1" lang="en-US" altLang="en-US" sz="1600" dirty="0" smtClean="0">
                <a:solidFill>
                  <a:schemeClr val="tx1"/>
                </a:solidFill>
              </a:rPr>
              <a:t>BW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 rot="1390902">
            <a:off x="4227494" y="5541250"/>
            <a:ext cx="12100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80MHz</a:t>
            </a:r>
            <a:r>
              <a:rPr kumimoji="1" lang="en-US" altLang="en-US" sz="1600" dirty="0" smtClean="0">
                <a:solidFill>
                  <a:schemeClr val="tx1"/>
                </a:solidFill>
              </a:rPr>
              <a:t>BW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grpSp>
        <p:nvGrpSpPr>
          <p:cNvPr id="110" name="図形グループ 109"/>
          <p:cNvGrpSpPr/>
          <p:nvPr/>
        </p:nvGrpSpPr>
        <p:grpSpPr>
          <a:xfrm>
            <a:off x="6522920" y="3133884"/>
            <a:ext cx="395352" cy="638388"/>
            <a:chOff x="6738944" y="1835824"/>
            <a:chExt cx="395352" cy="638388"/>
          </a:xfrm>
        </p:grpSpPr>
        <p:cxnSp>
          <p:nvCxnSpPr>
            <p:cNvPr id="111" name="直線コネクタ 110"/>
            <p:cNvCxnSpPr/>
            <p:nvPr/>
          </p:nvCxnSpPr>
          <p:spPr>
            <a:xfrm flipV="1">
              <a:off x="6848006" y="1835824"/>
              <a:ext cx="0" cy="335486"/>
            </a:xfrm>
            <a:prstGeom prst="line">
              <a:avLst/>
            </a:prstGeom>
            <a:ln w="571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正方形/長方形 111"/>
            <p:cNvSpPr/>
            <p:nvPr/>
          </p:nvSpPr>
          <p:spPr>
            <a:xfrm>
              <a:off x="6738944" y="2006927"/>
              <a:ext cx="395352" cy="467285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113" name="図形グループ 112"/>
          <p:cNvGrpSpPr/>
          <p:nvPr/>
        </p:nvGrpSpPr>
        <p:grpSpPr>
          <a:xfrm>
            <a:off x="7020272" y="4437112"/>
            <a:ext cx="395352" cy="638388"/>
            <a:chOff x="6738944" y="1835824"/>
            <a:chExt cx="395352" cy="638388"/>
          </a:xfrm>
        </p:grpSpPr>
        <p:cxnSp>
          <p:nvCxnSpPr>
            <p:cNvPr id="114" name="直線コネクタ 113"/>
            <p:cNvCxnSpPr/>
            <p:nvPr/>
          </p:nvCxnSpPr>
          <p:spPr>
            <a:xfrm flipV="1">
              <a:off x="6848006" y="1835824"/>
              <a:ext cx="0" cy="335486"/>
            </a:xfrm>
            <a:prstGeom prst="line">
              <a:avLst/>
            </a:prstGeom>
            <a:ln w="571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正方形/長方形 114"/>
            <p:cNvSpPr/>
            <p:nvPr/>
          </p:nvSpPr>
          <p:spPr>
            <a:xfrm>
              <a:off x="6738944" y="2006927"/>
              <a:ext cx="395352" cy="467285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116" name="図形グループ 115"/>
          <p:cNvGrpSpPr/>
          <p:nvPr/>
        </p:nvGrpSpPr>
        <p:grpSpPr>
          <a:xfrm>
            <a:off x="6444208" y="5573772"/>
            <a:ext cx="395352" cy="638388"/>
            <a:chOff x="6738944" y="1835824"/>
            <a:chExt cx="395352" cy="638388"/>
          </a:xfrm>
        </p:grpSpPr>
        <p:cxnSp>
          <p:nvCxnSpPr>
            <p:cNvPr id="117" name="直線コネクタ 116"/>
            <p:cNvCxnSpPr/>
            <p:nvPr/>
          </p:nvCxnSpPr>
          <p:spPr>
            <a:xfrm flipV="1">
              <a:off x="6848006" y="1835824"/>
              <a:ext cx="0" cy="335486"/>
            </a:xfrm>
            <a:prstGeom prst="line">
              <a:avLst/>
            </a:prstGeom>
            <a:ln w="571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正方形/長方形 117"/>
            <p:cNvSpPr/>
            <p:nvPr/>
          </p:nvSpPr>
          <p:spPr>
            <a:xfrm>
              <a:off x="6738944" y="2006927"/>
              <a:ext cx="395352" cy="467285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>
                <a:solidFill>
                  <a:schemeClr val="tx1"/>
                </a:solidFill>
              </a:endParaRPr>
            </a:p>
          </p:txBody>
        </p:sp>
      </p:grpSp>
      <p:sp>
        <p:nvSpPr>
          <p:cNvPr id="119" name="テキスト ボックス 118"/>
          <p:cNvSpPr txBox="1"/>
          <p:nvPr/>
        </p:nvSpPr>
        <p:spPr>
          <a:xfrm>
            <a:off x="7164288" y="3224778"/>
            <a:ext cx="9438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STA01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7452320" y="4581128"/>
            <a:ext cx="9438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STA11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grpSp>
        <p:nvGrpSpPr>
          <p:cNvPr id="46" name="図形グループ 45"/>
          <p:cNvGrpSpPr/>
          <p:nvPr/>
        </p:nvGrpSpPr>
        <p:grpSpPr>
          <a:xfrm>
            <a:off x="6675320" y="3286284"/>
            <a:ext cx="395352" cy="638388"/>
            <a:chOff x="6738944" y="1835824"/>
            <a:chExt cx="395352" cy="638388"/>
          </a:xfrm>
        </p:grpSpPr>
        <p:cxnSp>
          <p:nvCxnSpPr>
            <p:cNvPr id="47" name="直線コネクタ 46"/>
            <p:cNvCxnSpPr/>
            <p:nvPr/>
          </p:nvCxnSpPr>
          <p:spPr>
            <a:xfrm flipV="1">
              <a:off x="6848006" y="1835824"/>
              <a:ext cx="0" cy="335486"/>
            </a:xfrm>
            <a:prstGeom prst="line">
              <a:avLst/>
            </a:prstGeom>
            <a:ln w="571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正方形/長方形 47"/>
            <p:cNvSpPr/>
            <p:nvPr/>
          </p:nvSpPr>
          <p:spPr>
            <a:xfrm>
              <a:off x="6738944" y="2006927"/>
              <a:ext cx="395352" cy="467285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49" name="図形グループ 48"/>
          <p:cNvGrpSpPr/>
          <p:nvPr/>
        </p:nvGrpSpPr>
        <p:grpSpPr>
          <a:xfrm>
            <a:off x="6827720" y="3438684"/>
            <a:ext cx="395352" cy="638388"/>
            <a:chOff x="6738944" y="1835824"/>
            <a:chExt cx="395352" cy="638388"/>
          </a:xfrm>
        </p:grpSpPr>
        <p:cxnSp>
          <p:nvCxnSpPr>
            <p:cNvPr id="51" name="直線コネクタ 50"/>
            <p:cNvCxnSpPr/>
            <p:nvPr/>
          </p:nvCxnSpPr>
          <p:spPr>
            <a:xfrm flipV="1">
              <a:off x="6848006" y="1835824"/>
              <a:ext cx="0" cy="335486"/>
            </a:xfrm>
            <a:prstGeom prst="line">
              <a:avLst/>
            </a:prstGeom>
            <a:ln w="571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正方形/長方形 51"/>
            <p:cNvSpPr/>
            <p:nvPr/>
          </p:nvSpPr>
          <p:spPr>
            <a:xfrm>
              <a:off x="6738944" y="2006927"/>
              <a:ext cx="395352" cy="467285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>
                <a:solidFill>
                  <a:schemeClr val="tx1"/>
                </a:solidFill>
              </a:endParaRPr>
            </a:p>
          </p:txBody>
        </p:sp>
      </p:grpSp>
      <p:sp>
        <p:nvSpPr>
          <p:cNvPr id="53" name="テキスト ボックス 52"/>
          <p:cNvSpPr txBox="1"/>
          <p:nvPr/>
        </p:nvSpPr>
        <p:spPr>
          <a:xfrm>
            <a:off x="7308304" y="3440802"/>
            <a:ext cx="9438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STA02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7452320" y="3666510"/>
            <a:ext cx="9438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STA03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10" name="直線コネクタ 9"/>
          <p:cNvCxnSpPr/>
          <p:nvPr/>
        </p:nvCxnSpPr>
        <p:spPr bwMode="auto">
          <a:xfrm flipH="1">
            <a:off x="5724128" y="3407343"/>
            <a:ext cx="43204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直線コネクタ 55"/>
          <p:cNvCxnSpPr/>
          <p:nvPr/>
        </p:nvCxnSpPr>
        <p:spPr bwMode="auto">
          <a:xfrm flipH="1">
            <a:off x="5724128" y="3623367"/>
            <a:ext cx="43204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7" name="図形グループ 56"/>
          <p:cNvGrpSpPr/>
          <p:nvPr/>
        </p:nvGrpSpPr>
        <p:grpSpPr>
          <a:xfrm>
            <a:off x="7164288" y="4725144"/>
            <a:ext cx="395352" cy="638388"/>
            <a:chOff x="6738944" y="1835824"/>
            <a:chExt cx="395352" cy="638388"/>
          </a:xfrm>
        </p:grpSpPr>
        <p:cxnSp>
          <p:nvCxnSpPr>
            <p:cNvPr id="58" name="直線コネクタ 57"/>
            <p:cNvCxnSpPr/>
            <p:nvPr/>
          </p:nvCxnSpPr>
          <p:spPr>
            <a:xfrm flipV="1">
              <a:off x="6848006" y="1835824"/>
              <a:ext cx="0" cy="335486"/>
            </a:xfrm>
            <a:prstGeom prst="line">
              <a:avLst/>
            </a:prstGeom>
            <a:ln w="571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正方形/長方形 58"/>
            <p:cNvSpPr/>
            <p:nvPr/>
          </p:nvSpPr>
          <p:spPr>
            <a:xfrm>
              <a:off x="6738944" y="2006927"/>
              <a:ext cx="395352" cy="467285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>
                <a:solidFill>
                  <a:schemeClr val="tx1"/>
                </a:solidFill>
              </a:endParaRPr>
            </a:p>
          </p:txBody>
        </p:sp>
      </p:grpSp>
      <p:sp>
        <p:nvSpPr>
          <p:cNvPr id="60" name="テキスト ボックス 59"/>
          <p:cNvSpPr txBox="1"/>
          <p:nvPr/>
        </p:nvSpPr>
        <p:spPr>
          <a:xfrm>
            <a:off x="7596336" y="5013176"/>
            <a:ext cx="9438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STA12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grpSp>
        <p:nvGrpSpPr>
          <p:cNvPr id="62" name="図形グループ 61"/>
          <p:cNvGrpSpPr/>
          <p:nvPr/>
        </p:nvGrpSpPr>
        <p:grpSpPr>
          <a:xfrm>
            <a:off x="6596608" y="5726172"/>
            <a:ext cx="395352" cy="638388"/>
            <a:chOff x="6738944" y="1835824"/>
            <a:chExt cx="395352" cy="638388"/>
          </a:xfrm>
        </p:grpSpPr>
        <p:cxnSp>
          <p:nvCxnSpPr>
            <p:cNvPr id="63" name="直線コネクタ 62"/>
            <p:cNvCxnSpPr/>
            <p:nvPr/>
          </p:nvCxnSpPr>
          <p:spPr>
            <a:xfrm flipV="1">
              <a:off x="6848006" y="1835824"/>
              <a:ext cx="0" cy="335486"/>
            </a:xfrm>
            <a:prstGeom prst="line">
              <a:avLst/>
            </a:prstGeom>
            <a:ln w="571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正方形/長方形 63"/>
            <p:cNvSpPr/>
            <p:nvPr/>
          </p:nvSpPr>
          <p:spPr>
            <a:xfrm>
              <a:off x="6738944" y="2006927"/>
              <a:ext cx="395352" cy="467285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65" name="図形グループ 64"/>
          <p:cNvGrpSpPr/>
          <p:nvPr/>
        </p:nvGrpSpPr>
        <p:grpSpPr>
          <a:xfrm>
            <a:off x="6749008" y="5878572"/>
            <a:ext cx="395352" cy="638388"/>
            <a:chOff x="6738944" y="1835824"/>
            <a:chExt cx="395352" cy="638388"/>
          </a:xfrm>
        </p:grpSpPr>
        <p:cxnSp>
          <p:nvCxnSpPr>
            <p:cNvPr id="66" name="直線コネクタ 65"/>
            <p:cNvCxnSpPr/>
            <p:nvPr/>
          </p:nvCxnSpPr>
          <p:spPr>
            <a:xfrm flipV="1">
              <a:off x="6848006" y="1835824"/>
              <a:ext cx="0" cy="335486"/>
            </a:xfrm>
            <a:prstGeom prst="line">
              <a:avLst/>
            </a:prstGeom>
            <a:ln w="571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正方形/長方形 66"/>
            <p:cNvSpPr/>
            <p:nvPr/>
          </p:nvSpPr>
          <p:spPr>
            <a:xfrm>
              <a:off x="6738944" y="2006927"/>
              <a:ext cx="395352" cy="467285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>
                <a:solidFill>
                  <a:schemeClr val="tx1"/>
                </a:solidFill>
              </a:endParaRPr>
            </a:p>
          </p:txBody>
        </p:sp>
      </p:grpSp>
      <p:grpSp>
        <p:nvGrpSpPr>
          <p:cNvPr id="68" name="図形グループ 67"/>
          <p:cNvGrpSpPr/>
          <p:nvPr/>
        </p:nvGrpSpPr>
        <p:grpSpPr>
          <a:xfrm>
            <a:off x="6901408" y="6030972"/>
            <a:ext cx="395352" cy="638388"/>
            <a:chOff x="6738944" y="1835824"/>
            <a:chExt cx="395352" cy="638388"/>
          </a:xfrm>
        </p:grpSpPr>
        <p:cxnSp>
          <p:nvCxnSpPr>
            <p:cNvPr id="69" name="直線コネクタ 68"/>
            <p:cNvCxnSpPr/>
            <p:nvPr/>
          </p:nvCxnSpPr>
          <p:spPr>
            <a:xfrm flipV="1">
              <a:off x="6848006" y="1835824"/>
              <a:ext cx="0" cy="335486"/>
            </a:xfrm>
            <a:prstGeom prst="line">
              <a:avLst/>
            </a:prstGeom>
            <a:ln w="57150" cmpd="sng"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正方形/長方形 69"/>
            <p:cNvSpPr/>
            <p:nvPr/>
          </p:nvSpPr>
          <p:spPr>
            <a:xfrm>
              <a:off x="6738944" y="2006927"/>
              <a:ext cx="395352" cy="467285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600">
                <a:solidFill>
                  <a:schemeClr val="tx1"/>
                </a:solidFill>
              </a:endParaRPr>
            </a:p>
          </p:txBody>
        </p:sp>
      </p:grpSp>
      <p:sp>
        <p:nvSpPr>
          <p:cNvPr id="71" name="テキスト ボックス 70"/>
          <p:cNvSpPr txBox="1"/>
          <p:nvPr/>
        </p:nvSpPr>
        <p:spPr>
          <a:xfrm>
            <a:off x="7164288" y="5645780"/>
            <a:ext cx="9438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STA21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7300605" y="5805264"/>
            <a:ext cx="9438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STA22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7444621" y="5979520"/>
            <a:ext cx="9438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STA23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7588637" y="6145144"/>
            <a:ext cx="9438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STA24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17" name="直線コネクタ 16"/>
          <p:cNvCxnSpPr/>
          <p:nvPr/>
        </p:nvCxnSpPr>
        <p:spPr bwMode="auto">
          <a:xfrm>
            <a:off x="6208026" y="5085135"/>
            <a:ext cx="5040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直線コネクタ 18"/>
          <p:cNvCxnSpPr/>
          <p:nvPr/>
        </p:nvCxnSpPr>
        <p:spPr bwMode="auto">
          <a:xfrm flipH="1" flipV="1">
            <a:off x="5796136" y="6143647"/>
            <a:ext cx="360040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直線コネクタ 78"/>
          <p:cNvCxnSpPr/>
          <p:nvPr/>
        </p:nvCxnSpPr>
        <p:spPr bwMode="auto">
          <a:xfrm flipH="1" flipV="1">
            <a:off x="5796136" y="6041399"/>
            <a:ext cx="360040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直線コネクタ 79"/>
          <p:cNvCxnSpPr/>
          <p:nvPr/>
        </p:nvCxnSpPr>
        <p:spPr bwMode="auto">
          <a:xfrm flipH="1" flipV="1">
            <a:off x="5796136" y="6235815"/>
            <a:ext cx="360040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テキスト ボックス 2"/>
          <p:cNvSpPr txBox="1"/>
          <p:nvPr/>
        </p:nvSpPr>
        <p:spPr>
          <a:xfrm>
            <a:off x="323528" y="1610990"/>
            <a:ext cx="8424936" cy="1302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400"/>
              </a:spcBef>
              <a:buAutoNum type="arabicParenBoth"/>
            </a:pPr>
            <a:r>
              <a:rPr kumimoji="1" lang="en-US" altLang="ja-JP" sz="1800" dirty="0">
                <a:solidFill>
                  <a:srgbClr val="000000"/>
                </a:solidFill>
              </a:rPr>
              <a:t>T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he same bandwidth will be used for all space-time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streams.</a:t>
            </a:r>
          </a:p>
          <a:p>
            <a:pPr marL="342900" indent="-342900">
              <a:spcBef>
                <a:spcPts val="400"/>
              </a:spcBef>
              <a:buAutoNum type="arabicParenBoth"/>
            </a:pPr>
            <a:r>
              <a:rPr kumimoji="1" lang="en-US" altLang="ja-JP" sz="1800" dirty="0" smtClean="0">
                <a:solidFill>
                  <a:srgbClr val="000000"/>
                </a:solidFill>
              </a:rPr>
              <a:t>Each space-time stream can be shared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and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divided for multiple users. (OFDMA)</a:t>
            </a:r>
          </a:p>
          <a:p>
            <a:pPr marL="342900" indent="-342900">
              <a:spcBef>
                <a:spcPts val="400"/>
              </a:spcBef>
              <a:buAutoNum type="arabicParenBoth"/>
            </a:pPr>
            <a:r>
              <a:rPr kumimoji="1" lang="en-US" altLang="ja-JP" sz="1800" dirty="0" smtClean="0">
                <a:solidFill>
                  <a:srgbClr val="000000"/>
                </a:solidFill>
              </a:rPr>
              <a:t>A STA will belong to a station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group using the same set of space-time streams.      Any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STAs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will not belong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to plural sets of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space-time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streams. 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grpSp>
        <p:nvGrpSpPr>
          <p:cNvPr id="11" name="図形グループ 10"/>
          <p:cNvGrpSpPr/>
          <p:nvPr/>
        </p:nvGrpSpPr>
        <p:grpSpPr>
          <a:xfrm>
            <a:off x="4211960" y="3212976"/>
            <a:ext cx="1224136" cy="2952328"/>
            <a:chOff x="4211960" y="2924944"/>
            <a:chExt cx="1224136" cy="2952328"/>
          </a:xfrm>
        </p:grpSpPr>
        <p:sp>
          <p:nvSpPr>
            <p:cNvPr id="7" name="角丸四角形 6"/>
            <p:cNvSpPr/>
            <p:nvPr/>
          </p:nvSpPr>
          <p:spPr bwMode="auto">
            <a:xfrm>
              <a:off x="4211960" y="3356992"/>
              <a:ext cx="1224136" cy="2520280"/>
            </a:xfrm>
            <a:prstGeom prst="roundRect">
              <a:avLst/>
            </a:prstGeom>
            <a:noFill/>
            <a:ln w="38100" cap="flat" cmpd="sng" algn="ctr">
              <a:solidFill>
                <a:srgbClr val="0000FF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4572000" y="2924944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800" dirty="0" smtClean="0">
                  <a:solidFill>
                    <a:srgbClr val="000000"/>
                  </a:solidFill>
                </a:rPr>
                <a:t>(1)</a:t>
              </a:r>
              <a:endParaRPr kumimoji="1" lang="ja-JP" altLang="en-US" sz="18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2" name="図形グループ 11"/>
          <p:cNvGrpSpPr/>
          <p:nvPr/>
        </p:nvGrpSpPr>
        <p:grpSpPr>
          <a:xfrm>
            <a:off x="5148064" y="3059668"/>
            <a:ext cx="1728192" cy="3465676"/>
            <a:chOff x="5148064" y="2771636"/>
            <a:chExt cx="1728192" cy="3465676"/>
          </a:xfrm>
        </p:grpSpPr>
        <p:sp>
          <p:nvSpPr>
            <p:cNvPr id="84" name="角丸四角形 83"/>
            <p:cNvSpPr/>
            <p:nvPr/>
          </p:nvSpPr>
          <p:spPr bwMode="auto">
            <a:xfrm>
              <a:off x="5580112" y="2852936"/>
              <a:ext cx="720080" cy="1080120"/>
            </a:xfrm>
            <a:prstGeom prst="roundRect">
              <a:avLst/>
            </a:prstGeom>
            <a:noFill/>
            <a:ln w="38100" cap="flat" cmpd="sng" algn="ctr">
              <a:solidFill>
                <a:srgbClr val="0000FF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5" name="角丸四角形 84"/>
            <p:cNvSpPr/>
            <p:nvPr/>
          </p:nvSpPr>
          <p:spPr bwMode="auto">
            <a:xfrm>
              <a:off x="6084168" y="4437112"/>
              <a:ext cx="792088" cy="720080"/>
            </a:xfrm>
            <a:prstGeom prst="roundRect">
              <a:avLst/>
            </a:prstGeom>
            <a:noFill/>
            <a:ln w="38100" cap="flat" cmpd="sng" algn="ctr">
              <a:solidFill>
                <a:srgbClr val="0000FF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8" name="角丸四角形 87"/>
            <p:cNvSpPr/>
            <p:nvPr/>
          </p:nvSpPr>
          <p:spPr bwMode="auto">
            <a:xfrm>
              <a:off x="5652120" y="5589240"/>
              <a:ext cx="648072" cy="648072"/>
            </a:xfrm>
            <a:prstGeom prst="roundRect">
              <a:avLst/>
            </a:prstGeom>
            <a:noFill/>
            <a:ln w="38100" cap="flat" cmpd="sng" algn="ctr">
              <a:solidFill>
                <a:srgbClr val="0000FF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ja-JP" alt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9" name="テキスト ボックス 88"/>
            <p:cNvSpPr txBox="1"/>
            <p:nvPr/>
          </p:nvSpPr>
          <p:spPr>
            <a:xfrm>
              <a:off x="5148064" y="2771636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800" dirty="0" smtClean="0">
                  <a:solidFill>
                    <a:srgbClr val="000000"/>
                  </a:solidFill>
                </a:rPr>
                <a:t>(2)</a:t>
              </a:r>
              <a:endParaRPr kumimoji="1" lang="ja-JP" alt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91" name="テキスト ボックス 90"/>
            <p:cNvSpPr txBox="1"/>
            <p:nvPr/>
          </p:nvSpPr>
          <p:spPr>
            <a:xfrm>
              <a:off x="5724128" y="4211796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800" dirty="0" smtClean="0">
                  <a:solidFill>
                    <a:srgbClr val="000000"/>
                  </a:solidFill>
                </a:rPr>
                <a:t>(2)</a:t>
              </a:r>
              <a:endParaRPr kumimoji="1" lang="ja-JP" altLang="en-US" sz="1800" dirty="0">
                <a:solidFill>
                  <a:srgbClr val="000000"/>
                </a:solidFill>
              </a:endParaRPr>
            </a:p>
          </p:txBody>
        </p:sp>
        <p:sp>
          <p:nvSpPr>
            <p:cNvPr id="92" name="テキスト ボックス 91"/>
            <p:cNvSpPr txBox="1"/>
            <p:nvPr/>
          </p:nvSpPr>
          <p:spPr>
            <a:xfrm>
              <a:off x="5580112" y="5219908"/>
              <a:ext cx="50405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800" dirty="0" smtClean="0">
                  <a:solidFill>
                    <a:srgbClr val="000000"/>
                  </a:solidFill>
                </a:rPr>
                <a:t>(2)</a:t>
              </a:r>
              <a:endParaRPr kumimoji="1" lang="ja-JP" altLang="en-US" sz="1800" dirty="0">
                <a:solidFill>
                  <a:srgbClr val="000000"/>
                </a:solidFill>
              </a:endParaRPr>
            </a:p>
          </p:txBody>
        </p:sp>
      </p:grpSp>
      <p:sp>
        <p:nvSpPr>
          <p:cNvPr id="14" name="テキスト ボックス 13"/>
          <p:cNvSpPr txBox="1"/>
          <p:nvPr/>
        </p:nvSpPr>
        <p:spPr>
          <a:xfrm rot="19898136">
            <a:off x="5547968" y="3354032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RU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33" name="テキスト ボックス 132"/>
          <p:cNvSpPr txBox="1"/>
          <p:nvPr/>
        </p:nvSpPr>
        <p:spPr>
          <a:xfrm rot="19898136">
            <a:off x="5547968" y="3786080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RU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34" name="テキスト ボックス 133"/>
          <p:cNvSpPr txBox="1"/>
          <p:nvPr/>
        </p:nvSpPr>
        <p:spPr>
          <a:xfrm rot="19898136">
            <a:off x="5808122" y="3442993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RU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35" name="テキスト ボックス 134"/>
          <p:cNvSpPr txBox="1"/>
          <p:nvPr/>
        </p:nvSpPr>
        <p:spPr>
          <a:xfrm>
            <a:off x="6156176" y="4869160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RU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36" name="テキスト ボックス 135"/>
          <p:cNvSpPr txBox="1"/>
          <p:nvPr/>
        </p:nvSpPr>
        <p:spPr>
          <a:xfrm>
            <a:off x="6372200" y="5021560"/>
            <a:ext cx="432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RU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37" name="テキスト ボックス 136"/>
          <p:cNvSpPr txBox="1"/>
          <p:nvPr/>
        </p:nvSpPr>
        <p:spPr>
          <a:xfrm rot="1256277">
            <a:off x="5612867" y="6030722"/>
            <a:ext cx="5069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RUs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45495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2525" y="4555615"/>
            <a:ext cx="4735979" cy="1085888"/>
          </a:xfrm>
          <a:prstGeom prst="rect">
            <a:avLst/>
          </a:prstGeom>
        </p:spPr>
      </p:pic>
      <p:sp>
        <p:nvSpPr>
          <p:cNvPr id="19" name="テキスト ボックス 18"/>
          <p:cNvSpPr txBox="1"/>
          <p:nvPr/>
        </p:nvSpPr>
        <p:spPr>
          <a:xfrm>
            <a:off x="4987499" y="3563724"/>
            <a:ext cx="11686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&lt;11ax&gt;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20" name="四角形吹き出し 19"/>
          <p:cNvSpPr/>
          <p:nvPr/>
        </p:nvSpPr>
        <p:spPr bwMode="auto">
          <a:xfrm>
            <a:off x="6732240" y="3429000"/>
            <a:ext cx="2232248" cy="988367"/>
          </a:xfrm>
          <a:prstGeom prst="wedgeRectCallout">
            <a:avLst>
              <a:gd name="adj1" fmla="val -65204"/>
              <a:gd name="adj2" fmla="val 97483"/>
            </a:avLst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 smtClean="0">
                <a:solidFill>
                  <a:srgbClr val="000000"/>
                </a:solidFill>
              </a:rPr>
              <a:t>MU[0</a:t>
            </a:r>
            <a:r>
              <a:rPr lang="en-US" altLang="ja-JP" sz="1600" dirty="0">
                <a:solidFill>
                  <a:srgbClr val="000000"/>
                </a:solidFill>
              </a:rPr>
              <a:t>]</a:t>
            </a:r>
            <a:r>
              <a:rPr lang="en-US" altLang="ja-JP" sz="1600" dirty="0" smtClean="0">
                <a:solidFill>
                  <a:srgbClr val="000000"/>
                </a:solidFill>
              </a:rPr>
              <a:t>=</a:t>
            </a:r>
            <a:r>
              <a:rPr lang="en-US" altLang="ja-JP" sz="1600" dirty="0" smtClean="0">
                <a:solidFill>
                  <a:srgbClr val="FF0000"/>
                </a:solidFill>
              </a:rPr>
              <a:t>STA group 0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MU</a:t>
            </a:r>
            <a:r>
              <a:rPr lang="en-US" altLang="ja-JP" sz="1600" dirty="0">
                <a:solidFill>
                  <a:srgbClr val="000000"/>
                </a:solidFill>
              </a:rPr>
              <a:t>[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1]=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</a:rPr>
              <a:t>STA group 1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 smtClean="0">
                <a:solidFill>
                  <a:srgbClr val="000000"/>
                </a:solidFill>
              </a:rPr>
              <a:t>MU[2</a:t>
            </a:r>
            <a:r>
              <a:rPr lang="en-US" altLang="ja-JP" sz="1600" dirty="0">
                <a:solidFill>
                  <a:srgbClr val="000000"/>
                </a:solidFill>
              </a:rPr>
              <a:t>]</a:t>
            </a:r>
            <a:r>
              <a:rPr lang="en-US" altLang="ja-JP" sz="1600" dirty="0" smtClean="0">
                <a:solidFill>
                  <a:srgbClr val="000000"/>
                </a:solidFill>
              </a:rPr>
              <a:t>=</a:t>
            </a:r>
            <a:r>
              <a:rPr lang="en-US" altLang="ja-JP" sz="1600" dirty="0" smtClean="0">
                <a:solidFill>
                  <a:srgbClr val="FF0000"/>
                </a:solidFill>
              </a:rPr>
              <a:t>STA group 2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MU</a:t>
            </a:r>
            <a:r>
              <a:rPr lang="en-US" altLang="ja-JP" sz="1600" dirty="0">
                <a:solidFill>
                  <a:srgbClr val="000000"/>
                </a:solidFill>
              </a:rPr>
              <a:t>[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3]=none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148064" y="5137447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80M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732240" y="5425479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2	1	1	0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8984"/>
          </a:xfrm>
        </p:spPr>
        <p:txBody>
          <a:bodyPr/>
          <a:lstStyle/>
          <a:p>
            <a:r>
              <a:rPr kumimoji="1" lang="en-US" altLang="ja-JP" dirty="0" smtClean="0"/>
              <a:t>Possible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Solution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#1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K. Yunoki &amp; B. Zhao, KDDI R&amp;D Labs.</a:t>
            </a:r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1520" y="1509752"/>
            <a:ext cx="86409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kumimoji="1" lang="en-US" altLang="ja-JP" sz="2000" dirty="0" smtClean="0">
                <a:solidFill>
                  <a:srgbClr val="000000"/>
                </a:solidFill>
              </a:rPr>
              <a:t>Format of VHT SIG-A1 </a:t>
            </a:r>
            <a:r>
              <a:rPr kumimoji="1" lang="en-US" altLang="ja-JP" sz="2000" u="sng" dirty="0" smtClean="0">
                <a:solidFill>
                  <a:srgbClr val="000000"/>
                </a:solidFill>
              </a:rPr>
              <a:t>could be reused</a:t>
            </a:r>
            <a:r>
              <a:rPr kumimoji="1" lang="en-US" altLang="ja-JP" sz="2000" dirty="0" smtClean="0">
                <a:solidFill>
                  <a:srgbClr val="000000"/>
                </a:solidFill>
              </a:rPr>
              <a:t> for HE DL MU transmission</a:t>
            </a:r>
            <a:r>
              <a:rPr kumimoji="1" lang="ja-JP" altLang="en-US" sz="20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000" dirty="0" smtClean="0">
                <a:solidFill>
                  <a:srgbClr val="000000"/>
                </a:solidFill>
              </a:rPr>
              <a:t>for</a:t>
            </a:r>
            <a:r>
              <a:rPr kumimoji="1" lang="ja-JP" altLang="en-US" sz="20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000" dirty="0" smtClean="0">
                <a:solidFill>
                  <a:srgbClr val="000000"/>
                </a:solidFill>
              </a:rPr>
              <a:t>the</a:t>
            </a:r>
            <a:r>
              <a:rPr kumimoji="1" lang="ja-JP" altLang="en-US" sz="20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000" dirty="0" smtClean="0">
                <a:solidFill>
                  <a:srgbClr val="000000"/>
                </a:solidFill>
              </a:rPr>
              <a:t>assumption</a:t>
            </a:r>
            <a:r>
              <a:rPr kumimoji="1" lang="ja-JP" altLang="en-US" sz="20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000" dirty="0" smtClean="0">
                <a:solidFill>
                  <a:srgbClr val="000000"/>
                </a:solidFill>
              </a:rPr>
              <a:t>#1.</a:t>
            </a:r>
          </a:p>
          <a:p>
            <a:pPr marL="342900" indent="-342900">
              <a:buFont typeface="Arial"/>
              <a:buChar char="•"/>
            </a:pPr>
            <a:r>
              <a:rPr kumimoji="1" lang="en-US" altLang="ja-JP" sz="2000" dirty="0" smtClean="0">
                <a:solidFill>
                  <a:srgbClr val="000000"/>
                </a:solidFill>
              </a:rPr>
              <a:t>A STA group will be assigned for a set of space-time streams for DL OFDMA. The groups</a:t>
            </a:r>
            <a:r>
              <a:rPr kumimoji="1" lang="ja-JP" altLang="en-US" sz="20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000" dirty="0" smtClean="0">
                <a:solidFill>
                  <a:srgbClr val="000000"/>
                </a:solidFill>
              </a:rPr>
              <a:t>for</a:t>
            </a:r>
            <a:r>
              <a:rPr kumimoji="1" lang="ja-JP" altLang="en-US" sz="20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000" dirty="0" smtClean="0">
                <a:solidFill>
                  <a:srgbClr val="000000"/>
                </a:solidFill>
              </a:rPr>
              <a:t>sets</a:t>
            </a:r>
            <a:r>
              <a:rPr kumimoji="1" lang="ja-JP" altLang="en-US" sz="20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000" dirty="0" smtClean="0">
                <a:solidFill>
                  <a:srgbClr val="000000"/>
                </a:solidFill>
              </a:rPr>
              <a:t>of</a:t>
            </a:r>
            <a:r>
              <a:rPr kumimoji="1" lang="ja-JP" altLang="en-US" sz="20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000" dirty="0" smtClean="0">
                <a:solidFill>
                  <a:srgbClr val="000000"/>
                </a:solidFill>
              </a:rPr>
              <a:t>space-time</a:t>
            </a:r>
            <a:r>
              <a:rPr kumimoji="1" lang="ja-JP" altLang="en-US" sz="20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000" dirty="0" smtClean="0">
                <a:solidFill>
                  <a:srgbClr val="000000"/>
                </a:solidFill>
              </a:rPr>
              <a:t>streams</a:t>
            </a:r>
            <a:r>
              <a:rPr kumimoji="1" lang="ja-JP" altLang="en-US" sz="20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000" dirty="0" smtClean="0">
                <a:solidFill>
                  <a:srgbClr val="000000"/>
                </a:solidFill>
              </a:rPr>
              <a:t>will be identified in Group ID.      The requirements for Group ID should be discussed.</a:t>
            </a:r>
            <a:r>
              <a:rPr kumimoji="1" lang="ja-JP" altLang="en-US" sz="20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2000" dirty="0" smtClean="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6512" y="4555615"/>
            <a:ext cx="4735979" cy="1085888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323528" y="3573016"/>
            <a:ext cx="11686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&lt;11ac&gt;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15" name="四角形吹き出し 14"/>
          <p:cNvSpPr/>
          <p:nvPr/>
        </p:nvSpPr>
        <p:spPr bwMode="auto">
          <a:xfrm>
            <a:off x="2323203" y="3697287"/>
            <a:ext cx="1080120" cy="720080"/>
          </a:xfrm>
          <a:prstGeom prst="wedgeRectCallout">
            <a:avLst>
              <a:gd name="adj1" fmla="val -76984"/>
              <a:gd name="adj2" fmla="val 110741"/>
            </a:avLst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rgbClr val="000000"/>
                </a:solidFill>
              </a:rPr>
              <a:t>MU[0</a:t>
            </a:r>
            <a:r>
              <a:rPr lang="en-US" altLang="ja-JP" sz="1200" dirty="0">
                <a:solidFill>
                  <a:srgbClr val="000000"/>
                </a:solidFill>
              </a:rPr>
              <a:t>]</a:t>
            </a:r>
            <a:r>
              <a:rPr lang="en-US" altLang="ja-JP" sz="1200" dirty="0" smtClean="0">
                <a:solidFill>
                  <a:srgbClr val="000000"/>
                </a:solidFill>
              </a:rPr>
              <a:t>=STA0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MU</a:t>
            </a:r>
            <a:r>
              <a:rPr lang="en-US" altLang="ja-JP" sz="1200" dirty="0">
                <a:solidFill>
                  <a:srgbClr val="000000"/>
                </a:solidFill>
              </a:rPr>
              <a:t>[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1]=STA1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 smtClean="0">
                <a:solidFill>
                  <a:srgbClr val="000000"/>
                </a:solidFill>
              </a:rPr>
              <a:t>MU[2</a:t>
            </a:r>
            <a:r>
              <a:rPr lang="en-US" altLang="ja-JP" sz="1200" dirty="0">
                <a:solidFill>
                  <a:srgbClr val="000000"/>
                </a:solidFill>
              </a:rPr>
              <a:t>]</a:t>
            </a:r>
            <a:r>
              <a:rPr lang="en-US" altLang="ja-JP" sz="1200" dirty="0" smtClean="0">
                <a:solidFill>
                  <a:srgbClr val="000000"/>
                </a:solidFill>
              </a:rPr>
              <a:t>=STA2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MU</a:t>
            </a:r>
            <a:r>
              <a:rPr lang="en-US" altLang="ja-JP" sz="1200" dirty="0">
                <a:solidFill>
                  <a:srgbClr val="000000"/>
                </a:solidFill>
              </a:rPr>
              <a:t>[</a:t>
            </a: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3]=none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739027" y="5137447"/>
            <a:ext cx="576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80M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323203" y="5425479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2	1	1	0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3" name="正方形/長方形 22"/>
          <p:cNvSpPr/>
          <p:nvPr/>
        </p:nvSpPr>
        <p:spPr bwMode="auto">
          <a:xfrm>
            <a:off x="4664166" y="4776992"/>
            <a:ext cx="504056" cy="88425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四角形吹き出し 24"/>
          <p:cNvSpPr/>
          <p:nvPr/>
        </p:nvSpPr>
        <p:spPr bwMode="auto">
          <a:xfrm>
            <a:off x="4860032" y="5589240"/>
            <a:ext cx="864096" cy="288032"/>
          </a:xfrm>
          <a:prstGeom prst="wedgeRectCallout">
            <a:avLst>
              <a:gd name="adj1" fmla="val 10660"/>
              <a:gd name="adj2" fmla="val -126474"/>
            </a:avLst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No change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四角形吹き出し 25"/>
          <p:cNvSpPr/>
          <p:nvPr/>
        </p:nvSpPr>
        <p:spPr bwMode="auto">
          <a:xfrm>
            <a:off x="7020272" y="6165304"/>
            <a:ext cx="864096" cy="288032"/>
          </a:xfrm>
          <a:prstGeom prst="wedgeRectCallout">
            <a:avLst>
              <a:gd name="adj1" fmla="val 10660"/>
              <a:gd name="adj2" fmla="val -126474"/>
            </a:avLst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No change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右中かっこ 26"/>
          <p:cNvSpPr/>
          <p:nvPr/>
        </p:nvSpPr>
        <p:spPr bwMode="auto">
          <a:xfrm rot="5400000" flipV="1">
            <a:off x="7344308" y="4905164"/>
            <a:ext cx="360040" cy="1728192"/>
          </a:xfrm>
          <a:prstGeom prst="rightBrace">
            <a:avLst>
              <a:gd name="adj1" fmla="val 29869"/>
              <a:gd name="adj2" fmla="val 50000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67544" y="5733256"/>
            <a:ext cx="58326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Group</a:t>
            </a:r>
            <a:r>
              <a:rPr kumimoji="1" lang="ja-JP" altLang="en-US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dirty="0" smtClean="0">
                <a:solidFill>
                  <a:schemeClr val="tx1"/>
                </a:solidFill>
              </a:rPr>
              <a:t>ID</a:t>
            </a:r>
            <a:r>
              <a:rPr kumimoji="1" lang="ja-JP" altLang="en-US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dirty="0" smtClean="0">
                <a:solidFill>
                  <a:schemeClr val="tx1"/>
                </a:solidFill>
              </a:rPr>
              <a:t>expression</a:t>
            </a:r>
            <a:r>
              <a:rPr kumimoji="1" lang="ja-JP" altLang="en-US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dirty="0" smtClean="0">
                <a:solidFill>
                  <a:schemeClr val="tx1"/>
                </a:solidFill>
              </a:rPr>
              <a:t>is</a:t>
            </a:r>
            <a:r>
              <a:rPr kumimoji="1" lang="ja-JP" altLang="en-US" dirty="0" smtClean="0">
                <a:solidFill>
                  <a:schemeClr val="tx1"/>
                </a:solidFill>
              </a:rPr>
              <a:t> </a:t>
            </a:r>
            <a:r>
              <a:rPr kumimoji="1" lang="en-US" altLang="ja-JP" dirty="0" smtClean="0">
                <a:solidFill>
                  <a:schemeClr val="tx1"/>
                </a:solidFill>
              </a:rPr>
              <a:t>a</a:t>
            </a:r>
            <a:r>
              <a:rPr kumimoji="1" lang="ja-JP" altLang="en-US" dirty="0">
                <a:solidFill>
                  <a:schemeClr val="tx1"/>
                </a:solidFill>
              </a:rPr>
              <a:t> </a:t>
            </a:r>
            <a:r>
              <a:rPr kumimoji="1" lang="en-US" altLang="ja-JP" dirty="0" smtClean="0">
                <a:solidFill>
                  <a:schemeClr val="tx1"/>
                </a:solidFill>
              </a:rPr>
              <a:t>subject.</a:t>
            </a: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Are the current 6 bits sufficient to express?</a:t>
            </a:r>
            <a:r>
              <a:rPr kumimoji="1" lang="ja-JP" altLang="en-US" dirty="0" smtClean="0">
                <a:solidFill>
                  <a:schemeClr val="tx1"/>
                </a:solidFill>
              </a:rPr>
              <a:t> 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518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テキスト ボックス 18"/>
          <p:cNvSpPr txBox="1"/>
          <p:nvPr/>
        </p:nvSpPr>
        <p:spPr>
          <a:xfrm>
            <a:off x="5004048" y="3212976"/>
            <a:ext cx="1528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&lt;e.g. </a:t>
            </a:r>
            <a:r>
              <a:rPr kumimoji="1" lang="en-US" altLang="ja-JP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α</a:t>
            </a:r>
            <a:r>
              <a:rPr kumimoji="1" lang="en-US" altLang="ja-JP" dirty="0">
                <a:solidFill>
                  <a:srgbClr val="000000"/>
                </a:solidFill>
              </a:rPr>
              <a:t>2</a:t>
            </a:r>
            <a:r>
              <a:rPr kumimoji="1" lang="en-US" altLang="ja-JP" dirty="0" smtClean="0">
                <a:solidFill>
                  <a:srgbClr val="000000"/>
                </a:solidFill>
              </a:rPr>
              <a:t>&gt;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5976" y="4201343"/>
            <a:ext cx="4735979" cy="1085888"/>
          </a:xfrm>
          <a:prstGeom prst="rect">
            <a:avLst/>
          </a:prstGeom>
        </p:spPr>
      </p:pic>
      <p:sp>
        <p:nvSpPr>
          <p:cNvPr id="31" name="テキスト ボックス 30"/>
          <p:cNvSpPr txBox="1"/>
          <p:nvPr/>
        </p:nvSpPr>
        <p:spPr>
          <a:xfrm>
            <a:off x="6732240" y="5065439"/>
            <a:ext cx="16561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2	0	0	0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0" name="四角形吹き出し 19"/>
          <p:cNvSpPr/>
          <p:nvPr/>
        </p:nvSpPr>
        <p:spPr bwMode="auto">
          <a:xfrm>
            <a:off x="6660232" y="3049215"/>
            <a:ext cx="2232248" cy="988367"/>
          </a:xfrm>
          <a:prstGeom prst="wedgeRectCallout">
            <a:avLst>
              <a:gd name="adj1" fmla="val -65204"/>
              <a:gd name="adj2" fmla="val 97483"/>
            </a:avLst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 smtClean="0">
                <a:solidFill>
                  <a:srgbClr val="000000"/>
                </a:solidFill>
              </a:rPr>
              <a:t>MU[0]=</a:t>
            </a:r>
            <a:r>
              <a:rPr lang="en-US" altLang="ja-JP" sz="1600" dirty="0" smtClean="0">
                <a:solidFill>
                  <a:srgbClr val="FF0000"/>
                </a:solidFill>
              </a:rPr>
              <a:t>STA group 0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MU[1</a:t>
            </a:r>
            <a:r>
              <a:rPr lang="en-US" altLang="ja-JP" sz="1600" dirty="0">
                <a:solidFill>
                  <a:srgbClr val="000000"/>
                </a:solidFill>
              </a:rPr>
              <a:t>]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=STA group 1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 smtClean="0">
                <a:solidFill>
                  <a:srgbClr val="000000"/>
                </a:solidFill>
              </a:rPr>
              <a:t>MU</a:t>
            </a:r>
            <a:r>
              <a:rPr lang="en-US" altLang="ja-JP" sz="1600" dirty="0">
                <a:solidFill>
                  <a:srgbClr val="000000"/>
                </a:solidFill>
              </a:rPr>
              <a:t>[</a:t>
            </a:r>
            <a:r>
              <a:rPr lang="en-US" altLang="ja-JP" sz="1600" dirty="0" smtClean="0">
                <a:solidFill>
                  <a:srgbClr val="000000"/>
                </a:solidFill>
              </a:rPr>
              <a:t>2]=STA group 2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MU[3</a:t>
            </a:r>
            <a:r>
              <a:rPr lang="en-US" altLang="ja-JP" sz="1600" dirty="0">
                <a:solidFill>
                  <a:srgbClr val="000000"/>
                </a:solidFill>
              </a:rPr>
              <a:t>]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=none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96552" y="4195575"/>
            <a:ext cx="4735979" cy="1085888"/>
          </a:xfrm>
          <a:prstGeom prst="rect">
            <a:avLst/>
          </a:prstGeom>
        </p:spPr>
      </p:pic>
      <p:sp>
        <p:nvSpPr>
          <p:cNvPr id="22" name="テキスト ボックス 21"/>
          <p:cNvSpPr txBox="1"/>
          <p:nvPr/>
        </p:nvSpPr>
        <p:spPr>
          <a:xfrm>
            <a:off x="1907704" y="5085184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2         ?         ?        ?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8984"/>
          </a:xfrm>
        </p:spPr>
        <p:txBody>
          <a:bodyPr/>
          <a:lstStyle/>
          <a:p>
            <a:r>
              <a:rPr kumimoji="1" lang="en-US" altLang="ja-JP" dirty="0" smtClean="0"/>
              <a:t>Possible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Solution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#</a:t>
            </a:r>
            <a:r>
              <a:rPr lang="en-US" altLang="ja-JP" dirty="0" smtClean="0"/>
              <a:t>1 (+α)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K. Yunoki &amp; B. Zhao, KDDI R&amp;D Labs.</a:t>
            </a:r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1520" y="1509752"/>
            <a:ext cx="86409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000000"/>
                </a:solidFill>
              </a:rPr>
              <a:t>When just OFDMA is applied without DL MU-MIMO, </a:t>
            </a:r>
          </a:p>
          <a:p>
            <a:pPr marL="342900" indent="-342900">
              <a:buFont typeface="Arial"/>
              <a:buChar char="•"/>
            </a:pPr>
            <a:r>
              <a:rPr kumimoji="1" lang="en-US" altLang="ja-JP" sz="2000" dirty="0" smtClean="0">
                <a:solidFill>
                  <a:srgbClr val="000000"/>
                </a:solidFill>
              </a:rPr>
              <a:t>just </a:t>
            </a:r>
            <a:r>
              <a:rPr kumimoji="1" lang="en-US" altLang="ja-JP" sz="2000" u="sng" dirty="0" smtClean="0">
                <a:solidFill>
                  <a:srgbClr val="000000"/>
                </a:solidFill>
              </a:rPr>
              <a:t>a</a:t>
            </a:r>
            <a:r>
              <a:rPr kumimoji="1" lang="en-US" altLang="ja-JP" sz="2000" dirty="0" smtClean="0">
                <a:solidFill>
                  <a:srgbClr val="000000"/>
                </a:solidFill>
              </a:rPr>
              <a:t> STA group is expressed in Group ID, &lt;e.g. </a:t>
            </a:r>
            <a:r>
              <a:rPr kumimoji="1" lang="en-US" altLang="ja-JP" sz="2000" kern="0" dirty="0">
                <a:solidFill>
                  <a:srgbClr val="000000"/>
                </a:solidFill>
                <a:latin typeface="Times New Roman"/>
                <a:ea typeface="MS Gothic"/>
                <a:cs typeface="+mj-cs"/>
              </a:rPr>
              <a:t>α</a:t>
            </a:r>
            <a:r>
              <a:rPr kumimoji="1" lang="en-US" altLang="ja-JP" sz="2000" dirty="0" smtClean="0">
                <a:solidFill>
                  <a:srgbClr val="000000"/>
                </a:solidFill>
              </a:rPr>
              <a:t>1&gt;</a:t>
            </a:r>
          </a:p>
          <a:p>
            <a:pPr marL="342900" indent="-342900">
              <a:buFont typeface="Arial"/>
              <a:buChar char="•"/>
            </a:pPr>
            <a:r>
              <a:rPr kumimoji="1" lang="en-US" altLang="ja-JP" sz="2000" dirty="0">
                <a:solidFill>
                  <a:srgbClr val="000000"/>
                </a:solidFill>
              </a:rPr>
              <a:t>o</a:t>
            </a:r>
            <a:r>
              <a:rPr kumimoji="1" lang="en-US" altLang="ja-JP" sz="2000" dirty="0" smtClean="0">
                <a:solidFill>
                  <a:srgbClr val="000000"/>
                </a:solidFill>
              </a:rPr>
              <a:t>r, only a STA group has NSTS value. &lt;e.g. </a:t>
            </a:r>
            <a:r>
              <a:rPr kumimoji="1" lang="en-US" altLang="ja-JP" sz="2000" kern="0" dirty="0" smtClean="0">
                <a:solidFill>
                  <a:srgbClr val="000000"/>
                </a:solidFill>
                <a:latin typeface="Times New Roman"/>
                <a:ea typeface="MS Gothic"/>
              </a:rPr>
              <a:t>α</a:t>
            </a:r>
            <a:r>
              <a:rPr kumimoji="1" lang="en-US" altLang="ja-JP" sz="2000" dirty="0" smtClean="0">
                <a:solidFill>
                  <a:srgbClr val="000000"/>
                </a:solidFill>
              </a:rPr>
              <a:t>2&gt;</a:t>
            </a:r>
          </a:p>
        </p:txBody>
      </p:sp>
      <p:sp>
        <p:nvSpPr>
          <p:cNvPr id="23" name="正方形/長方形 22"/>
          <p:cNvSpPr/>
          <p:nvPr/>
        </p:nvSpPr>
        <p:spPr bwMode="auto">
          <a:xfrm>
            <a:off x="4427984" y="4416952"/>
            <a:ext cx="740238" cy="88425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06979" y="3212976"/>
            <a:ext cx="15287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&lt;e.g. </a:t>
            </a:r>
            <a:r>
              <a:rPr kumimoji="1" lang="en-US" altLang="ja-JP" kern="0" dirty="0">
                <a:solidFill>
                  <a:srgbClr val="000000"/>
                </a:solidFill>
                <a:latin typeface="Times New Roman"/>
                <a:ea typeface="MS Gothic"/>
              </a:rPr>
              <a:t>α</a:t>
            </a:r>
            <a:r>
              <a:rPr kumimoji="1" lang="en-US" altLang="ja-JP" dirty="0">
                <a:solidFill>
                  <a:srgbClr val="000000"/>
                </a:solidFill>
              </a:rPr>
              <a:t>1&gt;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 bwMode="auto">
          <a:xfrm>
            <a:off x="-370119" y="4365104"/>
            <a:ext cx="740238" cy="88425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四角形吹き出し 29"/>
          <p:cNvSpPr/>
          <p:nvPr/>
        </p:nvSpPr>
        <p:spPr bwMode="auto">
          <a:xfrm>
            <a:off x="1963163" y="2996952"/>
            <a:ext cx="2232248" cy="988367"/>
          </a:xfrm>
          <a:prstGeom prst="wedgeRectCallout">
            <a:avLst>
              <a:gd name="adj1" fmla="val -65204"/>
              <a:gd name="adj2" fmla="val 97483"/>
            </a:avLst>
          </a:prstGeom>
          <a:solidFill>
            <a:srgbClr val="FFFF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 smtClean="0">
                <a:solidFill>
                  <a:srgbClr val="000000"/>
                </a:solidFill>
              </a:rPr>
              <a:t>MU[0]=</a:t>
            </a:r>
            <a:r>
              <a:rPr lang="en-US" altLang="ja-JP" sz="1600" dirty="0" smtClean="0">
                <a:solidFill>
                  <a:srgbClr val="FF0000"/>
                </a:solidFill>
              </a:rPr>
              <a:t>STA group 0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MU</a:t>
            </a:r>
            <a:r>
              <a:rPr lang="en-US" altLang="ja-JP" sz="1600" dirty="0" smtClean="0">
                <a:solidFill>
                  <a:srgbClr val="000000"/>
                </a:solidFill>
              </a:rPr>
              <a:t>[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1]</a:t>
            </a:r>
            <a:r>
              <a:rPr lang="en-US" altLang="ja-JP" sz="1600" dirty="0" smtClean="0">
                <a:solidFill>
                  <a:srgbClr val="000000"/>
                </a:solidFill>
              </a:rPr>
              <a:t>=none</a:t>
            </a: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600" dirty="0" smtClean="0">
                <a:solidFill>
                  <a:srgbClr val="000000"/>
                </a:solidFill>
              </a:rPr>
              <a:t>MU[2</a:t>
            </a:r>
            <a:r>
              <a:rPr lang="ja-JP" altLang="ja-JP" sz="1600" dirty="0">
                <a:solidFill>
                  <a:srgbClr val="000000"/>
                </a:solidFill>
              </a:rPr>
              <a:t>]</a:t>
            </a:r>
            <a:r>
              <a:rPr lang="en-US" altLang="ja-JP" sz="1600" dirty="0" smtClean="0">
                <a:solidFill>
                  <a:srgbClr val="000000"/>
                </a:solidFill>
              </a:rPr>
              <a:t>=none</a:t>
            </a:r>
            <a:endParaRPr lang="en-US" altLang="ja-JP" sz="1600" dirty="0" smtClean="0">
              <a:solidFill>
                <a:srgbClr val="FF0000"/>
              </a:solidFill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MU</a:t>
            </a:r>
            <a:r>
              <a:rPr lang="en-US" altLang="ja-JP" sz="1600" dirty="0" smtClean="0">
                <a:solidFill>
                  <a:srgbClr val="000000"/>
                </a:solidFill>
              </a:rPr>
              <a:t>[</a:t>
            </a:r>
            <a:r>
              <a:rPr kumimoji="0" lang="en-US" altLang="ja-JP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3]=none</a:t>
            </a: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427984" y="4077072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rgbClr val="000000"/>
                </a:solidFill>
              </a:rPr>
              <a:t>OR</a:t>
            </a:r>
            <a:endParaRPr kumimoji="1" lang="ja-JP" altLang="en-US" b="1" dirty="0">
              <a:solidFill>
                <a:srgbClr val="00000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092280" y="5589240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no NSTS values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13" name="右中かっこ 12"/>
          <p:cNvSpPr/>
          <p:nvPr/>
        </p:nvSpPr>
        <p:spPr bwMode="auto">
          <a:xfrm rot="5400000">
            <a:off x="7632340" y="4905164"/>
            <a:ext cx="288032" cy="1224136"/>
          </a:xfrm>
          <a:prstGeom prst="rightBrace">
            <a:avLst>
              <a:gd name="adj1" fmla="val 30946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右中かっこ 31"/>
          <p:cNvSpPr/>
          <p:nvPr/>
        </p:nvSpPr>
        <p:spPr bwMode="auto">
          <a:xfrm rot="5400000">
            <a:off x="2807804" y="4905164"/>
            <a:ext cx="288032" cy="1224136"/>
          </a:xfrm>
          <a:prstGeom prst="rightBrace">
            <a:avLst>
              <a:gd name="adj1" fmla="val 30946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979712" y="5661248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rgbClr val="000000"/>
                </a:solidFill>
              </a:rPr>
              <a:t>What are these fields for?</a:t>
            </a:r>
            <a:endParaRPr kumimoji="1"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6" name="右中かっこ 5"/>
          <p:cNvSpPr/>
          <p:nvPr/>
        </p:nvSpPr>
        <p:spPr bwMode="auto">
          <a:xfrm>
            <a:off x="6444208" y="1916832"/>
            <a:ext cx="216024" cy="648072"/>
          </a:xfrm>
          <a:prstGeom prst="rightBrace">
            <a:avLst>
              <a:gd name="adj1" fmla="val 40667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732240" y="1846565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other different ways may be possible.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906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Assumption</a:t>
            </a:r>
            <a:r>
              <a:rPr lang="en-GB" dirty="0"/>
              <a:t> </a:t>
            </a:r>
            <a:r>
              <a:rPr lang="en-GB" dirty="0" smtClean="0"/>
              <a:t>#</a:t>
            </a:r>
            <a:r>
              <a:rPr lang="en-US" altLang="ja-JP" dirty="0" smtClean="0"/>
              <a:t>2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for 11ax DL MU transmission</a:t>
            </a:r>
            <a:endParaRPr lang="en-GB" dirty="0"/>
          </a:p>
        </p:txBody>
      </p:sp>
      <p:cxnSp>
        <p:nvCxnSpPr>
          <p:cNvPr id="93" name="直線コネクタ 92"/>
          <p:cNvCxnSpPr/>
          <p:nvPr/>
        </p:nvCxnSpPr>
        <p:spPr>
          <a:xfrm flipV="1">
            <a:off x="619816" y="4009760"/>
            <a:ext cx="0" cy="335486"/>
          </a:xfrm>
          <a:prstGeom prst="line">
            <a:avLst/>
          </a:prstGeom>
          <a:ln w="571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直線コネクタ 93"/>
          <p:cNvCxnSpPr/>
          <p:nvPr/>
        </p:nvCxnSpPr>
        <p:spPr>
          <a:xfrm flipV="1">
            <a:off x="868057" y="4009760"/>
            <a:ext cx="0" cy="335486"/>
          </a:xfrm>
          <a:prstGeom prst="line">
            <a:avLst/>
          </a:prstGeom>
          <a:ln w="571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/>
          <p:cNvCxnSpPr/>
          <p:nvPr/>
        </p:nvCxnSpPr>
        <p:spPr>
          <a:xfrm flipV="1">
            <a:off x="1116301" y="4009760"/>
            <a:ext cx="0" cy="335486"/>
          </a:xfrm>
          <a:prstGeom prst="line">
            <a:avLst/>
          </a:prstGeom>
          <a:ln w="571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/>
          <p:cNvCxnSpPr/>
          <p:nvPr/>
        </p:nvCxnSpPr>
        <p:spPr>
          <a:xfrm flipV="1">
            <a:off x="1352561" y="4009760"/>
            <a:ext cx="0" cy="335486"/>
          </a:xfrm>
          <a:prstGeom prst="line">
            <a:avLst/>
          </a:prstGeom>
          <a:ln w="5715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正方形/長方形 96"/>
          <p:cNvSpPr/>
          <p:nvPr/>
        </p:nvSpPr>
        <p:spPr>
          <a:xfrm>
            <a:off x="395536" y="4345246"/>
            <a:ext cx="1210015" cy="47926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733006" y="4446404"/>
            <a:ext cx="504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AP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99" name="正方形/長方形 98"/>
          <p:cNvSpPr/>
          <p:nvPr/>
        </p:nvSpPr>
        <p:spPr>
          <a:xfrm>
            <a:off x="1756735" y="4435583"/>
            <a:ext cx="3812421" cy="359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100" name="フリーフォーム 99"/>
          <p:cNvSpPr/>
          <p:nvPr/>
        </p:nvSpPr>
        <p:spPr>
          <a:xfrm>
            <a:off x="1747426" y="2724307"/>
            <a:ext cx="3246674" cy="1701395"/>
          </a:xfrm>
          <a:custGeom>
            <a:avLst/>
            <a:gdLst>
              <a:gd name="connsiteX0" fmla="*/ 0 w 3246674"/>
              <a:gd name="connsiteY0" fmla="*/ 970514 h 1701395"/>
              <a:gd name="connsiteX1" fmla="*/ 0 w 3246674"/>
              <a:gd name="connsiteY1" fmla="*/ 1701395 h 1701395"/>
              <a:gd name="connsiteX2" fmla="*/ 1305858 w 3246674"/>
              <a:gd name="connsiteY2" fmla="*/ 1701395 h 1701395"/>
              <a:gd name="connsiteX3" fmla="*/ 3246674 w 3246674"/>
              <a:gd name="connsiteY3" fmla="*/ 706917 h 1701395"/>
              <a:gd name="connsiteX4" fmla="*/ 3234694 w 3246674"/>
              <a:gd name="connsiteY4" fmla="*/ 0 h 1701395"/>
              <a:gd name="connsiteX5" fmla="*/ 1317838 w 3246674"/>
              <a:gd name="connsiteY5" fmla="*/ 970514 h 1701395"/>
              <a:gd name="connsiteX6" fmla="*/ 0 w 3246674"/>
              <a:gd name="connsiteY6" fmla="*/ 970514 h 1701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46674" h="1701395">
                <a:moveTo>
                  <a:pt x="0" y="970514"/>
                </a:moveTo>
                <a:lnTo>
                  <a:pt x="0" y="1701395"/>
                </a:lnTo>
                <a:lnTo>
                  <a:pt x="1305858" y="1701395"/>
                </a:lnTo>
                <a:lnTo>
                  <a:pt x="3246674" y="706917"/>
                </a:lnTo>
                <a:lnTo>
                  <a:pt x="3234694" y="0"/>
                </a:lnTo>
                <a:lnTo>
                  <a:pt x="1317838" y="970514"/>
                </a:lnTo>
                <a:lnTo>
                  <a:pt x="0" y="970514"/>
                </a:lnTo>
                <a:close/>
              </a:path>
            </a:pathLst>
          </a:custGeom>
          <a:solidFill>
            <a:srgbClr val="FFFFFF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chemeClr val="tx1"/>
              </a:solidFill>
            </a:endParaRPr>
          </a:p>
        </p:txBody>
      </p:sp>
      <p:sp>
        <p:nvSpPr>
          <p:cNvPr id="101" name="フリーフォーム 100"/>
          <p:cNvSpPr/>
          <p:nvPr/>
        </p:nvSpPr>
        <p:spPr>
          <a:xfrm>
            <a:off x="1759406" y="4790456"/>
            <a:ext cx="3234694" cy="1186184"/>
          </a:xfrm>
          <a:custGeom>
            <a:avLst/>
            <a:gdLst>
              <a:gd name="connsiteX0" fmla="*/ 1317838 w 3234694"/>
              <a:gd name="connsiteY0" fmla="*/ 11982 h 1186184"/>
              <a:gd name="connsiteX1" fmla="*/ 0 w 3234694"/>
              <a:gd name="connsiteY1" fmla="*/ 0 h 1186184"/>
              <a:gd name="connsiteX2" fmla="*/ 11981 w 3234694"/>
              <a:gd name="connsiteY2" fmla="*/ 371432 h 1186184"/>
              <a:gd name="connsiteX3" fmla="*/ 1317838 w 3234694"/>
              <a:gd name="connsiteY3" fmla="*/ 383413 h 1186184"/>
              <a:gd name="connsiteX4" fmla="*/ 3234694 w 3234694"/>
              <a:gd name="connsiteY4" fmla="*/ 1186184 h 1186184"/>
              <a:gd name="connsiteX5" fmla="*/ 3234694 w 3234694"/>
              <a:gd name="connsiteY5" fmla="*/ 826735 h 1186184"/>
              <a:gd name="connsiteX6" fmla="*/ 1317838 w 3234694"/>
              <a:gd name="connsiteY6" fmla="*/ 11982 h 1186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34694" h="1186184">
                <a:moveTo>
                  <a:pt x="1317838" y="11982"/>
                </a:moveTo>
                <a:lnTo>
                  <a:pt x="0" y="0"/>
                </a:lnTo>
                <a:lnTo>
                  <a:pt x="11981" y="371432"/>
                </a:lnTo>
                <a:lnTo>
                  <a:pt x="1317838" y="383413"/>
                </a:lnTo>
                <a:lnTo>
                  <a:pt x="3234694" y="1186184"/>
                </a:lnTo>
                <a:lnTo>
                  <a:pt x="3234694" y="826735"/>
                </a:lnTo>
                <a:lnTo>
                  <a:pt x="1317838" y="11982"/>
                </a:lnTo>
                <a:close/>
              </a:path>
            </a:pathLst>
          </a:custGeom>
          <a:solidFill>
            <a:srgbClr val="FFFFFF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chemeClr val="tx1"/>
              </a:solidFill>
            </a:endParaRPr>
          </a:p>
        </p:txBody>
      </p:sp>
      <p:cxnSp>
        <p:nvCxnSpPr>
          <p:cNvPr id="102" name="直線コネクタ 101"/>
          <p:cNvCxnSpPr/>
          <p:nvPr/>
        </p:nvCxnSpPr>
        <p:spPr>
          <a:xfrm>
            <a:off x="1747426" y="4066252"/>
            <a:ext cx="1317838" cy="0"/>
          </a:xfrm>
          <a:prstGeom prst="line">
            <a:avLst/>
          </a:pr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3" name="テキスト ボックス 102"/>
          <p:cNvSpPr txBox="1"/>
          <p:nvPr/>
        </p:nvSpPr>
        <p:spPr>
          <a:xfrm>
            <a:off x="2058916" y="3696920"/>
            <a:ext cx="670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STS1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2058917" y="4076971"/>
            <a:ext cx="670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STS2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2058917" y="4425701"/>
            <a:ext cx="670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STS3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2058919" y="4795034"/>
            <a:ext cx="670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>
                <a:solidFill>
                  <a:schemeClr val="tx1"/>
                </a:solidFill>
              </a:rPr>
              <a:t>STS4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 rot="19919966">
            <a:off x="3084229" y="3524043"/>
            <a:ext cx="12677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0MHz</a:t>
            </a:r>
            <a:r>
              <a:rPr kumimoji="1" lang="en-US" altLang="en-US" sz="1600" dirty="0" smtClean="0">
                <a:solidFill>
                  <a:schemeClr val="tx1"/>
                </a:solidFill>
              </a:rPr>
              <a:t>BW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3141465" y="4430320"/>
            <a:ext cx="12100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0MHz</a:t>
            </a:r>
            <a:r>
              <a:rPr kumimoji="1" lang="en-US" altLang="en-US" sz="1600" dirty="0" smtClean="0">
                <a:solidFill>
                  <a:schemeClr val="tx1"/>
                </a:solidFill>
              </a:rPr>
              <a:t>BW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09" name="テキスト ボックス 108"/>
          <p:cNvSpPr txBox="1"/>
          <p:nvPr/>
        </p:nvSpPr>
        <p:spPr>
          <a:xfrm rot="1390902">
            <a:off x="3076054" y="5064554"/>
            <a:ext cx="12100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2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0MHz</a:t>
            </a:r>
            <a:r>
              <a:rPr kumimoji="1" lang="en-US" altLang="en-US" sz="1600" dirty="0" smtClean="0">
                <a:solidFill>
                  <a:schemeClr val="tx1"/>
                </a:solidFill>
              </a:rPr>
              <a:t>BW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cxnSp>
        <p:nvCxnSpPr>
          <p:cNvPr id="10" name="直線コネクタ 9"/>
          <p:cNvCxnSpPr/>
          <p:nvPr/>
        </p:nvCxnSpPr>
        <p:spPr bwMode="auto">
          <a:xfrm flipH="1">
            <a:off x="4572688" y="2996952"/>
            <a:ext cx="43204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直線コネクタ 55"/>
          <p:cNvCxnSpPr/>
          <p:nvPr/>
        </p:nvCxnSpPr>
        <p:spPr bwMode="auto">
          <a:xfrm flipH="1">
            <a:off x="4572688" y="3146671"/>
            <a:ext cx="43204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直線コネクタ 16"/>
          <p:cNvCxnSpPr/>
          <p:nvPr/>
        </p:nvCxnSpPr>
        <p:spPr bwMode="auto">
          <a:xfrm>
            <a:off x="5056586" y="4653136"/>
            <a:ext cx="5040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直線コネクタ 18"/>
          <p:cNvCxnSpPr/>
          <p:nvPr/>
        </p:nvCxnSpPr>
        <p:spPr bwMode="auto">
          <a:xfrm flipH="1" flipV="1">
            <a:off x="4644696" y="5666951"/>
            <a:ext cx="360040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直線コネクタ 78"/>
          <p:cNvCxnSpPr/>
          <p:nvPr/>
        </p:nvCxnSpPr>
        <p:spPr bwMode="auto">
          <a:xfrm flipH="1" flipV="1">
            <a:off x="4644696" y="5564703"/>
            <a:ext cx="360040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直線コネクタ 79"/>
          <p:cNvCxnSpPr/>
          <p:nvPr/>
        </p:nvCxnSpPr>
        <p:spPr bwMode="auto">
          <a:xfrm flipH="1" flipV="1">
            <a:off x="4644696" y="5759119"/>
            <a:ext cx="360040" cy="1440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" name="テキスト ボックス 2"/>
          <p:cNvSpPr txBox="1"/>
          <p:nvPr/>
        </p:nvSpPr>
        <p:spPr>
          <a:xfrm>
            <a:off x="323528" y="1763524"/>
            <a:ext cx="8424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8775" indent="-358775">
              <a:spcBef>
                <a:spcPts val="400"/>
              </a:spcBef>
            </a:pPr>
            <a:r>
              <a:rPr kumimoji="1" lang="en-US" altLang="ja-JP" sz="1800" dirty="0" smtClean="0">
                <a:solidFill>
                  <a:srgbClr val="000000"/>
                </a:solidFill>
              </a:rPr>
              <a:t>(4) Segmentation (RU </a:t>
            </a:r>
            <a:r>
              <a:rPr kumimoji="1" lang="en-US" altLang="ja-JP" sz="1800" dirty="0">
                <a:solidFill>
                  <a:srgbClr val="000000"/>
                </a:solidFill>
              </a:rPr>
              <a:t>a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llocation) for each set of space-time streams </a:t>
            </a:r>
            <a:r>
              <a:rPr kumimoji="1" lang="en-US" altLang="ja-JP" sz="1800" u="sng" dirty="0" smtClean="0">
                <a:solidFill>
                  <a:srgbClr val="000000"/>
                </a:solidFill>
              </a:rPr>
              <a:t>could be different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 from other ones. </a:t>
            </a:r>
          </a:p>
        </p:txBody>
      </p:sp>
      <p:sp>
        <p:nvSpPr>
          <p:cNvPr id="83" name="角丸四角形 82"/>
          <p:cNvSpPr/>
          <p:nvPr/>
        </p:nvSpPr>
        <p:spPr bwMode="auto">
          <a:xfrm>
            <a:off x="4428672" y="2646204"/>
            <a:ext cx="720080" cy="1152128"/>
          </a:xfrm>
          <a:prstGeom prst="roundRect">
            <a:avLst/>
          </a:prstGeom>
          <a:noFill/>
          <a:ln w="38100" cap="flat" cmpd="sng" algn="ctr">
            <a:solidFill>
              <a:srgbClr val="0000FF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6" name="角丸四角形 85"/>
          <p:cNvSpPr/>
          <p:nvPr/>
        </p:nvSpPr>
        <p:spPr bwMode="auto">
          <a:xfrm>
            <a:off x="4932728" y="4230380"/>
            <a:ext cx="792088" cy="720080"/>
          </a:xfrm>
          <a:prstGeom prst="roundRect">
            <a:avLst/>
          </a:prstGeom>
          <a:noFill/>
          <a:ln w="38100" cap="flat" cmpd="sng" algn="ctr">
            <a:solidFill>
              <a:srgbClr val="0000FF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7" name="角丸四角形 86"/>
          <p:cNvSpPr/>
          <p:nvPr/>
        </p:nvSpPr>
        <p:spPr bwMode="auto">
          <a:xfrm>
            <a:off x="4500680" y="5454516"/>
            <a:ext cx="648072" cy="648072"/>
          </a:xfrm>
          <a:prstGeom prst="roundRect">
            <a:avLst/>
          </a:prstGeom>
          <a:noFill/>
          <a:ln w="38100" cap="flat" cmpd="sng" algn="ctr">
            <a:solidFill>
              <a:srgbClr val="0000FF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996624" y="256490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(4)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4500680" y="401435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(4)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4500680" y="508518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(4)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125" name="テキスト ボックス 124"/>
          <p:cNvSpPr txBox="1"/>
          <p:nvPr/>
        </p:nvSpPr>
        <p:spPr>
          <a:xfrm rot="19898136">
            <a:off x="4391348" y="3065185"/>
            <a:ext cx="5068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RU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s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33" name="テキスト ボックス 132"/>
          <p:cNvSpPr txBox="1"/>
          <p:nvPr/>
        </p:nvSpPr>
        <p:spPr>
          <a:xfrm rot="1256277">
            <a:off x="4461427" y="5535958"/>
            <a:ext cx="5069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RUs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7" name="右矢印 6"/>
          <p:cNvSpPr/>
          <p:nvPr/>
        </p:nvSpPr>
        <p:spPr bwMode="auto">
          <a:xfrm>
            <a:off x="5220072" y="2852936"/>
            <a:ext cx="1008112" cy="36004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右矢印 80"/>
          <p:cNvSpPr/>
          <p:nvPr/>
        </p:nvSpPr>
        <p:spPr bwMode="auto">
          <a:xfrm>
            <a:off x="5796136" y="4437112"/>
            <a:ext cx="432048" cy="36004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右矢印 81"/>
          <p:cNvSpPr/>
          <p:nvPr/>
        </p:nvSpPr>
        <p:spPr bwMode="auto">
          <a:xfrm>
            <a:off x="5220072" y="5589240"/>
            <a:ext cx="1008112" cy="360040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1520" y="2564904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(This figure is 20MHzBW based.)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84" name="正方形/長方形 83"/>
          <p:cNvSpPr/>
          <p:nvPr/>
        </p:nvSpPr>
        <p:spPr bwMode="auto">
          <a:xfrm>
            <a:off x="7020272" y="3140968"/>
            <a:ext cx="1296144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106 tones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5" name="正方形/長方形 84"/>
          <p:cNvSpPr/>
          <p:nvPr/>
        </p:nvSpPr>
        <p:spPr bwMode="auto">
          <a:xfrm>
            <a:off x="7020272" y="2924944"/>
            <a:ext cx="1296144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rgbClr val="000000"/>
                </a:solidFill>
              </a:rPr>
              <a:t>2</a:t>
            </a: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6 tones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左中かっこ 10"/>
          <p:cNvSpPr/>
          <p:nvPr/>
        </p:nvSpPr>
        <p:spPr bwMode="auto">
          <a:xfrm>
            <a:off x="6444208" y="2348880"/>
            <a:ext cx="288032" cy="1368152"/>
          </a:xfrm>
          <a:prstGeom prst="leftBrace">
            <a:avLst>
              <a:gd name="adj1" fmla="val 53560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9" name="正方形/長方形 88"/>
          <p:cNvSpPr/>
          <p:nvPr/>
        </p:nvSpPr>
        <p:spPr bwMode="auto">
          <a:xfrm>
            <a:off x="7020272" y="2636912"/>
            <a:ext cx="1296144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 smtClean="0">
                <a:solidFill>
                  <a:srgbClr val="000000"/>
                </a:solidFill>
              </a:rPr>
              <a:t>52</a:t>
            </a: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 tones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正方形/長方形 91"/>
          <p:cNvSpPr/>
          <p:nvPr/>
        </p:nvSpPr>
        <p:spPr bwMode="auto">
          <a:xfrm>
            <a:off x="7020272" y="4725144"/>
            <a:ext cx="1296144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106 tones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1" name="正方形/長方形 120"/>
          <p:cNvSpPr/>
          <p:nvPr/>
        </p:nvSpPr>
        <p:spPr bwMode="auto">
          <a:xfrm>
            <a:off x="7020272" y="4509120"/>
            <a:ext cx="1296144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rgbClr val="000000"/>
                </a:solidFill>
              </a:rPr>
              <a:t>2</a:t>
            </a: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6 tones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2" name="左中かっこ 121"/>
          <p:cNvSpPr/>
          <p:nvPr/>
        </p:nvSpPr>
        <p:spPr bwMode="auto">
          <a:xfrm>
            <a:off x="6444208" y="3933056"/>
            <a:ext cx="288032" cy="1368152"/>
          </a:xfrm>
          <a:prstGeom prst="leftBrace">
            <a:avLst>
              <a:gd name="adj1" fmla="val 53560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9" name="正方形/長方形 128"/>
          <p:cNvSpPr/>
          <p:nvPr/>
        </p:nvSpPr>
        <p:spPr bwMode="auto">
          <a:xfrm>
            <a:off x="7020272" y="4005064"/>
            <a:ext cx="1296144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106 tones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0" name="正方形/長方形 129"/>
          <p:cNvSpPr/>
          <p:nvPr/>
        </p:nvSpPr>
        <p:spPr bwMode="auto">
          <a:xfrm>
            <a:off x="7020272" y="2348880"/>
            <a:ext cx="1296144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 smtClean="0">
                <a:solidFill>
                  <a:srgbClr val="000000"/>
                </a:solidFill>
              </a:rPr>
              <a:t>52</a:t>
            </a: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 tones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31" name="直線コネクタ 130"/>
          <p:cNvCxnSpPr/>
          <p:nvPr/>
        </p:nvCxnSpPr>
        <p:spPr bwMode="auto">
          <a:xfrm flipH="1">
            <a:off x="4539435" y="2852936"/>
            <a:ext cx="432048" cy="2160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直線コネクタ 131"/>
          <p:cNvCxnSpPr/>
          <p:nvPr/>
        </p:nvCxnSpPr>
        <p:spPr bwMode="auto">
          <a:xfrm>
            <a:off x="5054346" y="4581128"/>
            <a:ext cx="504056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4" name="テキスト ボックス 133"/>
          <p:cNvSpPr txBox="1"/>
          <p:nvPr/>
        </p:nvSpPr>
        <p:spPr>
          <a:xfrm>
            <a:off x="5039422" y="4365104"/>
            <a:ext cx="50684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RU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s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35" name="正方形/長方形 134"/>
          <p:cNvSpPr/>
          <p:nvPr/>
        </p:nvSpPr>
        <p:spPr bwMode="auto">
          <a:xfrm>
            <a:off x="7020272" y="6309320"/>
            <a:ext cx="1296144" cy="50405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106 tones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6" name="正方形/長方形 135"/>
          <p:cNvSpPr/>
          <p:nvPr/>
        </p:nvSpPr>
        <p:spPr bwMode="auto">
          <a:xfrm>
            <a:off x="7020272" y="6093296"/>
            <a:ext cx="1296144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rgbClr val="000000"/>
                </a:solidFill>
              </a:rPr>
              <a:t>2</a:t>
            </a: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6 tones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8" name="正方形/長方形 137"/>
          <p:cNvSpPr/>
          <p:nvPr/>
        </p:nvSpPr>
        <p:spPr bwMode="auto">
          <a:xfrm>
            <a:off x="7020272" y="5373216"/>
            <a:ext cx="1296144" cy="2880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 smtClean="0">
                <a:solidFill>
                  <a:srgbClr val="000000"/>
                </a:solidFill>
              </a:rPr>
              <a:t>52</a:t>
            </a: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 tones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9" name="正方形/長方形 138"/>
          <p:cNvSpPr/>
          <p:nvPr/>
        </p:nvSpPr>
        <p:spPr bwMode="auto">
          <a:xfrm>
            <a:off x="7020272" y="5877272"/>
            <a:ext cx="1296144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rgbClr val="000000"/>
                </a:solidFill>
              </a:rPr>
              <a:t>2</a:t>
            </a: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6 tones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0" name="正方形/長方形 139"/>
          <p:cNvSpPr/>
          <p:nvPr/>
        </p:nvSpPr>
        <p:spPr bwMode="auto">
          <a:xfrm>
            <a:off x="7020272" y="5661248"/>
            <a:ext cx="1296144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>
                <a:solidFill>
                  <a:srgbClr val="000000"/>
                </a:solidFill>
              </a:rPr>
              <a:t>2</a:t>
            </a:r>
            <a:r>
              <a:rPr kumimoji="0" lang="en-US" altLang="ja-JP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6" charset="0"/>
                <a:ea typeface="MS Gothic" charset="-128"/>
              </a:rPr>
              <a:t>6 tones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1" name="左中かっこ 140"/>
          <p:cNvSpPr/>
          <p:nvPr/>
        </p:nvSpPr>
        <p:spPr bwMode="auto">
          <a:xfrm>
            <a:off x="6444208" y="5455189"/>
            <a:ext cx="288032" cy="1368152"/>
          </a:xfrm>
          <a:prstGeom prst="leftBrace">
            <a:avLst>
              <a:gd name="adj1" fmla="val 53560"/>
              <a:gd name="adj2" fmla="val 2222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938262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正方形/長方形 31"/>
          <p:cNvSpPr/>
          <p:nvPr/>
        </p:nvSpPr>
        <p:spPr bwMode="auto">
          <a:xfrm>
            <a:off x="4860032" y="3356992"/>
            <a:ext cx="576064" cy="5760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5436096" y="3356992"/>
            <a:ext cx="1080120" cy="5760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正方形/長方形 33"/>
          <p:cNvSpPr/>
          <p:nvPr/>
        </p:nvSpPr>
        <p:spPr bwMode="auto">
          <a:xfrm>
            <a:off x="4283968" y="3356992"/>
            <a:ext cx="576064" cy="576064"/>
          </a:xfrm>
          <a:prstGeom prst="rect">
            <a:avLst/>
          </a:prstGeom>
          <a:solidFill>
            <a:srgbClr val="FF66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35" name="正方形/長方形 34"/>
          <p:cNvSpPr/>
          <p:nvPr/>
        </p:nvSpPr>
        <p:spPr bwMode="auto">
          <a:xfrm>
            <a:off x="6516216" y="3348608"/>
            <a:ext cx="1728192" cy="5760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正方形/長方形 27"/>
          <p:cNvSpPr/>
          <p:nvPr/>
        </p:nvSpPr>
        <p:spPr bwMode="auto">
          <a:xfrm>
            <a:off x="4716016" y="3212976"/>
            <a:ext cx="576064" cy="5760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正方形/長方形 28"/>
          <p:cNvSpPr/>
          <p:nvPr/>
        </p:nvSpPr>
        <p:spPr bwMode="auto">
          <a:xfrm>
            <a:off x="5300464" y="3212976"/>
            <a:ext cx="1080120" cy="5760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正方形/長方形 29"/>
          <p:cNvSpPr/>
          <p:nvPr/>
        </p:nvSpPr>
        <p:spPr bwMode="auto">
          <a:xfrm>
            <a:off x="4139952" y="3212976"/>
            <a:ext cx="576064" cy="576064"/>
          </a:xfrm>
          <a:prstGeom prst="rect">
            <a:avLst/>
          </a:prstGeom>
          <a:solidFill>
            <a:srgbClr val="3366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6380584" y="3212976"/>
            <a:ext cx="1728192" cy="5760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正方形/長方形 23"/>
          <p:cNvSpPr/>
          <p:nvPr/>
        </p:nvSpPr>
        <p:spPr bwMode="auto">
          <a:xfrm>
            <a:off x="4572000" y="3068960"/>
            <a:ext cx="576064" cy="5760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正方形/長方形 24"/>
          <p:cNvSpPr/>
          <p:nvPr/>
        </p:nvSpPr>
        <p:spPr bwMode="auto">
          <a:xfrm>
            <a:off x="5148064" y="3077344"/>
            <a:ext cx="1080120" cy="5760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正方形/長方形 25"/>
          <p:cNvSpPr/>
          <p:nvPr/>
        </p:nvSpPr>
        <p:spPr bwMode="auto">
          <a:xfrm>
            <a:off x="3995936" y="3068960"/>
            <a:ext cx="576064" cy="576064"/>
          </a:xfrm>
          <a:prstGeom prst="rect">
            <a:avLst/>
          </a:prstGeom>
          <a:solidFill>
            <a:srgbClr val="FF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 altLang="ja-JP" sz="1400" dirty="0" smtClean="0">
              <a:solidFill>
                <a:schemeClr val="tx1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 bwMode="auto">
          <a:xfrm>
            <a:off x="6228184" y="3068960"/>
            <a:ext cx="1728192" cy="5760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ja-JP" dirty="0" smtClean="0"/>
              <a:t>Possible Solution #2</a:t>
            </a:r>
            <a:endParaRPr lang="en-US" sz="2800" dirty="0"/>
          </a:p>
        </p:txBody>
      </p:sp>
      <p:sp>
        <p:nvSpPr>
          <p:cNvPr id="3" name="正方形/長方形 2"/>
          <p:cNvSpPr/>
          <p:nvPr/>
        </p:nvSpPr>
        <p:spPr bwMode="auto">
          <a:xfrm>
            <a:off x="1043608" y="2924944"/>
            <a:ext cx="1728192" cy="5760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L-Preamble</a:t>
            </a:r>
            <a:endParaRPr kumimoji="0" lang="ja-JP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2771800" y="2924944"/>
            <a:ext cx="1080120" cy="5760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HE-SIG-A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正方形/長方形 9"/>
          <p:cNvSpPr/>
          <p:nvPr/>
        </p:nvSpPr>
        <p:spPr bwMode="auto">
          <a:xfrm>
            <a:off x="4427984" y="2924944"/>
            <a:ext cx="576064" cy="5760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HE-STF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正方形/長方形 10"/>
          <p:cNvSpPr/>
          <p:nvPr/>
        </p:nvSpPr>
        <p:spPr bwMode="auto">
          <a:xfrm>
            <a:off x="5004048" y="2924944"/>
            <a:ext cx="1080120" cy="5760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HE</a:t>
            </a:r>
            <a:r>
              <a:rPr lang="en-US" altLang="ja-JP" sz="1400" dirty="0" smtClean="0">
                <a:solidFill>
                  <a:schemeClr val="tx1"/>
                </a:solidFill>
              </a:rPr>
              <a:t>-LTF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正方形/長方形 12"/>
          <p:cNvSpPr/>
          <p:nvPr/>
        </p:nvSpPr>
        <p:spPr bwMode="auto">
          <a:xfrm>
            <a:off x="3851920" y="2924944"/>
            <a:ext cx="576064" cy="57606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HE-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400" dirty="0" smtClean="0">
                <a:solidFill>
                  <a:schemeClr val="tx1"/>
                </a:solidFill>
              </a:rPr>
              <a:t>SIG-B</a:t>
            </a: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正方形/長方形 13"/>
          <p:cNvSpPr/>
          <p:nvPr/>
        </p:nvSpPr>
        <p:spPr bwMode="auto">
          <a:xfrm>
            <a:off x="6084168" y="2924944"/>
            <a:ext cx="1728192" cy="57606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800" dirty="0" smtClean="0">
                <a:solidFill>
                  <a:schemeClr val="tx1"/>
                </a:solidFill>
              </a:rPr>
              <a:t>Data</a:t>
            </a:r>
            <a:endParaRPr kumimoji="0" lang="ja-JP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" name="直線コネクタ 7"/>
          <p:cNvCxnSpPr/>
          <p:nvPr/>
        </p:nvCxnSpPr>
        <p:spPr bwMode="auto">
          <a:xfrm flipV="1">
            <a:off x="3851920" y="2348880"/>
            <a:ext cx="0" cy="50405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直線矢印コネクタ 15"/>
          <p:cNvCxnSpPr/>
          <p:nvPr/>
        </p:nvCxnSpPr>
        <p:spPr bwMode="auto">
          <a:xfrm flipH="1">
            <a:off x="1043608" y="2564904"/>
            <a:ext cx="280831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9" name="直線矢印コネクタ 18"/>
          <p:cNvCxnSpPr/>
          <p:nvPr/>
        </p:nvCxnSpPr>
        <p:spPr bwMode="auto">
          <a:xfrm flipH="1" flipV="1">
            <a:off x="3851920" y="2564904"/>
            <a:ext cx="4392488" cy="929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8" name="テキスト ボックス 17"/>
          <p:cNvSpPr txBox="1"/>
          <p:nvPr/>
        </p:nvSpPr>
        <p:spPr>
          <a:xfrm>
            <a:off x="1475656" y="1916832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rgbClr val="000000"/>
                </a:solidFill>
              </a:rPr>
              <a:t>for all users</a:t>
            </a:r>
          </a:p>
          <a:p>
            <a:pPr algn="ctr"/>
            <a:r>
              <a:rPr kumimoji="1" lang="en-US" altLang="ja-JP" sz="1800" dirty="0" smtClean="0">
                <a:solidFill>
                  <a:srgbClr val="000000"/>
                </a:solidFill>
              </a:rPr>
              <a:t>(omni-directional)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4067944" y="1926124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 smtClean="0">
                <a:solidFill>
                  <a:srgbClr val="000000"/>
                </a:solidFill>
              </a:rPr>
              <a:t>per set of space-time streams</a:t>
            </a:r>
          </a:p>
          <a:p>
            <a:pPr algn="ctr"/>
            <a:r>
              <a:rPr kumimoji="1" lang="en-US" altLang="ja-JP" sz="1800" dirty="0" smtClean="0">
                <a:solidFill>
                  <a:srgbClr val="000000"/>
                </a:solidFill>
              </a:rPr>
              <a:t>(directional)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42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899592" y="4581128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rgbClr val="000000"/>
                </a:solidFill>
              </a:rPr>
              <a:t>Segmentation (RU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allocation)</a:t>
            </a:r>
            <a:r>
              <a:rPr kumimoji="1" lang="ja-JP" altLang="en-US" sz="1800" dirty="0" smtClean="0">
                <a:solidFill>
                  <a:srgbClr val="000000"/>
                </a:solidFill>
              </a:rPr>
              <a:t> </a:t>
            </a:r>
            <a:r>
              <a:rPr kumimoji="1" lang="en-US" altLang="ja-JP" sz="1800" dirty="0" smtClean="0">
                <a:solidFill>
                  <a:srgbClr val="000000"/>
                </a:solidFill>
              </a:rPr>
              <a:t>for each set of space-time streams could be expressed in common part of HE SIG-B. They can be different among sets of space-time streams.</a:t>
            </a:r>
            <a:endParaRPr kumimoji="1" lang="ja-JP" altLang="en-US" sz="1800" dirty="0">
              <a:solidFill>
                <a:srgbClr val="000000"/>
              </a:solidFill>
            </a:endParaRPr>
          </a:p>
        </p:txBody>
      </p:sp>
      <p:sp>
        <p:nvSpPr>
          <p:cNvPr id="53" name="上矢印 52"/>
          <p:cNvSpPr/>
          <p:nvPr/>
        </p:nvSpPr>
        <p:spPr bwMode="auto">
          <a:xfrm>
            <a:off x="3995936" y="4005064"/>
            <a:ext cx="576064" cy="576064"/>
          </a:xfrm>
          <a:prstGeom prst="up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899592" y="5703639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000000"/>
                </a:solidFill>
              </a:rPr>
              <a:t>Indication of RU location for each STA is also a subject.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23891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altLang="ja-JP" dirty="0" smtClean="0"/>
              <a:t>Reuse of VHT</a:t>
            </a:r>
            <a:r>
              <a:rPr lang="ja-JP" altLang="en-US" dirty="0" smtClean="0"/>
              <a:t> </a:t>
            </a:r>
            <a:r>
              <a:rPr lang="en-US" altLang="ja-JP" dirty="0" smtClean="0"/>
              <a:t>SIG</a:t>
            </a:r>
            <a:r>
              <a:rPr lang="ja-JP" altLang="en-US" dirty="0" smtClean="0"/>
              <a:t>-</a:t>
            </a:r>
            <a:r>
              <a:rPr lang="en-US" altLang="ja-JP" dirty="0" smtClean="0"/>
              <a:t>A1</a:t>
            </a:r>
            <a:r>
              <a:rPr lang="ja-JP" altLang="en-US" dirty="0" smtClean="0"/>
              <a:t> </a:t>
            </a:r>
            <a:r>
              <a:rPr lang="en-US" altLang="ja-JP" dirty="0" smtClean="0"/>
              <a:t>format</a:t>
            </a:r>
            <a:r>
              <a:rPr lang="ja-JP" altLang="en-US" dirty="0" smtClean="0"/>
              <a:t> </a:t>
            </a:r>
            <a:r>
              <a:rPr lang="en-US" altLang="ja-JP" dirty="0" smtClean="0"/>
              <a:t>was proposed for 11ax DL</a:t>
            </a:r>
            <a:r>
              <a:rPr lang="ja-JP" altLang="en-US" dirty="0" smtClean="0"/>
              <a:t> </a:t>
            </a:r>
            <a:r>
              <a:rPr lang="en-US" altLang="ja-JP" dirty="0" smtClean="0"/>
              <a:t>MU</a:t>
            </a:r>
            <a:r>
              <a:rPr lang="ja-JP" altLang="en-US" dirty="0" smtClean="0"/>
              <a:t> </a:t>
            </a:r>
            <a:r>
              <a:rPr lang="en-US" altLang="ja-JP" dirty="0" smtClean="0"/>
              <a:t>transmission</a:t>
            </a:r>
          </a:p>
          <a:p>
            <a:pPr>
              <a:buFont typeface="Arial"/>
              <a:buChar char="•"/>
            </a:pPr>
            <a:r>
              <a:rPr lang="en-US" altLang="ja-JP" dirty="0" smtClean="0"/>
              <a:t>It is required</a:t>
            </a:r>
            <a:r>
              <a:rPr lang="ja-JP" altLang="en-US" dirty="0" smtClean="0"/>
              <a:t> </a:t>
            </a:r>
            <a:r>
              <a:rPr lang="en-US" altLang="ja-JP" dirty="0" smtClean="0"/>
              <a:t>to study the following issues:</a:t>
            </a:r>
          </a:p>
          <a:p>
            <a:pPr lvl="1">
              <a:buFont typeface="Arial"/>
              <a:buChar char="•"/>
            </a:pPr>
            <a:r>
              <a:rPr lang="en-US" altLang="ja-JP" sz="2400" dirty="0" smtClean="0"/>
              <a:t>Group ID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expression</a:t>
            </a:r>
            <a:r>
              <a:rPr lang="ja-JP" altLang="en-US" sz="2400" dirty="0"/>
              <a:t> </a:t>
            </a:r>
            <a:r>
              <a:rPr lang="en-US" altLang="ja-JP" sz="2400" dirty="0" smtClean="0"/>
              <a:t>for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combination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with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OFDMA</a:t>
            </a:r>
          </a:p>
          <a:p>
            <a:pPr lvl="1">
              <a:buFont typeface="Arial"/>
              <a:buChar char="•"/>
            </a:pPr>
            <a:r>
              <a:rPr lang="en-US" altLang="ja-JP" sz="2400" dirty="0"/>
              <a:t>I</a:t>
            </a:r>
            <a:r>
              <a:rPr lang="en-US" altLang="ja-JP" sz="2400" dirty="0" smtClean="0"/>
              <a:t>ndication of RU location for each STA</a:t>
            </a:r>
          </a:p>
          <a:p>
            <a:pPr lvl="1">
              <a:buFont typeface="Arial"/>
              <a:buChar char="•"/>
            </a:pPr>
            <a:r>
              <a:rPr lang="en-US" altLang="ja-JP" sz="2400" dirty="0" smtClean="0"/>
              <a:t>Detailed HE SIG-A format</a:t>
            </a:r>
            <a:endParaRPr kumimoji="1" lang="en-US" altLang="ja-JP" sz="2400" dirty="0" smtClean="0"/>
          </a:p>
          <a:p>
            <a:pPr lvl="1">
              <a:buFont typeface="Arial"/>
              <a:buChar char="•"/>
            </a:pPr>
            <a:endParaRPr kumimoji="1" lang="ja-JP" altLang="en-US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K. Yunoki &amp; B. Zhao, KDDI R&amp;D Labs.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622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.11_テンプレー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802.11_テンプレート.potx</Template>
  <TotalTime>2436</TotalTime>
  <Words>1621</Words>
  <Application>Microsoft Macintosh PowerPoint</Application>
  <PresentationFormat>画面に合わせる (4:3)</PresentationFormat>
  <Paragraphs>270</Paragraphs>
  <Slides>11</Slides>
  <Notes>11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3" baseType="lpstr">
      <vt:lpstr>802.11_テンプレート</vt:lpstr>
      <vt:lpstr>文書</vt:lpstr>
      <vt:lpstr>DL MU Signalling</vt:lpstr>
      <vt:lpstr>Background</vt:lpstr>
      <vt:lpstr>DL MU-MIMO Signalling (11ac)</vt:lpstr>
      <vt:lpstr>Assumption #1 for 11ax DL MU transmission</vt:lpstr>
      <vt:lpstr>Possible Solution #1</vt:lpstr>
      <vt:lpstr>Possible Solution #1 (+α)</vt:lpstr>
      <vt:lpstr>Assumption #2 for 11ax DL MU transmission</vt:lpstr>
      <vt:lpstr>Possible Solution #2</vt:lpstr>
      <vt:lpstr>Summary</vt:lpstr>
      <vt:lpstr>Straw Poll</vt:lpstr>
      <vt:lpstr>References</vt:lpstr>
    </vt:vector>
  </TitlesOfParts>
  <Manager/>
  <Company>KDDI R&amp;D Laboratories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DL MU Signalling</dc:title>
  <dc:subject/>
  <dc:creator>Katsuo Yunoki</dc:creator>
  <cp:keywords/>
  <dc:description/>
  <cp:lastModifiedBy>柚木 克夫</cp:lastModifiedBy>
  <cp:revision>162</cp:revision>
  <cp:lastPrinted>1601-01-01T00:00:00Z</cp:lastPrinted>
  <dcterms:created xsi:type="dcterms:W3CDTF">2014-04-14T10:59:07Z</dcterms:created>
  <dcterms:modified xsi:type="dcterms:W3CDTF">2015-09-11T04:38:32Z</dcterms:modified>
  <cp:category/>
</cp:coreProperties>
</file>