
<file path=[Content_Types].xml><?xml version="1.0" encoding="utf-8"?>
<Types xmlns="http://schemas.openxmlformats.org/package/2006/content-types">
  <Default Extension="bin" ContentType="application/vnd.openxmlformats-officedocument.oleObject"/>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8" r:id="rId1"/>
  </p:sldMasterIdLst>
  <p:notesMasterIdLst>
    <p:notesMasterId r:id="rId69"/>
  </p:notesMasterIdLst>
  <p:handoutMasterIdLst>
    <p:handoutMasterId r:id="rId70"/>
  </p:handoutMasterIdLst>
  <p:sldIdLst>
    <p:sldId id="269" r:id="rId2"/>
    <p:sldId id="278" r:id="rId3"/>
    <p:sldId id="1454" r:id="rId4"/>
    <p:sldId id="1455" r:id="rId5"/>
    <p:sldId id="358" r:id="rId6"/>
    <p:sldId id="359" r:id="rId7"/>
    <p:sldId id="287" r:id="rId8"/>
    <p:sldId id="343" r:id="rId9"/>
    <p:sldId id="344" r:id="rId10"/>
    <p:sldId id="345" r:id="rId11"/>
    <p:sldId id="1378" r:id="rId12"/>
    <p:sldId id="1423" r:id="rId13"/>
    <p:sldId id="1411" r:id="rId14"/>
    <p:sldId id="1486" r:id="rId15"/>
    <p:sldId id="1420" r:id="rId16"/>
    <p:sldId id="1412" r:id="rId17"/>
    <p:sldId id="1487" r:id="rId18"/>
    <p:sldId id="1518" r:id="rId19"/>
    <p:sldId id="1469" r:id="rId20"/>
    <p:sldId id="1285" r:id="rId21"/>
    <p:sldId id="1538" r:id="rId22"/>
    <p:sldId id="1468" r:id="rId23"/>
    <p:sldId id="1164" r:id="rId24"/>
    <p:sldId id="1562" r:id="rId25"/>
    <p:sldId id="1101" r:id="rId26"/>
    <p:sldId id="1581" r:id="rId27"/>
    <p:sldId id="1102" r:id="rId28"/>
    <p:sldId id="1092" r:id="rId29"/>
    <p:sldId id="1099" r:id="rId30"/>
    <p:sldId id="1174" r:id="rId31"/>
    <p:sldId id="1175" r:id="rId32"/>
    <p:sldId id="1176" r:id="rId33"/>
    <p:sldId id="1382" r:id="rId34"/>
    <p:sldId id="1415" r:id="rId35"/>
    <p:sldId id="1416" r:id="rId36"/>
    <p:sldId id="1417" r:id="rId37"/>
    <p:sldId id="1536" r:id="rId38"/>
    <p:sldId id="1521" r:id="rId39"/>
    <p:sldId id="1522" r:id="rId40"/>
    <p:sldId id="1582" r:id="rId41"/>
    <p:sldId id="1580" r:id="rId42"/>
    <p:sldId id="1419" r:id="rId43"/>
    <p:sldId id="1381" r:id="rId44"/>
    <p:sldId id="1528" r:id="rId45"/>
    <p:sldId id="1404" r:id="rId46"/>
    <p:sldId id="1405" r:id="rId47"/>
    <p:sldId id="1529" r:id="rId48"/>
    <p:sldId id="1526" r:id="rId49"/>
    <p:sldId id="1527" r:id="rId50"/>
    <p:sldId id="1583" r:id="rId51"/>
    <p:sldId id="1584" r:id="rId52"/>
    <p:sldId id="1572" r:id="rId53"/>
    <p:sldId id="1500" r:id="rId54"/>
    <p:sldId id="1167" r:id="rId55"/>
    <p:sldId id="1165" r:id="rId56"/>
    <p:sldId id="1375" r:id="rId57"/>
    <p:sldId id="1376" r:id="rId58"/>
    <p:sldId id="1400" r:id="rId59"/>
    <p:sldId id="619" r:id="rId60"/>
    <p:sldId id="621" r:id="rId61"/>
    <p:sldId id="1561" r:id="rId62"/>
    <p:sldId id="1555" r:id="rId63"/>
    <p:sldId id="1556" r:id="rId64"/>
    <p:sldId id="1557" r:id="rId65"/>
    <p:sldId id="1558" r:id="rId66"/>
    <p:sldId id="1559" r:id="rId67"/>
    <p:sldId id="1560" r:id="rId68"/>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Times New Roman" pitchFamily="18" charset="0"/>
        <a:ea typeface="+mn-ea"/>
        <a:cs typeface="Arial" pitchFamily="34" charset="0"/>
      </a:defRPr>
    </a:lvl6pPr>
    <a:lvl7pPr marL="2743200" algn="l" defTabSz="914400" rtl="0" eaLnBrk="1" latinLnBrk="0" hangingPunct="1">
      <a:defRPr sz="1200" kern="1200">
        <a:solidFill>
          <a:schemeClr val="tx1"/>
        </a:solidFill>
        <a:latin typeface="Times New Roman" pitchFamily="18" charset="0"/>
        <a:ea typeface="+mn-ea"/>
        <a:cs typeface="Arial" pitchFamily="34" charset="0"/>
      </a:defRPr>
    </a:lvl7pPr>
    <a:lvl8pPr marL="3200400" algn="l" defTabSz="914400" rtl="0" eaLnBrk="1" latinLnBrk="0" hangingPunct="1">
      <a:defRPr sz="1200" kern="1200">
        <a:solidFill>
          <a:schemeClr val="tx1"/>
        </a:solidFill>
        <a:latin typeface="Times New Roman" pitchFamily="18" charset="0"/>
        <a:ea typeface="+mn-ea"/>
        <a:cs typeface="Arial" pitchFamily="34" charset="0"/>
      </a:defRPr>
    </a:lvl8pPr>
    <a:lvl9pPr marL="3657600" algn="l" defTabSz="914400" rtl="0" eaLnBrk="1" latinLnBrk="0" hangingPunct="1">
      <a:defRPr sz="1200" kern="1200">
        <a:solidFill>
          <a:schemeClr val="tx1"/>
        </a:solidFill>
        <a:latin typeface="Times New Roman" pitchFamily="18"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961" autoAdjust="0"/>
    <p:restoredTop sz="94660" autoAdjust="0"/>
  </p:normalViewPr>
  <p:slideViewPr>
    <p:cSldViewPr>
      <p:cViewPr varScale="1">
        <p:scale>
          <a:sx n="115" d="100"/>
          <a:sy n="115" d="100"/>
        </p:scale>
        <p:origin x="-1140" y="-96"/>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00" d="100"/>
        <a:sy n="100" d="100"/>
      </p:scale>
      <p:origin x="0" y="7032"/>
    </p:cViewPr>
  </p:sorterViewPr>
  <p:notesViewPr>
    <p:cSldViewPr>
      <p:cViewPr>
        <p:scale>
          <a:sx n="100" d="100"/>
          <a:sy n="100" d="100"/>
        </p:scale>
        <p:origin x="-72" y="-72"/>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image" Target="../media/image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224349" y="177284"/>
            <a:ext cx="2014526"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a:latin typeface="Arial" pitchFamily="34" charset="0"/>
                <a:cs typeface="Arial" pitchFamily="34" charset="0"/>
              </a:defRPr>
            </a:lvl1pPr>
          </a:lstStyle>
          <a:p>
            <a:pPr>
              <a:defRPr/>
            </a:pPr>
            <a:r>
              <a:rPr lang="en-US" dirty="0"/>
              <a:t>doc.: IEEE </a:t>
            </a:r>
            <a:r>
              <a:rPr lang="en-US" dirty="0" smtClean="0"/>
              <a:t>802.11-15/1030r0</a:t>
            </a:r>
            <a:endParaRPr lang="en-US" dirty="0"/>
          </a:p>
        </p:txBody>
      </p:sp>
      <p:sp>
        <p:nvSpPr>
          <p:cNvPr id="3075" name="Rectangle 3"/>
          <p:cNvSpPr>
            <a:spLocks noGrp="1" noChangeArrowheads="1"/>
          </p:cNvSpPr>
          <p:nvPr>
            <p:ph type="dt" sz="quarter" idx="1"/>
          </p:nvPr>
        </p:nvSpPr>
        <p:spPr bwMode="auto">
          <a:xfrm>
            <a:off x="695325" y="177284"/>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smtClean="0"/>
              <a:t>May 2015</a:t>
            </a:r>
            <a:endParaRPr lang="en-US" dirty="0"/>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Andrew Myles, Cisco</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mn-cs"/>
              </a:defRPr>
            </a:lvl1pPr>
          </a:lstStyle>
          <a:p>
            <a:pPr>
              <a:defRPr/>
            </a:pPr>
            <a:r>
              <a:rPr lang="en-US"/>
              <a:t>Page </a:t>
            </a:r>
            <a:fld id="{0AC92585-5460-48EC-A28F-298482A080F4}" type="slidenum">
              <a:rPr lang="en-US"/>
              <a:pPr>
                <a:defRPr/>
              </a:pPr>
              <a:t>‹#›</a:t>
            </a:fld>
            <a:endParaRPr lang="en-US"/>
          </a:p>
        </p:txBody>
      </p:sp>
      <p:sp>
        <p:nvSpPr>
          <p:cNvPr id="9114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91143"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3450" eaLnBrk="0" hangingPunct="0"/>
            <a:r>
              <a:rPr lang="en-US"/>
              <a:t>Submission</a:t>
            </a:r>
          </a:p>
        </p:txBody>
      </p:sp>
      <p:sp>
        <p:nvSpPr>
          <p:cNvPr id="91144"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10214944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267212" y="97909"/>
            <a:ext cx="2014526"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smtClean="0">
                <a:latin typeface="Arial" pitchFamily="34" charset="0"/>
                <a:cs typeface="Arial" pitchFamily="34" charset="0"/>
              </a:defRPr>
            </a:lvl1pPr>
          </a:lstStyle>
          <a:p>
            <a:pPr>
              <a:defRPr/>
            </a:pPr>
            <a:r>
              <a:rPr lang="en-US" dirty="0" smtClean="0"/>
              <a:t>doc.: IEEE 802.11-15/1030r0</a:t>
            </a:r>
            <a:endParaRPr lang="en-US" dirty="0"/>
          </a:p>
        </p:txBody>
      </p:sp>
      <p:sp>
        <p:nvSpPr>
          <p:cNvPr id="2051" name="Rectangle 3"/>
          <p:cNvSpPr>
            <a:spLocks noGrp="1" noChangeArrowheads="1"/>
          </p:cNvSpPr>
          <p:nvPr>
            <p:ph type="dt" idx="1"/>
          </p:nvPr>
        </p:nvSpPr>
        <p:spPr bwMode="auto">
          <a:xfrm>
            <a:off x="654050" y="97909"/>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smtClean="0"/>
              <a:t>May 2015</a:t>
            </a:r>
            <a:endParaRPr lang="en-US" dirty="0"/>
          </a:p>
        </p:txBody>
      </p:sp>
      <p:sp>
        <p:nvSpPr>
          <p:cNvPr id="6758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a:t>Andrew Myles, Cisco</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Page </a:t>
            </a:r>
            <a:fld id="{18D10512-F400-46E6-9813-0191A717DA9A}" type="slidenum">
              <a:rPr lang="en-US"/>
              <a:pPr>
                <a:defRPr/>
              </a:pPr>
              <a:t>‹#›</a:t>
            </a:fld>
            <a:endParaRPr lang="en-US"/>
          </a:p>
        </p:txBody>
      </p:sp>
      <p:sp>
        <p:nvSpPr>
          <p:cNvPr id="67592"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t>Submission</a:t>
            </a:r>
          </a:p>
        </p:txBody>
      </p:sp>
      <p:sp>
        <p:nvSpPr>
          <p:cNvPr id="67593"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67594"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93641149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1204" name="Rectangle 6"/>
          <p:cNvSpPr>
            <a:spLocks noGrp="1" noChangeArrowheads="1"/>
          </p:cNvSpPr>
          <p:nvPr>
            <p:ph type="ftr" sz="quarter" idx="4"/>
          </p:nvPr>
        </p:nvSpPr>
        <p:spPr/>
        <p:txBody>
          <a:bodyPr/>
          <a:lstStyle/>
          <a:p>
            <a:pPr lvl="4">
              <a:defRPr/>
            </a:pPr>
            <a:r>
              <a:rPr lang="en-US" smtClean="0"/>
              <a:t>Andrew Myles, Cisco</a:t>
            </a:r>
          </a:p>
        </p:txBody>
      </p:sp>
      <p:sp>
        <p:nvSpPr>
          <p:cNvPr id="51205" name="Rectangle 7"/>
          <p:cNvSpPr>
            <a:spLocks noGrp="1" noChangeArrowheads="1"/>
          </p:cNvSpPr>
          <p:nvPr>
            <p:ph type="sldNum" sz="quarter" idx="5"/>
          </p:nvPr>
        </p:nvSpPr>
        <p:spPr/>
        <p:txBody>
          <a:bodyPr/>
          <a:lstStyle/>
          <a:p>
            <a:pPr>
              <a:defRPr/>
            </a:pPr>
            <a:r>
              <a:rPr lang="en-US" smtClean="0"/>
              <a:t>Page </a:t>
            </a:r>
            <a:fld id="{BFD8823A-E707-449B-AE25-47FA80230A05}" type="slidenum">
              <a:rPr lang="en-US" smtClean="0"/>
              <a:pPr>
                <a:defRPr/>
              </a:pPr>
              <a:t>1</a:t>
            </a:fld>
            <a:endParaRPr lang="en-US" smtClean="0"/>
          </a:p>
        </p:txBody>
      </p:sp>
      <p:sp>
        <p:nvSpPr>
          <p:cNvPr id="68614" name="Rectangle 2"/>
          <p:cNvSpPr>
            <a:spLocks noGrp="1" noRot="1" noChangeAspect="1" noChangeArrowheads="1" noTextEdit="1"/>
          </p:cNvSpPr>
          <p:nvPr>
            <p:ph type="sldImg"/>
          </p:nvPr>
        </p:nvSpPr>
        <p:spPr>
          <a:xfrm>
            <a:off x="1154113" y="701675"/>
            <a:ext cx="4625975"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xfrm>
            <a:off x="1154113" y="701675"/>
            <a:ext cx="4625975" cy="3468688"/>
          </a:xfrm>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909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9093"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3D1A59B5-D02F-49DB-BB03-3A8221519EA6}" type="slidenum">
              <a:rPr lang="en-US" smtClean="0"/>
              <a:pPr>
                <a:defRPr/>
              </a:pPr>
              <a:t>59</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xfrm>
            <a:off x="1154113" y="701675"/>
            <a:ext cx="4625975" cy="3468688"/>
          </a:xfrm>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9011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9011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2073216F-0B4B-4910-B495-C6A165BA6051}" type="slidenum">
              <a:rPr lang="en-US" smtClean="0"/>
              <a:pPr>
                <a:defRPr/>
              </a:pPr>
              <a:t>60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6963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2228" name="Rectangle 6"/>
          <p:cNvSpPr>
            <a:spLocks noGrp="1" noChangeArrowheads="1"/>
          </p:cNvSpPr>
          <p:nvPr>
            <p:ph type="ftr" sz="quarter" idx="4"/>
          </p:nvPr>
        </p:nvSpPr>
        <p:spPr/>
        <p:txBody>
          <a:bodyPr/>
          <a:lstStyle/>
          <a:p>
            <a:pPr lvl="4">
              <a:defRPr/>
            </a:pPr>
            <a:r>
              <a:rPr lang="en-US" smtClean="0"/>
              <a:t>Andrew Myles, Cisco</a:t>
            </a:r>
          </a:p>
        </p:txBody>
      </p:sp>
      <p:sp>
        <p:nvSpPr>
          <p:cNvPr id="52229" name="Rectangle 7"/>
          <p:cNvSpPr>
            <a:spLocks noGrp="1" noChangeArrowheads="1"/>
          </p:cNvSpPr>
          <p:nvPr>
            <p:ph type="sldNum" sz="quarter" idx="5"/>
          </p:nvPr>
        </p:nvSpPr>
        <p:spPr/>
        <p:txBody>
          <a:bodyPr/>
          <a:lstStyle/>
          <a:p>
            <a:pPr>
              <a:defRPr/>
            </a:pPr>
            <a:r>
              <a:rPr lang="en-US" smtClean="0"/>
              <a:t>Page </a:t>
            </a:r>
            <a:fld id="{19B6D425-D6D0-4B30-A6C8-1418EA409DD4}" type="slidenum">
              <a:rPr lang="en-US" smtClean="0"/>
              <a:pPr>
                <a:defRPr/>
              </a:pPr>
              <a:t>2</a:t>
            </a:fld>
            <a:endParaRPr lang="en-US" smtClean="0"/>
          </a:p>
        </p:txBody>
      </p:sp>
      <p:sp>
        <p:nvSpPr>
          <p:cNvPr id="69638" name="Rectangle 2"/>
          <p:cNvSpPr>
            <a:spLocks noGrp="1" noRot="1" noChangeAspect="1" noChangeArrowheads="1" noTextEdit="1"/>
          </p:cNvSpPr>
          <p:nvPr>
            <p:ph type="sldImg"/>
          </p:nvPr>
        </p:nvSpPr>
        <p:spPr>
          <a:xfrm>
            <a:off x="1154113" y="701675"/>
            <a:ext cx="4625975" cy="3468688"/>
          </a:xfrm>
          <a:ln cap="flat"/>
        </p:spPr>
      </p:sp>
      <p:sp>
        <p:nvSpPr>
          <p:cNvPr id="696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AU"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475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7348" name="Rectangle 6"/>
          <p:cNvSpPr>
            <a:spLocks noGrp="1" noChangeArrowheads="1"/>
          </p:cNvSpPr>
          <p:nvPr>
            <p:ph type="ftr" sz="quarter" idx="4"/>
          </p:nvPr>
        </p:nvSpPr>
        <p:spPr/>
        <p:txBody>
          <a:bodyPr/>
          <a:lstStyle/>
          <a:p>
            <a:pPr lvl="4">
              <a:defRPr/>
            </a:pPr>
            <a:r>
              <a:rPr lang="en-US" smtClean="0"/>
              <a:t>Andrew Myles, Cisco</a:t>
            </a:r>
          </a:p>
        </p:txBody>
      </p:sp>
      <p:sp>
        <p:nvSpPr>
          <p:cNvPr id="57349" name="Rectangle 7"/>
          <p:cNvSpPr>
            <a:spLocks noGrp="1" noChangeArrowheads="1"/>
          </p:cNvSpPr>
          <p:nvPr>
            <p:ph type="sldNum" sz="quarter" idx="5"/>
          </p:nvPr>
        </p:nvSpPr>
        <p:spPr/>
        <p:txBody>
          <a:bodyPr/>
          <a:lstStyle/>
          <a:p>
            <a:pPr>
              <a:defRPr/>
            </a:pPr>
            <a:r>
              <a:rPr lang="en-US" smtClean="0"/>
              <a:t>Page </a:t>
            </a:r>
            <a:fld id="{2F2DCEF6-C877-4C89-94C1-267D9DBAA387}" type="slidenum">
              <a:rPr lang="en-US" smtClean="0"/>
              <a:pPr>
                <a:defRPr/>
              </a:pPr>
              <a:t>5</a:t>
            </a:fld>
            <a:endParaRPr lang="en-US" smtClean="0"/>
          </a:p>
        </p:txBody>
      </p:sp>
      <p:sp>
        <p:nvSpPr>
          <p:cNvPr id="74758" name="Rectangle 2"/>
          <p:cNvSpPr>
            <a:spLocks noGrp="1" noRot="1" noChangeAspect="1" noChangeArrowheads="1" noTextEdit="1"/>
          </p:cNvSpPr>
          <p:nvPr>
            <p:ph type="sldImg"/>
          </p:nvPr>
        </p:nvSpPr>
        <p:spPr>
          <a:xfrm>
            <a:off x="1146175" y="695325"/>
            <a:ext cx="4641850" cy="3481388"/>
          </a:xfrm>
          <a:ln/>
        </p:spPr>
      </p:sp>
      <p:sp>
        <p:nvSpPr>
          <p:cNvPr id="74759" name="Rectangle 3"/>
          <p:cNvSpPr>
            <a:spLocks noGrp="1" noChangeArrowheads="1"/>
          </p:cNvSpPr>
          <p:nvPr>
            <p:ph type="body" idx="1"/>
          </p:nvPr>
        </p:nvSpPr>
        <p:spPr>
          <a:xfrm>
            <a:off x="693738" y="4408488"/>
            <a:ext cx="5546725" cy="41767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5779"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8372" name="Rectangle 6"/>
          <p:cNvSpPr>
            <a:spLocks noGrp="1" noChangeArrowheads="1"/>
          </p:cNvSpPr>
          <p:nvPr>
            <p:ph type="ftr" sz="quarter" idx="4"/>
          </p:nvPr>
        </p:nvSpPr>
        <p:spPr/>
        <p:txBody>
          <a:bodyPr/>
          <a:lstStyle/>
          <a:p>
            <a:pPr lvl="4">
              <a:defRPr/>
            </a:pPr>
            <a:r>
              <a:rPr lang="en-US" smtClean="0"/>
              <a:t>Andrew Myles, Cisco</a:t>
            </a:r>
          </a:p>
        </p:txBody>
      </p:sp>
      <p:sp>
        <p:nvSpPr>
          <p:cNvPr id="58373" name="Rectangle 7"/>
          <p:cNvSpPr>
            <a:spLocks noGrp="1" noChangeArrowheads="1"/>
          </p:cNvSpPr>
          <p:nvPr>
            <p:ph type="sldNum" sz="quarter" idx="5"/>
          </p:nvPr>
        </p:nvSpPr>
        <p:spPr/>
        <p:txBody>
          <a:bodyPr/>
          <a:lstStyle/>
          <a:p>
            <a:pPr>
              <a:defRPr/>
            </a:pPr>
            <a:r>
              <a:rPr lang="en-US" smtClean="0"/>
              <a:t>Page </a:t>
            </a:r>
            <a:fld id="{D0B0B235-776B-46DB-AFBD-00C204351477}" type="slidenum">
              <a:rPr lang="en-US" smtClean="0"/>
              <a:pPr>
                <a:defRPr/>
              </a:pPr>
              <a:t>6</a:t>
            </a:fld>
            <a:endParaRPr lang="en-US" smtClean="0"/>
          </a:p>
        </p:txBody>
      </p:sp>
      <p:sp>
        <p:nvSpPr>
          <p:cNvPr id="75782" name="Rectangle 2"/>
          <p:cNvSpPr>
            <a:spLocks noGrp="1" noChangeArrowheads="1"/>
          </p:cNvSpPr>
          <p:nvPr>
            <p:ph type="body" idx="1"/>
          </p:nvPr>
        </p:nvSpPr>
        <p:spPr>
          <a:xfrm>
            <a:off x="923925" y="4254500"/>
            <a:ext cx="5086350" cy="417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58" tIns="44779" rIns="91158" bIns="44779"/>
          <a:lstStyle/>
          <a:p>
            <a:pPr defTabSz="914400"/>
            <a:endParaRPr lang="en-US" smtClean="0"/>
          </a:p>
        </p:txBody>
      </p:sp>
      <p:sp>
        <p:nvSpPr>
          <p:cNvPr id="75783" name="Rectangle 3"/>
          <p:cNvSpPr>
            <a:spLocks noGrp="1" noRot="1" noChangeAspect="1" noChangeArrowheads="1" noTextEdit="1"/>
          </p:cNvSpPr>
          <p:nvPr>
            <p:ph type="sldImg"/>
          </p:nvPr>
        </p:nvSpPr>
        <p:spPr>
          <a:xfrm>
            <a:off x="1146175" y="695325"/>
            <a:ext cx="4641850" cy="3481388"/>
          </a:xfrm>
          <a:ln cap="flat"/>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680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9396" name="Rectangle 6"/>
          <p:cNvSpPr>
            <a:spLocks noGrp="1" noChangeArrowheads="1"/>
          </p:cNvSpPr>
          <p:nvPr>
            <p:ph type="ftr" sz="quarter" idx="4"/>
          </p:nvPr>
        </p:nvSpPr>
        <p:spPr/>
        <p:txBody>
          <a:bodyPr/>
          <a:lstStyle/>
          <a:p>
            <a:pPr lvl="4">
              <a:defRPr/>
            </a:pPr>
            <a:r>
              <a:rPr lang="en-US" smtClean="0"/>
              <a:t>Andrew Myles, Cisco</a:t>
            </a:r>
          </a:p>
        </p:txBody>
      </p:sp>
      <p:sp>
        <p:nvSpPr>
          <p:cNvPr id="59397" name="Rectangle 7"/>
          <p:cNvSpPr>
            <a:spLocks noGrp="1" noChangeArrowheads="1"/>
          </p:cNvSpPr>
          <p:nvPr>
            <p:ph type="sldNum" sz="quarter" idx="5"/>
          </p:nvPr>
        </p:nvSpPr>
        <p:spPr/>
        <p:txBody>
          <a:bodyPr/>
          <a:lstStyle/>
          <a:p>
            <a:pPr>
              <a:defRPr/>
            </a:pPr>
            <a:r>
              <a:rPr lang="en-US" smtClean="0"/>
              <a:t>Page </a:t>
            </a:r>
            <a:fld id="{B32371F6-024C-497B-815E-D0E3294E1347}" type="slidenum">
              <a:rPr lang="en-US" smtClean="0"/>
              <a:pPr>
                <a:defRPr/>
              </a:pPr>
              <a:t>7</a:t>
            </a:fld>
            <a:endParaRPr lang="en-US" smtClean="0"/>
          </a:p>
        </p:txBody>
      </p:sp>
      <p:sp>
        <p:nvSpPr>
          <p:cNvPr id="76806" name="Rectangle 2"/>
          <p:cNvSpPr>
            <a:spLocks noGrp="1" noRot="1" noChangeAspect="1" noChangeArrowheads="1" noTextEdit="1"/>
          </p:cNvSpPr>
          <p:nvPr>
            <p:ph type="sldImg"/>
          </p:nvPr>
        </p:nvSpPr>
        <p:spPr>
          <a:xfrm>
            <a:off x="1154113" y="701675"/>
            <a:ext cx="4625975" cy="3468688"/>
          </a:xfrm>
          <a:ln/>
        </p:spPr>
      </p:sp>
      <p:sp>
        <p:nvSpPr>
          <p:cNvPr id="768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xfrm>
            <a:off x="1154113" y="701675"/>
            <a:ext cx="4625975" cy="3468688"/>
          </a:xfrm>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782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782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56E5F14E-E8B5-42D6-BD84-01B97E465C1A}" type="slidenum">
              <a:rPr lang="en-US" smtClean="0"/>
              <a:pPr>
                <a:defRPr/>
              </a:pPr>
              <a:t>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xfrm>
            <a:off x="1154113" y="701675"/>
            <a:ext cx="4625975" cy="3468688"/>
          </a:xfrm>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987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987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8DD317A3-D690-4F17-9E83-74C2C73B6792}" type="slidenum">
              <a:rPr lang="en-US" smtClean="0"/>
              <a:pPr>
                <a:defRPr/>
              </a:pPr>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1154113" y="701675"/>
            <a:ext cx="4625975" cy="3468688"/>
          </a:xfrm>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090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090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72F390CA-1134-46E8-8480-0E35050197A9}" type="slidenum">
              <a:rPr lang="en-US" smtClean="0"/>
              <a:pPr>
                <a:defRPr/>
              </a:pPr>
              <a:t>10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xfrm>
            <a:off x="1154113" y="701675"/>
            <a:ext cx="4625975" cy="3468688"/>
          </a:xfrm>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1924"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1925"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12338DD1-8D50-43B6-8296-8967F83C4388}" type="slidenum">
              <a:rPr lang="en-US" smtClean="0"/>
              <a:pPr>
                <a:defRPr/>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3866945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Content Placeholder 3"/>
          <p:cNvSpPr>
            <a:spLocks noGrp="1"/>
          </p:cNvSpPr>
          <p:nvPr>
            <p:ph sz="half" idx="2"/>
          </p:nvPr>
        </p:nvSpPr>
        <p:spPr>
          <a:xfrm>
            <a:off x="46482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Rectangle 5"/>
          <p:cNvSpPr>
            <a:spLocks noGrp="1" noChangeArrowheads="1"/>
          </p:cNvSpPr>
          <p:nvPr>
            <p:ph type="ftr" sz="quarter" idx="10"/>
          </p:nvPr>
        </p:nvSpPr>
        <p:spPr>
          <a:ln/>
        </p:spPr>
        <p:txBody>
          <a:bodyPr/>
          <a:lstStyle>
            <a:lvl1pPr>
              <a:defRPr/>
            </a:lvl1pPr>
          </a:lstStyle>
          <a:p>
            <a:pPr>
              <a:defRPr/>
            </a:pPr>
            <a:r>
              <a:rPr lang="en-US"/>
              <a:t>Andrew Myles, Cisco</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a:t>Slide </a:t>
            </a:r>
            <a:fld id="{FCE5288C-F87B-4810-A6B2-740CE13BD34D}" type="slidenum">
              <a:rPr lang="en-US"/>
              <a:pPr>
                <a:defRPr/>
              </a:pPr>
              <a:t>‹#›</a:t>
            </a:fld>
            <a:endParaRPr lang="en-US"/>
          </a:p>
        </p:txBody>
      </p:sp>
    </p:spTree>
    <p:extLst>
      <p:ext uri="{BB962C8B-B14F-4D97-AF65-F5344CB8AC3E}">
        <p14:creationId xmlns:p14="http://schemas.microsoft.com/office/powerpoint/2010/main" val="1399351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029" name="Rectangle 5"/>
          <p:cNvSpPr>
            <a:spLocks noGrp="1" noChangeArrowheads="1"/>
          </p:cNvSpPr>
          <p:nvPr>
            <p:ph type="ftr" sz="quarter" idx="3"/>
          </p:nvPr>
        </p:nvSpPr>
        <p:spPr bwMode="auto">
          <a:xfrm>
            <a:off x="8053388" y="6475413"/>
            <a:ext cx="490537"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latin typeface="+mn-lt"/>
                <a:cs typeface="+mn-cs"/>
              </a:defRPr>
            </a:lvl1pPr>
          </a:lstStyle>
          <a:p>
            <a:pPr>
              <a:defRPr/>
            </a:pPr>
            <a:r>
              <a:rPr lang="en-US"/>
              <a:t>Andrew Myles, Cisco</a:t>
            </a:r>
          </a:p>
        </p:txBody>
      </p:sp>
      <p:sp>
        <p:nvSpPr>
          <p:cNvPr id="1030" name="Rectangle 6"/>
          <p:cNvSpPr>
            <a:spLocks noGrp="1" noChangeArrowheads="1"/>
          </p:cNvSpPr>
          <p:nvPr>
            <p:ph type="sldNum" sz="quarter" idx="4"/>
          </p:nvPr>
        </p:nvSpPr>
        <p:spPr bwMode="auto">
          <a:xfrm>
            <a:off x="4327525" y="6475413"/>
            <a:ext cx="565150"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a:t>Slide </a:t>
            </a:r>
            <a:fld id="{A469A3A6-7083-48BA-9D7E-342D6AB96B4F}" type="slidenum">
              <a:rPr lang="en-US"/>
              <a:pPr>
                <a:defRPr/>
              </a:pPr>
              <a:t>‹#›</a:t>
            </a:fld>
            <a:endParaRPr lang="en-US"/>
          </a:p>
        </p:txBody>
      </p:sp>
      <p:sp>
        <p:nvSpPr>
          <p:cNvPr id="2" name="Rectangle 7"/>
          <p:cNvSpPr>
            <a:spLocks noChangeArrowheads="1"/>
          </p:cNvSpPr>
          <p:nvPr/>
        </p:nvSpPr>
        <p:spPr bwMode="auto">
          <a:xfrm>
            <a:off x="5292521" y="363379"/>
            <a:ext cx="315297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eaLnBrk="0" hangingPunct="0"/>
            <a:r>
              <a:rPr lang="en-US" sz="1600" b="1" dirty="0">
                <a:latin typeface="Arial" pitchFamily="34" charset="0"/>
              </a:rPr>
              <a:t>doc.: IEEE </a:t>
            </a:r>
            <a:r>
              <a:rPr lang="en-US" sz="1600" b="1" dirty="0" smtClean="0">
                <a:latin typeface="Arial" pitchFamily="34" charset="0"/>
              </a:rPr>
              <a:t>802.11-15/1030r0</a:t>
            </a:r>
          </a:p>
        </p:txBody>
      </p:sp>
      <p:sp>
        <p:nvSpPr>
          <p:cNvPr id="1031"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2" name="Rectangle 9"/>
          <p:cNvSpPr>
            <a:spLocks noChangeArrowheads="1"/>
          </p:cNvSpPr>
          <p:nvPr/>
        </p:nvSpPr>
        <p:spPr bwMode="auto">
          <a:xfrm>
            <a:off x="685800" y="6475413"/>
            <a:ext cx="7842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dirty="0">
                <a:latin typeface="Arial" pitchFamily="34" charset="0"/>
              </a:rPr>
              <a:t>Submission</a:t>
            </a:r>
          </a:p>
        </p:txBody>
      </p:sp>
      <p:sp>
        <p:nvSpPr>
          <p:cNvPr id="1033"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4" name="Rectangle 7"/>
          <p:cNvSpPr>
            <a:spLocks noChangeArrowheads="1"/>
          </p:cNvSpPr>
          <p:nvPr/>
        </p:nvSpPr>
        <p:spPr bwMode="auto">
          <a:xfrm>
            <a:off x="685800" y="380842"/>
            <a:ext cx="95699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0" lvl="3" eaLnBrk="0" hangingPunct="0"/>
            <a:r>
              <a:rPr lang="en-US" sz="1600" b="1" dirty="0" smtClean="0">
                <a:latin typeface="Arial" pitchFamily="34" charset="0"/>
              </a:rPr>
              <a:t>Sept 2015</a:t>
            </a:r>
            <a:endParaRPr lang="en-US" sz="1600" b="1" dirty="0">
              <a:latin typeface="Arial"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hf hdr="0"/>
  <p:txStyles>
    <p:title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mentor.ieee.org/802.11/dcn/15/11-15-1011-00-0jtc-ieee-802-jtc1-minutes-for-july-2015-in-hawaii.doc"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1.w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hyperlink" Target="https://ieee-sa.centraldesktop.com/802psdo/" TargetMode="Externa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hyperlink" Target="https://mentor.ieee.org/802.11/dcn/13/11-13-0123-05-000m-iso-jtc1-sc6-8802-11-2012-comments.xls" TargetMode="Externa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hyperlink" Target="http://ieee802.org/1/files/public/docs2014/liaison-ieee802response-ABFDIScmts-0314-V01.pptx" TargetMode="Externa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hyperlink" Target="http://ieee802.org/1/files/public/docs2014/liaison-ieee802response-ARFDIScmts-0314-V01.pptx" TargetMode="Externa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hyperlink" Target="http://ieee802.org/1/files/public/docs2014/liaison-ieee802response-ASFDIScmts-0314-V01.pptx" TargetMode="Externa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image" Target="../media/image3.wmf"/><Relationship Id="rId5" Type="http://schemas.openxmlformats.org/officeDocument/2006/relationships/oleObject" Target="../embeddings/oleObject3.bin"/><Relationship Id="rId4" Type="http://schemas.openxmlformats.org/officeDocument/2006/relationships/image" Target="../media/image2.wmf"/></Relationships>
</file>

<file path=ppt/slides/_rels/slide38.xml.rels><?xml version="1.0" encoding="UTF-8" standalone="yes"?>
<Relationships xmlns="http://schemas.openxmlformats.org/package/2006/relationships"><Relationship Id="rId3" Type="http://schemas.openxmlformats.org/officeDocument/2006/relationships/hyperlink" Target="http://ieee802.org/1/files/public/docs2014/liaison-ieee802response-AEbnFDISScmts-0314.pptx" TargetMode="External"/><Relationship Id="rId2" Type="http://schemas.openxmlformats.org/officeDocument/2006/relationships/slideLayout" Target="../slideLayouts/slideLayout1.xml"/><Relationship Id="rId1" Type="http://schemas.openxmlformats.org/officeDocument/2006/relationships/vmlDrawing" Target="../drawings/vmlDrawing3.vml"/><Relationship Id="rId5" Type="http://schemas.openxmlformats.org/officeDocument/2006/relationships/image" Target="../media/image4.wmf"/><Relationship Id="rId4" Type="http://schemas.openxmlformats.org/officeDocument/2006/relationships/oleObject" Target="../embeddings/oleObject4.bin"/></Relationships>
</file>

<file path=ppt/slides/_rels/slide39.xml.rels><?xml version="1.0" encoding="UTF-8" standalone="yes"?>
<Relationships xmlns="http://schemas.openxmlformats.org/package/2006/relationships"><Relationship Id="rId3" Type="http://schemas.openxmlformats.org/officeDocument/2006/relationships/hyperlink" Target="http://ieee802.org/1/files/public/docs2014/liaison-ieee802response-AEbwFDISScmts-0314.pptx" TargetMode="External"/><Relationship Id="rId2" Type="http://schemas.openxmlformats.org/officeDocument/2006/relationships/slideLayout" Target="../slideLayouts/slideLayout1.xml"/><Relationship Id="rId1" Type="http://schemas.openxmlformats.org/officeDocument/2006/relationships/vmlDrawing" Target="../drawings/vmlDrawing4.vml"/><Relationship Id="rId5" Type="http://schemas.openxmlformats.org/officeDocument/2006/relationships/image" Target="../media/image5.wmf"/><Relationship Id="rId4" Type="http://schemas.openxmlformats.org/officeDocument/2006/relationships/oleObject" Target="../embeddings/oleObject5.bin"/></Relationships>
</file>

<file path=ppt/slides/_rels/slide4.xml.rels><?xml version="1.0" encoding="UTF-8" standalone="yes"?>
<Relationships xmlns="http://schemas.openxmlformats.org/package/2006/relationships"><Relationship Id="rId3" Type="http://schemas.openxmlformats.org/officeDocument/2006/relationships/hyperlink" Target="standards.ieee.org/about/sasb/patcom/index.html" TargetMode="External"/><Relationship Id="rId2" Type="http://schemas.openxmlformats.org/officeDocument/2006/relationships/hyperlink" Target="mailto:patcom@ieee.org" TargetMode="External"/><Relationship Id="rId1" Type="http://schemas.openxmlformats.org/officeDocument/2006/relationships/slideLayout" Target="../slideLayouts/slideLayout1.xml"/><Relationship Id="rId4" Type="http://schemas.openxmlformats.org/officeDocument/2006/relationships/hyperlink" Target="development.standards.ieee.org/myproject/Public/mytools/mob/slideset.ppt" TargetMode="Externa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xml"/><Relationship Id="rId1" Type="http://schemas.openxmlformats.org/officeDocument/2006/relationships/vmlDrawing" Target="../drawings/vmlDrawing5.vml"/><Relationship Id="rId4" Type="http://schemas.openxmlformats.org/officeDocument/2006/relationships/image" Target="../media/image6.wmf"/></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1.xml"/><Relationship Id="rId1" Type="http://schemas.openxmlformats.org/officeDocument/2006/relationships/vmlDrawing" Target="../drawings/vmlDrawing6.vml"/><Relationship Id="rId4" Type="http://schemas.openxmlformats.org/officeDocument/2006/relationships/image" Target="../media/image7.wmf"/></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1.xml"/><Relationship Id="rId1" Type="http://schemas.openxmlformats.org/officeDocument/2006/relationships/vmlDrawing" Target="../drawings/vmlDrawing7.vml"/><Relationship Id="rId4" Type="http://schemas.openxmlformats.org/officeDocument/2006/relationships/image" Target="../media/image8.wmf"/></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1.xml"/><Relationship Id="rId1" Type="http://schemas.openxmlformats.org/officeDocument/2006/relationships/vmlDrawing" Target="../drawings/vmlDrawing8.vml"/><Relationship Id="rId4" Type="http://schemas.openxmlformats.org/officeDocument/2006/relationships/image" Target="../media/image9.wmf"/></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tandards.ieee.org/faqs/affiliationFAQ.html"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hyperlink" Target="http://standards.ieee.org/board/pat/pat-slideset.ppt" TargetMode="External"/><Relationship Id="rId5" Type="http://schemas.openxmlformats.org/officeDocument/2006/relationships/hyperlink" Target="http://www.ieee.org/web/membership/ethics/code_ethics.html" TargetMode="External"/><Relationship Id="rId4" Type="http://schemas.openxmlformats.org/officeDocument/2006/relationships/hyperlink" Target="http://standards.ieee.org/resources/antitrust-guidelines.pdf"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smtClean="0"/>
              <a:t>Andrew Myles, Cisco</a:t>
            </a:r>
            <a:endParaRPr lang="en-US"/>
          </a:p>
        </p:txBody>
      </p:sp>
      <p:sp>
        <p:nvSpPr>
          <p:cNvPr id="8" name="Slide Number Placeholder 5"/>
          <p:cNvSpPr>
            <a:spLocks noGrp="1"/>
          </p:cNvSpPr>
          <p:nvPr>
            <p:ph type="sldNum" sz="quarter" idx="11"/>
          </p:nvPr>
        </p:nvSpPr>
        <p:spPr/>
        <p:txBody>
          <a:bodyPr/>
          <a:lstStyle/>
          <a:p>
            <a:pPr>
              <a:defRPr/>
            </a:pPr>
            <a:r>
              <a:rPr lang="en-US" smtClean="0"/>
              <a:t>Slide </a:t>
            </a:r>
            <a:fld id="{C81347C9-C12F-43D2-B3D1-D523E0829A79}" type="slidenum">
              <a:rPr lang="en-US" smtClean="0"/>
              <a:pPr>
                <a:defRPr/>
              </a:pPr>
              <a:t>1</a:t>
            </a:fld>
            <a:endParaRPr lang="en-US"/>
          </a:p>
        </p:txBody>
      </p:sp>
      <p:sp>
        <p:nvSpPr>
          <p:cNvPr id="1029" name="Rectangle 2"/>
          <p:cNvSpPr>
            <a:spLocks noGrp="1" noChangeArrowheads="1"/>
          </p:cNvSpPr>
          <p:nvPr>
            <p:ph type="title"/>
          </p:nvPr>
        </p:nvSpPr>
        <p:spPr/>
        <p:txBody>
          <a:bodyPr anchor="ctr"/>
          <a:lstStyle/>
          <a:p>
            <a:pPr algn="ctr">
              <a:defRPr/>
            </a:pPr>
            <a:r>
              <a:rPr lang="en-US" dirty="0" smtClean="0">
                <a:solidFill>
                  <a:schemeClr val="accent2">
                    <a:lumMod val="75000"/>
                  </a:schemeClr>
                </a:solidFill>
              </a:rPr>
              <a:t>IEEE 802 JTC1 Standing Committee</a:t>
            </a:r>
            <a:br>
              <a:rPr lang="en-US" dirty="0" smtClean="0">
                <a:solidFill>
                  <a:schemeClr val="accent2">
                    <a:lumMod val="75000"/>
                  </a:schemeClr>
                </a:solidFill>
              </a:rPr>
            </a:br>
            <a:r>
              <a:rPr lang="en-US" dirty="0" smtClean="0">
                <a:solidFill>
                  <a:schemeClr val="accent2">
                    <a:lumMod val="75000"/>
                  </a:schemeClr>
                </a:solidFill>
              </a:rPr>
              <a:t>Sept 2015 agenda</a:t>
            </a:r>
          </a:p>
        </p:txBody>
      </p:sp>
      <p:sp>
        <p:nvSpPr>
          <p:cNvPr id="1030" name="Rectangle 6"/>
          <p:cNvSpPr>
            <a:spLocks noGrp="1" noChangeArrowheads="1"/>
          </p:cNvSpPr>
          <p:nvPr>
            <p:ph type="body" idx="1"/>
          </p:nvPr>
        </p:nvSpPr>
        <p:spPr>
          <a:xfrm>
            <a:off x="685800" y="2330450"/>
            <a:ext cx="7772400" cy="381000"/>
          </a:xfrm>
        </p:spPr>
        <p:txBody>
          <a:bodyPr/>
          <a:lstStyle/>
          <a:p>
            <a:pPr marL="0" indent="0" algn="ctr">
              <a:defRPr/>
            </a:pPr>
            <a:r>
              <a:rPr lang="en-US" b="0" dirty="0" smtClean="0">
                <a:solidFill>
                  <a:schemeClr val="accent2">
                    <a:lumMod val="50000"/>
                  </a:schemeClr>
                </a:solidFill>
              </a:rPr>
              <a:t>15 Sept 2015</a:t>
            </a:r>
          </a:p>
        </p:txBody>
      </p:sp>
      <p:sp>
        <p:nvSpPr>
          <p:cNvPr id="2054" name="Rectangle 12"/>
          <p:cNvSpPr>
            <a:spLocks noChangeArrowheads="1"/>
          </p:cNvSpPr>
          <p:nvPr/>
        </p:nvSpPr>
        <p:spPr bwMode="auto">
          <a:xfrm>
            <a:off x="533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a:latin typeface="Arial" pitchFamily="34" charset="0"/>
              </a:rPr>
              <a:t>Authors:</a:t>
            </a:r>
            <a:endParaRPr lang="en-US" sz="1600">
              <a:latin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4148886630"/>
              </p:ext>
            </p:extLst>
          </p:nvPr>
        </p:nvGraphicFramePr>
        <p:xfrm>
          <a:off x="685800" y="3429000"/>
          <a:ext cx="7696200" cy="1112046"/>
        </p:xfrm>
        <a:graphic>
          <a:graphicData uri="http://schemas.openxmlformats.org/drawingml/2006/table">
            <a:tbl>
              <a:tblPr firstRow="1" bandRow="1">
                <a:tableStyleId>{21E4AEA4-8DFA-4A89-87EB-49C32662AFE0}</a:tableStyleId>
              </a:tblPr>
              <a:tblGrid>
                <a:gridCol w="1924050"/>
                <a:gridCol w="1924050"/>
                <a:gridCol w="1924050"/>
                <a:gridCol w="1924050"/>
              </a:tblGrid>
              <a:tr h="370682">
                <a:tc>
                  <a:txBody>
                    <a:bodyPr/>
                    <a:lstStyle/>
                    <a:p>
                      <a:pPr>
                        <a:spcAft>
                          <a:spcPts val="0"/>
                        </a:spcAft>
                      </a:pPr>
                      <a:r>
                        <a:rPr lang="en-US" sz="1200" kern="0" dirty="0">
                          <a:effectLst/>
                        </a:rPr>
                        <a:t>Name</a:t>
                      </a:r>
                      <a:endParaRPr lang="en-AU" sz="1200" b="1" kern="0" dirty="0">
                        <a:effectLst/>
                        <a:latin typeface="Times New Roman"/>
                      </a:endParaRPr>
                    </a:p>
                  </a:txBody>
                  <a:tcPr marL="68580" marR="68580" marT="0" marB="0" anchor="ctr"/>
                </a:tc>
                <a:tc>
                  <a:txBody>
                    <a:bodyPr/>
                    <a:lstStyle/>
                    <a:p>
                      <a:pPr>
                        <a:spcAft>
                          <a:spcPts val="0"/>
                        </a:spcAft>
                      </a:pPr>
                      <a:r>
                        <a:rPr lang="en-US" sz="1200" dirty="0">
                          <a:effectLst/>
                        </a:rPr>
                        <a:t>Company</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a:effectLst/>
                        </a:rPr>
                        <a:t>Phone</a:t>
                      </a:r>
                      <a:endParaRPr lang="en-AU" sz="1200">
                        <a:effectLst/>
                        <a:latin typeface="Times New Roman"/>
                        <a:ea typeface="Times New Roman"/>
                      </a:endParaRPr>
                    </a:p>
                  </a:txBody>
                  <a:tcPr marL="68580" marR="68580" marT="0" marB="0" anchor="ctr"/>
                </a:tc>
                <a:tc>
                  <a:txBody>
                    <a:bodyPr/>
                    <a:lstStyle/>
                    <a:p>
                      <a:pPr>
                        <a:spcAft>
                          <a:spcPts val="0"/>
                        </a:spcAft>
                      </a:pPr>
                      <a:r>
                        <a:rPr lang="en-US" sz="1200">
                          <a:effectLst/>
                        </a:rPr>
                        <a:t>email</a:t>
                      </a:r>
                      <a:endParaRPr lang="en-AU" sz="1200">
                        <a:effectLst/>
                        <a:latin typeface="Times New Roman"/>
                        <a:ea typeface="Times New Roman"/>
                      </a:endParaRPr>
                    </a:p>
                  </a:txBody>
                  <a:tcPr marL="68580" marR="68580" marT="0" marB="0" anchor="ctr"/>
                </a:tc>
              </a:tr>
              <a:tr h="370682">
                <a:tc>
                  <a:txBody>
                    <a:bodyPr/>
                    <a:lstStyle/>
                    <a:p>
                      <a:pPr>
                        <a:spcAft>
                          <a:spcPts val="0"/>
                        </a:spcAft>
                      </a:pPr>
                      <a:r>
                        <a:rPr lang="en-US" sz="1200" dirty="0">
                          <a:effectLst/>
                        </a:rPr>
                        <a:t>Andrew </a:t>
                      </a:r>
                      <a:r>
                        <a:rPr lang="en-US" sz="1200" dirty="0" smtClean="0">
                          <a:effectLst/>
                        </a:rPr>
                        <a:t>Myles (Chair)</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Cisco</a:t>
                      </a:r>
                      <a:endParaRPr lang="en-AU" sz="1200" dirty="0">
                        <a:effectLst/>
                        <a:latin typeface="Times New Roman"/>
                        <a:ea typeface="Times New Roman"/>
                      </a:endParaRPr>
                    </a:p>
                  </a:txBody>
                  <a:tcPr marL="68580" marR="68580" marT="0" marB="0" anchor="ctr"/>
                </a:tc>
                <a:tc>
                  <a:txBody>
                    <a:bodyPr/>
                    <a:lstStyle/>
                    <a:p>
                      <a:pPr marL="21590" indent="-21590">
                        <a:spcAft>
                          <a:spcPts val="0"/>
                        </a:spcAft>
                      </a:pPr>
                      <a:r>
                        <a:rPr lang="en-US" sz="1200" dirty="0">
                          <a:effectLst/>
                        </a:rPr>
                        <a:t>+61 2 84461010</a:t>
                      </a:r>
                      <a:endParaRPr lang="en-AU" sz="1200" dirty="0">
                        <a:effectLst/>
                      </a:endParaRPr>
                    </a:p>
                    <a:p>
                      <a:pPr marL="21590" indent="-21590">
                        <a:spcAft>
                          <a:spcPts val="0"/>
                        </a:spcAft>
                      </a:pPr>
                      <a:r>
                        <a:rPr lang="en-US" sz="1200" dirty="0">
                          <a:effectLst/>
                        </a:rPr>
                        <a:t>+61 418 656587</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amyles@cisco.com</a:t>
                      </a:r>
                      <a:endParaRPr lang="en-AU" sz="1200" dirty="0">
                        <a:effectLst/>
                        <a:latin typeface="Times New Roman"/>
                        <a:ea typeface="Times New Roman"/>
                      </a:endParaRPr>
                    </a:p>
                  </a:txBody>
                  <a:tcPr marL="68580" marR="68580" marT="0" marB="0" anchor="ctr"/>
                </a:tc>
              </a:tr>
              <a:tr h="370682">
                <a:tc>
                  <a:txBody>
                    <a:bodyPr/>
                    <a:lstStyle/>
                    <a:p>
                      <a:pPr>
                        <a:spcAft>
                          <a:spcPts val="0"/>
                        </a:spcAft>
                      </a:pPr>
                      <a:r>
                        <a:rPr lang="en-AU" sz="1200" dirty="0" smtClean="0">
                          <a:effectLst/>
                          <a:latin typeface="+mj-lt"/>
                          <a:ea typeface="Times New Roman"/>
                        </a:rPr>
                        <a:t>Peter Yee (Vice</a:t>
                      </a:r>
                      <a:r>
                        <a:rPr lang="en-AU" sz="1200" baseline="0" dirty="0" smtClean="0">
                          <a:effectLst/>
                          <a:latin typeface="+mj-lt"/>
                          <a:ea typeface="Times New Roman"/>
                        </a:rPr>
                        <a:t> Chair)</a:t>
                      </a:r>
                      <a:endParaRPr lang="en-AU" sz="1200" dirty="0">
                        <a:effectLst/>
                        <a:latin typeface="+mj-lt"/>
                        <a:ea typeface="Times New Roman"/>
                      </a:endParaRPr>
                    </a:p>
                  </a:txBody>
                  <a:tcPr marL="68580" marR="68580" marT="0" marB="0" anchor="ctr"/>
                </a:tc>
                <a:tc>
                  <a:txBody>
                    <a:bodyPr/>
                    <a:lstStyle/>
                    <a:p>
                      <a:pPr>
                        <a:spcAft>
                          <a:spcPts val="0"/>
                        </a:spcAft>
                      </a:pPr>
                      <a:endParaRPr lang="en-AU" sz="1200" dirty="0">
                        <a:effectLst/>
                        <a:latin typeface="+mj-lt"/>
                        <a:ea typeface="Times New Roman"/>
                      </a:endParaRPr>
                    </a:p>
                  </a:txBody>
                  <a:tcPr marL="68580" marR="68580" marT="0" marB="0" anchor="ctr"/>
                </a:tc>
                <a:tc>
                  <a:txBody>
                    <a:bodyPr/>
                    <a:lstStyle/>
                    <a:p>
                      <a:pPr marL="21590" indent="-21590">
                        <a:spcAft>
                          <a:spcPts val="0"/>
                        </a:spcAft>
                      </a:pPr>
                      <a:endParaRPr lang="en-AU" sz="1200" dirty="0">
                        <a:effectLst/>
                        <a:latin typeface="Times New Roman"/>
                        <a:ea typeface="Times New Roman"/>
                      </a:endParaRPr>
                    </a:p>
                  </a:txBody>
                  <a:tcPr marL="68580" marR="68580" marT="0" marB="0" anchor="ctr"/>
                </a:tc>
                <a:tc>
                  <a:txBody>
                    <a:bodyPr/>
                    <a:lstStyle/>
                    <a:p>
                      <a:pPr>
                        <a:spcAft>
                          <a:spcPts val="0"/>
                        </a:spcAft>
                      </a:pPr>
                      <a:endParaRPr lang="en-AU" sz="1200" dirty="0">
                        <a:effectLst/>
                        <a:latin typeface="Times New Roman"/>
                        <a:ea typeface="Times New Roman"/>
                      </a:endParaRPr>
                    </a:p>
                  </a:txBody>
                  <a:tcPr marL="68580" marR="68580" marT="0" marB="0" anchor="ctr"/>
                </a:tc>
              </a:tr>
            </a:tbl>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AU" dirty="0" smtClean="0"/>
              <a:t>The IEEE 802 JTC1 SC will consider approval of the minutes of its Hawaii meeting</a:t>
            </a:r>
          </a:p>
        </p:txBody>
      </p:sp>
      <p:sp>
        <p:nvSpPr>
          <p:cNvPr id="14339" name="Rectangle 3"/>
          <p:cNvSpPr>
            <a:spLocks noGrp="1" noChangeArrowheads="1"/>
          </p:cNvSpPr>
          <p:nvPr>
            <p:ph type="body" idx="1"/>
          </p:nvPr>
        </p:nvSpPr>
        <p:spPr/>
        <p:txBody>
          <a:bodyPr/>
          <a:lstStyle/>
          <a:p>
            <a:r>
              <a:rPr lang="en-AU" dirty="0" smtClean="0"/>
              <a:t>Motion to approve minutes</a:t>
            </a:r>
          </a:p>
          <a:p>
            <a:pPr lvl="1"/>
            <a:r>
              <a:rPr lang="en-AU" i="1" dirty="0" smtClean="0"/>
              <a:t>The IEEE 802 JTC1 SC approves the minutes for its meeting in Hawaii, US in July 2015, as documented in </a:t>
            </a:r>
            <a:r>
              <a:rPr lang="en-AU" i="1" dirty="0" smtClean="0">
                <a:hlinkClick r:id="rId3"/>
              </a:rPr>
              <a:t>11-15-1011-00</a:t>
            </a:r>
            <a:endParaRPr lang="en-AU" i="1" dirty="0" smtClean="0"/>
          </a:p>
          <a:p>
            <a:pPr lvl="1"/>
            <a:r>
              <a:rPr lang="en-AU" dirty="0" smtClean="0"/>
              <a:t>Moved:</a:t>
            </a:r>
          </a:p>
          <a:p>
            <a:pPr lvl="1"/>
            <a:r>
              <a:rPr lang="en-AU" dirty="0" smtClean="0"/>
              <a:t>Seconded:</a:t>
            </a:r>
          </a:p>
          <a:p>
            <a:pPr lvl="1"/>
            <a:r>
              <a:rPr lang="en-AU" dirty="0" smtClean="0"/>
              <a:t>Result:</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08CCF68E-62E4-4896-9D6C-BF4ADA5E7272}" type="slidenum">
              <a:rPr lang="en-US" smtClean="0"/>
              <a:pPr>
                <a:defRPr/>
              </a:pP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title"/>
          </p:nvPr>
        </p:nvSpPr>
        <p:spPr/>
        <p:txBody>
          <a:bodyPr/>
          <a:lstStyle/>
          <a:p>
            <a:r>
              <a:rPr lang="en-AU" dirty="0" smtClean="0"/>
              <a:t>The goals of the IEEE 802 JTC1 SC were reaffirmed by the IEEE 802 EC in March 2014</a:t>
            </a:r>
          </a:p>
        </p:txBody>
      </p:sp>
      <p:sp>
        <p:nvSpPr>
          <p:cNvPr id="18437" name="Rectangle 3"/>
          <p:cNvSpPr>
            <a:spLocks noGrp="1" noChangeArrowheads="1"/>
          </p:cNvSpPr>
          <p:nvPr>
            <p:ph type="body" idx="1"/>
          </p:nvPr>
        </p:nvSpPr>
        <p:spPr/>
        <p:txBody>
          <a:bodyPr/>
          <a:lstStyle/>
          <a:p>
            <a:r>
              <a:rPr lang="en-AU" dirty="0" smtClean="0"/>
              <a:t>The IEEE 802 JTC 1 SC has agreed goals from November 2010 …</a:t>
            </a:r>
          </a:p>
          <a:p>
            <a:pPr lvl="1"/>
            <a:r>
              <a:rPr lang="en-AU" dirty="0" smtClean="0"/>
              <a:t>Provides a forum for 802 members to discuss issues relevant to both:</a:t>
            </a:r>
          </a:p>
          <a:p>
            <a:pPr lvl="2"/>
            <a:r>
              <a:rPr lang="en-AU" dirty="0" smtClean="0"/>
              <a:t>IEEE 802</a:t>
            </a:r>
          </a:p>
          <a:p>
            <a:pPr lvl="2"/>
            <a:r>
              <a:rPr lang="en-AU" dirty="0" smtClean="0"/>
              <a:t>ISO/IEC JTC1/SC6</a:t>
            </a:r>
          </a:p>
          <a:p>
            <a:pPr lvl="1"/>
            <a:r>
              <a:rPr lang="en-AU" dirty="0" smtClean="0"/>
              <a:t>Recommends positions to </a:t>
            </a:r>
            <a:r>
              <a:rPr lang="en-AU" dirty="0" err="1" smtClean="0"/>
              <a:t>ExCom</a:t>
            </a:r>
            <a:r>
              <a:rPr lang="en-AU" dirty="0" smtClean="0"/>
              <a:t> on ISO/IEC JTC1/SC6 actions affecting IEEE 802</a:t>
            </a:r>
          </a:p>
          <a:p>
            <a:pPr lvl="2"/>
            <a:r>
              <a:rPr lang="en-AU" dirty="0" smtClean="0"/>
              <a:t>Note that IEEE 802 LMSC holds the liaison to SC6, not the IEEE 802.11 WG</a:t>
            </a:r>
          </a:p>
          <a:p>
            <a:pPr lvl="1"/>
            <a:r>
              <a:rPr lang="en-AU" dirty="0" smtClean="0"/>
              <a:t>Participates in dialog with IEEE staff and 802 </a:t>
            </a:r>
            <a:r>
              <a:rPr lang="en-AU" dirty="0" err="1" smtClean="0"/>
              <a:t>ExCom</a:t>
            </a:r>
            <a:r>
              <a:rPr lang="en-AU" dirty="0" smtClean="0"/>
              <a:t> on issues concerning IEEE’s relationship with ISO/IEC</a:t>
            </a:r>
          </a:p>
          <a:p>
            <a:pPr lvl="1"/>
            <a:r>
              <a:rPr lang="en-AU" dirty="0" smtClean="0"/>
              <a:t>Organises IEEE 802 members to contribute to liaisons and other documents relevant to the ISO/IEC JTC1/SC6 members</a:t>
            </a:r>
          </a:p>
          <a:p>
            <a:pPr marL="1588" lvl="1" indent="0">
              <a:buNone/>
            </a:pPr>
            <a:r>
              <a:rPr lang="en-AU" b="1" dirty="0" smtClean="0"/>
              <a:t>… that were reaffirmed </a:t>
            </a:r>
            <a:r>
              <a:rPr lang="en-AU" b="1" dirty="0"/>
              <a:t>by 802 EC in Mar </a:t>
            </a:r>
            <a:r>
              <a:rPr lang="en-AU" b="1" dirty="0" smtClean="0"/>
              <a:t>2014 when formalising status of IEEE 802 JTC1 SC</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5EC03A9C-CDC5-45F0-9BB8-65A1532B8437}" type="slidenum">
              <a:rPr lang="en-US" smtClean="0"/>
              <a:pPr/>
              <a:t>11</a:t>
            </a:fld>
            <a:endParaRPr lang="en-US"/>
          </a:p>
        </p:txBody>
      </p:sp>
    </p:spTree>
    <p:extLst>
      <p:ext uri="{BB962C8B-B14F-4D97-AF65-F5344CB8AC3E}">
        <p14:creationId xmlns:p14="http://schemas.microsoft.com/office/powerpoint/2010/main" val="30584093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mtClean="0"/>
              <a:t>The IEEE 802 WGs continue to liaise drafts to SC6 for their information</a:t>
            </a:r>
            <a:endParaRPr lang="en-AU" dirty="0"/>
          </a:p>
        </p:txBody>
      </p:sp>
      <p:sp>
        <p:nvSpPr>
          <p:cNvPr id="8" name="Content Placeholder 7"/>
          <p:cNvSpPr>
            <a:spLocks noGrp="1"/>
          </p:cNvSpPr>
          <p:nvPr>
            <p:ph idx="1"/>
          </p:nvPr>
        </p:nvSpPr>
        <p:spPr/>
        <p:txBody>
          <a:bodyPr/>
          <a:lstStyle/>
          <a:p>
            <a:pPr lvl="1"/>
            <a:r>
              <a:rPr lang="en-AU" dirty="0" smtClean="0"/>
              <a:t>IEEE 802 has agreed (see N15606) to liaise to SC6 drafts of standards/amendments that are likely to be ratified under the PSDO agreement</a:t>
            </a:r>
          </a:p>
          <a:p>
            <a:pPr lvl="1"/>
            <a:r>
              <a:rPr lang="en-AU" dirty="0" smtClean="0"/>
              <a:t>Generally, IEEE 802 will liaise drafts during the Sponsor Ballot process, but may also do so during the Letter Ballot process</a:t>
            </a:r>
          </a:p>
          <a:p>
            <a:pPr lvl="1"/>
            <a:r>
              <a:rPr lang="en-AU" dirty="0" smtClean="0"/>
              <a:t>So far drafts have been liaised by:</a:t>
            </a:r>
          </a:p>
          <a:p>
            <a:pPr lvl="2"/>
            <a:r>
              <a:rPr lang="en-AU" dirty="0" smtClean="0"/>
              <a:t>802.1 WG</a:t>
            </a:r>
          </a:p>
          <a:p>
            <a:pPr lvl="2"/>
            <a:r>
              <a:rPr lang="en-AU" dirty="0" smtClean="0"/>
              <a:t>802.3 WG</a:t>
            </a:r>
          </a:p>
          <a:p>
            <a:pPr lvl="2"/>
            <a:r>
              <a:rPr lang="en-AU" dirty="0"/>
              <a:t>802.11 </a:t>
            </a:r>
            <a:r>
              <a:rPr lang="en-AU" dirty="0" smtClean="0"/>
              <a:t>WG</a:t>
            </a:r>
          </a:p>
          <a:p>
            <a:pPr lvl="2"/>
            <a:r>
              <a:rPr lang="en-AU" dirty="0" smtClean="0"/>
              <a:t>802.22 WG</a:t>
            </a:r>
          </a:p>
          <a:p>
            <a:pPr lvl="1"/>
            <a:r>
              <a:rPr lang="en-AU" dirty="0" smtClean="0"/>
              <a:t>Note: as of March 2015, any drafts liaised to SC6 will need a “permission statement” added to the front of the draft</a:t>
            </a:r>
          </a:p>
          <a:p>
            <a:pPr lvl="2"/>
            <a:r>
              <a:rPr lang="en-AU" dirty="0" smtClean="0"/>
              <a:t>Please contact the </a:t>
            </a:r>
            <a:r>
              <a:rPr lang="en-AU" dirty="0"/>
              <a:t>staff liaisons for the </a:t>
            </a:r>
            <a:r>
              <a:rPr lang="en-AU" dirty="0" smtClean="0"/>
              <a:t>Working </a:t>
            </a:r>
            <a:r>
              <a:rPr lang="en-AU" dirty="0"/>
              <a:t>G</a:t>
            </a:r>
            <a:r>
              <a:rPr lang="en-AU" dirty="0" smtClean="0"/>
              <a:t>roups</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12</a:t>
            </a:fld>
            <a:endParaRPr lang="en-US"/>
          </a:p>
        </p:txBody>
      </p:sp>
      <p:graphicFrame>
        <p:nvGraphicFramePr>
          <p:cNvPr id="13" name="Object 12"/>
          <p:cNvGraphicFramePr>
            <a:graphicFrameLocks noChangeAspect="1"/>
          </p:cNvGraphicFramePr>
          <p:nvPr>
            <p:extLst>
              <p:ext uri="{D42A27DB-BD31-4B8C-83A1-F6EECF244321}">
                <p14:modId xmlns:p14="http://schemas.microsoft.com/office/powerpoint/2010/main" val="566374530"/>
              </p:ext>
            </p:extLst>
          </p:nvPr>
        </p:nvGraphicFramePr>
        <p:xfrm>
          <a:off x="0" y="2057400"/>
          <a:ext cx="914401" cy="771525"/>
        </p:xfrm>
        <a:graphic>
          <a:graphicData uri="http://schemas.openxmlformats.org/presentationml/2006/ole">
            <mc:AlternateContent xmlns:mc="http://schemas.openxmlformats.org/markup-compatibility/2006">
              <mc:Choice xmlns:v="urn:schemas-microsoft-com:vml" Requires="v">
                <p:oleObj spid="_x0000_s187674" name="Acrobat Document" showAsIcon="1" r:id="rId3" imgW="914400" imgH="771480" progId="AcroExch.Document.11">
                  <p:embed/>
                </p:oleObj>
              </mc:Choice>
              <mc:Fallback>
                <p:oleObj name="Acrobat Document" showAsIcon="1" r:id="rId3" imgW="914400" imgH="771480" progId="AcroExch.Document.11">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057400"/>
                        <a:ext cx="914401"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54633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IEEE 802.11 WG has liaised a variety of drafts from complete TGs  to SC6</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13</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1117124671"/>
              </p:ext>
            </p:extLst>
          </p:nvPr>
        </p:nvGraphicFramePr>
        <p:xfrm>
          <a:off x="152400" y="1524000"/>
          <a:ext cx="8841721" cy="3723640"/>
        </p:xfrm>
        <a:graphic>
          <a:graphicData uri="http://schemas.openxmlformats.org/drawingml/2006/table">
            <a:tbl>
              <a:tblPr firstRow="1" bandRow="1">
                <a:tableStyleId>{21E4AEA4-8DFA-4A89-87EB-49C32662AFE0}</a:tableStyleId>
              </a:tblPr>
              <a:tblGrid>
                <a:gridCol w="1052400"/>
                <a:gridCol w="3006843"/>
                <a:gridCol w="826882"/>
                <a:gridCol w="659266"/>
                <a:gridCol w="659266"/>
                <a:gridCol w="659266"/>
                <a:gridCol w="659266"/>
                <a:gridCol w="659266"/>
                <a:gridCol w="659266"/>
              </a:tblGrid>
              <a:tr h="370840">
                <a:tc>
                  <a:txBody>
                    <a:bodyPr/>
                    <a:lstStyle/>
                    <a:p>
                      <a:r>
                        <a:rPr lang="en-GB" sz="1600" dirty="0" smtClean="0"/>
                        <a:t>Doc</a:t>
                      </a:r>
                      <a:endParaRPr lang="en-GB" sz="1600" dirty="0"/>
                    </a:p>
                  </a:txBody>
                  <a:tcPr/>
                </a:tc>
                <a:tc>
                  <a:txBody>
                    <a:bodyPr/>
                    <a:lstStyle/>
                    <a:p>
                      <a:r>
                        <a:rPr lang="en-GB" sz="1600" dirty="0" smtClean="0"/>
                        <a:t>Notes</a:t>
                      </a:r>
                      <a:endParaRPr lang="en-GB" sz="1600" dirty="0"/>
                    </a:p>
                  </a:txBody>
                  <a:tcPr/>
                </a:tc>
                <a:tc>
                  <a:txBody>
                    <a:bodyPr/>
                    <a:lstStyle/>
                    <a:p>
                      <a:pPr algn="ctr"/>
                      <a:r>
                        <a:rPr lang="en-GB" sz="1600" dirty="0" smtClean="0"/>
                        <a:t>Latest</a:t>
                      </a:r>
                      <a:endParaRPr lang="en-GB" sz="1600" dirty="0"/>
                    </a:p>
                  </a:txBody>
                  <a:tcPr/>
                </a:tc>
                <a:tc gridSpan="6">
                  <a:txBody>
                    <a:bodyPr/>
                    <a:lstStyle/>
                    <a:p>
                      <a:r>
                        <a:rPr lang="en-GB" sz="1600" dirty="0" smtClean="0"/>
                        <a:t>Versions</a:t>
                      </a:r>
                      <a:endParaRPr lang="en-GB" sz="1600"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r>
              <a:tr h="0">
                <a:tc>
                  <a:txBody>
                    <a:bodyPr/>
                    <a:lstStyle/>
                    <a:p>
                      <a:r>
                        <a:rPr lang="en-GB" sz="1400" dirty="0" smtClean="0"/>
                        <a:t>802.11p</a:t>
                      </a:r>
                      <a:endParaRPr lang="en-GB" sz="1400" b="0" dirty="0"/>
                    </a:p>
                  </a:txBody>
                  <a:tcPr/>
                </a:tc>
                <a:tc>
                  <a:txBody>
                    <a:bodyPr/>
                    <a:lstStyle/>
                    <a:p>
                      <a:r>
                        <a:rPr lang="en-GB" sz="1400" baseline="0" dirty="0" smtClean="0"/>
                        <a:t>8802-11:2012</a:t>
                      </a:r>
                      <a:endParaRPr lang="en-GB" sz="1400" dirty="0"/>
                    </a:p>
                  </a:txBody>
                  <a:tcPr/>
                </a:tc>
                <a:tc>
                  <a:txBody>
                    <a:bodyPr/>
                    <a:lstStyle/>
                    <a:p>
                      <a:pPr algn="ctr"/>
                      <a:r>
                        <a:rPr lang="en-GB" sz="1400" dirty="0" smtClean="0"/>
                        <a:t>Feb 10</a:t>
                      </a:r>
                      <a:endParaRPr lang="en-GB" sz="1400" dirty="0"/>
                    </a:p>
                  </a:txBody>
                  <a:tcPr/>
                </a:tc>
                <a:tc>
                  <a:txBody>
                    <a:bodyPr/>
                    <a:lstStyle/>
                    <a:p>
                      <a:r>
                        <a:rPr lang="en-GB" sz="1400" dirty="0" smtClean="0"/>
                        <a:t>10.0</a:t>
                      </a:r>
                      <a:endParaRPr lang="en-GB" sz="1400" dirty="0"/>
                    </a:p>
                  </a:txBody>
                  <a:tcPr/>
                </a:tc>
                <a:tc>
                  <a:txBody>
                    <a:bodyPr/>
                    <a:lstStyle/>
                    <a:p>
                      <a:endParaRPr lang="en-GB" sz="1400" dirty="0"/>
                    </a:p>
                  </a:txBody>
                  <a:tcPr/>
                </a:tc>
                <a:tc>
                  <a:txBody>
                    <a:bodyPr/>
                    <a:lstStyle/>
                    <a:p>
                      <a:endParaRPr lang="en-GB" sz="1400"/>
                    </a:p>
                  </a:txBody>
                  <a:tcPr/>
                </a:tc>
                <a:tc>
                  <a:txBody>
                    <a:bodyPr/>
                    <a:lstStyle/>
                    <a:p>
                      <a:endParaRPr lang="en-GB" sz="1400"/>
                    </a:p>
                  </a:txBody>
                  <a:tcPr/>
                </a:tc>
                <a:tc>
                  <a:txBody>
                    <a:bodyPr/>
                    <a:lstStyle/>
                    <a:p>
                      <a:endParaRPr lang="en-GB" sz="1400"/>
                    </a:p>
                  </a:txBody>
                  <a:tcPr/>
                </a:tc>
                <a:tc>
                  <a:txBody>
                    <a:bodyPr/>
                    <a:lstStyle/>
                    <a:p>
                      <a:endParaRPr lang="en-GB" sz="1400"/>
                    </a:p>
                  </a:txBody>
                  <a:tcPr/>
                </a:tc>
              </a:tr>
              <a:tr h="0">
                <a:tc>
                  <a:txBody>
                    <a:bodyPr/>
                    <a:lstStyle/>
                    <a:p>
                      <a:r>
                        <a:rPr lang="en-GB" sz="1400" dirty="0" smtClean="0"/>
                        <a:t>802.11s</a:t>
                      </a:r>
                      <a:endParaRPr lang="en-GB" sz="1400" b="0" dirty="0"/>
                    </a:p>
                  </a:txBody>
                  <a:tcPr/>
                </a:tc>
                <a:tc>
                  <a:txBody>
                    <a:bodyPr/>
                    <a:lstStyle/>
                    <a:p>
                      <a:r>
                        <a:rPr lang="en-GB" sz="1400" baseline="0" dirty="0" smtClean="0"/>
                        <a:t>8802-11:2012</a:t>
                      </a:r>
                      <a:endParaRPr lang="en-GB" sz="1400" dirty="0"/>
                    </a:p>
                  </a:txBody>
                  <a:tcPr/>
                </a:tc>
                <a:tc>
                  <a:txBody>
                    <a:bodyPr/>
                    <a:lstStyle/>
                    <a:p>
                      <a:pPr algn="ctr"/>
                      <a:r>
                        <a:rPr lang="en-GB" sz="1400" dirty="0" smtClean="0"/>
                        <a:t>Mar 11</a:t>
                      </a:r>
                      <a:endParaRPr lang="en-GB" sz="1400" dirty="0"/>
                    </a:p>
                  </a:txBody>
                  <a:tcPr/>
                </a:tc>
                <a:tc>
                  <a:txBody>
                    <a:bodyPr/>
                    <a:lstStyle/>
                    <a:p>
                      <a:r>
                        <a:rPr lang="en-GB" sz="1400" dirty="0" smtClean="0"/>
                        <a:t>8.0</a:t>
                      </a:r>
                      <a:endParaRPr lang="en-GB" sz="1400" dirty="0"/>
                    </a:p>
                  </a:txBody>
                  <a:tcPr/>
                </a:tc>
                <a:tc>
                  <a:txBody>
                    <a:bodyPr/>
                    <a:lstStyle/>
                    <a:p>
                      <a:r>
                        <a:rPr lang="en-GB" sz="1400" dirty="0" smtClean="0"/>
                        <a:t>10.0</a:t>
                      </a:r>
                      <a:endParaRPr lang="en-GB" sz="1400" dirty="0"/>
                    </a:p>
                  </a:txBody>
                  <a:tcPr/>
                </a:tc>
                <a:tc>
                  <a:txBody>
                    <a:bodyPr/>
                    <a:lstStyle/>
                    <a:p>
                      <a:endParaRPr lang="en-GB" sz="1400" dirty="0"/>
                    </a:p>
                  </a:txBody>
                  <a:tcPr/>
                </a:tc>
                <a:tc>
                  <a:txBody>
                    <a:bodyPr/>
                    <a:lstStyle/>
                    <a:p>
                      <a:endParaRPr lang="en-GB" sz="1400"/>
                    </a:p>
                  </a:txBody>
                  <a:tcPr/>
                </a:tc>
                <a:tc>
                  <a:txBody>
                    <a:bodyPr/>
                    <a:lstStyle/>
                    <a:p>
                      <a:endParaRPr lang="en-GB" sz="1400"/>
                    </a:p>
                  </a:txBody>
                  <a:tcPr/>
                </a:tc>
                <a:tc>
                  <a:txBody>
                    <a:bodyPr/>
                    <a:lstStyle/>
                    <a:p>
                      <a:endParaRPr lang="en-GB" sz="1400"/>
                    </a:p>
                  </a:txBody>
                  <a:tcPr/>
                </a:tc>
              </a:tr>
              <a:tr h="0">
                <a:tc>
                  <a:txBody>
                    <a:bodyPr/>
                    <a:lstStyle/>
                    <a:p>
                      <a:r>
                        <a:rPr lang="en-GB" sz="1400" dirty="0" smtClean="0"/>
                        <a:t>802.11u</a:t>
                      </a:r>
                      <a:endParaRPr lang="en-GB" sz="1400" b="0" dirty="0"/>
                    </a:p>
                  </a:txBody>
                  <a:tcPr/>
                </a:tc>
                <a:tc>
                  <a:txBody>
                    <a:bodyPr/>
                    <a:lstStyle/>
                    <a:p>
                      <a:r>
                        <a:rPr lang="en-GB" sz="1400" baseline="0" dirty="0" smtClean="0"/>
                        <a:t>8802-11:2012</a:t>
                      </a:r>
                      <a:endParaRPr lang="en-GB" sz="1400" dirty="0"/>
                    </a:p>
                  </a:txBody>
                  <a:tcPr/>
                </a:tc>
                <a:tc>
                  <a:txBody>
                    <a:bodyPr/>
                    <a:lstStyle/>
                    <a:p>
                      <a:pPr algn="ctr"/>
                      <a:r>
                        <a:rPr lang="en-GB" sz="1400" dirty="0" smtClean="0"/>
                        <a:t>Nov 10</a:t>
                      </a:r>
                      <a:endParaRPr lang="en-GB" sz="1400" dirty="0"/>
                    </a:p>
                  </a:txBody>
                  <a:tcPr/>
                </a:tc>
                <a:tc>
                  <a:txBody>
                    <a:bodyPr/>
                    <a:lstStyle/>
                    <a:p>
                      <a:r>
                        <a:rPr lang="en-GB" sz="1400" dirty="0" smtClean="0"/>
                        <a:t>8.0</a:t>
                      </a:r>
                      <a:endParaRPr lang="en-GB" sz="1400" dirty="0"/>
                    </a:p>
                  </a:txBody>
                  <a:tcPr/>
                </a:tc>
                <a:tc>
                  <a:txBody>
                    <a:bodyPr/>
                    <a:lstStyle/>
                    <a:p>
                      <a:r>
                        <a:rPr lang="en-GB" sz="1400" dirty="0" smtClean="0"/>
                        <a:t>11.0</a:t>
                      </a:r>
                      <a:endParaRPr lang="en-GB" sz="1400" dirty="0"/>
                    </a:p>
                  </a:txBody>
                  <a:tcPr/>
                </a:tc>
                <a:tc>
                  <a:txBody>
                    <a:bodyPr/>
                    <a:lstStyle/>
                    <a:p>
                      <a:r>
                        <a:rPr lang="en-GB" sz="1400" dirty="0" smtClean="0"/>
                        <a:t>13.0</a:t>
                      </a:r>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r>
              <a:tr h="0">
                <a:tc>
                  <a:txBody>
                    <a:bodyPr/>
                    <a:lstStyle/>
                    <a:p>
                      <a:r>
                        <a:rPr lang="en-GB" sz="1400" dirty="0" smtClean="0"/>
                        <a:t>802.11v</a:t>
                      </a:r>
                      <a:endParaRPr lang="en-GB" sz="1400" b="0" dirty="0"/>
                    </a:p>
                  </a:txBody>
                  <a:tcPr/>
                </a:tc>
                <a:tc>
                  <a:txBody>
                    <a:bodyPr/>
                    <a:lstStyle/>
                    <a:p>
                      <a:r>
                        <a:rPr lang="en-GB" sz="1400" baseline="0" dirty="0" smtClean="0"/>
                        <a:t>8802-11:2012</a:t>
                      </a:r>
                      <a:endParaRPr lang="en-GB" sz="1400" dirty="0"/>
                    </a:p>
                  </a:txBody>
                  <a:tcPr/>
                </a:tc>
                <a:tc>
                  <a:txBody>
                    <a:bodyPr/>
                    <a:lstStyle/>
                    <a:p>
                      <a:pPr algn="ctr"/>
                      <a:r>
                        <a:rPr lang="en-GB" sz="1400" dirty="0" smtClean="0"/>
                        <a:t>Sep 10</a:t>
                      </a:r>
                      <a:endParaRPr lang="en-GB" sz="1400" dirty="0"/>
                    </a:p>
                  </a:txBody>
                  <a:tcPr/>
                </a:tc>
                <a:tc>
                  <a:txBody>
                    <a:bodyPr/>
                    <a:lstStyle/>
                    <a:p>
                      <a:r>
                        <a:rPr lang="en-GB" sz="1400" dirty="0" smtClean="0"/>
                        <a:t>9.0</a:t>
                      </a:r>
                      <a:endParaRPr lang="en-GB" sz="1400" dirty="0"/>
                    </a:p>
                  </a:txBody>
                  <a:tcPr/>
                </a:tc>
                <a:tc>
                  <a:txBody>
                    <a:bodyPr/>
                    <a:lstStyle/>
                    <a:p>
                      <a:r>
                        <a:rPr lang="en-GB" sz="1400" dirty="0" smtClean="0"/>
                        <a:t>11.0</a:t>
                      </a:r>
                      <a:endParaRPr lang="en-GB" sz="1400" dirty="0"/>
                    </a:p>
                  </a:txBody>
                  <a:tcPr/>
                </a:tc>
                <a:tc>
                  <a:txBody>
                    <a:bodyPr/>
                    <a:lstStyle/>
                    <a:p>
                      <a:r>
                        <a:rPr lang="en-GB" sz="1400" dirty="0" smtClean="0"/>
                        <a:t>12.0</a:t>
                      </a:r>
                      <a:endParaRPr lang="en-GB" sz="1400" dirty="0"/>
                    </a:p>
                  </a:txBody>
                  <a:tcPr/>
                </a:tc>
                <a:tc>
                  <a:txBody>
                    <a:bodyPr/>
                    <a:lstStyle/>
                    <a:p>
                      <a:r>
                        <a:rPr lang="en-GB" sz="1400" dirty="0" smtClean="0"/>
                        <a:t>13.0</a:t>
                      </a:r>
                    </a:p>
                  </a:txBody>
                  <a:tcPr/>
                </a:tc>
                <a:tc>
                  <a:txBody>
                    <a:bodyPr/>
                    <a:lstStyle/>
                    <a:p>
                      <a:r>
                        <a:rPr lang="en-GB" sz="1400" dirty="0" smtClean="0"/>
                        <a:t>14.0</a:t>
                      </a:r>
                    </a:p>
                  </a:txBody>
                  <a:tcPr/>
                </a:tc>
                <a:tc>
                  <a:txBody>
                    <a:bodyPr/>
                    <a:lstStyle/>
                    <a:p>
                      <a:r>
                        <a:rPr lang="en-GB" sz="1400" dirty="0" smtClean="0"/>
                        <a:t>15.0</a:t>
                      </a:r>
                    </a:p>
                  </a:txBody>
                  <a:tcPr/>
                </a:tc>
              </a:tr>
              <a:tr h="0">
                <a:tc>
                  <a:txBody>
                    <a:bodyPr/>
                    <a:lstStyle/>
                    <a:p>
                      <a:r>
                        <a:rPr lang="en-GB" sz="1400" dirty="0" smtClean="0"/>
                        <a:t>802.11z</a:t>
                      </a:r>
                      <a:endParaRPr lang="en-GB" sz="1400" b="0" dirty="0"/>
                    </a:p>
                  </a:txBody>
                  <a:tcPr/>
                </a:tc>
                <a:tc>
                  <a:txBody>
                    <a:bodyPr/>
                    <a:lstStyle/>
                    <a:p>
                      <a:r>
                        <a:rPr lang="en-GB" sz="1400" baseline="0" dirty="0" smtClean="0"/>
                        <a:t>8802-11:2012</a:t>
                      </a:r>
                      <a:endParaRPr lang="en-GB" sz="1400" dirty="0"/>
                    </a:p>
                  </a:txBody>
                  <a:tcPr/>
                </a:tc>
                <a:tc>
                  <a:txBody>
                    <a:bodyPr/>
                    <a:lstStyle/>
                    <a:p>
                      <a:pPr algn="ctr"/>
                      <a:r>
                        <a:rPr lang="en-GB" sz="1400" dirty="0" smtClean="0"/>
                        <a:t>Aug 10</a:t>
                      </a:r>
                      <a:endParaRPr lang="en-GB" sz="1400" dirty="0"/>
                    </a:p>
                  </a:txBody>
                  <a:tcPr/>
                </a:tc>
                <a:tc>
                  <a:txBody>
                    <a:bodyPr/>
                    <a:lstStyle/>
                    <a:p>
                      <a:r>
                        <a:rPr lang="en-GB" sz="1400" dirty="0" smtClean="0"/>
                        <a:t>7.0</a:t>
                      </a:r>
                      <a:endParaRPr lang="en-GB" sz="1400" dirty="0"/>
                    </a:p>
                  </a:txBody>
                  <a:tcPr/>
                </a:tc>
                <a:tc>
                  <a:txBody>
                    <a:bodyPr/>
                    <a:lstStyle/>
                    <a:p>
                      <a:r>
                        <a:rPr lang="en-GB" sz="1400" dirty="0" smtClean="0"/>
                        <a:t>9.0</a:t>
                      </a:r>
                      <a:endParaRPr lang="en-GB" sz="1400" dirty="0"/>
                    </a:p>
                  </a:txBody>
                  <a:tcPr/>
                </a:tc>
                <a:tc>
                  <a:txBody>
                    <a:bodyPr/>
                    <a:lstStyle/>
                    <a:p>
                      <a:r>
                        <a:rPr lang="en-GB" sz="1400" dirty="0" smtClean="0"/>
                        <a:t>11.0</a:t>
                      </a:r>
                      <a:endParaRPr lang="en-GB" sz="1400" dirty="0"/>
                    </a:p>
                  </a:txBody>
                  <a:tcPr/>
                </a:tc>
                <a:tc>
                  <a:txBody>
                    <a:bodyPr/>
                    <a:lstStyle/>
                    <a:p>
                      <a:r>
                        <a:rPr lang="en-GB" sz="1400" dirty="0" smtClean="0"/>
                        <a:t>12.0</a:t>
                      </a:r>
                    </a:p>
                  </a:txBody>
                  <a:tcPr/>
                </a:tc>
                <a:tc>
                  <a:txBody>
                    <a:bodyPr/>
                    <a:lstStyle/>
                    <a:p>
                      <a:r>
                        <a:rPr lang="en-GB" sz="1400" dirty="0" smtClean="0"/>
                        <a:t>13.0</a:t>
                      </a:r>
                    </a:p>
                  </a:txBody>
                  <a:tcPr/>
                </a:tc>
                <a:tc>
                  <a:txBody>
                    <a:bodyPr/>
                    <a:lstStyle/>
                    <a:p>
                      <a:endParaRPr lang="en-GB" sz="1400" dirty="0" smtClean="0"/>
                    </a:p>
                  </a:txBody>
                  <a:tcPr/>
                </a:tc>
              </a:tr>
              <a:tr h="0">
                <a:tc>
                  <a:txBody>
                    <a:bodyPr/>
                    <a:lstStyle/>
                    <a:p>
                      <a:r>
                        <a:rPr lang="en-GB" sz="1400" dirty="0" smtClean="0"/>
                        <a:t>802.11aa</a:t>
                      </a:r>
                      <a:endParaRPr lang="en-GB" sz="1400" b="0" dirty="0"/>
                    </a:p>
                  </a:txBody>
                  <a:tcPr/>
                </a:tc>
                <a:tc>
                  <a:txBody>
                    <a:bodyPr/>
                    <a:lstStyle/>
                    <a:p>
                      <a:r>
                        <a:rPr lang="en-AU" sz="1400" dirty="0" smtClean="0"/>
                        <a:t>8802-11:2012/</a:t>
                      </a:r>
                      <a:r>
                        <a:rPr lang="en-AU" sz="1400" dirty="0" err="1" smtClean="0"/>
                        <a:t>Amd</a:t>
                      </a:r>
                      <a:r>
                        <a:rPr lang="en-AU" sz="1400" dirty="0" smtClean="0"/>
                        <a:t> 2: 2014</a:t>
                      </a:r>
                      <a:endParaRPr lang="en-GB" sz="1400" dirty="0"/>
                    </a:p>
                  </a:txBody>
                  <a:tcPr/>
                </a:tc>
                <a:tc>
                  <a:txBody>
                    <a:bodyPr/>
                    <a:lstStyle/>
                    <a:p>
                      <a:pPr algn="ctr"/>
                      <a:r>
                        <a:rPr lang="en-GB" sz="1400" dirty="0" smtClean="0"/>
                        <a:t>Nov 11</a:t>
                      </a:r>
                      <a:endParaRPr lang="en-GB" sz="1400" dirty="0"/>
                    </a:p>
                  </a:txBody>
                  <a:tcPr/>
                </a:tc>
                <a:tc>
                  <a:txBody>
                    <a:bodyPr/>
                    <a:lstStyle/>
                    <a:p>
                      <a:r>
                        <a:rPr lang="en-GB" sz="1400" dirty="0" smtClean="0"/>
                        <a:t>6.0</a:t>
                      </a:r>
                      <a:endParaRPr lang="en-GB" sz="1400" dirty="0"/>
                    </a:p>
                  </a:txBody>
                  <a:tcPr/>
                </a:tc>
                <a:tc>
                  <a:txBody>
                    <a:bodyPr/>
                    <a:lstStyle/>
                    <a:p>
                      <a:r>
                        <a:rPr lang="en-GB" sz="1400" dirty="0" smtClean="0"/>
                        <a:t>7.0</a:t>
                      </a:r>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r>
              <a:tr h="0">
                <a:tc>
                  <a:txBody>
                    <a:bodyPr/>
                    <a:lstStyle/>
                    <a:p>
                      <a:r>
                        <a:rPr lang="en-GB" sz="1400" dirty="0" smtClean="0"/>
                        <a:t>802.11ad</a:t>
                      </a:r>
                      <a:endParaRPr lang="en-GB" sz="1400" b="0" dirty="0"/>
                    </a:p>
                  </a:txBody>
                  <a:tcPr/>
                </a:tc>
                <a:tc>
                  <a:txBody>
                    <a:bodyPr/>
                    <a:lstStyle/>
                    <a:p>
                      <a:r>
                        <a:rPr lang="en-GB" sz="1400" dirty="0" smtClean="0"/>
                        <a:t>8802-11:2012/</a:t>
                      </a:r>
                      <a:r>
                        <a:rPr lang="en-GB" sz="1400" dirty="0" err="1" smtClean="0"/>
                        <a:t>Amd</a:t>
                      </a:r>
                      <a:r>
                        <a:rPr lang="en-GB" sz="1400" dirty="0" smtClean="0"/>
                        <a:t> 3: 2014</a:t>
                      </a:r>
                    </a:p>
                  </a:txBody>
                  <a:tcPr/>
                </a:tc>
                <a:tc>
                  <a:txBody>
                    <a:bodyPr/>
                    <a:lstStyle/>
                    <a:p>
                      <a:pPr algn="ctr"/>
                      <a:r>
                        <a:rPr lang="en-GB" sz="1400" dirty="0" smtClean="0"/>
                        <a:t>Jul 12</a:t>
                      </a:r>
                      <a:endParaRPr lang="en-GB" sz="1400" dirty="0"/>
                    </a:p>
                  </a:txBody>
                  <a:tcPr/>
                </a:tc>
                <a:tc>
                  <a:txBody>
                    <a:bodyPr/>
                    <a:lstStyle/>
                    <a:p>
                      <a:r>
                        <a:rPr lang="en-GB" sz="1400" dirty="0" smtClean="0"/>
                        <a:t>5.0</a:t>
                      </a:r>
                      <a:endParaRPr lang="en-GB" sz="1400" dirty="0"/>
                    </a:p>
                  </a:txBody>
                  <a:tcPr/>
                </a:tc>
                <a:tc>
                  <a:txBody>
                    <a:bodyPr/>
                    <a:lstStyle/>
                    <a:p>
                      <a:r>
                        <a:rPr lang="en-GB" sz="1400" dirty="0" smtClean="0"/>
                        <a:t>6.0</a:t>
                      </a:r>
                      <a:endParaRPr lang="en-GB" sz="1400" dirty="0"/>
                    </a:p>
                  </a:txBody>
                  <a:tcPr/>
                </a:tc>
                <a:tc>
                  <a:txBody>
                    <a:bodyPr/>
                    <a:lstStyle/>
                    <a:p>
                      <a:r>
                        <a:rPr lang="en-GB" sz="1400" dirty="0" smtClean="0"/>
                        <a:t>7.0</a:t>
                      </a:r>
                      <a:endParaRPr lang="en-GB" sz="1400" dirty="0"/>
                    </a:p>
                  </a:txBody>
                  <a:tcPr/>
                </a:tc>
                <a:tc>
                  <a:txBody>
                    <a:bodyPr/>
                    <a:lstStyle/>
                    <a:p>
                      <a:r>
                        <a:rPr lang="en-GB" sz="1400" dirty="0" smtClean="0"/>
                        <a:t>8.0</a:t>
                      </a:r>
                      <a:endParaRPr lang="en-GB" sz="1400" dirty="0"/>
                    </a:p>
                  </a:txBody>
                  <a:tcPr/>
                </a:tc>
                <a:tc>
                  <a:txBody>
                    <a:bodyPr/>
                    <a:lstStyle/>
                    <a:p>
                      <a:r>
                        <a:rPr lang="en-GB" sz="1400" dirty="0" smtClean="0"/>
                        <a:t>9.0</a:t>
                      </a:r>
                      <a:endParaRPr lang="en-GB" sz="1400" dirty="0"/>
                    </a:p>
                  </a:txBody>
                  <a:tcPr/>
                </a:tc>
                <a:tc>
                  <a:txBody>
                    <a:bodyPr/>
                    <a:lstStyle/>
                    <a:p>
                      <a:endParaRPr lang="en-GB" sz="1400" dirty="0"/>
                    </a:p>
                  </a:txBody>
                  <a:tcPr/>
                </a:tc>
              </a:tr>
              <a:tr h="0">
                <a:tc>
                  <a:txBody>
                    <a:bodyPr/>
                    <a:lstStyle/>
                    <a:p>
                      <a:r>
                        <a:rPr lang="en-GB" sz="1400" dirty="0" smtClean="0"/>
                        <a:t>802.11ae</a:t>
                      </a:r>
                      <a:endParaRPr lang="en-GB" sz="1400" b="0" dirty="0"/>
                    </a:p>
                  </a:txBody>
                  <a:tcPr>
                    <a:lnB w="12700" cmpd="sng">
                      <a:noFill/>
                    </a:lnB>
                  </a:tcPr>
                </a:tc>
                <a:tc>
                  <a:txBody>
                    <a:bodyPr/>
                    <a:lstStyle/>
                    <a:p>
                      <a:r>
                        <a:rPr lang="en-GB" sz="1400" dirty="0" smtClean="0"/>
                        <a:t>8802-11:2012/</a:t>
                      </a:r>
                      <a:r>
                        <a:rPr lang="en-GB" sz="1400" dirty="0" err="1" smtClean="0"/>
                        <a:t>Amd</a:t>
                      </a:r>
                      <a:r>
                        <a:rPr lang="en-GB" sz="1400" dirty="0" smtClean="0"/>
                        <a:t> 1:2014</a:t>
                      </a:r>
                    </a:p>
                  </a:txBody>
                  <a:tcPr>
                    <a:lnB w="12700" cmpd="sng">
                      <a:noFill/>
                    </a:lnB>
                  </a:tcPr>
                </a:tc>
                <a:tc>
                  <a:txBody>
                    <a:bodyPr/>
                    <a:lstStyle/>
                    <a:p>
                      <a:pPr algn="ctr"/>
                      <a:r>
                        <a:rPr lang="en-GB" sz="1400" dirty="0" smtClean="0"/>
                        <a:t>Nov 11</a:t>
                      </a:r>
                      <a:endParaRPr lang="en-GB" sz="1400" dirty="0"/>
                    </a:p>
                  </a:txBody>
                  <a:tcPr>
                    <a:lnB w="12700" cmpd="sng">
                      <a:noFill/>
                    </a:lnB>
                  </a:tcPr>
                </a:tc>
                <a:tc>
                  <a:txBody>
                    <a:bodyPr/>
                    <a:lstStyle/>
                    <a:p>
                      <a:r>
                        <a:rPr lang="en-GB" sz="1400" dirty="0" smtClean="0"/>
                        <a:t>5.0</a:t>
                      </a:r>
                      <a:endParaRPr lang="en-GB" sz="1400" dirty="0"/>
                    </a:p>
                  </a:txBody>
                  <a:tcPr>
                    <a:lnB w="12700" cmpd="sng">
                      <a:noFill/>
                    </a:lnB>
                  </a:tcPr>
                </a:tc>
                <a:tc>
                  <a:txBody>
                    <a:bodyPr/>
                    <a:lstStyle/>
                    <a:p>
                      <a:r>
                        <a:rPr lang="en-GB" sz="1400" dirty="0" smtClean="0"/>
                        <a:t>7.0</a:t>
                      </a:r>
                      <a:endParaRPr lang="en-GB" sz="1400" dirty="0"/>
                    </a:p>
                  </a:txBody>
                  <a:tcPr>
                    <a:lnB w="12700" cmpd="sng">
                      <a:noFill/>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dirty="0" smtClean="0"/>
                    </a:p>
                  </a:txBody>
                  <a:tcPr>
                    <a:lnB w="12700" cmpd="sng">
                      <a:noFill/>
                    </a:lnB>
                  </a:tcPr>
                </a:tc>
                <a:tc>
                  <a:txBody>
                    <a:bodyPr/>
                    <a:lstStyle/>
                    <a:p>
                      <a:endParaRPr lang="en-GB" sz="1400" dirty="0"/>
                    </a:p>
                  </a:txBody>
                  <a:tcPr>
                    <a:lnB w="12700" cmpd="sng">
                      <a:noFill/>
                    </a:lnB>
                  </a:tcPr>
                </a:tc>
                <a:tc>
                  <a:txBody>
                    <a:bodyPr/>
                    <a:lstStyle/>
                    <a:p>
                      <a:endParaRPr lang="en-GB" sz="1400" dirty="0"/>
                    </a:p>
                  </a:txBody>
                  <a:tcPr>
                    <a:lnB w="12700" cmpd="sng">
                      <a:noFill/>
                    </a:lnB>
                  </a:tcPr>
                </a:tc>
                <a:tc>
                  <a:txBody>
                    <a:bodyPr/>
                    <a:lstStyle/>
                    <a:p>
                      <a:endParaRPr lang="en-GB" sz="1400" dirty="0"/>
                    </a:p>
                  </a:txBody>
                  <a:tcPr>
                    <a:lnB w="12700" cmpd="sng">
                      <a:noFill/>
                    </a:lnB>
                  </a:tcPr>
                </a:tc>
              </a:tr>
              <a:tr h="0">
                <a:tc>
                  <a:txBody>
                    <a:bodyPr/>
                    <a:lstStyle/>
                    <a:p>
                      <a:r>
                        <a:rPr lang="en-GB" sz="1400" dirty="0" smtClean="0"/>
                        <a:t>802.11mb</a:t>
                      </a:r>
                      <a:endParaRPr lang="en-GB" sz="1400" b="0" dirty="0"/>
                    </a:p>
                  </a:txBody>
                  <a:tcPr>
                    <a:lnT w="12700" cmpd="sng">
                      <a:noFill/>
                    </a:lnT>
                    <a:lnB w="12700" cmpd="sng">
                      <a:noFill/>
                    </a:lnB>
                  </a:tcPr>
                </a:tc>
                <a:tc>
                  <a:txBody>
                    <a:bodyPr/>
                    <a:lstStyle/>
                    <a:p>
                      <a:r>
                        <a:rPr lang="en-GB" sz="1400" baseline="0" dirty="0" smtClean="0"/>
                        <a:t>8802-11:2012</a:t>
                      </a:r>
                      <a:endParaRPr lang="en-GB" sz="1400" dirty="0"/>
                    </a:p>
                  </a:txBody>
                  <a:tcPr>
                    <a:lnT w="12700" cmpd="sng">
                      <a:noFill/>
                    </a:lnT>
                    <a:lnB w="12700" cmpd="sng">
                      <a:noFill/>
                    </a:lnB>
                  </a:tcPr>
                </a:tc>
                <a:tc>
                  <a:txBody>
                    <a:bodyPr/>
                    <a:lstStyle/>
                    <a:p>
                      <a:pPr algn="ctr"/>
                      <a:r>
                        <a:rPr lang="en-GB" sz="1400" dirty="0" smtClean="0"/>
                        <a:t>Nov 11</a:t>
                      </a:r>
                      <a:endParaRPr lang="en-GB" sz="1400" dirty="0"/>
                    </a:p>
                  </a:txBody>
                  <a:tcPr>
                    <a:lnT w="12700" cmpd="sng">
                      <a:noFill/>
                    </a:lnT>
                    <a:lnB w="12700" cmpd="sng">
                      <a:noFill/>
                    </a:lnB>
                  </a:tcPr>
                </a:tc>
                <a:tc>
                  <a:txBody>
                    <a:bodyPr/>
                    <a:lstStyle/>
                    <a:p>
                      <a:r>
                        <a:rPr lang="en-GB" sz="1400" dirty="0" smtClean="0"/>
                        <a:t>6.0</a:t>
                      </a:r>
                      <a:endParaRPr lang="en-GB" sz="1400" dirty="0"/>
                    </a:p>
                  </a:txBody>
                  <a:tcPr>
                    <a:lnT w="12700" cmpd="sng">
                      <a:noFill/>
                    </a:lnT>
                    <a:lnB w="12700" cmpd="sng">
                      <a:noFill/>
                    </a:lnB>
                  </a:tcPr>
                </a:tc>
                <a:tc>
                  <a:txBody>
                    <a:bodyPr/>
                    <a:lstStyle/>
                    <a:p>
                      <a:r>
                        <a:rPr lang="en-GB" sz="1400" dirty="0" smtClean="0"/>
                        <a:t>8.0</a:t>
                      </a:r>
                      <a:endParaRPr lang="en-GB" sz="1400" dirty="0"/>
                    </a:p>
                  </a:txBody>
                  <a:tcPr>
                    <a:lnT w="12700" cmpd="sng">
                      <a:noFill/>
                    </a:lnT>
                    <a:lnB w="12700" cmpd="sng">
                      <a:noFill/>
                    </a:lnB>
                  </a:tcPr>
                </a:tc>
                <a:tc>
                  <a:txBody>
                    <a:bodyPr/>
                    <a:lstStyle/>
                    <a:p>
                      <a:r>
                        <a:rPr lang="en-GB" sz="1400" dirty="0" smtClean="0"/>
                        <a:t>10.0</a:t>
                      </a:r>
                      <a:endParaRPr lang="en-GB" sz="1400" dirty="0"/>
                    </a:p>
                  </a:txBody>
                  <a:tcPr>
                    <a:lnT w="12700" cmpd="sng">
                      <a:noFill/>
                    </a:lnT>
                    <a:lnB w="12700" cmpd="sng">
                      <a:noFill/>
                    </a:lnB>
                  </a:tcPr>
                </a:tc>
                <a:tc>
                  <a:txBody>
                    <a:bodyPr/>
                    <a:lstStyle/>
                    <a:p>
                      <a:r>
                        <a:rPr lang="en-GB" sz="1400" dirty="0" smtClean="0"/>
                        <a:t>12.0</a:t>
                      </a:r>
                    </a:p>
                  </a:txBody>
                  <a:tcPr>
                    <a:lnT w="12700" cmpd="sng">
                      <a:noFill/>
                    </a:lnT>
                    <a:lnB w="12700" cmpd="sng">
                      <a:noFill/>
                    </a:lnB>
                  </a:tcPr>
                </a:tc>
                <a:tc>
                  <a:txBody>
                    <a:bodyPr/>
                    <a:lstStyle/>
                    <a:p>
                      <a:endParaRPr lang="en-GB" sz="1400" dirty="0"/>
                    </a:p>
                  </a:txBody>
                  <a:tcPr>
                    <a:lnT w="12700" cmpd="sng">
                      <a:noFill/>
                    </a:lnT>
                    <a:lnB w="12700" cmpd="sng">
                      <a:noFill/>
                    </a:lnB>
                  </a:tcPr>
                </a:tc>
                <a:tc>
                  <a:txBody>
                    <a:bodyPr/>
                    <a:lstStyle/>
                    <a:p>
                      <a:endParaRPr lang="en-GB" sz="1400" dirty="0"/>
                    </a:p>
                  </a:txBody>
                  <a:tcPr>
                    <a:lnT w="12700" cmpd="sng">
                      <a:noFill/>
                    </a:lnT>
                    <a:lnB w="12700" cmpd="sng">
                      <a:noFill/>
                    </a:lnB>
                  </a:tcPr>
                </a:tc>
              </a:tr>
              <a:tr h="0">
                <a:tc>
                  <a:txBody>
                    <a:bodyPr/>
                    <a:lstStyle/>
                    <a:p>
                      <a:r>
                        <a:rPr lang="en-GB" sz="1400" dirty="0" smtClean="0"/>
                        <a:t>802.11ac</a:t>
                      </a:r>
                      <a:endParaRPr lang="en-GB" sz="1400" b="0" dirty="0"/>
                    </a:p>
                  </a:txBody>
                  <a:tcPr>
                    <a:lnT w="12700" cmpd="sng">
                      <a:noFill/>
                    </a:lnT>
                    <a:lnB w="12700" cmpd="sng">
                      <a:noFill/>
                    </a:lnB>
                  </a:tcPr>
                </a:tc>
                <a:tc>
                  <a:txBody>
                    <a:bodyPr/>
                    <a:lstStyle/>
                    <a:p>
                      <a:r>
                        <a:rPr lang="en-GB" sz="1400" dirty="0" smtClean="0"/>
                        <a:t>Passed</a:t>
                      </a:r>
                      <a:r>
                        <a:rPr lang="en-GB" sz="1400" baseline="0" dirty="0" smtClean="0"/>
                        <a:t> FDIS</a:t>
                      </a:r>
                      <a:endParaRPr lang="en-GB" sz="1400" dirty="0"/>
                    </a:p>
                  </a:txBody>
                  <a:tcPr>
                    <a:lnT w="12700" cmpd="sng">
                      <a:noFill/>
                    </a:lnT>
                    <a:lnB w="12700" cmpd="sng">
                      <a:noFill/>
                    </a:lnB>
                  </a:tcPr>
                </a:tc>
                <a:tc>
                  <a:txBody>
                    <a:bodyPr/>
                    <a:lstStyle/>
                    <a:p>
                      <a:pPr algn="ctr"/>
                      <a:r>
                        <a:rPr lang="en-GB" sz="1400" dirty="0" smtClean="0"/>
                        <a:t>Nov 13</a:t>
                      </a:r>
                      <a:endParaRPr lang="en-GB" sz="1400" dirty="0"/>
                    </a:p>
                  </a:txBody>
                  <a:tcPr>
                    <a:lnT w="12700" cmpd="sng">
                      <a:noFill/>
                    </a:lnT>
                    <a:lnB w="12700" cmpd="sng">
                      <a:noFill/>
                    </a:lnB>
                  </a:tcPr>
                </a:tc>
                <a:tc>
                  <a:txBody>
                    <a:bodyPr/>
                    <a:lstStyle/>
                    <a:p>
                      <a:r>
                        <a:rPr lang="en-GB" sz="1400" dirty="0" smtClean="0"/>
                        <a:t>2.0</a:t>
                      </a:r>
                      <a:endParaRPr lang="en-GB" sz="1400" dirty="0"/>
                    </a:p>
                  </a:txBody>
                  <a:tcPr>
                    <a:lnT w="12700" cmpd="sng">
                      <a:noFill/>
                    </a:lnT>
                    <a:lnB w="12700" cmpd="sng">
                      <a:noFill/>
                    </a:lnB>
                  </a:tcPr>
                </a:tc>
                <a:tc>
                  <a:txBody>
                    <a:bodyPr/>
                    <a:lstStyle/>
                    <a:p>
                      <a:r>
                        <a:rPr lang="en-GB" sz="1400" dirty="0" smtClean="0"/>
                        <a:t>3.0</a:t>
                      </a:r>
                      <a:endParaRPr lang="en-GB" sz="1400" dirty="0"/>
                    </a:p>
                  </a:txBody>
                  <a:tcPr>
                    <a:lnT w="12700" cmpd="sng">
                      <a:noFill/>
                    </a:lnT>
                    <a:lnB w="12700" cmpd="sng">
                      <a:noFill/>
                    </a:lnB>
                  </a:tcPr>
                </a:tc>
                <a:tc>
                  <a:txBody>
                    <a:bodyPr/>
                    <a:lstStyle/>
                    <a:p>
                      <a:r>
                        <a:rPr lang="en-GB" sz="1400" dirty="0" smtClean="0"/>
                        <a:t>4.0</a:t>
                      </a:r>
                      <a:endParaRPr lang="en-GB" sz="1400" dirty="0"/>
                    </a:p>
                  </a:txBody>
                  <a:tcPr>
                    <a:lnT w="12700" cmpd="sng">
                      <a:noFill/>
                    </a:lnT>
                    <a:lnB w="12700" cmpd="sng">
                      <a:noFill/>
                    </a:lnB>
                  </a:tcPr>
                </a:tc>
                <a:tc>
                  <a:txBody>
                    <a:bodyPr/>
                    <a:lstStyle/>
                    <a:p>
                      <a:r>
                        <a:rPr lang="en-GB" sz="1400" dirty="0" smtClean="0"/>
                        <a:t>5.0</a:t>
                      </a:r>
                    </a:p>
                  </a:txBody>
                  <a:tcPr>
                    <a:lnT w="12700" cmpd="sng">
                      <a:noFill/>
                    </a:lnT>
                    <a:lnB w="12700" cmpd="sng">
                      <a:noFill/>
                    </a:lnB>
                  </a:tcPr>
                </a:tc>
                <a:tc>
                  <a:txBody>
                    <a:bodyPr/>
                    <a:lstStyle/>
                    <a:p>
                      <a:r>
                        <a:rPr lang="en-GB" sz="1400" dirty="0" smtClean="0"/>
                        <a:t>6.0</a:t>
                      </a:r>
                    </a:p>
                  </a:txBody>
                  <a:tcPr>
                    <a:lnT w="12700" cmpd="sng">
                      <a:noFill/>
                    </a:lnT>
                    <a:lnB w="12700" cmpd="sng">
                      <a:noFill/>
                    </a:lnB>
                  </a:tcPr>
                </a:tc>
                <a:tc>
                  <a:txBody>
                    <a:bodyPr/>
                    <a:lstStyle/>
                    <a:p>
                      <a:r>
                        <a:rPr lang="en-GB" sz="1400" dirty="0" smtClean="0"/>
                        <a:t>7.0</a:t>
                      </a:r>
                    </a:p>
                  </a:txBody>
                  <a:tcPr>
                    <a:lnT w="12700" cmpd="sng">
                      <a:noFill/>
                    </a:lnT>
                    <a:lnB w="12700" cmpd="sng">
                      <a:noFill/>
                    </a:lnB>
                  </a:tcPr>
                </a:tc>
              </a:tr>
              <a:tr h="0">
                <a:tc>
                  <a:txBody>
                    <a:bodyPr/>
                    <a:lstStyle/>
                    <a:p>
                      <a:r>
                        <a:rPr lang="en-GB" sz="1400" dirty="0" smtClean="0"/>
                        <a:t>802.11af</a:t>
                      </a:r>
                      <a:endParaRPr lang="en-GB" sz="1400" b="0" dirty="0"/>
                    </a:p>
                  </a:txBody>
                  <a:tcPr>
                    <a:lnT w="12700" cmpd="sng">
                      <a:noFill/>
                    </a:lnT>
                    <a:lnB w="12700" cmpd="sng">
                      <a:noFill/>
                    </a:lnB>
                  </a:tcPr>
                </a:tc>
                <a:tc>
                  <a:txBody>
                    <a:bodyPr/>
                    <a:lstStyle/>
                    <a:p>
                      <a:r>
                        <a:rPr lang="en-GB" sz="1400" dirty="0" smtClean="0"/>
                        <a:t>Passed</a:t>
                      </a:r>
                      <a:r>
                        <a:rPr lang="en-GB" sz="1400" baseline="0" dirty="0" smtClean="0"/>
                        <a:t> FDIS</a:t>
                      </a:r>
                      <a:endParaRPr lang="en-GB" sz="1400" dirty="0"/>
                    </a:p>
                  </a:txBody>
                  <a:tcPr>
                    <a:lnT w="12700" cmpd="sng">
                      <a:noFill/>
                    </a:lnT>
                    <a:lnB w="12700" cmpd="sng">
                      <a:noFill/>
                    </a:lnB>
                  </a:tcPr>
                </a:tc>
                <a:tc>
                  <a:txBody>
                    <a:bodyPr/>
                    <a:lstStyle/>
                    <a:p>
                      <a:pPr algn="ctr"/>
                      <a:r>
                        <a:rPr lang="en-GB" sz="1400" dirty="0" smtClean="0"/>
                        <a:t>Nov 13</a:t>
                      </a:r>
                      <a:endParaRPr lang="en-GB" sz="1400" dirty="0"/>
                    </a:p>
                  </a:txBody>
                  <a:tcPr>
                    <a:lnT w="12700" cmpd="sng">
                      <a:noFill/>
                    </a:lnT>
                    <a:lnB w="12700" cmpd="sng">
                      <a:noFill/>
                    </a:lnB>
                  </a:tcPr>
                </a:tc>
                <a:tc>
                  <a:txBody>
                    <a:bodyPr/>
                    <a:lstStyle/>
                    <a:p>
                      <a:r>
                        <a:rPr lang="en-GB" sz="1400" dirty="0" smtClean="0"/>
                        <a:t>5.0</a:t>
                      </a:r>
                      <a:endParaRPr lang="en-GB" sz="1400" dirty="0"/>
                    </a:p>
                  </a:txBody>
                  <a:tcPr>
                    <a:lnT w="12700" cmpd="sng">
                      <a:noFill/>
                    </a:lnT>
                    <a:lnB w="12700" cmpd="sng">
                      <a:noFill/>
                    </a:lnB>
                  </a:tcPr>
                </a:tc>
                <a:tc>
                  <a:txBody>
                    <a:bodyPr/>
                    <a:lstStyle/>
                    <a:p>
                      <a:r>
                        <a:rPr lang="en-GB" sz="1400" dirty="0" smtClean="0"/>
                        <a:t>6.0</a:t>
                      </a:r>
                      <a:endParaRPr lang="en-GB" sz="1400" dirty="0"/>
                    </a:p>
                  </a:txBody>
                  <a:tcPr>
                    <a:lnT w="12700" cmpd="sng">
                      <a:noFill/>
                    </a:lnT>
                    <a:lnB w="12700" cmpd="sng">
                      <a:noFill/>
                    </a:lnB>
                  </a:tcPr>
                </a:tc>
                <a:tc>
                  <a:txBody>
                    <a:bodyPr/>
                    <a:lstStyle/>
                    <a:p>
                      <a:endParaRPr lang="en-GB" sz="1400" dirty="0"/>
                    </a:p>
                  </a:txBody>
                  <a:tcPr>
                    <a:lnT w="12700" cmpd="sng">
                      <a:noFill/>
                    </a:lnT>
                    <a:lnB w="12700" cmpd="sng">
                      <a:noFill/>
                    </a:lnB>
                  </a:tcPr>
                </a:tc>
                <a:tc>
                  <a:txBody>
                    <a:bodyPr/>
                    <a:lstStyle/>
                    <a:p>
                      <a:endParaRPr lang="en-GB" sz="1400" dirty="0" smtClean="0"/>
                    </a:p>
                  </a:txBody>
                  <a:tcPr>
                    <a:lnT w="12700" cmpd="sng">
                      <a:noFill/>
                    </a:lnT>
                    <a:lnB w="12700" cmpd="sng">
                      <a:noFill/>
                    </a:lnB>
                  </a:tcPr>
                </a:tc>
                <a:tc>
                  <a:txBody>
                    <a:bodyPr/>
                    <a:lstStyle/>
                    <a:p>
                      <a:endParaRPr lang="en-GB" sz="1400" dirty="0" smtClean="0"/>
                    </a:p>
                  </a:txBody>
                  <a:tcPr>
                    <a:lnT w="12700" cmpd="sng">
                      <a:noFill/>
                    </a:lnT>
                    <a:lnB w="12700" cmpd="sng">
                      <a:noFill/>
                    </a:lnB>
                  </a:tcPr>
                </a:tc>
                <a:tc>
                  <a:txBody>
                    <a:bodyPr/>
                    <a:lstStyle/>
                    <a:p>
                      <a:endParaRPr lang="en-GB" sz="1400" dirty="0" smtClean="0"/>
                    </a:p>
                  </a:txBody>
                  <a:tcPr>
                    <a:lnT w="12700" cmpd="sng">
                      <a:noFill/>
                    </a:lnT>
                    <a:lnB w="12700" cmpd="sng">
                      <a:noFill/>
                    </a:lnB>
                  </a:tcPr>
                </a:tc>
              </a:tr>
            </a:tbl>
          </a:graphicData>
        </a:graphic>
      </p:graphicFrame>
    </p:spTree>
    <p:extLst>
      <p:ext uri="{BB962C8B-B14F-4D97-AF65-F5344CB8AC3E}">
        <p14:creationId xmlns:p14="http://schemas.microsoft.com/office/powerpoint/2010/main" val="18032740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IEEE 802.11 WG is liaised a variety of drafts from active TGs  to SC6</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14</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2501031686"/>
              </p:ext>
            </p:extLst>
          </p:nvPr>
        </p:nvGraphicFramePr>
        <p:xfrm>
          <a:off x="152400" y="1524000"/>
          <a:ext cx="8841721" cy="2504440"/>
        </p:xfrm>
        <a:graphic>
          <a:graphicData uri="http://schemas.openxmlformats.org/drawingml/2006/table">
            <a:tbl>
              <a:tblPr firstRow="1" bandRow="1">
                <a:tableStyleId>{21E4AEA4-8DFA-4A89-87EB-49C32662AFE0}</a:tableStyleId>
              </a:tblPr>
              <a:tblGrid>
                <a:gridCol w="1052400"/>
                <a:gridCol w="3006843"/>
                <a:gridCol w="826882"/>
                <a:gridCol w="659266"/>
                <a:gridCol w="659266"/>
                <a:gridCol w="659266"/>
                <a:gridCol w="659266"/>
                <a:gridCol w="659266"/>
                <a:gridCol w="659266"/>
              </a:tblGrid>
              <a:tr h="370840">
                <a:tc>
                  <a:txBody>
                    <a:bodyPr/>
                    <a:lstStyle/>
                    <a:p>
                      <a:r>
                        <a:rPr lang="en-GB" sz="1600" dirty="0" smtClean="0"/>
                        <a:t>Doc</a:t>
                      </a:r>
                      <a:endParaRPr lang="en-GB" sz="1600" dirty="0"/>
                    </a:p>
                  </a:txBody>
                  <a:tcPr/>
                </a:tc>
                <a:tc>
                  <a:txBody>
                    <a:bodyPr/>
                    <a:lstStyle/>
                    <a:p>
                      <a:r>
                        <a:rPr lang="en-GB" sz="1600" dirty="0" smtClean="0"/>
                        <a:t>Notes</a:t>
                      </a:r>
                      <a:endParaRPr lang="en-GB" sz="1600" dirty="0"/>
                    </a:p>
                  </a:txBody>
                  <a:tcPr/>
                </a:tc>
                <a:tc>
                  <a:txBody>
                    <a:bodyPr/>
                    <a:lstStyle/>
                    <a:p>
                      <a:pPr algn="ctr"/>
                      <a:r>
                        <a:rPr lang="en-GB" sz="1600" dirty="0" smtClean="0"/>
                        <a:t>Latest</a:t>
                      </a:r>
                      <a:endParaRPr lang="en-GB" sz="1600" dirty="0"/>
                    </a:p>
                  </a:txBody>
                  <a:tcPr/>
                </a:tc>
                <a:tc gridSpan="6">
                  <a:txBody>
                    <a:bodyPr/>
                    <a:lstStyle/>
                    <a:p>
                      <a:r>
                        <a:rPr lang="en-GB" sz="1600" dirty="0" smtClean="0"/>
                        <a:t>Versions</a:t>
                      </a:r>
                      <a:endParaRPr lang="en-GB" sz="1600"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r>
              <a:tr h="0">
                <a:tc>
                  <a:txBody>
                    <a:bodyPr/>
                    <a:lstStyle/>
                    <a:p>
                      <a:r>
                        <a:rPr lang="en-GB" sz="1400" dirty="0" smtClean="0">
                          <a:solidFill>
                            <a:schemeClr val="tx1"/>
                          </a:solidFill>
                        </a:rPr>
                        <a:t>802.11</a:t>
                      </a:r>
                      <a:r>
                        <a:rPr lang="en-GB" sz="1400" baseline="0" dirty="0" smtClean="0">
                          <a:solidFill>
                            <a:schemeClr val="tx1"/>
                          </a:solidFill>
                        </a:rPr>
                        <a:t>mc</a:t>
                      </a:r>
                      <a:endParaRPr lang="en-GB" sz="1400" b="0" dirty="0">
                        <a:solidFill>
                          <a:schemeClr val="tx1"/>
                        </a:solidFill>
                      </a:endParaRPr>
                    </a:p>
                  </a:txBody>
                  <a:tcPr/>
                </a:tc>
                <a:tc>
                  <a:txBody>
                    <a:bodyPr/>
                    <a:lstStyle/>
                    <a:p>
                      <a:r>
                        <a:rPr lang="en-GB" sz="1400" dirty="0" smtClean="0"/>
                        <a:t>Will be submitted to PSDO process</a:t>
                      </a:r>
                      <a:endParaRPr lang="en-GB" sz="1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dirty="0" smtClean="0"/>
                        <a:t>Mar 15</a:t>
                      </a:r>
                    </a:p>
                  </a:txBody>
                  <a:tcPr/>
                </a:tc>
                <a:tc>
                  <a:txBody>
                    <a:bodyPr/>
                    <a:lstStyle/>
                    <a:p>
                      <a:r>
                        <a:rPr lang="en-GB" sz="1400" dirty="0" smtClean="0"/>
                        <a:t>3.0</a:t>
                      </a:r>
                      <a:endParaRPr lang="en-GB" sz="1400" dirty="0"/>
                    </a:p>
                  </a:txBody>
                  <a:tcPr/>
                </a:tc>
                <a:tc>
                  <a:txBody>
                    <a:bodyPr/>
                    <a:lstStyle/>
                    <a:p>
                      <a:r>
                        <a:rPr lang="en-GB" sz="1400" dirty="0" smtClean="0"/>
                        <a:t>4.0</a:t>
                      </a:r>
                      <a:endParaRPr lang="en-GB" sz="1400" dirty="0"/>
                    </a:p>
                  </a:txBody>
                  <a:tcPr/>
                </a:tc>
                <a:tc>
                  <a:txBody>
                    <a:bodyPr/>
                    <a:lstStyle/>
                    <a:p>
                      <a:endParaRPr lang="en-GB" sz="1400" dirty="0"/>
                    </a:p>
                  </a:txBody>
                  <a:tcPr/>
                </a:tc>
                <a:tc>
                  <a:txBody>
                    <a:bodyPr/>
                    <a:lstStyle/>
                    <a:p>
                      <a:endParaRPr lang="en-GB" sz="1400" dirty="0" smtClean="0"/>
                    </a:p>
                  </a:txBody>
                  <a:tcPr/>
                </a:tc>
                <a:tc>
                  <a:txBody>
                    <a:bodyPr/>
                    <a:lstStyle/>
                    <a:p>
                      <a:endParaRPr lang="en-GB" sz="1400" dirty="0" smtClean="0"/>
                    </a:p>
                  </a:txBody>
                  <a:tcPr/>
                </a:tc>
                <a:tc>
                  <a:txBody>
                    <a:bodyPr/>
                    <a:lstStyle/>
                    <a:p>
                      <a:endParaRPr lang="en-GB" sz="1400" dirty="0" smtClean="0"/>
                    </a:p>
                  </a:txBody>
                  <a:tcPr/>
                </a:tc>
              </a:tr>
              <a:tr h="0">
                <a:tc>
                  <a:txBody>
                    <a:bodyPr/>
                    <a:lstStyle/>
                    <a:p>
                      <a:r>
                        <a:rPr lang="en-GB" sz="1400" b="0" dirty="0" smtClean="0">
                          <a:solidFill>
                            <a:schemeClr val="tx1"/>
                          </a:solidFill>
                        </a:rPr>
                        <a:t>802.11ah</a:t>
                      </a:r>
                      <a:endParaRPr lang="en-GB" sz="1400" b="0" dirty="0">
                        <a:solidFill>
                          <a:schemeClr val="tx1"/>
                        </a:solidFill>
                      </a:endParaRPr>
                    </a:p>
                  </a:txBody>
                  <a:tcPr/>
                </a:tc>
                <a:tc>
                  <a:txBody>
                    <a:bodyPr/>
                    <a:lstStyle/>
                    <a:p>
                      <a:r>
                        <a:rPr lang="en-GB" sz="1400" dirty="0" smtClean="0"/>
                        <a:t>Will be submitted to PSDO process</a:t>
                      </a:r>
                      <a:endParaRPr lang="en-AU" sz="1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dirty="0" smtClean="0"/>
                        <a:t>Mar</a:t>
                      </a:r>
                      <a:r>
                        <a:rPr lang="en-GB" sz="1400" baseline="0" dirty="0" smtClean="0"/>
                        <a:t> </a:t>
                      </a:r>
                      <a:r>
                        <a:rPr lang="en-GB" sz="1400" dirty="0" smtClean="0"/>
                        <a:t>15</a:t>
                      </a:r>
                    </a:p>
                  </a:txBody>
                  <a:tcPr/>
                </a:tc>
                <a:tc>
                  <a:txBody>
                    <a:bodyPr/>
                    <a:lstStyle/>
                    <a:p>
                      <a:r>
                        <a:rPr lang="en-GB" sz="1400" dirty="0" smtClean="0"/>
                        <a:t>4.0</a:t>
                      </a:r>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smtClean="0"/>
                    </a:p>
                  </a:txBody>
                  <a:tcPr/>
                </a:tc>
                <a:tc>
                  <a:txBody>
                    <a:bodyPr/>
                    <a:lstStyle/>
                    <a:p>
                      <a:endParaRPr lang="en-GB" sz="1400" dirty="0" smtClean="0"/>
                    </a:p>
                  </a:txBody>
                  <a:tcPr/>
                </a:tc>
                <a:tc>
                  <a:txBody>
                    <a:bodyPr/>
                    <a:lstStyle/>
                    <a:p>
                      <a:endParaRPr lang="en-GB" sz="1400" dirty="0" smtClean="0"/>
                    </a:p>
                  </a:txBody>
                  <a:tcPr/>
                </a:tc>
              </a:tr>
              <a:tr h="0">
                <a:tc>
                  <a:txBody>
                    <a:bodyPr/>
                    <a:lstStyle/>
                    <a:p>
                      <a:r>
                        <a:rPr lang="en-GB" sz="1400" b="0" dirty="0" smtClean="0">
                          <a:solidFill>
                            <a:schemeClr val="tx1"/>
                          </a:solidFill>
                        </a:rPr>
                        <a:t>802.11ai</a:t>
                      </a:r>
                      <a:endParaRPr lang="en-GB" sz="1400" b="0" dirty="0">
                        <a:solidFill>
                          <a:schemeClr val="tx1"/>
                        </a:solidFill>
                      </a:endParaRPr>
                    </a:p>
                  </a:txBody>
                  <a:tcPr/>
                </a:tc>
                <a:tc>
                  <a:txBody>
                    <a:bodyPr/>
                    <a:lstStyle/>
                    <a:p>
                      <a:r>
                        <a:rPr lang="en-GB" sz="1400" dirty="0" smtClean="0"/>
                        <a:t>Will be submitted to PSDO process</a:t>
                      </a:r>
                      <a:endParaRPr lang="en-AU" sz="1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dirty="0" smtClean="0"/>
                        <a:t>Mar 15</a:t>
                      </a:r>
                    </a:p>
                  </a:txBody>
                  <a:tcPr/>
                </a:tc>
                <a:tc>
                  <a:txBody>
                    <a:bodyPr/>
                    <a:lstStyle/>
                    <a:p>
                      <a:r>
                        <a:rPr lang="en-GB" sz="1400" dirty="0" smtClean="0"/>
                        <a:t>4.0</a:t>
                      </a:r>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smtClean="0"/>
                    </a:p>
                  </a:txBody>
                  <a:tcPr/>
                </a:tc>
                <a:tc>
                  <a:txBody>
                    <a:bodyPr/>
                    <a:lstStyle/>
                    <a:p>
                      <a:endParaRPr lang="en-GB" sz="1400" dirty="0" smtClean="0"/>
                    </a:p>
                  </a:txBody>
                  <a:tcPr/>
                </a:tc>
                <a:tc>
                  <a:txBody>
                    <a:bodyPr/>
                    <a:lstStyle/>
                    <a:p>
                      <a:endParaRPr lang="en-GB" sz="1400" dirty="0" smtClean="0"/>
                    </a:p>
                  </a:txBody>
                  <a:tcPr/>
                </a:tc>
              </a:tr>
              <a:tr h="0">
                <a:tc>
                  <a:txBody>
                    <a:bodyPr/>
                    <a:lstStyle/>
                    <a:p>
                      <a:r>
                        <a:rPr lang="en-GB" sz="1400" b="0" dirty="0" smtClean="0"/>
                        <a:t>802.11aj</a:t>
                      </a:r>
                      <a:endParaRPr lang="en-GB" sz="1400" b="0" dirty="0"/>
                    </a:p>
                  </a:txBody>
                  <a:tcPr/>
                </a:tc>
                <a:tc>
                  <a:txBody>
                    <a:bodyPr/>
                    <a:lstStyle/>
                    <a:p>
                      <a:r>
                        <a:rPr lang="en-GB" sz="1400" dirty="0" smtClean="0"/>
                        <a:t>Will be submitted to PSDO process</a:t>
                      </a:r>
                      <a:endParaRPr lang="en-GB" sz="1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dirty="0" smtClean="0"/>
                        <a:t>Not yet</a:t>
                      </a:r>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smtClean="0"/>
                    </a:p>
                  </a:txBody>
                  <a:tcPr/>
                </a:tc>
                <a:tc>
                  <a:txBody>
                    <a:bodyPr/>
                    <a:lstStyle/>
                    <a:p>
                      <a:endParaRPr lang="en-GB" sz="1400" dirty="0" smtClean="0"/>
                    </a:p>
                  </a:txBody>
                  <a:tcPr/>
                </a:tc>
                <a:tc>
                  <a:txBody>
                    <a:bodyPr/>
                    <a:lstStyle/>
                    <a:p>
                      <a:endParaRPr lang="en-GB" sz="1400" dirty="0" smtClean="0"/>
                    </a:p>
                  </a:txBody>
                  <a:tcPr/>
                </a:tc>
              </a:tr>
              <a:tr h="0">
                <a:tc>
                  <a:txBody>
                    <a:bodyPr/>
                    <a:lstStyle/>
                    <a:p>
                      <a:r>
                        <a:rPr lang="en-GB" sz="1400" b="0" dirty="0" smtClean="0"/>
                        <a:t>802.11ak</a:t>
                      </a:r>
                      <a:endParaRPr lang="en-GB" sz="1400" b="0" dirty="0"/>
                    </a:p>
                  </a:txBody>
                  <a:tcPr/>
                </a:tc>
                <a:tc>
                  <a:txBody>
                    <a:bodyPr/>
                    <a:lstStyle/>
                    <a:p>
                      <a:r>
                        <a:rPr lang="en-GB" sz="1400" dirty="0" smtClean="0"/>
                        <a:t>Will be submitted to PSDO process</a:t>
                      </a:r>
                      <a:endParaRPr lang="en-GB" sz="1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dirty="0" smtClean="0"/>
                        <a:t>Not yet</a:t>
                      </a:r>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smtClean="0"/>
                    </a:p>
                  </a:txBody>
                  <a:tcPr/>
                </a:tc>
                <a:tc>
                  <a:txBody>
                    <a:bodyPr/>
                    <a:lstStyle/>
                    <a:p>
                      <a:endParaRPr lang="en-GB" sz="1400" dirty="0" smtClean="0"/>
                    </a:p>
                  </a:txBody>
                  <a:tcPr/>
                </a:tc>
                <a:tc>
                  <a:txBody>
                    <a:bodyPr/>
                    <a:lstStyle/>
                    <a:p>
                      <a:endParaRPr lang="en-GB" sz="1400" dirty="0" smtClean="0"/>
                    </a:p>
                  </a:txBody>
                  <a:tcPr/>
                </a:tc>
              </a:tr>
              <a:tr h="0">
                <a:tc>
                  <a:txBody>
                    <a:bodyPr/>
                    <a:lstStyle/>
                    <a:p>
                      <a:r>
                        <a:rPr lang="en-GB" sz="1400" b="0" dirty="0" smtClean="0"/>
                        <a:t>802.11aq</a:t>
                      </a:r>
                      <a:endParaRPr lang="en-GB" sz="1400" b="0" dirty="0"/>
                    </a:p>
                  </a:txBody>
                  <a:tcPr/>
                </a:tc>
                <a:tc>
                  <a:txBody>
                    <a:bodyPr/>
                    <a:lstStyle/>
                    <a:p>
                      <a:r>
                        <a:rPr lang="en-GB" sz="1400" dirty="0" smtClean="0"/>
                        <a:t>Will be submitted to PSDO process</a:t>
                      </a:r>
                      <a:endParaRPr lang="en-GB" sz="1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dirty="0" smtClean="0"/>
                        <a:t>Not yet</a:t>
                      </a:r>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smtClean="0"/>
                    </a:p>
                  </a:txBody>
                  <a:tcPr/>
                </a:tc>
                <a:tc>
                  <a:txBody>
                    <a:bodyPr/>
                    <a:lstStyle/>
                    <a:p>
                      <a:endParaRPr lang="en-GB" sz="1400" dirty="0" smtClean="0"/>
                    </a:p>
                  </a:txBody>
                  <a:tcPr/>
                </a:tc>
                <a:tc>
                  <a:txBody>
                    <a:bodyPr/>
                    <a:lstStyle/>
                    <a:p>
                      <a:endParaRPr lang="en-GB" sz="1400" dirty="0" smtClean="0"/>
                    </a:p>
                  </a:txBody>
                  <a:tcPr/>
                </a:tc>
              </a:tr>
              <a:tr h="0">
                <a:tc>
                  <a:txBody>
                    <a:bodyPr/>
                    <a:lstStyle/>
                    <a:p>
                      <a:r>
                        <a:rPr lang="en-GB" sz="1400" b="0" dirty="0" smtClean="0"/>
                        <a:t>802.11ax</a:t>
                      </a:r>
                      <a:endParaRPr lang="en-GB" sz="1400" b="0" dirty="0"/>
                    </a:p>
                  </a:txBody>
                  <a:tcPr/>
                </a:tc>
                <a:tc>
                  <a:txBody>
                    <a:bodyPr/>
                    <a:lstStyle/>
                    <a:p>
                      <a:r>
                        <a:rPr lang="en-GB" sz="1400" dirty="0" smtClean="0"/>
                        <a:t>Will be submitted to PSDO process</a:t>
                      </a:r>
                      <a:endParaRPr lang="en-GB" sz="1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dirty="0" smtClean="0"/>
                        <a:t>Not yet</a:t>
                      </a:r>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smtClean="0"/>
                    </a:p>
                  </a:txBody>
                  <a:tcPr/>
                </a:tc>
                <a:tc>
                  <a:txBody>
                    <a:bodyPr/>
                    <a:lstStyle/>
                    <a:p>
                      <a:endParaRPr lang="en-GB" sz="1400" dirty="0" smtClean="0"/>
                    </a:p>
                  </a:txBody>
                  <a:tcPr/>
                </a:tc>
                <a:tc>
                  <a:txBody>
                    <a:bodyPr/>
                    <a:lstStyle/>
                    <a:p>
                      <a:endParaRPr lang="en-GB" sz="1400" dirty="0" smtClean="0"/>
                    </a:p>
                  </a:txBody>
                  <a:tcPr/>
                </a:tc>
              </a:tr>
            </a:tbl>
          </a:graphicData>
        </a:graphic>
      </p:graphicFrame>
    </p:spTree>
    <p:extLst>
      <p:ext uri="{BB962C8B-B14F-4D97-AF65-F5344CB8AC3E}">
        <p14:creationId xmlns:p14="http://schemas.microsoft.com/office/powerpoint/2010/main" val="32228216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will discuss drafts that should be liaised from the IEEE 802.11 WG</a:t>
            </a:r>
            <a:endParaRPr lang="en-AU" dirty="0"/>
          </a:p>
        </p:txBody>
      </p:sp>
      <p:sp>
        <p:nvSpPr>
          <p:cNvPr id="3" name="Content Placeholder 2"/>
          <p:cNvSpPr>
            <a:spLocks noGrp="1"/>
          </p:cNvSpPr>
          <p:nvPr>
            <p:ph idx="1"/>
          </p:nvPr>
        </p:nvSpPr>
        <p:spPr/>
        <p:txBody>
          <a:bodyPr/>
          <a:lstStyle/>
          <a:p>
            <a:r>
              <a:rPr lang="en-AU" dirty="0" smtClean="0"/>
              <a:t>In Vancouver (May 2015)</a:t>
            </a:r>
          </a:p>
          <a:p>
            <a:pPr lvl="1"/>
            <a:r>
              <a:rPr lang="en-AU" dirty="0" smtClean="0"/>
              <a:t>No drafts were liaised</a:t>
            </a:r>
          </a:p>
          <a:p>
            <a:r>
              <a:rPr lang="en-GB" dirty="0"/>
              <a:t>In Hawaii (July 2015)</a:t>
            </a:r>
          </a:p>
          <a:p>
            <a:pPr lvl="1"/>
            <a:r>
              <a:rPr lang="en-AU" dirty="0"/>
              <a:t>No drafts were </a:t>
            </a:r>
            <a:r>
              <a:rPr lang="en-AU" dirty="0" smtClean="0"/>
              <a:t>liaised</a:t>
            </a:r>
          </a:p>
          <a:p>
            <a:r>
              <a:rPr lang="en-AU" dirty="0" smtClean="0"/>
              <a:t>In Bangkok (Sept 2015)</a:t>
            </a:r>
          </a:p>
          <a:p>
            <a:pPr lvl="1"/>
            <a:r>
              <a:rPr lang="en-AU" dirty="0" smtClean="0"/>
              <a:t>Are 802.11ah D5.0 and 802.11ai D5.0 ready?</a:t>
            </a:r>
            <a:endParaRPr lang="en-AU" dirty="0"/>
          </a:p>
          <a:p>
            <a:pPr lvl="1"/>
            <a:endParaRPr lang="en-GB" dirty="0"/>
          </a:p>
          <a:p>
            <a:pPr lvl="1"/>
            <a:endParaRPr lang="en-AU" dirty="0" smtClean="0">
              <a:solidFill>
                <a:srgbClr val="FF0000"/>
              </a:solidFill>
            </a:endParaRP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15</a:t>
            </a:fld>
            <a:endParaRPr lang="en-US"/>
          </a:p>
        </p:txBody>
      </p:sp>
    </p:spTree>
    <p:extLst>
      <p:ext uri="{BB962C8B-B14F-4D97-AF65-F5344CB8AC3E}">
        <p14:creationId xmlns:p14="http://schemas.microsoft.com/office/powerpoint/2010/main" val="23776267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 WG </a:t>
            </a:r>
            <a:r>
              <a:rPr lang="en-AU" dirty="0"/>
              <a:t>has liaised a variety of drafts to </a:t>
            </a:r>
            <a:r>
              <a:rPr lang="en-AU" dirty="0" smtClean="0"/>
              <a:t>SC6</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16</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3930826046"/>
              </p:ext>
            </p:extLst>
          </p:nvPr>
        </p:nvGraphicFramePr>
        <p:xfrm>
          <a:off x="31376" y="1793240"/>
          <a:ext cx="8962744" cy="3114040"/>
        </p:xfrm>
        <a:graphic>
          <a:graphicData uri="http://schemas.openxmlformats.org/drawingml/2006/table">
            <a:tbl>
              <a:tblPr firstRow="1" bandRow="1">
                <a:tableStyleId>{21E4AEA4-8DFA-4A89-87EB-49C32662AFE0}</a:tableStyleId>
              </a:tblPr>
              <a:tblGrid>
                <a:gridCol w="1340224"/>
                <a:gridCol w="2971800"/>
                <a:gridCol w="838200"/>
                <a:gridCol w="635420"/>
                <a:gridCol w="635420"/>
                <a:gridCol w="635420"/>
                <a:gridCol w="635420"/>
                <a:gridCol w="635420"/>
                <a:gridCol w="635420"/>
              </a:tblGrid>
              <a:tr h="370840">
                <a:tc>
                  <a:txBody>
                    <a:bodyPr/>
                    <a:lstStyle/>
                    <a:p>
                      <a:r>
                        <a:rPr lang="en-GB" sz="1600" dirty="0" smtClean="0"/>
                        <a:t>Doc</a:t>
                      </a:r>
                      <a:endParaRPr lang="en-GB" sz="1600" dirty="0"/>
                    </a:p>
                  </a:txBody>
                  <a:tcPr/>
                </a:tc>
                <a:tc>
                  <a:txBody>
                    <a:bodyPr/>
                    <a:lstStyle/>
                    <a:p>
                      <a:r>
                        <a:rPr lang="en-GB" sz="1600" dirty="0" smtClean="0"/>
                        <a:t>Notes</a:t>
                      </a:r>
                      <a:endParaRPr lang="en-GB" sz="1600" dirty="0"/>
                    </a:p>
                  </a:txBody>
                  <a:tcPr/>
                </a:tc>
                <a:tc>
                  <a:txBody>
                    <a:bodyPr/>
                    <a:lstStyle/>
                    <a:p>
                      <a:r>
                        <a:rPr lang="en-GB" sz="1600" dirty="0" smtClean="0"/>
                        <a:t>Latest</a:t>
                      </a:r>
                      <a:endParaRPr lang="en-GB" sz="1600" dirty="0"/>
                    </a:p>
                  </a:txBody>
                  <a:tcPr/>
                </a:tc>
                <a:tc gridSpan="6">
                  <a:txBody>
                    <a:bodyPr/>
                    <a:lstStyle/>
                    <a:p>
                      <a:r>
                        <a:rPr lang="en-GB" sz="1600" dirty="0" smtClean="0"/>
                        <a:t>Versions</a:t>
                      </a:r>
                      <a:endParaRPr lang="en-GB" sz="1600"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r>
              <a:tr h="0">
                <a:tc>
                  <a:txBody>
                    <a:bodyPr/>
                    <a:lstStyle/>
                    <a:p>
                      <a:r>
                        <a:rPr lang="en-GB" sz="1400" dirty="0" smtClean="0"/>
                        <a:t>802</a:t>
                      </a:r>
                      <a:endParaRPr lang="en-GB" sz="1400" b="0" dirty="0"/>
                    </a:p>
                  </a:txBody>
                  <a:tcPr/>
                </a:tc>
                <a:tc>
                  <a:txBody>
                    <a:bodyPr/>
                    <a:lstStyle/>
                    <a:p>
                      <a:r>
                        <a:rPr lang="en-AU" sz="1400" dirty="0" smtClean="0"/>
                        <a:t>In PSDO process</a:t>
                      </a:r>
                      <a:endParaRPr lang="en-AU" sz="1400" dirty="0"/>
                    </a:p>
                  </a:txBody>
                  <a:tcPr/>
                </a:tc>
                <a:tc>
                  <a:txBody>
                    <a:bodyPr/>
                    <a:lstStyle/>
                    <a:p>
                      <a:r>
                        <a:rPr lang="en-GB" sz="1400" dirty="0" smtClean="0"/>
                        <a:t>Mar</a:t>
                      </a:r>
                      <a:r>
                        <a:rPr lang="en-GB" sz="1400" baseline="0" dirty="0" smtClean="0"/>
                        <a:t> </a:t>
                      </a:r>
                      <a:r>
                        <a:rPr lang="en-GB" sz="1400" dirty="0" smtClean="0"/>
                        <a:t>14</a:t>
                      </a:r>
                      <a:endParaRPr lang="en-GB" sz="1400" dirty="0"/>
                    </a:p>
                  </a:txBody>
                  <a:tcPr/>
                </a:tc>
                <a:tc>
                  <a:txBody>
                    <a:bodyPr/>
                    <a:lstStyle/>
                    <a:p>
                      <a:r>
                        <a:rPr lang="en-GB" sz="1400" dirty="0" smtClean="0"/>
                        <a:t>D1.9</a:t>
                      </a:r>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r>
              <a:tr h="0">
                <a:tc>
                  <a:txBody>
                    <a:bodyPr/>
                    <a:lstStyle/>
                    <a:p>
                      <a:r>
                        <a:rPr lang="en-AU" sz="1400" dirty="0" smtClean="0"/>
                        <a:t>802.1Xbx</a:t>
                      </a:r>
                      <a:endParaRPr lang="en-GB" sz="1400" b="0" dirty="0"/>
                    </a:p>
                  </a:txBody>
                  <a:tcPr/>
                </a:tc>
                <a:tc>
                  <a:txBody>
                    <a:bodyPr/>
                    <a:lstStyle/>
                    <a:p>
                      <a:r>
                        <a:rPr lang="en-AU" sz="1400" dirty="0" smtClean="0"/>
                        <a:t>In PSDO process</a:t>
                      </a:r>
                      <a:endParaRPr lang="en-AU" sz="1400" dirty="0"/>
                    </a:p>
                  </a:txBody>
                  <a:tcPr/>
                </a:tc>
                <a:tc>
                  <a:txBody>
                    <a:bodyPr/>
                    <a:lstStyle/>
                    <a:p>
                      <a:r>
                        <a:rPr lang="en-GB" sz="1400" dirty="0" smtClean="0"/>
                        <a:t>May 14</a:t>
                      </a:r>
                      <a:endParaRPr lang="en-GB" sz="1400" dirty="0"/>
                    </a:p>
                  </a:txBody>
                  <a:tcPr/>
                </a:tc>
                <a:tc>
                  <a:txBody>
                    <a:bodyPr/>
                    <a:lstStyle/>
                    <a:p>
                      <a:r>
                        <a:rPr lang="en-GB" sz="1400" dirty="0" smtClean="0"/>
                        <a:t>D1.0</a:t>
                      </a:r>
                      <a:endParaRPr lang="en-GB" sz="1400" dirty="0"/>
                    </a:p>
                  </a:txBody>
                  <a:tcPr/>
                </a:tc>
                <a:tc>
                  <a:txBody>
                    <a:bodyPr/>
                    <a:lstStyle/>
                    <a:p>
                      <a:r>
                        <a:rPr lang="en-GB" sz="1400" dirty="0" smtClean="0"/>
                        <a:t>D1.2</a:t>
                      </a:r>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a:p>
                  </a:txBody>
                  <a:tcPr/>
                </a:tc>
              </a:tr>
              <a:tr h="0">
                <a:tc>
                  <a:txBody>
                    <a:bodyPr/>
                    <a:lstStyle/>
                    <a:p>
                      <a:r>
                        <a:rPr lang="en-GB" sz="1400" dirty="0" smtClean="0"/>
                        <a:t>802.1Q-Rev</a:t>
                      </a:r>
                      <a:endParaRPr lang="en-GB" sz="1400" b="0" dirty="0"/>
                    </a:p>
                  </a:txBody>
                  <a:tcPr/>
                </a:tc>
                <a:tc>
                  <a:txBody>
                    <a:bodyPr/>
                    <a:lstStyle/>
                    <a:p>
                      <a:r>
                        <a:rPr lang="en-AU" sz="1400" dirty="0" smtClean="0"/>
                        <a:t>In PSDO process</a:t>
                      </a:r>
                      <a:endParaRPr lang="en-AU" sz="1400" dirty="0"/>
                    </a:p>
                  </a:txBody>
                  <a:tcPr/>
                </a:tc>
                <a:tc>
                  <a:txBody>
                    <a:bodyPr/>
                    <a:lstStyle/>
                    <a:p>
                      <a:r>
                        <a:rPr lang="en-GB" sz="1400" dirty="0" smtClean="0"/>
                        <a:t>Jan 14</a:t>
                      </a:r>
                      <a:endParaRPr lang="en-GB" sz="1400" dirty="0"/>
                    </a:p>
                  </a:txBody>
                  <a:tcPr/>
                </a:tc>
                <a:tc>
                  <a:txBody>
                    <a:bodyPr/>
                    <a:lstStyle/>
                    <a:p>
                      <a:r>
                        <a:rPr lang="en-GB" sz="1400" dirty="0" smtClean="0"/>
                        <a:t>D2.0</a:t>
                      </a:r>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smtClean="0"/>
                    </a:p>
                  </a:txBody>
                  <a:tcPr/>
                </a:tc>
                <a:tc>
                  <a:txBody>
                    <a:bodyPr/>
                    <a:lstStyle/>
                    <a:p>
                      <a:endParaRPr lang="en-GB" sz="1400" dirty="0" smtClean="0"/>
                    </a:p>
                  </a:txBody>
                  <a:tcPr/>
                </a:tc>
                <a:tc>
                  <a:txBody>
                    <a:bodyPr/>
                    <a:lstStyle/>
                    <a:p>
                      <a:endParaRPr lang="en-GB" sz="1400" dirty="0" smtClean="0"/>
                    </a:p>
                  </a:txBody>
                  <a:tcPr/>
                </a:tc>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t>802.1AX-Rev</a:t>
                      </a:r>
                      <a:endParaRPr lang="en-GB" sz="1400" b="0" dirty="0" smtClean="0"/>
                    </a:p>
                  </a:txBody>
                  <a:tcPr/>
                </a:tc>
                <a:tc>
                  <a:txBody>
                    <a:bodyPr/>
                    <a:lstStyle/>
                    <a:p>
                      <a:r>
                        <a:rPr lang="en-AU" sz="1400" dirty="0" smtClean="0"/>
                        <a:t>In PSDO process</a:t>
                      </a:r>
                      <a:endParaRPr lang="en-AU" sz="1400" dirty="0"/>
                    </a:p>
                  </a:txBody>
                  <a:tcPr/>
                </a:tc>
                <a:tc>
                  <a:txBody>
                    <a:bodyPr/>
                    <a:lstStyle/>
                    <a:p>
                      <a:r>
                        <a:rPr lang="en-GB" sz="1400" dirty="0" smtClean="0">
                          <a:solidFill>
                            <a:schemeClr val="tx1"/>
                          </a:solidFill>
                        </a:rPr>
                        <a:t>Sep</a:t>
                      </a:r>
                      <a:r>
                        <a:rPr lang="en-GB" sz="1400" baseline="0" dirty="0" smtClean="0">
                          <a:solidFill>
                            <a:schemeClr val="tx1"/>
                          </a:solidFill>
                        </a:rPr>
                        <a:t> 14</a:t>
                      </a:r>
                      <a:endParaRPr lang="en-GB" sz="1400" dirty="0">
                        <a:solidFill>
                          <a:schemeClr val="tx1"/>
                        </a:solidFill>
                      </a:endParaRPr>
                    </a:p>
                  </a:txBody>
                  <a:tcPr/>
                </a:tc>
                <a:tc>
                  <a:txBody>
                    <a:bodyPr/>
                    <a:lstStyle/>
                    <a:p>
                      <a:r>
                        <a:rPr lang="en-GB" sz="1400" dirty="0" smtClean="0">
                          <a:solidFill>
                            <a:schemeClr val="tx1"/>
                          </a:solidFill>
                        </a:rPr>
                        <a:t>D4.3</a:t>
                      </a:r>
                      <a:endParaRPr lang="en-GB" sz="1400" dirty="0">
                        <a:solidFill>
                          <a:schemeClr val="tx1"/>
                        </a:solidFill>
                      </a:endParaRPr>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dirty="0" smtClean="0"/>
                        <a:t>802.1Qca</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400" dirty="0" smtClean="0"/>
                        <a:t>As soon it goes to SB </a:t>
                      </a:r>
                    </a:p>
                  </a:txBody>
                  <a:tcPr/>
                </a:tc>
                <a:tc>
                  <a:txBody>
                    <a:bodyPr/>
                    <a:lstStyle/>
                    <a:p>
                      <a:endParaRPr lang="en-GB" sz="1400" dirty="0">
                        <a:solidFill>
                          <a:schemeClr val="tx1"/>
                        </a:solidFill>
                      </a:endParaRPr>
                    </a:p>
                  </a:txBody>
                  <a:tcPr/>
                </a:tc>
                <a:tc>
                  <a:txBody>
                    <a:bodyPr/>
                    <a:lstStyle/>
                    <a:p>
                      <a:endParaRPr lang="en-GB" sz="1400" dirty="0">
                        <a:solidFill>
                          <a:schemeClr val="tx1"/>
                        </a:solidFill>
                      </a:endParaRPr>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dirty="0" smtClean="0"/>
                        <a:t>802.1Qbv</a:t>
                      </a:r>
                    </a:p>
                  </a:txBody>
                  <a:tcPr/>
                </a:tc>
                <a:tc>
                  <a:txBody>
                    <a:bodyPr/>
                    <a:lstStyle/>
                    <a:p>
                      <a:r>
                        <a:rPr lang="en-AU" sz="1400" dirty="0" smtClean="0"/>
                        <a:t>As soon it goes to SB </a:t>
                      </a:r>
                      <a:endParaRPr lang="en-AU" sz="1400" dirty="0"/>
                    </a:p>
                  </a:txBody>
                  <a:tcPr/>
                </a:tc>
                <a:tc>
                  <a:txBody>
                    <a:bodyPr/>
                    <a:lstStyle/>
                    <a:p>
                      <a:endParaRPr lang="en-GB" sz="1400" dirty="0">
                        <a:solidFill>
                          <a:schemeClr val="tx1"/>
                        </a:solidFill>
                      </a:endParaRPr>
                    </a:p>
                  </a:txBody>
                  <a:tcPr/>
                </a:tc>
                <a:tc>
                  <a:txBody>
                    <a:bodyPr/>
                    <a:lstStyle/>
                    <a:p>
                      <a:endParaRPr lang="en-GB" sz="1400" dirty="0">
                        <a:solidFill>
                          <a:schemeClr val="tx1"/>
                        </a:solidFill>
                      </a:endParaRPr>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dirty="0" smtClean="0"/>
                        <a:t>802.1Qbu</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400" dirty="0" smtClean="0"/>
                        <a:t>As soon it goes to SB </a:t>
                      </a:r>
                    </a:p>
                  </a:txBody>
                  <a:tcPr/>
                </a:tc>
                <a:tc>
                  <a:txBody>
                    <a:bodyPr/>
                    <a:lstStyle/>
                    <a:p>
                      <a:endParaRPr lang="en-GB" sz="1400" dirty="0">
                        <a:solidFill>
                          <a:schemeClr val="tx1"/>
                        </a:solidFill>
                      </a:endParaRPr>
                    </a:p>
                  </a:txBody>
                  <a:tcPr/>
                </a:tc>
                <a:tc>
                  <a:txBody>
                    <a:bodyPr/>
                    <a:lstStyle/>
                    <a:p>
                      <a:endParaRPr lang="en-GB" sz="1400" dirty="0">
                        <a:solidFill>
                          <a:schemeClr val="tx1"/>
                        </a:solidFill>
                      </a:endParaRPr>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dirty="0" smtClean="0"/>
                        <a:t>802.1Qbz</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400" dirty="0" smtClean="0"/>
                        <a:t>As soon it goes to SB </a:t>
                      </a:r>
                    </a:p>
                  </a:txBody>
                  <a:tcPr/>
                </a:tc>
                <a:tc>
                  <a:txBody>
                    <a:bodyPr/>
                    <a:lstStyle/>
                    <a:p>
                      <a:endParaRPr lang="en-GB" sz="1400" dirty="0">
                        <a:solidFill>
                          <a:schemeClr val="tx1"/>
                        </a:solidFill>
                      </a:endParaRPr>
                    </a:p>
                  </a:txBody>
                  <a:tcPr/>
                </a:tc>
                <a:tc>
                  <a:txBody>
                    <a:bodyPr/>
                    <a:lstStyle/>
                    <a:p>
                      <a:endParaRPr lang="en-GB" sz="1400" dirty="0">
                        <a:solidFill>
                          <a:schemeClr val="tx1"/>
                        </a:solidFill>
                      </a:endParaRPr>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dirty="0" smtClean="0"/>
                        <a:t>802.1AC-Rev</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400" dirty="0" smtClean="0"/>
                        <a:t>As soon it goes to SB </a:t>
                      </a:r>
                    </a:p>
                  </a:txBody>
                  <a:tcPr/>
                </a:tc>
                <a:tc>
                  <a:txBody>
                    <a:bodyPr/>
                    <a:lstStyle/>
                    <a:p>
                      <a:endParaRPr lang="en-GB" sz="1400" dirty="0">
                        <a:solidFill>
                          <a:schemeClr val="tx1"/>
                        </a:solidFill>
                      </a:endParaRPr>
                    </a:p>
                  </a:txBody>
                  <a:tcPr/>
                </a:tc>
                <a:tc>
                  <a:txBody>
                    <a:bodyPr/>
                    <a:lstStyle/>
                    <a:p>
                      <a:endParaRPr lang="en-GB" sz="1400" dirty="0">
                        <a:solidFill>
                          <a:schemeClr val="tx1"/>
                        </a:solidFill>
                      </a:endParaRPr>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r>
            </a:tbl>
          </a:graphicData>
        </a:graphic>
      </p:graphicFrame>
    </p:spTree>
    <p:extLst>
      <p:ext uri="{BB962C8B-B14F-4D97-AF65-F5344CB8AC3E}">
        <p14:creationId xmlns:p14="http://schemas.microsoft.com/office/powerpoint/2010/main" val="24492704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SC will discuss drafts that should be liaised from the IEEE </a:t>
            </a:r>
            <a:r>
              <a:rPr lang="en-AU" dirty="0" smtClean="0"/>
              <a:t>802.1 </a:t>
            </a:r>
            <a:r>
              <a:rPr lang="en-AU" dirty="0"/>
              <a:t>WG</a:t>
            </a:r>
          </a:p>
        </p:txBody>
      </p:sp>
      <p:sp>
        <p:nvSpPr>
          <p:cNvPr id="3" name="Content Placeholder 2"/>
          <p:cNvSpPr>
            <a:spLocks noGrp="1"/>
          </p:cNvSpPr>
          <p:nvPr>
            <p:ph idx="1"/>
          </p:nvPr>
        </p:nvSpPr>
        <p:spPr/>
        <p:txBody>
          <a:bodyPr/>
          <a:lstStyle/>
          <a:p>
            <a:r>
              <a:rPr lang="en-GB" dirty="0" smtClean="0"/>
              <a:t>In Vancouver (May 2015)</a:t>
            </a:r>
          </a:p>
          <a:p>
            <a:pPr lvl="1"/>
            <a:r>
              <a:rPr lang="en-GB" dirty="0" smtClean="0"/>
              <a:t>802.1 WG </a:t>
            </a:r>
            <a:r>
              <a:rPr lang="en-GB" dirty="0"/>
              <a:t>doesn’t send documents until they are ready for </a:t>
            </a:r>
            <a:r>
              <a:rPr lang="en-GB" dirty="0" smtClean="0"/>
              <a:t>SB</a:t>
            </a:r>
          </a:p>
          <a:p>
            <a:r>
              <a:rPr lang="en-GB" dirty="0" smtClean="0"/>
              <a:t>In Hawaii (July 2015)</a:t>
            </a:r>
          </a:p>
          <a:p>
            <a:pPr lvl="1"/>
            <a:r>
              <a:rPr lang="en-GB" dirty="0" smtClean="0"/>
              <a:t>802.1Qbv, </a:t>
            </a:r>
            <a:r>
              <a:rPr lang="en-GB" dirty="0"/>
              <a:t>802.1Qbu</a:t>
            </a:r>
            <a:r>
              <a:rPr lang="en-GB" dirty="0" smtClean="0"/>
              <a:t>, </a:t>
            </a:r>
            <a:r>
              <a:rPr lang="en-GB" dirty="0"/>
              <a:t>802.1Qbz</a:t>
            </a:r>
            <a:r>
              <a:rPr lang="en-GB" dirty="0" smtClean="0"/>
              <a:t>, </a:t>
            </a:r>
            <a:r>
              <a:rPr lang="en-GB" dirty="0"/>
              <a:t>802.1AC-rev </a:t>
            </a:r>
            <a:r>
              <a:rPr lang="en-GB" dirty="0" smtClean="0"/>
              <a:t>will be liaised as soon as they go to SB </a:t>
            </a:r>
          </a:p>
          <a:p>
            <a:pPr lvl="1"/>
            <a:r>
              <a:rPr lang="en-GB" dirty="0"/>
              <a:t>802.1Qca will be liaised </a:t>
            </a:r>
            <a:r>
              <a:rPr lang="en-GB" dirty="0" smtClean="0"/>
              <a:t>immediately (was it?)</a:t>
            </a:r>
          </a:p>
          <a:p>
            <a:r>
              <a:rPr lang="en-AU" dirty="0" smtClean="0"/>
              <a:t>In </a:t>
            </a:r>
            <a:r>
              <a:rPr lang="en-AU" dirty="0"/>
              <a:t>Bangkok (Sept 2015</a:t>
            </a:r>
            <a:r>
              <a:rPr lang="en-AU" dirty="0" smtClean="0"/>
              <a:t>)</a:t>
            </a:r>
          </a:p>
          <a:p>
            <a:pPr lvl="1"/>
            <a:r>
              <a:rPr lang="en-AU" dirty="0" smtClean="0"/>
              <a:t>802.1 not here</a:t>
            </a:r>
            <a:endParaRPr lang="en-AU" dirty="0"/>
          </a:p>
          <a:p>
            <a:pPr lvl="1"/>
            <a:endParaRPr lang="en-GB"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17</a:t>
            </a:fld>
            <a:endParaRPr lang="en-US"/>
          </a:p>
        </p:txBody>
      </p:sp>
    </p:spTree>
    <p:extLst>
      <p:ext uri="{BB962C8B-B14F-4D97-AF65-F5344CB8AC3E}">
        <p14:creationId xmlns:p14="http://schemas.microsoft.com/office/powerpoint/2010/main" val="8526476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802.3 WG </a:t>
            </a:r>
            <a:r>
              <a:rPr lang="en-AU" dirty="0"/>
              <a:t>has liaised a variety of drafts to </a:t>
            </a:r>
            <a:r>
              <a:rPr lang="en-AU" dirty="0" smtClean="0"/>
              <a:t>SC6</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18</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1136327556"/>
              </p:ext>
            </p:extLst>
          </p:nvPr>
        </p:nvGraphicFramePr>
        <p:xfrm>
          <a:off x="31376" y="1793240"/>
          <a:ext cx="8962744" cy="675640"/>
        </p:xfrm>
        <a:graphic>
          <a:graphicData uri="http://schemas.openxmlformats.org/drawingml/2006/table">
            <a:tbl>
              <a:tblPr firstRow="1" bandRow="1">
                <a:tableStyleId>{21E4AEA4-8DFA-4A89-87EB-49C32662AFE0}</a:tableStyleId>
              </a:tblPr>
              <a:tblGrid>
                <a:gridCol w="1340224"/>
                <a:gridCol w="2971800"/>
                <a:gridCol w="838200"/>
                <a:gridCol w="635420"/>
                <a:gridCol w="635420"/>
                <a:gridCol w="635420"/>
                <a:gridCol w="635420"/>
                <a:gridCol w="635420"/>
                <a:gridCol w="635420"/>
              </a:tblGrid>
              <a:tr h="370840">
                <a:tc>
                  <a:txBody>
                    <a:bodyPr/>
                    <a:lstStyle/>
                    <a:p>
                      <a:r>
                        <a:rPr lang="en-GB" sz="1600" dirty="0" smtClean="0"/>
                        <a:t>Doc</a:t>
                      </a:r>
                      <a:endParaRPr lang="en-GB" sz="1600" dirty="0"/>
                    </a:p>
                  </a:txBody>
                  <a:tcPr/>
                </a:tc>
                <a:tc>
                  <a:txBody>
                    <a:bodyPr/>
                    <a:lstStyle/>
                    <a:p>
                      <a:r>
                        <a:rPr lang="en-GB" sz="1600" dirty="0" smtClean="0"/>
                        <a:t>Description</a:t>
                      </a:r>
                      <a:endParaRPr lang="en-GB" sz="1600" dirty="0"/>
                    </a:p>
                  </a:txBody>
                  <a:tcPr/>
                </a:tc>
                <a:tc>
                  <a:txBody>
                    <a:bodyPr/>
                    <a:lstStyle/>
                    <a:p>
                      <a:r>
                        <a:rPr lang="en-GB" sz="1600" dirty="0" smtClean="0"/>
                        <a:t>Latest</a:t>
                      </a:r>
                      <a:endParaRPr lang="en-GB" sz="1600" dirty="0"/>
                    </a:p>
                  </a:txBody>
                  <a:tcPr/>
                </a:tc>
                <a:tc gridSpan="6">
                  <a:txBody>
                    <a:bodyPr/>
                    <a:lstStyle/>
                    <a:p>
                      <a:r>
                        <a:rPr lang="en-GB" sz="1600" dirty="0" smtClean="0"/>
                        <a:t>Versions</a:t>
                      </a:r>
                      <a:endParaRPr lang="en-GB" sz="1600"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r>
              <a:tr h="0">
                <a:tc>
                  <a:txBody>
                    <a:bodyPr/>
                    <a:lstStyle/>
                    <a:p>
                      <a:r>
                        <a:rPr lang="en-GB" sz="1400" b="0" dirty="0" smtClean="0">
                          <a:solidFill>
                            <a:schemeClr val="tx1"/>
                          </a:solidFill>
                        </a:rPr>
                        <a:t>802.3bx</a:t>
                      </a:r>
                    </a:p>
                  </a:txBody>
                  <a:tcPr/>
                </a:tc>
                <a:tc>
                  <a:txBody>
                    <a:bodyPr/>
                    <a:lstStyle/>
                    <a:p>
                      <a:r>
                        <a:rPr lang="en-GB" sz="1400" dirty="0" smtClean="0"/>
                        <a:t>Will be submitted to PSDO process</a:t>
                      </a:r>
                      <a:endParaRPr lang="en-AU" sz="1400" dirty="0"/>
                    </a:p>
                  </a:txBody>
                  <a:tcPr/>
                </a:tc>
                <a:tc>
                  <a:txBody>
                    <a:bodyPr/>
                    <a:lstStyle/>
                    <a:p>
                      <a:pPr algn="ctr"/>
                      <a:r>
                        <a:rPr lang="en-GB" sz="1400" dirty="0" smtClean="0">
                          <a:solidFill>
                            <a:srgbClr val="FF0000"/>
                          </a:solidFill>
                        </a:rPr>
                        <a:t>When</a:t>
                      </a:r>
                      <a:endParaRPr lang="en-GB" sz="1400" dirty="0">
                        <a:solidFill>
                          <a:srgbClr val="FF0000"/>
                        </a:solidFill>
                      </a:endParaRPr>
                    </a:p>
                  </a:txBody>
                  <a:tcPr/>
                </a:tc>
                <a:tc>
                  <a:txBody>
                    <a:bodyPr/>
                    <a:lstStyle/>
                    <a:p>
                      <a:r>
                        <a:rPr lang="en-GB" sz="1400" dirty="0" smtClean="0"/>
                        <a:t>D3.0</a:t>
                      </a:r>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r>
            </a:tbl>
          </a:graphicData>
        </a:graphic>
      </p:graphicFrame>
    </p:spTree>
    <p:extLst>
      <p:ext uri="{BB962C8B-B14F-4D97-AF65-F5344CB8AC3E}">
        <p14:creationId xmlns:p14="http://schemas.microsoft.com/office/powerpoint/2010/main" val="28597494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SC will discuss drafts that should be liaised from the IEEE </a:t>
            </a:r>
            <a:r>
              <a:rPr lang="en-AU" dirty="0" smtClean="0"/>
              <a:t>802.3 </a:t>
            </a:r>
            <a:r>
              <a:rPr lang="en-AU" dirty="0"/>
              <a:t>WG</a:t>
            </a:r>
          </a:p>
        </p:txBody>
      </p:sp>
      <p:sp>
        <p:nvSpPr>
          <p:cNvPr id="3" name="Content Placeholder 2"/>
          <p:cNvSpPr>
            <a:spLocks noGrp="1"/>
          </p:cNvSpPr>
          <p:nvPr>
            <p:ph idx="1"/>
          </p:nvPr>
        </p:nvSpPr>
        <p:spPr/>
        <p:txBody>
          <a:bodyPr/>
          <a:lstStyle/>
          <a:p>
            <a:r>
              <a:rPr lang="en-GB" dirty="0" smtClean="0"/>
              <a:t>In </a:t>
            </a:r>
            <a:r>
              <a:rPr lang="en-GB" dirty="0"/>
              <a:t>Vancouver (May 2015)</a:t>
            </a:r>
          </a:p>
          <a:p>
            <a:pPr lvl="1"/>
            <a:r>
              <a:rPr lang="en-GB" dirty="0" smtClean="0"/>
              <a:t>802.3 </a:t>
            </a:r>
            <a:r>
              <a:rPr lang="en-GB" dirty="0"/>
              <a:t>WG not meeting this </a:t>
            </a:r>
            <a:r>
              <a:rPr lang="en-GB" dirty="0" smtClean="0"/>
              <a:t>week</a:t>
            </a:r>
          </a:p>
          <a:p>
            <a:r>
              <a:rPr lang="en-GB" dirty="0"/>
              <a:t>In Hawaii (July 2015)</a:t>
            </a:r>
          </a:p>
          <a:p>
            <a:pPr lvl="1"/>
            <a:r>
              <a:rPr lang="en-GB" dirty="0" smtClean="0"/>
              <a:t>No 802.3 reps attended meeting</a:t>
            </a:r>
          </a:p>
          <a:p>
            <a:r>
              <a:rPr lang="en-AU" dirty="0"/>
              <a:t>In Bangkok (Sept 2015)</a:t>
            </a:r>
          </a:p>
          <a:p>
            <a:pPr lvl="1"/>
            <a:r>
              <a:rPr lang="en-AU" dirty="0" smtClean="0"/>
              <a:t>802.3 </a:t>
            </a:r>
            <a:r>
              <a:rPr lang="en-AU" dirty="0"/>
              <a:t>not here</a:t>
            </a:r>
          </a:p>
          <a:p>
            <a:pPr lvl="1"/>
            <a:endParaRPr lang="en-GB" dirty="0"/>
          </a:p>
          <a:p>
            <a:pPr lvl="1"/>
            <a:endParaRPr lang="en-GB"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19</a:t>
            </a:fld>
            <a:endParaRPr lang="en-US"/>
          </a:p>
        </p:txBody>
      </p:sp>
    </p:spTree>
    <p:extLst>
      <p:ext uri="{BB962C8B-B14F-4D97-AF65-F5344CB8AC3E}">
        <p14:creationId xmlns:p14="http://schemas.microsoft.com/office/powerpoint/2010/main" val="16296584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p:txBody>
          <a:bodyPr/>
          <a:lstStyle/>
          <a:p>
            <a:r>
              <a:rPr lang="en-US" dirty="0" smtClean="0"/>
              <a:t>This presentation will be used to run the IEEE 802 JTC1 SC meetings in Bangkok in September 2015</a:t>
            </a:r>
          </a:p>
        </p:txBody>
      </p:sp>
      <p:sp>
        <p:nvSpPr>
          <p:cNvPr id="3075" name="Rectangle 5"/>
          <p:cNvSpPr>
            <a:spLocks noGrp="1" noChangeArrowheads="1"/>
          </p:cNvSpPr>
          <p:nvPr>
            <p:ph idx="1"/>
          </p:nvPr>
        </p:nvSpPr>
        <p:spPr/>
        <p:txBody>
          <a:bodyPr/>
          <a:lstStyle/>
          <a:p>
            <a:pPr lvl="1"/>
            <a:r>
              <a:rPr lang="en-US" dirty="0" smtClean="0"/>
              <a:t>This presentation contains a proposed running order for the IEEE 802 JTC1 Standing Committee meeting, including</a:t>
            </a:r>
          </a:p>
          <a:p>
            <a:pPr lvl="2"/>
            <a:r>
              <a:rPr lang="en-US" dirty="0" smtClean="0"/>
              <a:t>Proposed agenda</a:t>
            </a:r>
          </a:p>
          <a:p>
            <a:pPr lvl="2"/>
            <a:r>
              <a:rPr lang="en-US" dirty="0" smtClean="0"/>
              <a:t>Other supporting material</a:t>
            </a:r>
          </a:p>
          <a:p>
            <a:pPr lvl="1"/>
            <a:r>
              <a:rPr lang="en-US" dirty="0" smtClean="0"/>
              <a:t>It will be modified during the meeting to include motions, straw polls and other material referred to during the meeting</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81B19452-AD8F-4A10-B8E5-1701707FC4DF}" type="slidenum">
              <a:rPr lang="en-US" smtClean="0"/>
              <a:pPr>
                <a:defRPr/>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may discuss the possibility of liaising IEEE 802.15 drafts to SC6</a:t>
            </a:r>
            <a:endParaRPr lang="en-AU" dirty="0"/>
          </a:p>
        </p:txBody>
      </p:sp>
      <p:sp>
        <p:nvSpPr>
          <p:cNvPr id="3" name="Content Placeholder 2"/>
          <p:cNvSpPr>
            <a:spLocks noGrp="1"/>
          </p:cNvSpPr>
          <p:nvPr>
            <p:ph idx="1"/>
          </p:nvPr>
        </p:nvSpPr>
        <p:spPr/>
        <p:txBody>
          <a:bodyPr/>
          <a:lstStyle/>
          <a:p>
            <a:pPr lvl="1"/>
            <a:r>
              <a:rPr lang="en-GB" dirty="0" smtClean="0"/>
              <a:t>IEEE 802.15.4-2006 was adopted by ISO under JTC 1/SC 31.</a:t>
            </a:r>
            <a:endParaRPr lang="en-AU" dirty="0" smtClean="0"/>
          </a:p>
          <a:p>
            <a:pPr lvl="1"/>
            <a:r>
              <a:rPr lang="en-GB" dirty="0" smtClean="0"/>
              <a:t>Is there any update on the possibility of moving responsibility for 802.15 WG liaising 802.15.4 drafts from SC 31 to SC6?</a:t>
            </a:r>
            <a:endParaRPr lang="en-AU" dirty="0" smtClean="0"/>
          </a:p>
          <a:p>
            <a:pPr lvl="2"/>
            <a:r>
              <a:rPr lang="en-US" dirty="0" smtClean="0"/>
              <a:t>JTC1/SC31 </a:t>
            </a:r>
            <a:r>
              <a:rPr lang="en-US" dirty="0"/>
              <a:t>has issued a committee ballot for the transfer of ISO/IEC/IEEE 8802-15-4 from </a:t>
            </a:r>
            <a:r>
              <a:rPr lang="en-US" dirty="0" smtClean="0"/>
              <a:t>SC31 </a:t>
            </a:r>
            <a:r>
              <a:rPr lang="en-US" dirty="0"/>
              <a:t>to </a:t>
            </a:r>
            <a:r>
              <a:rPr lang="en-US" dirty="0" smtClean="0"/>
              <a:t>SC6</a:t>
            </a:r>
          </a:p>
          <a:p>
            <a:pPr lvl="2"/>
            <a:r>
              <a:rPr lang="en-US" dirty="0" smtClean="0"/>
              <a:t>The </a:t>
            </a:r>
            <a:r>
              <a:rPr lang="en-US" dirty="0"/>
              <a:t>ballot </a:t>
            </a:r>
            <a:r>
              <a:rPr lang="en-US" dirty="0" smtClean="0"/>
              <a:t>ended </a:t>
            </a:r>
            <a:r>
              <a:rPr lang="en-US" dirty="0"/>
              <a:t>on </a:t>
            </a:r>
            <a:r>
              <a:rPr lang="en-US" dirty="0" smtClean="0"/>
              <a:t>4 April 2015 and passed</a:t>
            </a:r>
          </a:p>
          <a:p>
            <a:pPr lvl="2"/>
            <a:r>
              <a:rPr lang="en-US" dirty="0" smtClean="0"/>
              <a:t>The JTC1 level ballot passed on 29 June 2015</a:t>
            </a:r>
          </a:p>
          <a:p>
            <a:pPr lvl="1"/>
            <a:r>
              <a:rPr lang="en-US" dirty="0" smtClean="0"/>
              <a:t>No 802.15 reps attended the SC meeting in San Diego, Athens, San Antonio, Atlanta, Berlin, Vancouver or Hawaii</a:t>
            </a: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20</a:t>
            </a:fld>
            <a:endParaRPr lang="en-US"/>
          </a:p>
        </p:txBody>
      </p:sp>
    </p:spTree>
    <p:extLst>
      <p:ext uri="{BB962C8B-B14F-4D97-AF65-F5344CB8AC3E}">
        <p14:creationId xmlns:p14="http://schemas.microsoft.com/office/powerpoint/2010/main" val="18003905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802.22 WG </a:t>
            </a:r>
            <a:r>
              <a:rPr lang="en-AU" dirty="0"/>
              <a:t>has liaised a variety of drafts to </a:t>
            </a:r>
            <a:r>
              <a:rPr lang="en-AU" dirty="0" smtClean="0"/>
              <a:t>SC6</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21</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668100489"/>
              </p:ext>
            </p:extLst>
          </p:nvPr>
        </p:nvGraphicFramePr>
        <p:xfrm>
          <a:off x="31376" y="1793240"/>
          <a:ext cx="8962744" cy="980440"/>
        </p:xfrm>
        <a:graphic>
          <a:graphicData uri="http://schemas.openxmlformats.org/drawingml/2006/table">
            <a:tbl>
              <a:tblPr firstRow="1" bandRow="1">
                <a:tableStyleId>{21E4AEA4-8DFA-4A89-87EB-49C32662AFE0}</a:tableStyleId>
              </a:tblPr>
              <a:tblGrid>
                <a:gridCol w="1340224"/>
                <a:gridCol w="2971800"/>
                <a:gridCol w="838200"/>
                <a:gridCol w="635420"/>
                <a:gridCol w="635420"/>
                <a:gridCol w="635420"/>
                <a:gridCol w="635420"/>
                <a:gridCol w="635420"/>
                <a:gridCol w="635420"/>
              </a:tblGrid>
              <a:tr h="370840">
                <a:tc>
                  <a:txBody>
                    <a:bodyPr/>
                    <a:lstStyle/>
                    <a:p>
                      <a:r>
                        <a:rPr lang="en-GB" sz="1600" dirty="0" smtClean="0"/>
                        <a:t>Doc</a:t>
                      </a:r>
                      <a:endParaRPr lang="en-GB" sz="1600" dirty="0"/>
                    </a:p>
                  </a:txBody>
                  <a:tcPr/>
                </a:tc>
                <a:tc>
                  <a:txBody>
                    <a:bodyPr/>
                    <a:lstStyle/>
                    <a:p>
                      <a:r>
                        <a:rPr lang="en-GB" sz="1600" dirty="0" smtClean="0"/>
                        <a:t>Notes</a:t>
                      </a:r>
                      <a:endParaRPr lang="en-GB" sz="1600" dirty="0"/>
                    </a:p>
                  </a:txBody>
                  <a:tcPr/>
                </a:tc>
                <a:tc>
                  <a:txBody>
                    <a:bodyPr/>
                    <a:lstStyle/>
                    <a:p>
                      <a:r>
                        <a:rPr lang="en-GB" sz="1600" dirty="0" smtClean="0"/>
                        <a:t>Latest</a:t>
                      </a:r>
                      <a:endParaRPr lang="en-GB" sz="1600" dirty="0"/>
                    </a:p>
                  </a:txBody>
                  <a:tcPr/>
                </a:tc>
                <a:tc gridSpan="6">
                  <a:txBody>
                    <a:bodyPr/>
                    <a:lstStyle/>
                    <a:p>
                      <a:r>
                        <a:rPr lang="en-GB" sz="1600" dirty="0" smtClean="0"/>
                        <a:t>Versions</a:t>
                      </a:r>
                      <a:endParaRPr lang="en-GB" sz="1600"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r>
              <a:tr h="0">
                <a:tc>
                  <a:txBody>
                    <a:bodyPr/>
                    <a:lstStyle/>
                    <a:p>
                      <a:r>
                        <a:rPr lang="en-GB" sz="1400" b="0" dirty="0" smtClean="0">
                          <a:solidFill>
                            <a:schemeClr val="tx1"/>
                          </a:solidFill>
                        </a:rPr>
                        <a:t>802.22a</a:t>
                      </a:r>
                    </a:p>
                  </a:txBody>
                  <a:tcPr/>
                </a:tc>
                <a:tc>
                  <a:txBody>
                    <a:bodyPr/>
                    <a:lstStyle/>
                    <a:p>
                      <a:r>
                        <a:rPr lang="en-GB" sz="1400" dirty="0" smtClean="0"/>
                        <a:t>Approved for PSDO process</a:t>
                      </a:r>
                      <a:endParaRPr lang="en-AU" sz="1400" dirty="0"/>
                    </a:p>
                  </a:txBody>
                  <a:tcPr/>
                </a:tc>
                <a:tc>
                  <a:txBody>
                    <a:bodyPr/>
                    <a:lstStyle/>
                    <a:p>
                      <a:pPr algn="ctr"/>
                      <a:r>
                        <a:rPr lang="en-GB" sz="1400" dirty="0" smtClean="0">
                          <a:solidFill>
                            <a:schemeClr val="tx1"/>
                          </a:solidFill>
                        </a:rPr>
                        <a:t>Jul 15</a:t>
                      </a:r>
                      <a:endParaRPr lang="en-GB" sz="1400" dirty="0">
                        <a:solidFill>
                          <a:schemeClr val="tx1"/>
                        </a:solidFill>
                      </a:endParaRPr>
                    </a:p>
                  </a:txBody>
                  <a:tcPr/>
                </a:tc>
                <a:tc>
                  <a:txBody>
                    <a:bodyPr/>
                    <a:lstStyle/>
                    <a:p>
                      <a:pPr algn="ctr"/>
                      <a:r>
                        <a:rPr lang="en-GB" sz="1400" dirty="0" err="1" smtClean="0">
                          <a:solidFill>
                            <a:schemeClr val="tx1"/>
                          </a:solidFill>
                        </a:rPr>
                        <a:t>Std</a:t>
                      </a:r>
                      <a:endParaRPr lang="en-GB" sz="1400" dirty="0">
                        <a:solidFill>
                          <a:schemeClr val="tx1"/>
                        </a:solidFill>
                      </a:endParaRPr>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r>
              <a:tr h="0">
                <a:tc>
                  <a:txBody>
                    <a:bodyPr/>
                    <a:lstStyle/>
                    <a:p>
                      <a:r>
                        <a:rPr lang="en-GB" sz="1400" b="0" dirty="0" smtClean="0">
                          <a:solidFill>
                            <a:schemeClr val="tx1"/>
                          </a:solidFill>
                        </a:rPr>
                        <a:t>802.22b</a:t>
                      </a:r>
                    </a:p>
                  </a:txBody>
                  <a:tcPr/>
                </a:tc>
                <a:tc>
                  <a:txBody>
                    <a:bodyPr/>
                    <a:lstStyle/>
                    <a:p>
                      <a:r>
                        <a:rPr lang="en-AU" sz="1400" dirty="0" smtClean="0"/>
                        <a:t>Likely</a:t>
                      </a:r>
                      <a:r>
                        <a:rPr lang="en-AU" sz="1400" baseline="0" dirty="0" smtClean="0"/>
                        <a:t> to be approved for PSDO</a:t>
                      </a:r>
                      <a:endParaRPr lang="en-AU" sz="1400" dirty="0"/>
                    </a:p>
                  </a:txBody>
                  <a:tcPr/>
                </a:tc>
                <a:tc>
                  <a:txBody>
                    <a:bodyPr/>
                    <a:lstStyle/>
                    <a:p>
                      <a:pPr algn="ctr"/>
                      <a:r>
                        <a:rPr lang="en-GB" sz="1400" dirty="0" smtClean="0">
                          <a:solidFill>
                            <a:schemeClr val="tx1"/>
                          </a:solidFill>
                        </a:rPr>
                        <a:t>Jul</a:t>
                      </a:r>
                      <a:r>
                        <a:rPr lang="en-GB" sz="1400" baseline="0" dirty="0" smtClean="0">
                          <a:solidFill>
                            <a:schemeClr val="tx1"/>
                          </a:solidFill>
                        </a:rPr>
                        <a:t> 15</a:t>
                      </a:r>
                      <a:endParaRPr lang="en-GB" sz="1400" dirty="0">
                        <a:solidFill>
                          <a:schemeClr val="tx1"/>
                        </a:solidFill>
                      </a:endParaRPr>
                    </a:p>
                  </a:txBody>
                  <a:tcPr/>
                </a:tc>
                <a:tc>
                  <a:txBody>
                    <a:bodyPr/>
                    <a:lstStyle/>
                    <a:p>
                      <a:pPr algn="ctr"/>
                      <a:r>
                        <a:rPr lang="en-GB" sz="1400" dirty="0" smtClean="0">
                          <a:solidFill>
                            <a:schemeClr val="tx1"/>
                          </a:solidFill>
                        </a:rPr>
                        <a:t>5.0</a:t>
                      </a:r>
                      <a:endParaRPr lang="en-GB" sz="1400" dirty="0">
                        <a:solidFill>
                          <a:schemeClr val="tx1"/>
                        </a:solidFill>
                      </a:endParaRPr>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r>
            </a:tbl>
          </a:graphicData>
        </a:graphic>
      </p:graphicFrame>
    </p:spTree>
    <p:extLst>
      <p:ext uri="{BB962C8B-B14F-4D97-AF65-F5344CB8AC3E}">
        <p14:creationId xmlns:p14="http://schemas.microsoft.com/office/powerpoint/2010/main" val="109024118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IEEE 802.22 WG will continue to consider drafts for liaison</a:t>
            </a:r>
            <a:endParaRPr lang="en-AU" dirty="0"/>
          </a:p>
        </p:txBody>
      </p:sp>
      <p:sp>
        <p:nvSpPr>
          <p:cNvPr id="3" name="Content Placeholder 2"/>
          <p:cNvSpPr>
            <a:spLocks noGrp="1"/>
          </p:cNvSpPr>
          <p:nvPr>
            <p:ph idx="1"/>
          </p:nvPr>
        </p:nvSpPr>
        <p:spPr/>
        <p:txBody>
          <a:bodyPr/>
          <a:lstStyle/>
          <a:p>
            <a:r>
              <a:rPr lang="en-AU" dirty="0" smtClean="0"/>
              <a:t>In Vancouver (May 2015)</a:t>
            </a:r>
          </a:p>
          <a:p>
            <a:pPr lvl="1"/>
            <a:r>
              <a:rPr lang="en-AU" dirty="0" smtClean="0"/>
              <a:t>It was noted </a:t>
            </a:r>
            <a:r>
              <a:rPr lang="en-AU" dirty="0"/>
              <a:t>that 802.22 </a:t>
            </a:r>
            <a:r>
              <a:rPr lang="en-AU" dirty="0" smtClean="0"/>
              <a:t>has been ratified </a:t>
            </a:r>
            <a:r>
              <a:rPr lang="en-AU" dirty="0"/>
              <a:t>by </a:t>
            </a:r>
            <a:r>
              <a:rPr lang="en-AU" dirty="0" smtClean="0"/>
              <a:t>ISO/IEC</a:t>
            </a:r>
          </a:p>
          <a:p>
            <a:r>
              <a:rPr lang="en-GB" dirty="0"/>
              <a:t>In Hawaii (July 2015)</a:t>
            </a:r>
          </a:p>
          <a:p>
            <a:pPr lvl="1"/>
            <a:r>
              <a:rPr lang="en-AU" dirty="0"/>
              <a:t>Just before Hawaii IEEE 802.22a-2014 and IEEE P802.22b Draft 5.0 were submitted to ISO JTC1 SC6 for information </a:t>
            </a:r>
            <a:r>
              <a:rPr lang="en-AU" dirty="0" smtClean="0"/>
              <a:t>only</a:t>
            </a:r>
            <a:endParaRPr lang="en-AU" dirty="0">
              <a:solidFill>
                <a:srgbClr val="FF0000"/>
              </a:solidFill>
            </a:endParaRPr>
          </a:p>
          <a:p>
            <a:pPr lvl="2"/>
            <a:r>
              <a:rPr lang="en-AU" dirty="0"/>
              <a:t>The IEEE 802.22a-2014 is an amendment specifying MIBs and Management Plane Procedures to the IEEE 802.22-2011</a:t>
            </a:r>
          </a:p>
          <a:p>
            <a:pPr lvl="2"/>
            <a:r>
              <a:rPr lang="en-AU" dirty="0"/>
              <a:t>The IEEE P802.22b Draft 5 is also an amendment specifying Broadband Services and Monitoring Applications to the IEEE 802.22-2011 Standard. This is in the final stages of approval within the IEEE Standards </a:t>
            </a:r>
            <a:r>
              <a:rPr lang="en-AU" dirty="0" smtClean="0"/>
              <a:t>process</a:t>
            </a:r>
          </a:p>
          <a:p>
            <a:r>
              <a:rPr lang="en-AU" dirty="0"/>
              <a:t>In Bangkok (Sept 2015)</a:t>
            </a:r>
          </a:p>
          <a:p>
            <a:pPr lvl="1"/>
            <a:r>
              <a:rPr lang="en-AU" dirty="0" smtClean="0"/>
              <a:t>?</a:t>
            </a:r>
            <a:endParaRPr lang="en-AU" dirty="0"/>
          </a:p>
          <a:p>
            <a:pPr lvl="2"/>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22</a:t>
            </a:fld>
            <a:endParaRPr lang="en-US"/>
          </a:p>
        </p:txBody>
      </p:sp>
    </p:spTree>
    <p:extLst>
      <p:ext uri="{BB962C8B-B14F-4D97-AF65-F5344CB8AC3E}">
        <p14:creationId xmlns:p14="http://schemas.microsoft.com/office/powerpoint/2010/main" val="79261901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IEEE 802 continues to notify SC6 of various new projects</a:t>
            </a:r>
            <a:endParaRPr lang="en-AU" dirty="0"/>
          </a:p>
        </p:txBody>
      </p:sp>
      <p:sp>
        <p:nvSpPr>
          <p:cNvPr id="3" name="Content Placeholder 2"/>
          <p:cNvSpPr>
            <a:spLocks noGrp="1"/>
          </p:cNvSpPr>
          <p:nvPr>
            <p:ph idx="1"/>
          </p:nvPr>
        </p:nvSpPr>
        <p:spPr/>
        <p:txBody>
          <a:bodyPr/>
          <a:lstStyle/>
          <a:p>
            <a:pPr lvl="1"/>
            <a:r>
              <a:rPr lang="en-AU" dirty="0" smtClean="0"/>
              <a:t>IEEE 802 has agreed to notify SC6 when IEEE 802 starts new projects</a:t>
            </a:r>
          </a:p>
          <a:p>
            <a:pPr lvl="1"/>
            <a:r>
              <a:rPr lang="en-AU" dirty="0" smtClean="0"/>
              <a:t>The benefit to IEEE 802 is that it might cause SC6 members to participate in or contribute to IEEE 802 activities</a:t>
            </a:r>
          </a:p>
          <a:p>
            <a:pPr lvl="1"/>
            <a:r>
              <a:rPr lang="en-AU" dirty="0" smtClean="0"/>
              <a:t>After the July 2015 plenary, the IEEE 802 notified SC6 of the approval of: </a:t>
            </a:r>
          </a:p>
          <a:p>
            <a:pPr lvl="2"/>
            <a:r>
              <a:rPr lang="en-AU" dirty="0" smtClean="0"/>
              <a:t>IEEE 802.3 Next Generation Ethernet Passive Optical Network (NG-EPON) Study Group </a:t>
            </a:r>
          </a:p>
          <a:p>
            <a:pPr lvl="2"/>
            <a:r>
              <a:rPr lang="en-AU" b="0" dirty="0" smtClean="0"/>
              <a:t>IEEE 802.3 2.5Gb/s and 5 Gb/s Backplane and Short Reach Copper Study Group </a:t>
            </a:r>
          </a:p>
          <a:p>
            <a:pPr lvl="2"/>
            <a:r>
              <a:rPr lang="en-AU" b="0" dirty="0" smtClean="0"/>
              <a:t>IEEE 802.15.4 Consolidated LLC Study Group </a:t>
            </a: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23</a:t>
            </a:fld>
            <a:endParaRPr lang="en-US"/>
          </a:p>
        </p:txBody>
      </p:sp>
    </p:spTree>
    <p:extLst>
      <p:ext uri="{BB962C8B-B14F-4D97-AF65-F5344CB8AC3E}">
        <p14:creationId xmlns:p14="http://schemas.microsoft.com/office/powerpoint/2010/main" val="250889476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new </a:t>
            </a:r>
            <a:r>
              <a:rPr lang="en-AU" dirty="0"/>
              <a:t>Central Desktop area for the </a:t>
            </a:r>
            <a:r>
              <a:rPr lang="en-AU" dirty="0" smtClean="0"/>
              <a:t>“Adoption </a:t>
            </a:r>
            <a:r>
              <a:rPr lang="en-AU" dirty="0"/>
              <a:t>of IEEE 802 standards by ISO/IEC </a:t>
            </a:r>
            <a:r>
              <a:rPr lang="en-AU" dirty="0" smtClean="0"/>
              <a:t>JTC1” is ready to go</a:t>
            </a:r>
            <a:endParaRPr lang="en-AU" dirty="0"/>
          </a:p>
        </p:txBody>
      </p:sp>
      <p:sp>
        <p:nvSpPr>
          <p:cNvPr id="3" name="Content Placeholder 2"/>
          <p:cNvSpPr>
            <a:spLocks noGrp="1"/>
          </p:cNvSpPr>
          <p:nvPr>
            <p:ph idx="1"/>
          </p:nvPr>
        </p:nvSpPr>
        <p:spPr/>
        <p:txBody>
          <a:bodyPr/>
          <a:lstStyle/>
          <a:p>
            <a:pPr lvl="1"/>
            <a:r>
              <a:rPr lang="en-AU" dirty="0" smtClean="0"/>
              <a:t>IEEE-SA staff have completed the first iteration of the </a:t>
            </a:r>
            <a:r>
              <a:rPr lang="en-AU" dirty="0"/>
              <a:t>Central Desktop area for the Adoption of IEEE 802 standards by ISO/IEC </a:t>
            </a:r>
            <a:r>
              <a:rPr lang="en-AU" dirty="0" smtClean="0"/>
              <a:t>JTC1 </a:t>
            </a:r>
          </a:p>
          <a:p>
            <a:pPr lvl="1"/>
            <a:r>
              <a:rPr lang="en-AU" dirty="0" smtClean="0"/>
              <a:t>The public view of the process is up and running</a:t>
            </a:r>
          </a:p>
          <a:p>
            <a:pPr lvl="2"/>
            <a:r>
              <a:rPr lang="en-AU" dirty="0" smtClean="0"/>
              <a:t>See</a:t>
            </a:r>
            <a:r>
              <a:rPr lang="en-AU" dirty="0"/>
              <a:t> </a:t>
            </a:r>
            <a:r>
              <a:rPr lang="en-AU" u="sng" dirty="0">
                <a:hlinkClick r:id="rId2"/>
              </a:rPr>
              <a:t>https://</a:t>
            </a:r>
            <a:r>
              <a:rPr lang="en-AU" u="sng" dirty="0" smtClean="0">
                <a:hlinkClick r:id="rId2"/>
              </a:rPr>
              <a:t>ieee-sa.centraldesktop.com/802psdo/</a:t>
            </a:r>
            <a:endParaRPr lang="en-AU" dirty="0" smtClean="0"/>
          </a:p>
          <a:p>
            <a:pPr lvl="1"/>
            <a:r>
              <a:rPr lang="en-AU" dirty="0" smtClean="0"/>
              <a:t>WG Chairs (and some others) will have management access, which will allow them to update the process steps</a:t>
            </a:r>
          </a:p>
          <a:p>
            <a:pPr lvl="1"/>
            <a:r>
              <a:rPr lang="en-AU" dirty="0" smtClean="0"/>
              <a:t>Training will be available to WG Chairs as they need to use the new tool</a:t>
            </a:r>
            <a:endParaRPr lang="en-AU" dirty="0"/>
          </a:p>
          <a:p>
            <a:pPr lvl="2"/>
            <a:endParaRPr lang="en-AU" u="sng"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24</a:t>
            </a:fld>
            <a:endParaRPr lang="en-US"/>
          </a:p>
        </p:txBody>
      </p:sp>
    </p:spTree>
    <p:extLst>
      <p:ext uri="{BB962C8B-B14F-4D97-AF65-F5344CB8AC3E}">
        <p14:creationId xmlns:p14="http://schemas.microsoft.com/office/powerpoint/2010/main" val="2964958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 has pushed 16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25</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187616476"/>
              </p:ext>
            </p:extLst>
          </p:nvPr>
        </p:nvGraphicFramePr>
        <p:xfrm>
          <a:off x="152399" y="1600200"/>
          <a:ext cx="8839200" cy="4477926"/>
        </p:xfrm>
        <a:graphic>
          <a:graphicData uri="http://schemas.openxmlformats.org/drawingml/2006/table">
            <a:tbl>
              <a:tblPr firstRow="1" bandRow="1">
                <a:tableStyleId>{21E4AEA4-8DFA-4A89-87EB-49C32662AFE0}</a:tableStyleId>
              </a:tblPr>
              <a:tblGrid>
                <a:gridCol w="1499508"/>
                <a:gridCol w="2446564"/>
                <a:gridCol w="2446564"/>
                <a:gridCol w="2446564"/>
              </a:tblGrid>
              <a:tr h="607719">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AU" sz="1600" dirty="0" smtClean="0"/>
                        <a:t>60 day</a:t>
                      </a:r>
                      <a:br>
                        <a:rPr lang="en-AU" sz="1600" dirty="0" smtClean="0"/>
                      </a:br>
                      <a:r>
                        <a:rPr lang="en-AU" sz="1600" dirty="0" smtClean="0"/>
                        <a:t>pre-ballot</a:t>
                      </a:r>
                      <a:endParaRPr lang="en-AU" sz="1600" dirty="0"/>
                    </a:p>
                  </a:txBody>
                  <a:tcPr marL="115147" marR="115147"/>
                </a:tc>
                <a:tc>
                  <a:txBody>
                    <a:bodyPr/>
                    <a:lstStyle/>
                    <a:p>
                      <a:pPr algn="ctr"/>
                      <a:r>
                        <a:rPr lang="en-AU" sz="1600" dirty="0" smtClean="0"/>
                        <a:t>5 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tr>
              <a:tr h="351837">
                <a:tc>
                  <a:txBody>
                    <a:bodyPr/>
                    <a:lstStyle/>
                    <a:p>
                      <a:r>
                        <a:rPr lang="en-AU" sz="1600" dirty="0" smtClean="0"/>
                        <a:t>802.11</a:t>
                      </a:r>
                      <a:endParaRPr lang="en-AU" sz="1600" dirty="0"/>
                    </a:p>
                  </a:txBody>
                  <a:tcPr marL="115147" marR="115147"/>
                </a:tc>
                <a:tc>
                  <a:txBody>
                    <a:bodyPr/>
                    <a:lstStyle/>
                    <a:p>
                      <a:pPr algn="ctr"/>
                      <a:r>
                        <a:rPr lang="en-AU" sz="1600" b="1" dirty="0" smtClean="0">
                          <a:solidFill>
                            <a:srgbClr val="00B050"/>
                          </a:solidFill>
                        </a:rPr>
                        <a:t>Passed (2012)</a:t>
                      </a:r>
                      <a:endParaRPr lang="en-AU" sz="1600" b="1" dirty="0">
                        <a:solidFill>
                          <a:srgbClr val="00B050"/>
                        </a:solidFill>
                      </a:endParaRPr>
                    </a:p>
                  </a:txBody>
                  <a:tcPr marL="115147" marR="115147"/>
                </a:tc>
                <a:tc>
                  <a:txBody>
                    <a:bodyPr/>
                    <a:lstStyle/>
                    <a:p>
                      <a:pPr algn="ctr"/>
                      <a:r>
                        <a:rPr lang="en-AU" sz="1600" b="1" dirty="0" smtClean="0">
                          <a:solidFill>
                            <a:srgbClr val="00B050"/>
                          </a:solidFill>
                        </a:rPr>
                        <a:t>Passed in 2012</a:t>
                      </a:r>
                      <a:endParaRPr lang="en-AU" sz="1600" b="1" dirty="0">
                        <a:solidFill>
                          <a:srgbClr val="00B050"/>
                        </a:solidFill>
                      </a:endParaRPr>
                    </a:p>
                  </a:txBody>
                  <a:tcPr marL="115147" marR="115147"/>
                </a:tc>
                <a:tc>
                  <a:txBody>
                    <a:bodyPr/>
                    <a:lstStyle/>
                    <a:p>
                      <a:pPr algn="ctr"/>
                      <a:r>
                        <a:rPr lang="en-AU" sz="1600" b="1" dirty="0" smtClean="0">
                          <a:solidFill>
                            <a:srgbClr val="00B050"/>
                          </a:solidFill>
                        </a:rPr>
                        <a:t>Liaised in Nov 2013</a:t>
                      </a:r>
                      <a:endParaRPr lang="en-AU" sz="1600" b="1" dirty="0">
                        <a:solidFill>
                          <a:srgbClr val="00B050"/>
                        </a:solidFill>
                      </a:endParaRPr>
                    </a:p>
                  </a:txBody>
                  <a:tcPr marL="115147" marR="115147"/>
                </a:tc>
              </a:tr>
              <a:tr h="351837">
                <a:tc>
                  <a:txBody>
                    <a:bodyPr/>
                    <a:lstStyle/>
                    <a:p>
                      <a:r>
                        <a:rPr lang="en-AU" sz="1600" dirty="0" smtClean="0"/>
                        <a:t>802.1X</a:t>
                      </a:r>
                    </a:p>
                  </a:txBody>
                  <a:tcPr marL="115147" marR="115147"/>
                </a:tc>
                <a:tc>
                  <a:txBody>
                    <a:bodyPr/>
                    <a:lstStyle/>
                    <a:p>
                      <a:pPr algn="ctr"/>
                      <a:r>
                        <a:rPr lang="en-AU" sz="1600" b="1" dirty="0" smtClean="0">
                          <a:solidFill>
                            <a:srgbClr val="00B050"/>
                          </a:solidFill>
                        </a:rPr>
                        <a:t>Passed (2013)</a:t>
                      </a:r>
                      <a:endParaRPr lang="en-AU" sz="1600" b="1"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Passed (21 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Liaised in Jan 2014</a:t>
                      </a:r>
                    </a:p>
                  </a:txBody>
                  <a:tcPr marL="115147" marR="115147"/>
                </a:tc>
              </a:tr>
              <a:tr h="351837">
                <a:tc>
                  <a:txBody>
                    <a:bodyPr/>
                    <a:lstStyle/>
                    <a:p>
                      <a:r>
                        <a:rPr lang="en-AU" sz="1600" dirty="0" smtClean="0"/>
                        <a:t>802.1AE</a:t>
                      </a:r>
                      <a:endParaRPr lang="en-AU" sz="1600" dirty="0"/>
                    </a:p>
                  </a:txBody>
                  <a:tcPr marL="115147" marR="115147"/>
                </a:tc>
                <a:tc>
                  <a:txBody>
                    <a:bodyPr/>
                    <a:lstStyle/>
                    <a:p>
                      <a:pPr algn="ctr"/>
                      <a:r>
                        <a:rPr lang="en-AU" sz="1600" b="1" dirty="0" smtClean="0">
                          <a:solidFill>
                            <a:srgbClr val="00B050"/>
                          </a:solidFill>
                        </a:rPr>
                        <a:t>Passed (</a:t>
                      </a:r>
                      <a:r>
                        <a:rPr lang="en-AU" sz="1600" b="1" baseline="0" dirty="0" smtClean="0">
                          <a:solidFill>
                            <a:srgbClr val="00B050"/>
                          </a:solidFill>
                        </a:rPr>
                        <a:t>2013)</a:t>
                      </a:r>
                      <a:endParaRPr lang="en-AU" sz="1600" b="1"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Passed (21 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Liaised in Jan 2014</a:t>
                      </a:r>
                    </a:p>
                  </a:txBody>
                  <a:tcPr marL="115147" marR="115147"/>
                </a:tc>
              </a:tr>
              <a:tr h="351837">
                <a:tc>
                  <a:txBody>
                    <a:bodyPr/>
                    <a:lstStyle/>
                    <a:p>
                      <a:r>
                        <a:rPr lang="en-AU" sz="1600" dirty="0" smtClean="0"/>
                        <a:t>802.1AB</a:t>
                      </a:r>
                      <a:endParaRPr lang="en-AU" sz="1600" dirty="0"/>
                    </a:p>
                  </a:txBody>
                  <a:tcPr marL="115147" marR="115147"/>
                </a:tc>
                <a:tc>
                  <a:txBody>
                    <a:bodyPr/>
                    <a:lstStyle/>
                    <a:p>
                      <a:pPr algn="ctr"/>
                      <a:r>
                        <a:rPr lang="en-AU" sz="1600" b="1" dirty="0" smtClean="0">
                          <a:solidFill>
                            <a:srgbClr val="00B050"/>
                          </a:solidFill>
                        </a:rPr>
                        <a:t>Passed (May 2013)</a:t>
                      </a:r>
                      <a:endParaRPr lang="en-AU" sz="1600" b="1"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Passed (18 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Liaised</a:t>
                      </a:r>
                      <a:r>
                        <a:rPr lang="en-AU" sz="1600" b="1" baseline="0" dirty="0" smtClean="0">
                          <a:solidFill>
                            <a:srgbClr val="00B050"/>
                          </a:solidFill>
                        </a:rPr>
                        <a:t> in May 2014</a:t>
                      </a:r>
                    </a:p>
                  </a:txBody>
                  <a:tcPr marL="115147" marR="115147"/>
                </a:tc>
              </a:tr>
              <a:tr h="351837">
                <a:tc>
                  <a:txBody>
                    <a:bodyPr/>
                    <a:lstStyle/>
                    <a:p>
                      <a:r>
                        <a:rPr lang="en-AU" sz="1600" dirty="0" smtClean="0"/>
                        <a:t>802.1AR</a:t>
                      </a:r>
                      <a:endParaRPr lang="en-AU" sz="1600" dirty="0"/>
                    </a:p>
                  </a:txBody>
                  <a:tcPr marL="115147" marR="115147"/>
                </a:tc>
                <a:tc>
                  <a:txBody>
                    <a:bodyPr/>
                    <a:lstStyle/>
                    <a:p>
                      <a:pPr algn="ctr"/>
                      <a:r>
                        <a:rPr lang="en-AU" sz="1600" b="1" dirty="0" smtClean="0">
                          <a:solidFill>
                            <a:srgbClr val="00B050"/>
                          </a:solidFill>
                        </a:rPr>
                        <a:t>Passed (May 2013)</a:t>
                      </a:r>
                      <a:endParaRPr lang="en-AU" sz="1600" b="1"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Passed (18 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Liaised</a:t>
                      </a:r>
                      <a:r>
                        <a:rPr lang="en-AU" sz="1600" b="1" baseline="0" dirty="0" smtClean="0">
                          <a:solidFill>
                            <a:srgbClr val="00B050"/>
                          </a:solidFill>
                        </a:rPr>
                        <a:t> in May 2014</a:t>
                      </a:r>
                    </a:p>
                  </a:txBody>
                  <a:tcPr marL="115147" marR="115147"/>
                </a:tc>
              </a:tr>
              <a:tr h="351837">
                <a:tc>
                  <a:txBody>
                    <a:bodyPr/>
                    <a:lstStyle/>
                    <a:p>
                      <a:r>
                        <a:rPr lang="en-AU" sz="1600" dirty="0" smtClean="0"/>
                        <a:t>802.1AS</a:t>
                      </a:r>
                    </a:p>
                  </a:txBody>
                  <a:tcPr marL="115147" marR="115147"/>
                </a:tc>
                <a:tc>
                  <a:txBody>
                    <a:bodyPr/>
                    <a:lstStyle/>
                    <a:p>
                      <a:pPr algn="ctr"/>
                      <a:r>
                        <a:rPr lang="en-AU" sz="1600" b="1" dirty="0" smtClean="0">
                          <a:solidFill>
                            <a:srgbClr val="00B050"/>
                          </a:solidFill>
                        </a:rPr>
                        <a:t>Passed (May 2013)</a:t>
                      </a:r>
                      <a:endParaRPr lang="en-AU" sz="1600" b="1"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Passed (18 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Liaised</a:t>
                      </a:r>
                      <a:r>
                        <a:rPr lang="en-AU" sz="1600" b="1" baseline="0" dirty="0" smtClean="0">
                          <a:solidFill>
                            <a:srgbClr val="00B050"/>
                          </a:solidFill>
                        </a:rPr>
                        <a:t> in May 2014</a:t>
                      </a:r>
                    </a:p>
                  </a:txBody>
                  <a:tcPr marL="115147" marR="115147"/>
                </a:tc>
              </a:tr>
              <a:tr h="351837">
                <a:tc>
                  <a:txBody>
                    <a:bodyPr/>
                    <a:lstStyle/>
                    <a:p>
                      <a:r>
                        <a:rPr lang="en-AU" sz="1600" dirty="0" smtClean="0"/>
                        <a:t>802.3</a:t>
                      </a:r>
                      <a:endParaRPr lang="en-AU" sz="1600" dirty="0"/>
                    </a:p>
                  </a:txBody>
                  <a:tcPr marL="115147" marR="115147"/>
                </a:tc>
                <a:tc>
                  <a:txBody>
                    <a:bodyPr/>
                    <a:lstStyle/>
                    <a:p>
                      <a:pPr algn="ctr"/>
                      <a:r>
                        <a:rPr lang="en-AU" sz="1600" b="1" dirty="0" smtClean="0">
                          <a:solidFill>
                            <a:srgbClr val="00B050"/>
                          </a:solidFill>
                        </a:rPr>
                        <a:t>Passed (2013)</a:t>
                      </a:r>
                      <a:endParaRPr lang="en-AU" sz="1600" b="1"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Passed (16 Feb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Not required</a:t>
                      </a:r>
                    </a:p>
                  </a:txBody>
                  <a:tcPr marL="115147" marR="115147"/>
                </a:tc>
              </a:tr>
              <a:tr h="351837">
                <a:tc>
                  <a:txBody>
                    <a:bodyPr/>
                    <a:lstStyle/>
                    <a:p>
                      <a:r>
                        <a:rPr lang="en-AU" sz="1600" dirty="0" smtClean="0"/>
                        <a:t>802.11aa</a:t>
                      </a:r>
                      <a:endParaRPr lang="en-AU" sz="1600" dirty="0"/>
                    </a:p>
                  </a:txBody>
                  <a:tcPr marL="115147" marR="115147"/>
                </a:tc>
                <a:tc>
                  <a:txBody>
                    <a:bodyPr/>
                    <a:lstStyle/>
                    <a:p>
                      <a:pPr algn="ctr"/>
                      <a:r>
                        <a:rPr lang="en-AU" sz="1600" b="1" dirty="0" smtClean="0">
                          <a:solidFill>
                            <a:srgbClr val="00B050"/>
                          </a:solidFill>
                        </a:rPr>
                        <a:t>Passed (Feb</a:t>
                      </a:r>
                      <a:r>
                        <a:rPr lang="en-AU" sz="1600" b="1" baseline="0" dirty="0" smtClean="0">
                          <a:solidFill>
                            <a:srgbClr val="00B050"/>
                          </a:solidFill>
                        </a:rPr>
                        <a:t> 2013)</a:t>
                      </a:r>
                      <a:endParaRPr lang="en-AU" sz="1600" b="1"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Passed (28 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Liaised</a:t>
                      </a:r>
                      <a:r>
                        <a:rPr lang="en-AU" sz="1600" b="1" baseline="0" dirty="0" smtClean="0">
                          <a:solidFill>
                            <a:srgbClr val="00B050"/>
                          </a:solidFill>
                        </a:rPr>
                        <a:t> in July 2014</a:t>
                      </a:r>
                    </a:p>
                  </a:txBody>
                  <a:tcPr marL="115147" marR="115147"/>
                </a:tc>
              </a:tr>
              <a:tr h="351837">
                <a:tc>
                  <a:txBody>
                    <a:bodyPr/>
                    <a:lstStyle/>
                    <a:p>
                      <a:r>
                        <a:rPr lang="en-AU" sz="1600" dirty="0" smtClean="0"/>
                        <a:t>802.11ad</a:t>
                      </a:r>
                      <a:endParaRPr lang="en-AU" sz="1600" dirty="0"/>
                    </a:p>
                  </a:txBody>
                  <a:tcPr marL="115147" marR="115147"/>
                </a:tc>
                <a:tc>
                  <a:txBody>
                    <a:bodyPr/>
                    <a:lstStyle/>
                    <a:p>
                      <a:pPr algn="ctr"/>
                      <a:r>
                        <a:rPr lang="en-AU" sz="1600" b="1" dirty="0" smtClean="0">
                          <a:solidFill>
                            <a:srgbClr val="00B050"/>
                          </a:solidFill>
                        </a:rPr>
                        <a:t>Passed (Feb</a:t>
                      </a:r>
                      <a:r>
                        <a:rPr lang="en-AU" sz="1600" b="1" baseline="0" dirty="0" smtClean="0">
                          <a:solidFill>
                            <a:srgbClr val="00B050"/>
                          </a:solidFill>
                        </a:rPr>
                        <a:t> 2013)</a:t>
                      </a:r>
                      <a:endParaRPr lang="en-AU" sz="1600" b="1"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Passed (28 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Liaised</a:t>
                      </a:r>
                      <a:r>
                        <a:rPr lang="en-AU" sz="1600" b="1" baseline="0" dirty="0" smtClean="0">
                          <a:solidFill>
                            <a:srgbClr val="00B050"/>
                          </a:solidFill>
                        </a:rPr>
                        <a:t> in July 2014</a:t>
                      </a:r>
                    </a:p>
                  </a:txBody>
                  <a:tcPr marL="115147" marR="115147"/>
                </a:tc>
              </a:tr>
              <a:tr h="351837">
                <a:tc>
                  <a:txBody>
                    <a:bodyPr/>
                    <a:lstStyle/>
                    <a:p>
                      <a:r>
                        <a:rPr lang="en-AU" sz="1600" dirty="0" smtClean="0"/>
                        <a:t>802.11ae</a:t>
                      </a:r>
                      <a:endParaRPr lang="en-AU" sz="1600" dirty="0"/>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Passed </a:t>
                      </a:r>
                      <a:r>
                        <a:rPr lang="en-AU" sz="1600" b="1" baseline="0" dirty="0" smtClean="0">
                          <a:solidFill>
                            <a:srgbClr val="00B050"/>
                          </a:solidFill>
                        </a:rPr>
                        <a:t>(</a:t>
                      </a:r>
                      <a:r>
                        <a:rPr lang="en-AU" sz="1600" b="1" dirty="0" smtClean="0">
                          <a:solidFill>
                            <a:srgbClr val="00B050"/>
                          </a:solidFill>
                        </a:rPr>
                        <a:t>Feb</a:t>
                      </a:r>
                      <a:r>
                        <a:rPr lang="en-AU" sz="1600" b="1" baseline="0" dirty="0" smtClean="0">
                          <a:solidFill>
                            <a:srgbClr val="00B050"/>
                          </a:solidFill>
                        </a:rPr>
                        <a:t> 2013)</a:t>
                      </a:r>
                      <a:endParaRPr lang="en-AU" sz="1600" b="1"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Passed (28 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Liaised</a:t>
                      </a:r>
                      <a:r>
                        <a:rPr lang="en-AU" sz="1600" b="1" baseline="0" dirty="0" smtClean="0">
                          <a:solidFill>
                            <a:srgbClr val="00B050"/>
                          </a:solidFill>
                        </a:rPr>
                        <a:t> in July 2014</a:t>
                      </a:r>
                    </a:p>
                  </a:txBody>
                  <a:tcPr marL="115147" marR="115147"/>
                </a:tc>
              </a:tr>
              <a:tr h="351837">
                <a:tc>
                  <a:txBody>
                    <a:bodyPr/>
                    <a:lstStyle/>
                    <a:p>
                      <a:r>
                        <a:rPr lang="en-AU" sz="1600" dirty="0" smtClean="0">
                          <a:latin typeface="+mj-lt"/>
                          <a:cs typeface="Arial" panose="020B0604020202020204" pitchFamily="34" charset="0"/>
                        </a:rPr>
                        <a:t>802.22</a:t>
                      </a:r>
                      <a:endParaRPr lang="en-AU" sz="160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Passed (May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Passed</a:t>
                      </a:r>
                      <a:r>
                        <a:rPr lang="en-AU" sz="1600" b="1" baseline="0" dirty="0" smtClean="0">
                          <a:solidFill>
                            <a:srgbClr val="00B050"/>
                          </a:solidFill>
                        </a:rPr>
                        <a:t> (Feb 2015)</a:t>
                      </a:r>
                      <a:endParaRPr lang="en-AU" sz="1600" b="1"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Not required</a:t>
                      </a:r>
                    </a:p>
                  </a:txBody>
                  <a:tcPr marL="115147" marR="115147"/>
                </a:tc>
              </a:tr>
            </a:tbl>
          </a:graphicData>
        </a:graphic>
      </p:graphicFrame>
    </p:spTree>
    <p:extLst>
      <p:ext uri="{BB962C8B-B14F-4D97-AF65-F5344CB8AC3E}">
        <p14:creationId xmlns:p14="http://schemas.microsoft.com/office/powerpoint/2010/main" val="200692469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 has pushed 16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26</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70408195"/>
              </p:ext>
            </p:extLst>
          </p:nvPr>
        </p:nvGraphicFramePr>
        <p:xfrm>
          <a:off x="152399" y="1600200"/>
          <a:ext cx="8839200" cy="4829763"/>
        </p:xfrm>
        <a:graphic>
          <a:graphicData uri="http://schemas.openxmlformats.org/drawingml/2006/table">
            <a:tbl>
              <a:tblPr firstRow="1" bandRow="1">
                <a:tableStyleId>{21E4AEA4-8DFA-4A89-87EB-49C32662AFE0}</a:tableStyleId>
              </a:tblPr>
              <a:tblGrid>
                <a:gridCol w="1499508"/>
                <a:gridCol w="2446564"/>
                <a:gridCol w="2446564"/>
                <a:gridCol w="2446564"/>
              </a:tblGrid>
              <a:tr h="607719">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AU" sz="1600" dirty="0" smtClean="0"/>
                        <a:t>60 day</a:t>
                      </a:r>
                      <a:br>
                        <a:rPr lang="en-AU" sz="1600" dirty="0" smtClean="0"/>
                      </a:br>
                      <a:r>
                        <a:rPr lang="en-AU" sz="1600" dirty="0" smtClean="0"/>
                        <a:t>pre-ballot</a:t>
                      </a:r>
                      <a:endParaRPr lang="en-AU" sz="1600" dirty="0"/>
                    </a:p>
                  </a:txBody>
                  <a:tcPr marL="115147" marR="115147"/>
                </a:tc>
                <a:tc>
                  <a:txBody>
                    <a:bodyPr/>
                    <a:lstStyle/>
                    <a:p>
                      <a:pPr algn="ctr"/>
                      <a:r>
                        <a:rPr lang="en-AU" sz="1600" dirty="0" smtClean="0"/>
                        <a:t>5 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tr>
              <a:tr h="351837">
                <a:tc>
                  <a:txBody>
                    <a:bodyPr/>
                    <a:lstStyle/>
                    <a:p>
                      <a:r>
                        <a:rPr lang="en-AU" sz="1600" dirty="0" smtClean="0">
                          <a:latin typeface="+mj-lt"/>
                          <a:cs typeface="Arial" panose="020B0604020202020204" pitchFamily="34" charset="0"/>
                        </a:rPr>
                        <a:t>802.1AEbw</a:t>
                      </a:r>
                      <a:endParaRPr lang="en-AU" sz="160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Passed</a:t>
                      </a:r>
                      <a:r>
                        <a:rPr lang="en-AU" sz="1600" b="1" baseline="0" dirty="0" smtClean="0">
                          <a:solidFill>
                            <a:srgbClr val="00B050"/>
                          </a:solidFill>
                        </a:rPr>
                        <a:t> (Jan 2014)</a:t>
                      </a:r>
                      <a:endParaRPr lang="en-AU" sz="1600" b="1"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Passed</a:t>
                      </a:r>
                      <a:r>
                        <a:rPr lang="en-AU" sz="1600" b="1" baseline="0" dirty="0" smtClean="0">
                          <a:solidFill>
                            <a:srgbClr val="00B050"/>
                          </a:solidFill>
                        </a:rPr>
                        <a:t> (Feb 2015)</a:t>
                      </a:r>
                      <a:endParaRPr lang="en-AU" sz="1600" b="1"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Liaised in Apr</a:t>
                      </a:r>
                      <a:r>
                        <a:rPr lang="en-AU" sz="1600" b="1" baseline="0" dirty="0" smtClean="0">
                          <a:solidFill>
                            <a:srgbClr val="00B050"/>
                          </a:solidFill>
                        </a:rPr>
                        <a:t> 2015</a:t>
                      </a:r>
                    </a:p>
                  </a:txBody>
                  <a:tcPr marL="115147" marR="115147"/>
                </a:tc>
              </a:tr>
              <a:tr h="351837">
                <a:tc>
                  <a:txBody>
                    <a:bodyPr/>
                    <a:lstStyle/>
                    <a:p>
                      <a:r>
                        <a:rPr lang="en-AU" sz="1600" dirty="0" smtClean="0">
                          <a:latin typeface="+mj-lt"/>
                          <a:cs typeface="Arial" panose="020B0604020202020204" pitchFamily="34" charset="0"/>
                        </a:rPr>
                        <a:t>802.1AEbn</a:t>
                      </a:r>
                      <a:endParaRPr lang="en-AU" sz="160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Passed</a:t>
                      </a:r>
                      <a:r>
                        <a:rPr lang="en-AU" sz="1600" b="1" baseline="0" dirty="0" smtClean="0">
                          <a:solidFill>
                            <a:srgbClr val="00B050"/>
                          </a:solidFill>
                        </a:rPr>
                        <a:t> (Jan 2014)</a:t>
                      </a:r>
                      <a:endParaRPr lang="en-AU" sz="1600" b="1"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Passed</a:t>
                      </a:r>
                      <a:r>
                        <a:rPr lang="en-AU" sz="1600" b="1" baseline="0" dirty="0" smtClean="0">
                          <a:solidFill>
                            <a:srgbClr val="00B050"/>
                          </a:solidFill>
                        </a:rPr>
                        <a:t> (Feb 2015)</a:t>
                      </a:r>
                      <a:endParaRPr lang="en-AU" sz="1600" b="1"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Liaised in Apr</a:t>
                      </a:r>
                      <a:r>
                        <a:rPr lang="en-AU" sz="1600" b="1" baseline="0" dirty="0" smtClean="0">
                          <a:solidFill>
                            <a:srgbClr val="00B050"/>
                          </a:solidFill>
                        </a:rPr>
                        <a:t> 2015</a:t>
                      </a:r>
                    </a:p>
                  </a:txBody>
                  <a:tcPr marL="115147" marR="115147"/>
                </a:tc>
              </a:tr>
              <a:tr h="351837">
                <a:tc>
                  <a:txBody>
                    <a:bodyPr/>
                    <a:lstStyle/>
                    <a:p>
                      <a:r>
                        <a:rPr lang="en-AU" sz="1600" dirty="0" smtClean="0">
                          <a:latin typeface="+mj-lt"/>
                          <a:cs typeface="Arial" panose="020B0604020202020204" pitchFamily="34" charset="0"/>
                        </a:rPr>
                        <a:t>802.3.1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Passed</a:t>
                      </a:r>
                      <a:r>
                        <a:rPr lang="en-AU" sz="1600" b="1" baseline="0" dirty="0" smtClean="0">
                          <a:solidFill>
                            <a:srgbClr val="00B050"/>
                          </a:solidFill>
                        </a:rPr>
                        <a:t> (Oct 2014)</a:t>
                      </a:r>
                      <a:endParaRPr lang="en-AU" sz="1600" b="1"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Passed</a:t>
                      </a:r>
                      <a:r>
                        <a:rPr lang="en-AU" sz="1600" b="1" baseline="0" dirty="0" smtClean="0">
                          <a:solidFill>
                            <a:srgbClr val="00B050"/>
                          </a:solidFill>
                        </a:rPr>
                        <a:t> (Jun 2015)</a:t>
                      </a:r>
                      <a:endParaRPr lang="en-AU" sz="1600" b="1"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Liaised in Apr</a:t>
                      </a:r>
                      <a:r>
                        <a:rPr lang="en-AU" sz="1600" b="1" baseline="0" dirty="0" smtClean="0">
                          <a:solidFill>
                            <a:srgbClr val="00B050"/>
                          </a:solidFill>
                        </a:rPr>
                        <a:t> 2015</a:t>
                      </a:r>
                    </a:p>
                  </a:txBody>
                  <a:tcPr marL="115147" marR="115147"/>
                </a:tc>
              </a:tr>
              <a:tr h="351837">
                <a:tc>
                  <a:txBody>
                    <a:bodyPr/>
                    <a:lstStyle/>
                    <a:p>
                      <a:r>
                        <a:rPr lang="en-AU" sz="1600" dirty="0" smtClean="0">
                          <a:latin typeface="+mj-lt"/>
                          <a:cs typeface="Arial" panose="020B0604020202020204" pitchFamily="34" charset="0"/>
                        </a:rPr>
                        <a:t>802.11ac</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Passed</a:t>
                      </a:r>
                      <a:r>
                        <a:rPr lang="en-AU" sz="1600" b="1" baseline="0" dirty="0" smtClean="0">
                          <a:solidFill>
                            <a:srgbClr val="00B050"/>
                          </a:solidFill>
                        </a:rPr>
                        <a:t> (Sep 2014)</a:t>
                      </a:r>
                      <a:endParaRPr lang="en-AU" sz="1600" b="1"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Passed</a:t>
                      </a:r>
                      <a:r>
                        <a:rPr lang="en-AU" sz="1600" b="1" baseline="0" dirty="0" smtClean="0">
                          <a:solidFill>
                            <a:srgbClr val="00B050"/>
                          </a:solidFill>
                        </a:rPr>
                        <a:t> (Jul 2015)</a:t>
                      </a:r>
                      <a:endParaRPr lang="en-AU" sz="1600" b="1"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Liaised in Jul </a:t>
                      </a:r>
                      <a:r>
                        <a:rPr lang="en-AU" sz="1600" b="1" baseline="0" dirty="0" smtClean="0">
                          <a:solidFill>
                            <a:srgbClr val="00B050"/>
                          </a:solidFill>
                        </a:rPr>
                        <a:t>2015</a:t>
                      </a:r>
                    </a:p>
                  </a:txBody>
                  <a:tcPr marL="115147" marR="115147"/>
                </a:tc>
              </a:tr>
              <a:tr h="351837">
                <a:tc>
                  <a:txBody>
                    <a:bodyPr/>
                    <a:lstStyle/>
                    <a:p>
                      <a:r>
                        <a:rPr lang="en-AU" sz="1600" dirty="0" smtClean="0">
                          <a:latin typeface="+mj-lt"/>
                          <a:cs typeface="Arial" panose="020B0604020202020204" pitchFamily="34" charset="0"/>
                        </a:rPr>
                        <a:t>802.11af</a:t>
                      </a:r>
                      <a:endParaRPr lang="en-AU" sz="160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Passed</a:t>
                      </a:r>
                      <a:r>
                        <a:rPr lang="en-AU" sz="1600" b="1" baseline="0" dirty="0" smtClean="0">
                          <a:solidFill>
                            <a:srgbClr val="00B050"/>
                          </a:solidFill>
                        </a:rPr>
                        <a:t> (Sep 2014)</a:t>
                      </a:r>
                      <a:endParaRPr lang="en-AU" sz="1600" b="1"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Passed</a:t>
                      </a:r>
                      <a:r>
                        <a:rPr lang="en-AU" sz="1600" b="1" baseline="0" dirty="0" smtClean="0">
                          <a:solidFill>
                            <a:srgbClr val="00B050"/>
                          </a:solidFill>
                        </a:rPr>
                        <a:t> (Jul 2015)</a:t>
                      </a:r>
                      <a:endParaRPr lang="en-AU" sz="1600" b="1"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Liaised in Jul </a:t>
                      </a:r>
                      <a:r>
                        <a:rPr lang="en-AU" sz="1600" b="1" baseline="0" dirty="0" smtClean="0">
                          <a:solidFill>
                            <a:srgbClr val="00B050"/>
                          </a:solidFill>
                        </a:rPr>
                        <a:t>2015</a:t>
                      </a:r>
                    </a:p>
                  </a:txBody>
                  <a:tcPr marL="115147" marR="115147"/>
                </a:tc>
              </a:tr>
              <a:tr h="351837">
                <a:tc>
                  <a:txBody>
                    <a:bodyPr/>
                    <a:lstStyle/>
                    <a:p>
                      <a:endParaRPr lang="en-AU" sz="160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1"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1"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1" baseline="0" dirty="0" smtClean="0">
                        <a:solidFill>
                          <a:srgbClr val="00B050"/>
                        </a:solidFill>
                      </a:endParaRPr>
                    </a:p>
                  </a:txBody>
                  <a:tcPr marL="115147" marR="115147"/>
                </a:tc>
              </a:tr>
              <a:tr h="351837">
                <a:tc>
                  <a:txBody>
                    <a:bodyPr/>
                    <a:lstStyle/>
                    <a:p>
                      <a:endParaRPr lang="en-AU" sz="160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1"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1"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1" baseline="0" dirty="0" smtClean="0">
                        <a:solidFill>
                          <a:srgbClr val="00B050"/>
                        </a:solidFill>
                      </a:endParaRPr>
                    </a:p>
                  </a:txBody>
                  <a:tcPr marL="115147" marR="115147"/>
                </a:tc>
              </a:tr>
              <a:tr h="351837">
                <a:tc>
                  <a:txBody>
                    <a:bodyPr/>
                    <a:lstStyle/>
                    <a:p>
                      <a:endParaRPr lang="en-AU" sz="160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1"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1"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1" baseline="0" dirty="0" smtClean="0">
                        <a:solidFill>
                          <a:srgbClr val="00B050"/>
                        </a:solidFill>
                      </a:endParaRPr>
                    </a:p>
                  </a:txBody>
                  <a:tcPr marL="115147" marR="115147"/>
                </a:tc>
              </a:tr>
              <a:tr h="351837">
                <a:tc>
                  <a:txBody>
                    <a:bodyPr/>
                    <a:lstStyle/>
                    <a:p>
                      <a:endParaRPr lang="en-AU" sz="160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1"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1"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1" baseline="0" dirty="0" smtClean="0">
                        <a:solidFill>
                          <a:srgbClr val="00B050"/>
                        </a:solidFill>
                      </a:endParaRPr>
                    </a:p>
                  </a:txBody>
                  <a:tcPr marL="115147" marR="115147"/>
                </a:tc>
              </a:tr>
              <a:tr h="351837">
                <a:tc>
                  <a:txBody>
                    <a:bodyPr/>
                    <a:lstStyle/>
                    <a:p>
                      <a:endParaRPr lang="en-AU" sz="160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1"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1"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1" baseline="0" dirty="0" smtClean="0">
                        <a:solidFill>
                          <a:srgbClr val="00B050"/>
                        </a:solidFill>
                      </a:endParaRPr>
                    </a:p>
                  </a:txBody>
                  <a:tcPr marL="115147" marR="115147"/>
                </a:tc>
              </a:tr>
              <a:tr h="351837">
                <a:tc>
                  <a:txBody>
                    <a:bodyPr/>
                    <a:lstStyle/>
                    <a:p>
                      <a:endParaRPr lang="en-AU" sz="160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1"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1"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1" baseline="0" dirty="0" smtClean="0">
                        <a:solidFill>
                          <a:srgbClr val="00B050"/>
                        </a:solidFill>
                      </a:endParaRPr>
                    </a:p>
                  </a:txBody>
                  <a:tcPr marL="115147" marR="115147"/>
                </a:tc>
              </a:tr>
              <a:tr h="351837">
                <a:tc>
                  <a:txBody>
                    <a:bodyPr/>
                    <a:lstStyle/>
                    <a:p>
                      <a:endParaRPr lang="en-AU" sz="160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1"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1"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1" baseline="0" dirty="0" smtClean="0">
                        <a:solidFill>
                          <a:srgbClr val="00B050"/>
                        </a:solidFill>
                      </a:endParaRPr>
                    </a:p>
                  </a:txBody>
                  <a:tcPr marL="115147" marR="115147"/>
                </a:tc>
              </a:tr>
            </a:tbl>
          </a:graphicData>
        </a:graphic>
      </p:graphicFrame>
    </p:spTree>
    <p:extLst>
      <p:ext uri="{BB962C8B-B14F-4D97-AF65-F5344CB8AC3E}">
        <p14:creationId xmlns:p14="http://schemas.microsoft.com/office/powerpoint/2010/main" val="209531151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802.11-2012 has been ratified as ISO/IEC/IEEE 8802-11:2012</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27</a:t>
            </a:fld>
            <a:endParaRPr lang="en-US"/>
          </a:p>
        </p:txBody>
      </p:sp>
      <p:sp>
        <p:nvSpPr>
          <p:cNvPr id="10" name="Content Placeholder 9"/>
          <p:cNvSpPr>
            <a:spLocks noGrp="1"/>
          </p:cNvSpPr>
          <p:nvPr>
            <p:ph idx="1"/>
          </p:nvPr>
        </p:nvSpPr>
        <p:spPr/>
        <p:txBody>
          <a:bodyPr/>
          <a:lstStyle/>
          <a:p>
            <a:r>
              <a:rPr lang="en-AU" dirty="0" smtClean="0"/>
              <a:t>60 day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a:t>60 day </a:t>
            </a:r>
            <a:r>
              <a:rPr lang="en-AU" dirty="0" smtClean="0"/>
              <a:t>pre-ballot passed in 2012</a:t>
            </a:r>
          </a:p>
          <a:p>
            <a:pPr lvl="2"/>
            <a:r>
              <a:rPr lang="en-AU" dirty="0" smtClean="0"/>
              <a:t>Responses to comments were liaised to SC6</a:t>
            </a:r>
          </a:p>
          <a:p>
            <a:r>
              <a:rPr lang="en-AU" b="1" dirty="0" smtClean="0"/>
              <a:t>FDIS </a:t>
            </a:r>
            <a:r>
              <a:rPr lang="en-AU" b="1" dirty="0"/>
              <a:t>ballot: </a:t>
            </a:r>
            <a:r>
              <a:rPr lang="en-AU" dirty="0">
                <a:solidFill>
                  <a:srgbClr val="00B050"/>
                </a:solidFill>
              </a:rPr>
              <a:t>passed &amp; </a:t>
            </a:r>
            <a:r>
              <a:rPr lang="en-AU" dirty="0" smtClean="0">
                <a:solidFill>
                  <a:srgbClr val="00B050"/>
                </a:solidFill>
              </a:rPr>
              <a:t>comment</a:t>
            </a:r>
            <a:r>
              <a:rPr lang="en-AU" dirty="0"/>
              <a:t> </a:t>
            </a:r>
            <a:r>
              <a:rPr lang="en-AU" dirty="0" smtClean="0">
                <a:solidFill>
                  <a:srgbClr val="00B050"/>
                </a:solidFill>
              </a:rPr>
              <a:t>resolutions </a:t>
            </a:r>
            <a:r>
              <a:rPr lang="en-AU" dirty="0">
                <a:solidFill>
                  <a:srgbClr val="00B050"/>
                </a:solidFill>
              </a:rPr>
              <a:t>liaised</a:t>
            </a:r>
          </a:p>
          <a:p>
            <a:pPr lvl="1"/>
            <a:r>
              <a:rPr lang="en-AU" dirty="0"/>
              <a:t>FDIS passed </a:t>
            </a:r>
            <a:r>
              <a:rPr lang="en-AU" dirty="0" smtClean="0"/>
              <a:t>in 2012</a:t>
            </a:r>
          </a:p>
          <a:p>
            <a:pPr lvl="1"/>
            <a:r>
              <a:rPr lang="en-AU" dirty="0" smtClean="0"/>
              <a:t>Standard published as ISO/IEC/IEEE </a:t>
            </a:r>
            <a:r>
              <a:rPr lang="en-AU" dirty="0"/>
              <a:t>8802-11:2012</a:t>
            </a:r>
          </a:p>
          <a:p>
            <a:pPr lvl="1"/>
            <a:r>
              <a:rPr lang="en-AU" dirty="0" smtClean="0"/>
              <a:t>FDIS comments liaised in </a:t>
            </a:r>
            <a:r>
              <a:rPr lang="en-AU" dirty="0"/>
              <a:t>Dec </a:t>
            </a:r>
            <a:r>
              <a:rPr lang="en-AU" dirty="0" smtClean="0"/>
              <a:t>2013</a:t>
            </a:r>
          </a:p>
          <a:p>
            <a:pPr lvl="2"/>
            <a:r>
              <a:rPr lang="en-AU" dirty="0" smtClean="0"/>
              <a:t>All </a:t>
            </a:r>
            <a:r>
              <a:rPr lang="en-AU" dirty="0"/>
              <a:t>the FDIS comments were submitted to </a:t>
            </a:r>
            <a:r>
              <a:rPr lang="en-AU" dirty="0" err="1"/>
              <a:t>TGmc</a:t>
            </a:r>
            <a:r>
              <a:rPr lang="en-AU" dirty="0"/>
              <a:t> for processing</a:t>
            </a:r>
          </a:p>
          <a:p>
            <a:pPr lvl="2"/>
            <a:r>
              <a:rPr lang="en-AU" dirty="0"/>
              <a:t>Additional comments from Swiss NB in N15623 (a response to the IEEE 802/SC6 collaboration procedure) were also referred to </a:t>
            </a:r>
            <a:r>
              <a:rPr lang="en-AU" dirty="0" err="1"/>
              <a:t>TGmc</a:t>
            </a:r>
            <a:endParaRPr lang="en-AU" dirty="0"/>
          </a:p>
          <a:p>
            <a:pPr lvl="2"/>
            <a:r>
              <a:rPr lang="en-AU" dirty="0"/>
              <a:t>All the </a:t>
            </a:r>
            <a:r>
              <a:rPr lang="en-AU" dirty="0" smtClean="0"/>
              <a:t>comments </a:t>
            </a:r>
            <a:r>
              <a:rPr lang="en-AU" dirty="0"/>
              <a:t>have been considered and resolutions approved as of November 2013</a:t>
            </a:r>
          </a:p>
          <a:p>
            <a:pPr lvl="3"/>
            <a:r>
              <a:rPr lang="en-AU" dirty="0"/>
              <a:t>See </a:t>
            </a:r>
            <a:r>
              <a:rPr lang="en-AU" dirty="0">
                <a:hlinkClick r:id="rId2"/>
              </a:rPr>
              <a:t>11-13-0123-05</a:t>
            </a:r>
            <a:r>
              <a:rPr lang="en-AU" dirty="0"/>
              <a:t> liaised as </a:t>
            </a:r>
            <a:r>
              <a:rPr lang="en-AU" dirty="0" smtClean="0"/>
              <a:t>6N15832 in Nov 2013</a:t>
            </a:r>
            <a:endParaRPr lang="en-AU" dirty="0"/>
          </a:p>
        </p:txBody>
      </p:sp>
    </p:spTree>
    <p:extLst>
      <p:ext uri="{BB962C8B-B14F-4D97-AF65-F5344CB8AC3E}">
        <p14:creationId xmlns:p14="http://schemas.microsoft.com/office/powerpoint/2010/main" val="421693278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802.1X-2010 </a:t>
            </a:r>
            <a:r>
              <a:rPr lang="en-AU" dirty="0"/>
              <a:t>has been ratified as </a:t>
            </a:r>
            <a:r>
              <a:rPr lang="en-AU" dirty="0" smtClean="0"/>
              <a:t>ISO/IEC/IEEE 8802-1X:2013</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28</a:t>
            </a:fld>
            <a:endParaRPr lang="en-US"/>
          </a:p>
        </p:txBody>
      </p:sp>
      <p:sp>
        <p:nvSpPr>
          <p:cNvPr id="10" name="Content Placeholder 9"/>
          <p:cNvSpPr>
            <a:spLocks noGrp="1"/>
          </p:cNvSpPr>
          <p:nvPr>
            <p:ph idx="1"/>
          </p:nvPr>
        </p:nvSpPr>
        <p:spPr/>
        <p:txBody>
          <a:bodyPr/>
          <a:lstStyle/>
          <a:p>
            <a:r>
              <a:rPr lang="en-AU" dirty="0" smtClean="0"/>
              <a:t>60 day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Submission of IEEE 802.1X-2010 in N15515 in Dec 2012</a:t>
            </a:r>
          </a:p>
          <a:p>
            <a:pPr lvl="1"/>
            <a:r>
              <a:rPr lang="en-AU" dirty="0" smtClean="0"/>
              <a:t>Pre-ballot passed in 2013</a:t>
            </a:r>
          </a:p>
          <a:p>
            <a:pPr lvl="2"/>
            <a:r>
              <a:rPr lang="en-AU" dirty="0"/>
              <a:t>V</a:t>
            </a:r>
            <a:r>
              <a:rPr lang="en-AU" dirty="0" smtClean="0"/>
              <a:t>oting results in N15555</a:t>
            </a:r>
          </a:p>
          <a:p>
            <a:pPr lvl="2"/>
            <a:r>
              <a:rPr lang="en-AU" dirty="0" smtClean="0"/>
              <a:t>Comments from China NB replied to by IEEE 802 in N15607</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FDIS passed 16/1/12 on 21 Oct 2013</a:t>
            </a:r>
          </a:p>
          <a:p>
            <a:pPr lvl="2"/>
            <a:r>
              <a:rPr lang="en-AU" dirty="0" smtClean="0"/>
              <a:t>Voting results in N15771</a:t>
            </a:r>
          </a:p>
          <a:p>
            <a:pPr lvl="2"/>
            <a:r>
              <a:rPr lang="en-AU" dirty="0"/>
              <a:t>China </a:t>
            </a:r>
            <a:r>
              <a:rPr lang="en-AU" dirty="0" smtClean="0"/>
              <a:t>NB only </a:t>
            </a:r>
            <a:r>
              <a:rPr lang="en-AU" dirty="0"/>
              <a:t>negative </a:t>
            </a:r>
            <a:r>
              <a:rPr lang="en-AU" dirty="0" smtClean="0"/>
              <a:t>vote, with </a:t>
            </a:r>
            <a:r>
              <a:rPr lang="en-AU" dirty="0"/>
              <a:t>comments from China NB &amp; Switzerland </a:t>
            </a:r>
            <a:r>
              <a:rPr lang="en-AU" dirty="0" smtClean="0"/>
              <a:t>NB</a:t>
            </a:r>
          </a:p>
          <a:p>
            <a:pPr lvl="1"/>
            <a:r>
              <a:rPr lang="en-AU" dirty="0" smtClean="0"/>
              <a:t>FDIS comments resolved in Dec 2013</a:t>
            </a:r>
          </a:p>
          <a:p>
            <a:pPr lvl="2"/>
            <a:r>
              <a:rPr lang="en-AU" dirty="0" smtClean="0"/>
              <a:t>Liaised </a:t>
            </a:r>
            <a:r>
              <a:rPr lang="en-AU" dirty="0"/>
              <a:t>to </a:t>
            </a:r>
            <a:r>
              <a:rPr lang="en-AU" dirty="0" smtClean="0"/>
              <a:t>SC6 as N15871 in Jan 2014 </a:t>
            </a:r>
          </a:p>
          <a:p>
            <a:pPr lvl="1"/>
            <a:r>
              <a:rPr lang="en-AU" dirty="0" smtClean="0"/>
              <a:t>Standard has been published </a:t>
            </a:r>
            <a:r>
              <a:rPr lang="en-AU" dirty="0"/>
              <a:t>as </a:t>
            </a:r>
            <a:r>
              <a:rPr lang="en-AU" dirty="0" smtClean="0"/>
              <a:t>ISO/IEC/IEEE 8802-1X:2013</a:t>
            </a:r>
            <a:endParaRPr lang="en-AU" dirty="0">
              <a:solidFill>
                <a:srgbClr val="FF0000"/>
              </a:solidFill>
            </a:endParaRPr>
          </a:p>
          <a:p>
            <a:pPr lvl="2"/>
            <a:endParaRPr lang="en-AU" dirty="0">
              <a:solidFill>
                <a:srgbClr val="FF0000"/>
              </a:solidFill>
            </a:endParaRPr>
          </a:p>
        </p:txBody>
      </p:sp>
    </p:spTree>
    <p:extLst>
      <p:ext uri="{BB962C8B-B14F-4D97-AF65-F5344CB8AC3E}">
        <p14:creationId xmlns:p14="http://schemas.microsoft.com/office/powerpoint/2010/main" val="222613148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802.1AE-2006 </a:t>
            </a:r>
            <a:r>
              <a:rPr lang="en-AU" dirty="0"/>
              <a:t>has been ratified as </a:t>
            </a:r>
            <a:r>
              <a:rPr lang="en-AU" dirty="0" smtClean="0"/>
              <a:t>ISO/IEC/IEEE 8802-1AE:2013</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29</a:t>
            </a:fld>
            <a:endParaRPr lang="en-US"/>
          </a:p>
        </p:txBody>
      </p:sp>
      <p:sp>
        <p:nvSpPr>
          <p:cNvPr id="10" name="Content Placeholder 9"/>
          <p:cNvSpPr>
            <a:spLocks noGrp="1"/>
          </p:cNvSpPr>
          <p:nvPr>
            <p:ph idx="1"/>
          </p:nvPr>
        </p:nvSpPr>
        <p:spPr/>
        <p:txBody>
          <a:bodyPr/>
          <a:lstStyle/>
          <a:p>
            <a:r>
              <a:rPr lang="en-AU" dirty="0" smtClean="0"/>
              <a:t>60 day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Submission of IEEE 802.1AE-2006 </a:t>
            </a:r>
            <a:r>
              <a:rPr lang="en-AU" dirty="0"/>
              <a:t>in N15516 in </a:t>
            </a:r>
            <a:r>
              <a:rPr lang="en-AU" dirty="0" smtClean="0"/>
              <a:t>Dec 2012</a:t>
            </a:r>
          </a:p>
          <a:p>
            <a:pPr lvl="1"/>
            <a:r>
              <a:rPr lang="en-AU" dirty="0"/>
              <a:t>Pre-ballot </a:t>
            </a:r>
            <a:r>
              <a:rPr lang="en-AU" dirty="0" smtClean="0"/>
              <a:t>passed in 2013</a:t>
            </a:r>
          </a:p>
          <a:p>
            <a:pPr lvl="2"/>
            <a:r>
              <a:rPr lang="en-AU" dirty="0" smtClean="0"/>
              <a:t>Voting results </a:t>
            </a:r>
            <a:r>
              <a:rPr lang="en-AU" dirty="0"/>
              <a:t>in </a:t>
            </a:r>
            <a:r>
              <a:rPr lang="en-AU" dirty="0" smtClean="0"/>
              <a:t>N15556</a:t>
            </a:r>
          </a:p>
          <a:p>
            <a:pPr lvl="2"/>
            <a:r>
              <a:rPr lang="en-AU" dirty="0" smtClean="0"/>
              <a:t>Comments </a:t>
            </a:r>
            <a:r>
              <a:rPr lang="en-AU" dirty="0"/>
              <a:t>from China NB replied to by IEEE 802 in N15608</a:t>
            </a:r>
            <a:endParaRPr lang="en-AU" dirty="0" smtClean="0"/>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FDIS passed </a:t>
            </a:r>
            <a:r>
              <a:rPr lang="en-AU" dirty="0"/>
              <a:t>16/1/13 on 21 </a:t>
            </a:r>
            <a:r>
              <a:rPr lang="en-AU" dirty="0" smtClean="0"/>
              <a:t>Oct </a:t>
            </a:r>
            <a:r>
              <a:rPr lang="en-AU" dirty="0"/>
              <a:t>2013</a:t>
            </a:r>
          </a:p>
          <a:p>
            <a:pPr lvl="2"/>
            <a:r>
              <a:rPr lang="en-AU" dirty="0"/>
              <a:t>Voting results in </a:t>
            </a:r>
            <a:r>
              <a:rPr lang="en-AU" dirty="0" smtClean="0"/>
              <a:t>N15770</a:t>
            </a:r>
          </a:p>
          <a:p>
            <a:pPr lvl="2"/>
            <a:r>
              <a:rPr lang="en-AU" dirty="0"/>
              <a:t>China </a:t>
            </a:r>
            <a:r>
              <a:rPr lang="en-AU" dirty="0" smtClean="0"/>
              <a:t>NB only negative vote, with comments </a:t>
            </a:r>
            <a:r>
              <a:rPr lang="en-AU" dirty="0"/>
              <a:t>from China </a:t>
            </a:r>
            <a:r>
              <a:rPr lang="en-AU" dirty="0" smtClean="0"/>
              <a:t>NB &amp; Switzerland NB</a:t>
            </a:r>
          </a:p>
          <a:p>
            <a:pPr lvl="1"/>
            <a:r>
              <a:rPr lang="en-AU" dirty="0"/>
              <a:t>FDIS comments resolved in Dec 2013</a:t>
            </a:r>
          </a:p>
          <a:p>
            <a:pPr lvl="2"/>
            <a:r>
              <a:rPr lang="en-AU" dirty="0"/>
              <a:t>Liaised to SC6 as N15871 in Jan </a:t>
            </a:r>
            <a:r>
              <a:rPr lang="en-AU" dirty="0" smtClean="0"/>
              <a:t>2014</a:t>
            </a:r>
          </a:p>
          <a:p>
            <a:pPr lvl="1"/>
            <a:r>
              <a:rPr lang="en-AU" dirty="0" smtClean="0"/>
              <a:t>Standard has been published </a:t>
            </a:r>
            <a:r>
              <a:rPr lang="en-AU" dirty="0"/>
              <a:t>as </a:t>
            </a:r>
            <a:r>
              <a:rPr lang="en-AU" dirty="0" smtClean="0"/>
              <a:t>ISO/IEC/IEEE 8802-1AE:2013</a:t>
            </a:r>
            <a:endParaRPr lang="en-AU" dirty="0">
              <a:solidFill>
                <a:srgbClr val="FF0000"/>
              </a:solidFill>
            </a:endParaRPr>
          </a:p>
          <a:p>
            <a:pPr marL="184150" lvl="2" indent="0">
              <a:buNone/>
            </a:pPr>
            <a:endParaRPr lang="en-AU" dirty="0"/>
          </a:p>
          <a:p>
            <a:endParaRPr lang="en-AU" dirty="0">
              <a:solidFill>
                <a:srgbClr val="0070C0"/>
              </a:solidFill>
            </a:endParaRPr>
          </a:p>
        </p:txBody>
      </p:sp>
    </p:spTree>
    <p:extLst>
      <p:ext uri="{BB962C8B-B14F-4D97-AF65-F5344CB8AC3E}">
        <p14:creationId xmlns:p14="http://schemas.microsoft.com/office/powerpoint/2010/main" val="8814950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The SC will review the official IEEE-SA patent material for pre-PAR groups</a:t>
            </a:r>
            <a:endParaRPr lang="en-AU" dirty="0"/>
          </a:p>
        </p:txBody>
      </p:sp>
      <p:sp>
        <p:nvSpPr>
          <p:cNvPr id="3" name="Content Placeholder 2"/>
          <p:cNvSpPr>
            <a:spLocks noGrp="1"/>
          </p:cNvSpPr>
          <p:nvPr>
            <p:ph idx="1"/>
          </p:nvPr>
        </p:nvSpPr>
        <p:spPr/>
        <p:txBody>
          <a:bodyPr/>
          <a:lstStyle/>
          <a:p>
            <a:pPr lvl="1"/>
            <a:r>
              <a:rPr lang="en-US" altLang="en-US" dirty="0" smtClean="0"/>
              <a:t>All IEEE-SA standards meetings shall be conducted in compliance with all applicable laws, including antitrust and competition laws.</a:t>
            </a:r>
          </a:p>
          <a:p>
            <a:pPr lvl="1"/>
            <a:r>
              <a:rPr lang="en-US" altLang="en-US" dirty="0" smtClean="0"/>
              <a:t>Don’t discuss the interpretation, validity, or essentiality of patents/patent claims. </a:t>
            </a:r>
          </a:p>
          <a:p>
            <a:pPr lvl="1"/>
            <a:r>
              <a:rPr lang="en-US" altLang="en-US" dirty="0" smtClean="0"/>
              <a:t>Don’t discuss specific license rates, terms, or conditions.</a:t>
            </a:r>
          </a:p>
          <a:p>
            <a:pPr lvl="2"/>
            <a:r>
              <a:rPr lang="en-US" altLang="en-US" dirty="0" smtClean="0"/>
              <a:t>Relative costs, including licensing costs of essential patent claims, of different technical approaches may be discussed in standards development meetings. </a:t>
            </a:r>
          </a:p>
          <a:p>
            <a:pPr lvl="3"/>
            <a:r>
              <a:rPr lang="en-GB" altLang="en-US" dirty="0" smtClean="0"/>
              <a:t>Technical considerations remain primary focus</a:t>
            </a:r>
            <a:endParaRPr lang="en-US" altLang="en-US" dirty="0" smtClean="0"/>
          </a:p>
          <a:p>
            <a:pPr lvl="1"/>
            <a:r>
              <a:rPr lang="en-US" altLang="en-US" dirty="0" smtClean="0"/>
              <a:t>Don’t discuss or engage in the fixing of product prices, allocation of customers, or division of sales markets.</a:t>
            </a:r>
          </a:p>
          <a:p>
            <a:pPr lvl="1"/>
            <a:r>
              <a:rPr lang="en-US" altLang="en-US" dirty="0" smtClean="0"/>
              <a:t>Don’t discuss the status or substance of ongoing or threatened litigation.</a:t>
            </a:r>
          </a:p>
          <a:p>
            <a:pPr lvl="1"/>
            <a:r>
              <a:rPr lang="en-US" altLang="en-US" dirty="0" smtClean="0"/>
              <a:t>Don’t be silent if inappropriate topics are discussed… do formally object.</a:t>
            </a: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3</a:t>
            </a:fld>
            <a:endParaRPr lang="en-US"/>
          </a:p>
        </p:txBody>
      </p:sp>
    </p:spTree>
    <p:extLst>
      <p:ext uri="{BB962C8B-B14F-4D97-AF65-F5344CB8AC3E}">
        <p14:creationId xmlns:p14="http://schemas.microsoft.com/office/powerpoint/2010/main" val="536411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802.1AB-2009 </a:t>
            </a:r>
            <a:r>
              <a:rPr lang="en-AU" dirty="0"/>
              <a:t>has been ratified as </a:t>
            </a:r>
            <a:r>
              <a:rPr lang="en-AU" dirty="0" smtClean="0"/>
              <a:t>ISO/IEC/IEEE 8802-1AB:2014</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30</a:t>
            </a:fld>
            <a:endParaRPr lang="en-US"/>
          </a:p>
        </p:txBody>
      </p:sp>
      <p:sp>
        <p:nvSpPr>
          <p:cNvPr id="10" name="Content Placeholder 9"/>
          <p:cNvSpPr>
            <a:spLocks noGrp="1"/>
          </p:cNvSpPr>
          <p:nvPr>
            <p:ph idx="1"/>
          </p:nvPr>
        </p:nvSpPr>
        <p:spPr>
          <a:xfrm>
            <a:off x="685800" y="1828800"/>
            <a:ext cx="7772400" cy="4114800"/>
          </a:xfrm>
        </p:spPr>
        <p:txBody>
          <a:bodyPr/>
          <a:lstStyle/>
          <a:p>
            <a:r>
              <a:rPr lang="en-AU" dirty="0" smtClean="0"/>
              <a:t>60 day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a:t>Submission of IEEE 802.1AB-2009 </a:t>
            </a:r>
            <a:r>
              <a:rPr lang="en-AU" dirty="0" smtClean="0"/>
              <a:t>in </a:t>
            </a:r>
            <a:r>
              <a:rPr lang="en-AU" dirty="0"/>
              <a:t>N15588 in March 2013</a:t>
            </a:r>
            <a:endParaRPr lang="en-AU" dirty="0" smtClean="0"/>
          </a:p>
          <a:p>
            <a:pPr lvl="1"/>
            <a:r>
              <a:rPr lang="en-AU" dirty="0" smtClean="0"/>
              <a:t>Pre-ballot passed in May 2013</a:t>
            </a:r>
          </a:p>
          <a:p>
            <a:pPr lvl="2"/>
            <a:r>
              <a:rPr lang="en-AU" dirty="0" smtClean="0"/>
              <a:t>Voting results in N15626</a:t>
            </a:r>
          </a:p>
          <a:p>
            <a:pPr lvl="2"/>
            <a:r>
              <a:rPr lang="en-AU" dirty="0" smtClean="0"/>
              <a:t>Comments from China replied to in N15659</a:t>
            </a:r>
          </a:p>
          <a:p>
            <a:r>
              <a:rPr lang="en-AU" dirty="0" smtClean="0"/>
              <a:t>FDIS ballot: </a:t>
            </a:r>
            <a:r>
              <a:rPr lang="en-AU" dirty="0">
                <a:solidFill>
                  <a:srgbClr val="00B050"/>
                </a:solidFill>
              </a:rPr>
              <a:t>passed </a:t>
            </a:r>
            <a:r>
              <a:rPr lang="en-AU" dirty="0" smtClean="0">
                <a:solidFill>
                  <a:srgbClr val="00B050"/>
                </a:solidFill>
              </a:rPr>
              <a:t>&amp; </a:t>
            </a:r>
            <a:r>
              <a:rPr lang="en-AU" dirty="0">
                <a:solidFill>
                  <a:srgbClr val="00B050"/>
                </a:solidFill>
              </a:rPr>
              <a:t>comment</a:t>
            </a:r>
            <a:r>
              <a:rPr lang="en-AU" dirty="0"/>
              <a:t> </a:t>
            </a:r>
            <a:r>
              <a:rPr lang="en-AU" dirty="0">
                <a:solidFill>
                  <a:srgbClr val="00B050"/>
                </a:solidFill>
              </a:rPr>
              <a:t>resolutions </a:t>
            </a:r>
            <a:r>
              <a:rPr lang="en-AU" dirty="0" smtClean="0">
                <a:solidFill>
                  <a:srgbClr val="00B050"/>
                </a:solidFill>
              </a:rPr>
              <a:t>liaised</a:t>
            </a:r>
          </a:p>
          <a:p>
            <a:pPr lvl="1"/>
            <a:r>
              <a:rPr lang="en-AU" dirty="0"/>
              <a:t>FDIS passed </a:t>
            </a:r>
            <a:r>
              <a:rPr lang="en-AU" dirty="0" smtClean="0"/>
              <a:t>16/1/16 </a:t>
            </a:r>
            <a:r>
              <a:rPr lang="en-AU" dirty="0"/>
              <a:t>on </a:t>
            </a:r>
            <a:r>
              <a:rPr lang="en-AU" dirty="0" smtClean="0"/>
              <a:t>18 Dec 2013</a:t>
            </a:r>
            <a:endParaRPr lang="en-AU" dirty="0"/>
          </a:p>
          <a:p>
            <a:pPr lvl="2"/>
            <a:r>
              <a:rPr lang="en-AU" dirty="0"/>
              <a:t>Voting results in </a:t>
            </a:r>
            <a:r>
              <a:rPr lang="en-AU" dirty="0" smtClean="0"/>
              <a:t>N15829</a:t>
            </a:r>
            <a:endParaRPr lang="en-AU" dirty="0"/>
          </a:p>
          <a:p>
            <a:pPr lvl="2"/>
            <a:r>
              <a:rPr lang="en-AU" dirty="0"/>
              <a:t>China NB only negative vote, with comments from China NB &amp; Switzerland NB</a:t>
            </a:r>
          </a:p>
          <a:p>
            <a:pPr lvl="1"/>
            <a:r>
              <a:rPr lang="en-AU" dirty="0">
                <a:hlinkClick r:id="rId2"/>
              </a:rPr>
              <a:t>FDIS </a:t>
            </a:r>
            <a:r>
              <a:rPr lang="en-AU" dirty="0" smtClean="0">
                <a:hlinkClick r:id="rId2"/>
              </a:rPr>
              <a:t>comment responses </a:t>
            </a:r>
            <a:r>
              <a:rPr lang="en-AU" dirty="0" smtClean="0"/>
              <a:t>were approved by 802.1 WG in March 2014, and liaised to SC6 in May 2014 as N15944</a:t>
            </a:r>
          </a:p>
          <a:p>
            <a:pPr lvl="1"/>
            <a:r>
              <a:rPr lang="en-AU" dirty="0" smtClean="0"/>
              <a:t>The standard was</a:t>
            </a:r>
            <a:r>
              <a:rPr lang="en-AU" dirty="0" smtClean="0">
                <a:solidFill>
                  <a:srgbClr val="FF0000"/>
                </a:solidFill>
              </a:rPr>
              <a:t> </a:t>
            </a:r>
            <a:r>
              <a:rPr lang="en-AU" dirty="0" smtClean="0"/>
              <a:t>published </a:t>
            </a:r>
            <a:r>
              <a:rPr lang="en-AU" dirty="0"/>
              <a:t>as </a:t>
            </a:r>
            <a:r>
              <a:rPr lang="en-AU" dirty="0" smtClean="0"/>
              <a:t>ISO/IEC/IEEE 8802-1AB:2014 on 15 March 2014</a:t>
            </a:r>
            <a:endParaRPr lang="en-AU" dirty="0">
              <a:solidFill>
                <a:srgbClr val="FF0000"/>
              </a:solidFill>
            </a:endParaRPr>
          </a:p>
          <a:p>
            <a:pPr marL="184150" lvl="2" indent="0">
              <a:buNone/>
            </a:pPr>
            <a:endParaRPr lang="en-AU" dirty="0"/>
          </a:p>
          <a:p>
            <a:endParaRPr lang="en-AU" dirty="0">
              <a:solidFill>
                <a:schemeClr val="accent6"/>
              </a:solidFill>
            </a:endParaRPr>
          </a:p>
          <a:p>
            <a:endParaRPr lang="en-AU" dirty="0">
              <a:solidFill>
                <a:srgbClr val="FF0000"/>
              </a:solidFill>
            </a:endParaRPr>
          </a:p>
        </p:txBody>
      </p:sp>
    </p:spTree>
    <p:extLst>
      <p:ext uri="{BB962C8B-B14F-4D97-AF65-F5344CB8AC3E}">
        <p14:creationId xmlns:p14="http://schemas.microsoft.com/office/powerpoint/2010/main" val="396907249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77200" cy="1066800"/>
          </a:xfrm>
        </p:spPr>
        <p:txBody>
          <a:bodyPr/>
          <a:lstStyle/>
          <a:p>
            <a:r>
              <a:rPr lang="en-AU" dirty="0"/>
              <a:t>IEEE </a:t>
            </a:r>
            <a:r>
              <a:rPr lang="en-AU" dirty="0" smtClean="0"/>
              <a:t>802.1AR-2009 </a:t>
            </a:r>
            <a:r>
              <a:rPr lang="en-AU" dirty="0"/>
              <a:t>has been ratified as </a:t>
            </a:r>
            <a:r>
              <a:rPr lang="en-AU" dirty="0" smtClean="0"/>
              <a:t>ISO/IEC/IEEE 8802-1AR:2014</a:t>
            </a:r>
            <a:endParaRPr lang="en-AU" dirty="0">
              <a:solidFill>
                <a:schemeClr val="accent6"/>
              </a:solidFill>
            </a:endParaRPr>
          </a:p>
        </p:txBody>
      </p:sp>
      <p:sp>
        <p:nvSpPr>
          <p:cNvPr id="5" name="Footer Placeholder 4"/>
          <p:cNvSpPr>
            <a:spLocks noGrp="1"/>
          </p:cNvSpPr>
          <p:nvPr>
            <p:ph type="ftr" sz="quarter" idx="10"/>
          </p:nvPr>
        </p:nvSpPr>
        <p:spPr>
          <a:xfrm>
            <a:off x="8053388" y="6523038"/>
            <a:ext cx="490537" cy="182562"/>
          </a:xfrm>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a:xfrm>
            <a:off x="4327525" y="6523038"/>
            <a:ext cx="565150" cy="182562"/>
          </a:xfrm>
        </p:spPr>
        <p:txBody>
          <a:bodyPr/>
          <a:lstStyle/>
          <a:p>
            <a:pPr>
              <a:defRPr/>
            </a:pPr>
            <a:r>
              <a:rPr lang="en-US" smtClean="0"/>
              <a:t>Slide </a:t>
            </a:r>
            <a:fld id="{FCE5288C-F87B-4810-A6B2-740CE13BD34D}" type="slidenum">
              <a:rPr lang="en-US" smtClean="0"/>
              <a:pPr>
                <a:defRPr/>
              </a:pPr>
              <a:t>31</a:t>
            </a:fld>
            <a:endParaRPr lang="en-US"/>
          </a:p>
        </p:txBody>
      </p:sp>
      <p:sp>
        <p:nvSpPr>
          <p:cNvPr id="10" name="Content Placeholder 9"/>
          <p:cNvSpPr>
            <a:spLocks noGrp="1"/>
          </p:cNvSpPr>
          <p:nvPr>
            <p:ph idx="1"/>
          </p:nvPr>
        </p:nvSpPr>
        <p:spPr>
          <a:xfrm>
            <a:off x="685800" y="1828800"/>
            <a:ext cx="7772400" cy="4114800"/>
          </a:xfrm>
        </p:spPr>
        <p:txBody>
          <a:bodyPr/>
          <a:lstStyle/>
          <a:p>
            <a:r>
              <a:rPr lang="en-AU" dirty="0" smtClean="0"/>
              <a:t>60 day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Submission of IEEE 802.1AR-2009 </a:t>
            </a:r>
            <a:r>
              <a:rPr lang="en-AU" dirty="0"/>
              <a:t>in N15589 in March 2013</a:t>
            </a:r>
            <a:endParaRPr lang="en-AU" dirty="0" smtClean="0"/>
          </a:p>
          <a:p>
            <a:pPr lvl="1"/>
            <a:r>
              <a:rPr lang="en-AU" dirty="0"/>
              <a:t>Pre-ballot passed in </a:t>
            </a:r>
            <a:r>
              <a:rPr lang="en-AU" dirty="0" smtClean="0"/>
              <a:t>May 2013</a:t>
            </a:r>
            <a:endParaRPr lang="en-AU" dirty="0"/>
          </a:p>
          <a:p>
            <a:pPr lvl="2"/>
            <a:r>
              <a:rPr lang="en-AU" dirty="0" smtClean="0"/>
              <a:t>Voting results in N15627</a:t>
            </a:r>
          </a:p>
          <a:p>
            <a:pPr lvl="2"/>
            <a:r>
              <a:rPr lang="en-AU" dirty="0" smtClean="0"/>
              <a:t>Comments from China replied to in </a:t>
            </a:r>
            <a:r>
              <a:rPr lang="en-AU" dirty="0"/>
              <a:t>N15659 </a:t>
            </a:r>
            <a:endParaRPr lang="en-AU" dirty="0" smtClean="0"/>
          </a:p>
          <a:p>
            <a:r>
              <a:rPr lang="en-AU" dirty="0" smtClean="0"/>
              <a:t>FDIS ballot: </a:t>
            </a:r>
            <a:r>
              <a:rPr lang="en-AU" dirty="0">
                <a:solidFill>
                  <a:srgbClr val="00B050"/>
                </a:solidFill>
              </a:rPr>
              <a:t>passed &amp; comment</a:t>
            </a:r>
            <a:r>
              <a:rPr lang="en-AU" dirty="0"/>
              <a:t> </a:t>
            </a:r>
            <a:r>
              <a:rPr lang="en-AU" dirty="0">
                <a:solidFill>
                  <a:srgbClr val="00B050"/>
                </a:solidFill>
              </a:rPr>
              <a:t>resolutions </a:t>
            </a:r>
            <a:r>
              <a:rPr lang="en-AU" dirty="0" smtClean="0">
                <a:solidFill>
                  <a:srgbClr val="00B050"/>
                </a:solidFill>
              </a:rPr>
              <a:t>liaised</a:t>
            </a:r>
          </a:p>
          <a:p>
            <a:pPr lvl="1"/>
            <a:r>
              <a:rPr lang="en-AU" dirty="0" smtClean="0"/>
              <a:t>FDIS passed 17/2/16 on 18 Dec 2013</a:t>
            </a:r>
          </a:p>
          <a:p>
            <a:pPr lvl="2"/>
            <a:r>
              <a:rPr lang="en-AU" dirty="0" smtClean="0"/>
              <a:t>Voting </a:t>
            </a:r>
            <a:r>
              <a:rPr lang="en-AU" dirty="0"/>
              <a:t>results in </a:t>
            </a:r>
            <a:r>
              <a:rPr lang="en-AU" dirty="0" smtClean="0"/>
              <a:t>N15830</a:t>
            </a:r>
            <a:endParaRPr lang="en-AU" dirty="0"/>
          </a:p>
          <a:p>
            <a:pPr lvl="2"/>
            <a:r>
              <a:rPr lang="en-AU" dirty="0"/>
              <a:t>China NB </a:t>
            </a:r>
            <a:r>
              <a:rPr lang="en-AU" dirty="0" smtClean="0"/>
              <a:t>&amp; Switzerland NB voted “no” and commented</a:t>
            </a:r>
            <a:endParaRPr lang="en-AU" dirty="0"/>
          </a:p>
          <a:p>
            <a:pPr lvl="1"/>
            <a:r>
              <a:rPr lang="en-AU" dirty="0">
                <a:hlinkClick r:id="rId2"/>
              </a:rPr>
              <a:t>FDIS comment responses </a:t>
            </a:r>
            <a:r>
              <a:rPr lang="en-AU" dirty="0"/>
              <a:t>were approved by 802.1 </a:t>
            </a:r>
            <a:r>
              <a:rPr lang="en-AU" dirty="0" smtClean="0"/>
              <a:t>WG </a:t>
            </a:r>
            <a:r>
              <a:rPr lang="en-AU" dirty="0"/>
              <a:t>in March 2014</a:t>
            </a:r>
            <a:r>
              <a:rPr lang="en-AU" dirty="0" smtClean="0"/>
              <a:t>, </a:t>
            </a:r>
            <a:r>
              <a:rPr lang="en-AU" dirty="0"/>
              <a:t>and liaised to SC6 in May </a:t>
            </a:r>
            <a:r>
              <a:rPr lang="en-AU" dirty="0" smtClean="0"/>
              <a:t>2014 as N15947</a:t>
            </a:r>
            <a:endParaRPr lang="en-AU" dirty="0"/>
          </a:p>
          <a:p>
            <a:pPr lvl="1"/>
            <a:r>
              <a:rPr lang="en-AU" dirty="0" smtClean="0"/>
              <a:t>Standard was published </a:t>
            </a:r>
            <a:r>
              <a:rPr lang="en-AU" dirty="0"/>
              <a:t>as </a:t>
            </a:r>
            <a:r>
              <a:rPr lang="en-AU" dirty="0" smtClean="0"/>
              <a:t>ISO/IEC/IEEE </a:t>
            </a:r>
            <a:r>
              <a:rPr lang="en-AU" dirty="0"/>
              <a:t>8802-1AR:2014 on 15 </a:t>
            </a:r>
            <a:r>
              <a:rPr lang="en-AU" dirty="0" smtClean="0"/>
              <a:t>March 2014</a:t>
            </a:r>
            <a:endParaRPr lang="en-AU" dirty="0">
              <a:solidFill>
                <a:srgbClr val="FF0000"/>
              </a:solidFill>
            </a:endParaRPr>
          </a:p>
          <a:p>
            <a:pPr marL="184150" lvl="2"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282458530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802.1AS-2011 </a:t>
            </a:r>
            <a:r>
              <a:rPr lang="en-AU" dirty="0"/>
              <a:t>has been ratified as ISO/IEC </a:t>
            </a:r>
            <a:r>
              <a:rPr lang="en-AU" dirty="0" smtClean="0"/>
              <a:t>8802-1AS:2014</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32</a:t>
            </a:fld>
            <a:endParaRPr lang="en-US"/>
          </a:p>
        </p:txBody>
      </p:sp>
      <p:sp>
        <p:nvSpPr>
          <p:cNvPr id="10" name="Content Placeholder 9"/>
          <p:cNvSpPr>
            <a:spLocks noGrp="1"/>
          </p:cNvSpPr>
          <p:nvPr>
            <p:ph idx="1"/>
          </p:nvPr>
        </p:nvSpPr>
        <p:spPr>
          <a:xfrm>
            <a:off x="685800" y="1828800"/>
            <a:ext cx="7772400" cy="4114800"/>
          </a:xfrm>
        </p:spPr>
        <p:txBody>
          <a:bodyPr/>
          <a:lstStyle/>
          <a:p>
            <a:r>
              <a:rPr lang="en-AU" dirty="0" smtClean="0"/>
              <a:t>60 day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smtClean="0"/>
              <a:t>Submission </a:t>
            </a:r>
            <a:r>
              <a:rPr lang="en-AU" dirty="0"/>
              <a:t>of IEEE </a:t>
            </a:r>
            <a:r>
              <a:rPr lang="en-AU" dirty="0" smtClean="0"/>
              <a:t>802.1AS-2011 </a:t>
            </a:r>
            <a:r>
              <a:rPr lang="en-AU" dirty="0"/>
              <a:t>in </a:t>
            </a:r>
            <a:r>
              <a:rPr lang="en-AU" dirty="0" smtClean="0"/>
              <a:t>N15590 in March 2013</a:t>
            </a:r>
          </a:p>
          <a:p>
            <a:pPr lvl="1"/>
            <a:r>
              <a:rPr lang="en-AU" dirty="0"/>
              <a:t>Pre-ballot passed in May 2013</a:t>
            </a:r>
          </a:p>
          <a:p>
            <a:pPr lvl="2"/>
            <a:r>
              <a:rPr lang="en-AU" dirty="0"/>
              <a:t>Voting results in </a:t>
            </a:r>
            <a:r>
              <a:rPr lang="en-AU" dirty="0" smtClean="0"/>
              <a:t>N15628</a:t>
            </a:r>
            <a:endParaRPr lang="en-AU" dirty="0"/>
          </a:p>
          <a:p>
            <a:pPr lvl="2"/>
            <a:r>
              <a:rPr lang="en-AU" dirty="0"/>
              <a:t>Comments from China replied to in N15659 </a:t>
            </a:r>
            <a:endParaRPr lang="en-AU" dirty="0" smtClean="0"/>
          </a:p>
          <a:p>
            <a:r>
              <a:rPr lang="en-AU" dirty="0" smtClean="0"/>
              <a:t>FDIS ballot: </a:t>
            </a:r>
            <a:r>
              <a:rPr lang="en-AU" dirty="0" smtClean="0">
                <a:solidFill>
                  <a:srgbClr val="00B050"/>
                </a:solidFill>
              </a:rPr>
              <a:t>passed </a:t>
            </a:r>
            <a:r>
              <a:rPr lang="en-AU" dirty="0">
                <a:solidFill>
                  <a:srgbClr val="00B050"/>
                </a:solidFill>
              </a:rPr>
              <a:t>&amp; comment</a:t>
            </a:r>
            <a:r>
              <a:rPr lang="en-AU" dirty="0"/>
              <a:t> </a:t>
            </a:r>
            <a:r>
              <a:rPr lang="en-AU" dirty="0">
                <a:solidFill>
                  <a:srgbClr val="00B050"/>
                </a:solidFill>
              </a:rPr>
              <a:t>resolutions </a:t>
            </a:r>
            <a:r>
              <a:rPr lang="en-AU" dirty="0" smtClean="0">
                <a:solidFill>
                  <a:srgbClr val="00B050"/>
                </a:solidFill>
              </a:rPr>
              <a:t>liaised</a:t>
            </a:r>
            <a:endParaRPr lang="en-AU" dirty="0">
              <a:solidFill>
                <a:srgbClr val="00B050"/>
              </a:solidFill>
            </a:endParaRPr>
          </a:p>
          <a:p>
            <a:pPr lvl="1"/>
            <a:r>
              <a:rPr lang="en-AU" dirty="0"/>
              <a:t>FDIS passed </a:t>
            </a:r>
            <a:r>
              <a:rPr lang="en-AU" dirty="0" smtClean="0"/>
              <a:t>18/1/16 </a:t>
            </a:r>
            <a:r>
              <a:rPr lang="en-AU" dirty="0"/>
              <a:t>on 18 </a:t>
            </a:r>
            <a:r>
              <a:rPr lang="en-AU" dirty="0" smtClean="0"/>
              <a:t>Dec </a:t>
            </a:r>
            <a:r>
              <a:rPr lang="en-AU" dirty="0"/>
              <a:t>2013</a:t>
            </a:r>
          </a:p>
          <a:p>
            <a:pPr lvl="2"/>
            <a:r>
              <a:rPr lang="en-AU" dirty="0"/>
              <a:t>Voting results in </a:t>
            </a:r>
            <a:r>
              <a:rPr lang="en-AU" dirty="0" smtClean="0"/>
              <a:t>N15831</a:t>
            </a:r>
            <a:endParaRPr lang="en-AU" dirty="0"/>
          </a:p>
          <a:p>
            <a:pPr lvl="2"/>
            <a:r>
              <a:rPr lang="en-AU" dirty="0"/>
              <a:t>China NB </a:t>
            </a:r>
            <a:r>
              <a:rPr lang="en-AU" dirty="0" smtClean="0"/>
              <a:t>voted </a:t>
            </a:r>
            <a:r>
              <a:rPr lang="en-AU" dirty="0"/>
              <a:t>“no” and </a:t>
            </a:r>
            <a:r>
              <a:rPr lang="en-AU" dirty="0" smtClean="0"/>
              <a:t>China NB &amp; Switzerland NB commented</a:t>
            </a:r>
            <a:endParaRPr lang="en-AU" dirty="0"/>
          </a:p>
          <a:p>
            <a:pPr lvl="1"/>
            <a:r>
              <a:rPr lang="en-AU" dirty="0">
                <a:hlinkClick r:id="rId2"/>
              </a:rPr>
              <a:t>FDIS comment responses </a:t>
            </a:r>
            <a:r>
              <a:rPr lang="en-AU" dirty="0"/>
              <a:t>were approved by 802.1 </a:t>
            </a:r>
            <a:r>
              <a:rPr lang="en-AU" dirty="0" smtClean="0"/>
              <a:t>WG </a:t>
            </a:r>
            <a:r>
              <a:rPr lang="en-AU" dirty="0"/>
              <a:t>in March 2014</a:t>
            </a:r>
            <a:r>
              <a:rPr lang="en-AU" dirty="0" smtClean="0"/>
              <a:t>, </a:t>
            </a:r>
            <a:r>
              <a:rPr lang="en-AU" dirty="0"/>
              <a:t>and liaised to SC6 in May </a:t>
            </a:r>
            <a:r>
              <a:rPr lang="en-AU" dirty="0" smtClean="0"/>
              <a:t>2014 as N15948</a:t>
            </a:r>
            <a:endParaRPr lang="en-AU" dirty="0"/>
          </a:p>
          <a:p>
            <a:pPr lvl="1"/>
            <a:r>
              <a:rPr lang="en-AU" dirty="0" smtClean="0"/>
              <a:t>Standard was published </a:t>
            </a:r>
            <a:r>
              <a:rPr lang="en-AU" dirty="0"/>
              <a:t>as </a:t>
            </a:r>
            <a:r>
              <a:rPr lang="en-AU" dirty="0" smtClean="0"/>
              <a:t>ISO/IEC/IEEE </a:t>
            </a:r>
            <a:r>
              <a:rPr lang="en-AU" dirty="0"/>
              <a:t>8802-1AS:2014 on 15 </a:t>
            </a:r>
            <a:r>
              <a:rPr lang="en-AU" dirty="0" smtClean="0"/>
              <a:t>March 2014</a:t>
            </a:r>
            <a:endParaRPr lang="en-AU" dirty="0">
              <a:solidFill>
                <a:srgbClr val="FF0000"/>
              </a:solidFill>
            </a:endParaRPr>
          </a:p>
          <a:p>
            <a:endParaRPr lang="en-AU" dirty="0">
              <a:solidFill>
                <a:schemeClr val="accent6"/>
              </a:solidFill>
            </a:endParaRPr>
          </a:p>
        </p:txBody>
      </p:sp>
    </p:spTree>
    <p:extLst>
      <p:ext uri="{BB962C8B-B14F-4D97-AF65-F5344CB8AC3E}">
        <p14:creationId xmlns:p14="http://schemas.microsoft.com/office/powerpoint/2010/main" val="262086528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802.3-2012 </a:t>
            </a:r>
            <a:r>
              <a:rPr lang="en-AU" dirty="0"/>
              <a:t>has been ratified as </a:t>
            </a:r>
            <a:r>
              <a:rPr lang="en-AU" dirty="0" smtClean="0"/>
              <a:t>ISO/IEC/IEEE 8802-3:2014</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33</a:t>
            </a:fld>
            <a:endParaRPr lang="en-US"/>
          </a:p>
        </p:txBody>
      </p:sp>
      <p:sp>
        <p:nvSpPr>
          <p:cNvPr id="10" name="Content Placeholder 9"/>
          <p:cNvSpPr>
            <a:spLocks noGrp="1"/>
          </p:cNvSpPr>
          <p:nvPr>
            <p:ph idx="1"/>
          </p:nvPr>
        </p:nvSpPr>
        <p:spPr/>
        <p:txBody>
          <a:bodyPr/>
          <a:lstStyle/>
          <a:p>
            <a:r>
              <a:rPr lang="en-AU" dirty="0" smtClean="0"/>
              <a:t>60 day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smtClean="0"/>
              <a:t>Pre-ballot </a:t>
            </a:r>
            <a:r>
              <a:rPr lang="en-AU" dirty="0"/>
              <a:t>on N15595 passed in </a:t>
            </a:r>
            <a:r>
              <a:rPr lang="en-AU" dirty="0" smtClean="0"/>
              <a:t>May 2013</a:t>
            </a:r>
            <a:endParaRPr lang="en-AU" dirty="0"/>
          </a:p>
          <a:p>
            <a:pPr lvl="2"/>
            <a:r>
              <a:rPr lang="en-AU" dirty="0" smtClean="0"/>
              <a:t>Voting results in N15632</a:t>
            </a:r>
          </a:p>
          <a:p>
            <a:pPr lvl="2"/>
            <a:r>
              <a:rPr lang="en-AU" dirty="0" smtClean="0"/>
              <a:t>Comments from China were responded to by the </a:t>
            </a:r>
            <a:r>
              <a:rPr lang="en-US" dirty="0" smtClean="0"/>
              <a:t>802.3 Maintenance TF in Geneva in N15724</a:t>
            </a:r>
          </a:p>
          <a:p>
            <a:r>
              <a:rPr lang="en-AU" dirty="0" smtClean="0"/>
              <a:t>FDIS ballot: </a:t>
            </a:r>
            <a:r>
              <a:rPr lang="en-AU" dirty="0">
                <a:solidFill>
                  <a:srgbClr val="00B050"/>
                </a:solidFill>
              </a:rPr>
              <a:t>passed &amp; </a:t>
            </a:r>
            <a:r>
              <a:rPr lang="en-AU" dirty="0" smtClean="0">
                <a:solidFill>
                  <a:srgbClr val="00B050"/>
                </a:solidFill>
              </a:rPr>
              <a:t>no comment resolutions required</a:t>
            </a:r>
            <a:endParaRPr lang="en-AU" dirty="0">
              <a:solidFill>
                <a:srgbClr val="00B050"/>
              </a:solidFill>
            </a:endParaRPr>
          </a:p>
          <a:p>
            <a:pPr lvl="1"/>
            <a:r>
              <a:rPr lang="en-AU" dirty="0"/>
              <a:t>FDIS passed </a:t>
            </a:r>
            <a:r>
              <a:rPr lang="en-AU" dirty="0" smtClean="0"/>
              <a:t>16/0/20 </a:t>
            </a:r>
            <a:r>
              <a:rPr lang="en-AU" dirty="0"/>
              <a:t>on </a:t>
            </a:r>
            <a:r>
              <a:rPr lang="en-AU" dirty="0" smtClean="0"/>
              <a:t>16 Feb 2014</a:t>
            </a:r>
            <a:endParaRPr lang="en-AU" dirty="0"/>
          </a:p>
          <a:p>
            <a:pPr lvl="2"/>
            <a:r>
              <a:rPr lang="en-AU" dirty="0"/>
              <a:t>Voting results in </a:t>
            </a:r>
            <a:r>
              <a:rPr lang="en-AU" dirty="0" smtClean="0"/>
              <a:t>N15893</a:t>
            </a:r>
            <a:endParaRPr lang="en-AU" dirty="0"/>
          </a:p>
          <a:p>
            <a:pPr lvl="1"/>
            <a:r>
              <a:rPr lang="en-AU" dirty="0" smtClean="0"/>
              <a:t>No FDIS </a:t>
            </a:r>
            <a:r>
              <a:rPr lang="en-AU" dirty="0"/>
              <a:t>comments </a:t>
            </a:r>
            <a:r>
              <a:rPr lang="en-AU" dirty="0" smtClean="0"/>
              <a:t>need to be resolved </a:t>
            </a:r>
            <a:r>
              <a:rPr lang="en-AU" dirty="0" smtClean="0">
                <a:sym typeface="Wingdings" panose="05000000000000000000" pitchFamily="2" charset="2"/>
              </a:rPr>
              <a:t></a:t>
            </a:r>
            <a:endParaRPr lang="en-AU" dirty="0"/>
          </a:p>
          <a:p>
            <a:pPr lvl="1"/>
            <a:r>
              <a:rPr lang="en-AU" dirty="0"/>
              <a:t>Standard </a:t>
            </a:r>
            <a:r>
              <a:rPr lang="en-AU" dirty="0" smtClean="0"/>
              <a:t>was published </a:t>
            </a:r>
            <a:r>
              <a:rPr lang="en-AU" dirty="0"/>
              <a:t>as </a:t>
            </a:r>
            <a:r>
              <a:rPr lang="en-AU" dirty="0" smtClean="0"/>
              <a:t>ISO/IEC/IEEE 8802-3:2014</a:t>
            </a:r>
            <a:endParaRPr lang="en-AU" dirty="0" smtClean="0">
              <a:solidFill>
                <a:srgbClr val="FF0000"/>
              </a:solidFill>
            </a:endParaRPr>
          </a:p>
        </p:txBody>
      </p:sp>
    </p:spTree>
    <p:extLst>
      <p:ext uri="{BB962C8B-B14F-4D97-AF65-F5344CB8AC3E}">
        <p14:creationId xmlns:p14="http://schemas.microsoft.com/office/powerpoint/2010/main" val="241211402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802.11ae-2012 </a:t>
            </a:r>
            <a:r>
              <a:rPr lang="en-AU" dirty="0"/>
              <a:t>has been ratified as ISO/IEC 8802-11:2012/</a:t>
            </a:r>
            <a:r>
              <a:rPr lang="en-AU" dirty="0" err="1"/>
              <a:t>Amd</a:t>
            </a:r>
            <a:r>
              <a:rPr lang="en-AU" dirty="0"/>
              <a:t> </a:t>
            </a:r>
            <a:r>
              <a:rPr lang="en-AU" dirty="0" smtClean="0"/>
              <a:t>1:2014</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34</a:t>
            </a:fld>
            <a:endParaRPr lang="en-US"/>
          </a:p>
        </p:txBody>
      </p:sp>
      <p:sp>
        <p:nvSpPr>
          <p:cNvPr id="10" name="Content Placeholder 9"/>
          <p:cNvSpPr>
            <a:spLocks noGrp="1"/>
          </p:cNvSpPr>
          <p:nvPr>
            <p:ph idx="1"/>
          </p:nvPr>
        </p:nvSpPr>
        <p:spPr/>
        <p:txBody>
          <a:bodyPr/>
          <a:lstStyle/>
          <a:p>
            <a:r>
              <a:rPr lang="en-AU" dirty="0" smtClean="0"/>
              <a:t>60 day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Pre-ballot </a:t>
            </a:r>
            <a:r>
              <a:rPr lang="en-AU" dirty="0"/>
              <a:t>on </a:t>
            </a:r>
            <a:r>
              <a:rPr lang="en-AU" dirty="0" smtClean="0"/>
              <a:t>N15552 passed </a:t>
            </a:r>
            <a:r>
              <a:rPr lang="en-AU" dirty="0"/>
              <a:t>in </a:t>
            </a:r>
            <a:r>
              <a:rPr lang="en-AU" dirty="0" smtClean="0"/>
              <a:t>Feb 2013</a:t>
            </a:r>
            <a:endParaRPr lang="en-AU" dirty="0"/>
          </a:p>
          <a:p>
            <a:pPr lvl="2"/>
            <a:r>
              <a:rPr lang="en-AU" dirty="0" smtClean="0"/>
              <a:t>Voting results in N15599</a:t>
            </a:r>
          </a:p>
          <a:p>
            <a:pPr lvl="2"/>
            <a:r>
              <a:rPr lang="en-AU" dirty="0"/>
              <a:t>Comments from China replied </a:t>
            </a:r>
            <a:r>
              <a:rPr lang="en-AU" dirty="0" smtClean="0"/>
              <a:t>to by IEEE 802 </a:t>
            </a:r>
            <a:r>
              <a:rPr lang="en-AU" dirty="0"/>
              <a:t>in </a:t>
            </a:r>
            <a:r>
              <a:rPr lang="en-AU" dirty="0" smtClean="0"/>
              <a:t>N15647</a:t>
            </a:r>
          </a:p>
          <a:p>
            <a:pPr lvl="2"/>
            <a:r>
              <a:rPr lang="en-AU" dirty="0" smtClean="0"/>
              <a:t>Comments </a:t>
            </a:r>
            <a:r>
              <a:rPr lang="en-AU" dirty="0"/>
              <a:t>from Japan in </a:t>
            </a:r>
            <a:r>
              <a:rPr lang="en-AU" dirty="0" smtClean="0"/>
              <a:t>N15664 were resolved in discussions with commenter</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a:t>FDIS passed </a:t>
            </a:r>
            <a:r>
              <a:rPr lang="en-AU" dirty="0" smtClean="0"/>
              <a:t>14/1/20 </a:t>
            </a:r>
            <a:r>
              <a:rPr lang="en-AU" dirty="0"/>
              <a:t>on </a:t>
            </a:r>
            <a:r>
              <a:rPr lang="en-AU" dirty="0" smtClean="0"/>
              <a:t>28 Jan  2014</a:t>
            </a:r>
            <a:endParaRPr lang="en-AU" dirty="0"/>
          </a:p>
          <a:p>
            <a:pPr lvl="2"/>
            <a:r>
              <a:rPr lang="en-AU" dirty="0"/>
              <a:t>Voting results in </a:t>
            </a:r>
            <a:r>
              <a:rPr lang="en-AU" dirty="0" smtClean="0"/>
              <a:t>N15883</a:t>
            </a:r>
            <a:endParaRPr lang="en-AU" dirty="0"/>
          </a:p>
          <a:p>
            <a:pPr lvl="2"/>
            <a:r>
              <a:rPr lang="en-AU" dirty="0"/>
              <a:t>China NB voted “no” and </a:t>
            </a:r>
            <a:r>
              <a:rPr lang="en-AU" dirty="0" smtClean="0"/>
              <a:t>commented they will not recognise result</a:t>
            </a:r>
            <a:endParaRPr lang="en-AU" dirty="0"/>
          </a:p>
          <a:p>
            <a:pPr lvl="1"/>
            <a:r>
              <a:rPr lang="en-AU" dirty="0"/>
              <a:t>FDIS </a:t>
            </a:r>
            <a:r>
              <a:rPr lang="en-AU" dirty="0" smtClean="0"/>
              <a:t>comment responses were approved by 802  in July 2014</a:t>
            </a:r>
          </a:p>
          <a:p>
            <a:pPr lvl="2"/>
            <a:r>
              <a:rPr lang="en-AU" dirty="0"/>
              <a:t>See </a:t>
            </a:r>
            <a:r>
              <a:rPr lang="en-AU" dirty="0" smtClean="0">
                <a:hlinkClick r:id="rId2"/>
              </a:rPr>
              <a:t>11-14-0552-00</a:t>
            </a:r>
            <a:endParaRPr lang="en-AU" dirty="0"/>
          </a:p>
          <a:p>
            <a:pPr lvl="1"/>
            <a:r>
              <a:rPr lang="en-AU" dirty="0" smtClean="0"/>
              <a:t>Standard was published as 8802-11:2012/</a:t>
            </a:r>
            <a:r>
              <a:rPr lang="en-AU" dirty="0" err="1" smtClean="0"/>
              <a:t>Amd</a:t>
            </a:r>
            <a:r>
              <a:rPr lang="en-AU" dirty="0" smtClean="0"/>
              <a:t> 1:2014</a:t>
            </a:r>
          </a:p>
          <a:p>
            <a:pPr lvl="1"/>
            <a:endParaRPr lang="en-AU" dirty="0">
              <a:solidFill>
                <a:schemeClr val="accent6"/>
              </a:solidFill>
            </a:endParaRPr>
          </a:p>
        </p:txBody>
      </p:sp>
    </p:spTree>
    <p:extLst>
      <p:ext uri="{BB962C8B-B14F-4D97-AF65-F5344CB8AC3E}">
        <p14:creationId xmlns:p14="http://schemas.microsoft.com/office/powerpoint/2010/main" val="165503653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a:t>
            </a:r>
            <a:r>
              <a:rPr lang="en-AU" dirty="0" smtClean="0"/>
              <a:t>802.11aa-2012 </a:t>
            </a:r>
            <a:r>
              <a:rPr lang="en-AU" dirty="0"/>
              <a:t>has been ratified as ISO/IEC 8802-11:2012/</a:t>
            </a:r>
            <a:r>
              <a:rPr lang="en-AU" dirty="0" err="1"/>
              <a:t>Amd</a:t>
            </a:r>
            <a:r>
              <a:rPr lang="en-AU" dirty="0"/>
              <a:t> </a:t>
            </a:r>
            <a:r>
              <a:rPr lang="en-AU" dirty="0" smtClean="0"/>
              <a:t>2:2014</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35</a:t>
            </a:fld>
            <a:endParaRPr lang="en-US"/>
          </a:p>
        </p:txBody>
      </p:sp>
      <p:sp>
        <p:nvSpPr>
          <p:cNvPr id="10" name="Content Placeholder 9"/>
          <p:cNvSpPr>
            <a:spLocks noGrp="1"/>
          </p:cNvSpPr>
          <p:nvPr>
            <p:ph idx="1"/>
          </p:nvPr>
        </p:nvSpPr>
        <p:spPr/>
        <p:txBody>
          <a:bodyPr/>
          <a:lstStyle/>
          <a:p>
            <a:r>
              <a:rPr lang="en-AU" dirty="0" smtClean="0"/>
              <a:t>60 day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a:t>Pre-ballot on </a:t>
            </a:r>
            <a:r>
              <a:rPr lang="en-AU" dirty="0" smtClean="0"/>
              <a:t>N15554 passed </a:t>
            </a:r>
            <a:r>
              <a:rPr lang="en-AU" dirty="0"/>
              <a:t>in Feb 2013</a:t>
            </a:r>
          </a:p>
          <a:p>
            <a:pPr lvl="2"/>
            <a:r>
              <a:rPr lang="en-AU" dirty="0"/>
              <a:t>Voting results in </a:t>
            </a:r>
            <a:r>
              <a:rPr lang="en-AU" dirty="0" smtClean="0"/>
              <a:t>N15602</a:t>
            </a:r>
          </a:p>
          <a:p>
            <a:pPr lvl="2"/>
            <a:r>
              <a:rPr lang="en-AU" dirty="0" smtClean="0"/>
              <a:t>Comments </a:t>
            </a:r>
            <a:r>
              <a:rPr lang="en-AU" dirty="0"/>
              <a:t>from China replied to by IEEE 802 in N15647</a:t>
            </a:r>
          </a:p>
          <a:p>
            <a:pPr lvl="2"/>
            <a:r>
              <a:rPr lang="en-AU" dirty="0" smtClean="0"/>
              <a:t>Comments </a:t>
            </a:r>
            <a:r>
              <a:rPr lang="en-AU" dirty="0"/>
              <a:t>from Japan in N15664 were resolved in discussions with commenter</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a:t>FDIS passed </a:t>
            </a:r>
            <a:r>
              <a:rPr lang="en-AU" dirty="0" smtClean="0"/>
              <a:t>16/1/18 </a:t>
            </a:r>
            <a:r>
              <a:rPr lang="en-AU" dirty="0"/>
              <a:t>on 28 Jan  2014</a:t>
            </a:r>
          </a:p>
          <a:p>
            <a:pPr lvl="2"/>
            <a:r>
              <a:rPr lang="en-AU" dirty="0"/>
              <a:t>Voting results in </a:t>
            </a:r>
            <a:r>
              <a:rPr lang="en-AU" dirty="0" smtClean="0"/>
              <a:t>N15884</a:t>
            </a:r>
            <a:endParaRPr lang="en-AU" dirty="0"/>
          </a:p>
          <a:p>
            <a:pPr lvl="2"/>
            <a:r>
              <a:rPr lang="en-AU" dirty="0"/>
              <a:t>China NB voted “no” and commented they will not recognise result</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smtClean="0"/>
              <a:t>Standard was published </a:t>
            </a:r>
            <a:r>
              <a:rPr lang="en-AU" dirty="0"/>
              <a:t>as 8802-11:2012/</a:t>
            </a:r>
            <a:r>
              <a:rPr lang="en-AU" dirty="0" err="1"/>
              <a:t>Amd</a:t>
            </a:r>
            <a:r>
              <a:rPr lang="en-AU" dirty="0"/>
              <a:t> 2: </a:t>
            </a:r>
            <a:r>
              <a:rPr lang="en-AU" dirty="0" smtClean="0"/>
              <a:t>2014</a:t>
            </a:r>
            <a:endParaRPr lang="en-AU" dirty="0"/>
          </a:p>
        </p:txBody>
      </p:sp>
    </p:spTree>
    <p:extLst>
      <p:ext uri="{BB962C8B-B14F-4D97-AF65-F5344CB8AC3E}">
        <p14:creationId xmlns:p14="http://schemas.microsoft.com/office/powerpoint/2010/main" val="5772902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a:t>
            </a:r>
            <a:r>
              <a:rPr lang="en-AU" dirty="0" smtClean="0"/>
              <a:t>802.11ad-2012 </a:t>
            </a:r>
            <a:r>
              <a:rPr lang="en-AU" dirty="0"/>
              <a:t>has been ratified as ISO/IEC 8802-11:2012/</a:t>
            </a:r>
            <a:r>
              <a:rPr lang="en-AU" dirty="0" err="1"/>
              <a:t>Amd</a:t>
            </a:r>
            <a:r>
              <a:rPr lang="en-AU" dirty="0"/>
              <a:t> </a:t>
            </a:r>
            <a:r>
              <a:rPr lang="en-AU" dirty="0" smtClean="0"/>
              <a:t>3:2014</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36</a:t>
            </a:fld>
            <a:endParaRPr lang="en-US"/>
          </a:p>
        </p:txBody>
      </p:sp>
      <p:sp>
        <p:nvSpPr>
          <p:cNvPr id="10" name="Content Placeholder 9"/>
          <p:cNvSpPr>
            <a:spLocks noGrp="1"/>
          </p:cNvSpPr>
          <p:nvPr>
            <p:ph idx="1"/>
          </p:nvPr>
        </p:nvSpPr>
        <p:spPr/>
        <p:txBody>
          <a:bodyPr/>
          <a:lstStyle/>
          <a:p>
            <a:r>
              <a:rPr lang="en-AU" dirty="0" smtClean="0"/>
              <a:t>60 day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Pre-ballot </a:t>
            </a:r>
            <a:r>
              <a:rPr lang="en-AU" dirty="0"/>
              <a:t>on N15553 passed in Feb 2013</a:t>
            </a:r>
          </a:p>
          <a:p>
            <a:pPr lvl="2"/>
            <a:r>
              <a:rPr lang="en-AU" dirty="0"/>
              <a:t>Voting results in </a:t>
            </a:r>
            <a:r>
              <a:rPr lang="en-AU" dirty="0" smtClean="0"/>
              <a:t>N15601</a:t>
            </a:r>
          </a:p>
          <a:p>
            <a:pPr lvl="2"/>
            <a:r>
              <a:rPr lang="en-AU" dirty="0"/>
              <a:t>Comments from China replied to by IEEE 802 in N15647</a:t>
            </a:r>
          </a:p>
          <a:p>
            <a:pPr lvl="2"/>
            <a:r>
              <a:rPr lang="en-AU" dirty="0" smtClean="0"/>
              <a:t>Comments </a:t>
            </a:r>
            <a:r>
              <a:rPr lang="en-AU" dirty="0"/>
              <a:t>from Japan in N15664 were resolved in discussions with commenter</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a:t>FDIS passed </a:t>
            </a:r>
            <a:r>
              <a:rPr lang="en-AU" dirty="0" smtClean="0"/>
              <a:t>16/1/17 </a:t>
            </a:r>
            <a:r>
              <a:rPr lang="en-AU" dirty="0"/>
              <a:t>on 28 Jan  2014</a:t>
            </a:r>
          </a:p>
          <a:p>
            <a:pPr lvl="2"/>
            <a:r>
              <a:rPr lang="en-AU" dirty="0"/>
              <a:t>Voting results in </a:t>
            </a:r>
            <a:r>
              <a:rPr lang="en-AU" dirty="0" smtClean="0"/>
              <a:t>N15885</a:t>
            </a:r>
            <a:endParaRPr lang="en-AU" dirty="0"/>
          </a:p>
          <a:p>
            <a:pPr lvl="2"/>
            <a:r>
              <a:rPr lang="en-AU" dirty="0"/>
              <a:t>China NB voted “no” and commented they will not recognise </a:t>
            </a:r>
            <a:r>
              <a:rPr lang="en-AU" dirty="0" smtClean="0"/>
              <a:t>result</a:t>
            </a:r>
          </a:p>
          <a:p>
            <a:pPr lvl="2"/>
            <a:r>
              <a:rPr lang="en-AU" dirty="0" smtClean="0"/>
              <a:t>Switzerland commented on editorial matters similar to comments on 802.1X/AE</a:t>
            </a:r>
            <a:endParaRPr lang="en-AU" dirty="0"/>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smtClean="0"/>
              <a:t>Standard was </a:t>
            </a:r>
            <a:r>
              <a:rPr lang="en-AU" dirty="0"/>
              <a:t>published as 8802-11:2012/</a:t>
            </a:r>
            <a:r>
              <a:rPr lang="en-AU" dirty="0" err="1"/>
              <a:t>Amd</a:t>
            </a:r>
            <a:r>
              <a:rPr lang="en-AU" dirty="0"/>
              <a:t> 3: 2014</a:t>
            </a:r>
            <a:endParaRPr lang="en-AU" dirty="0">
              <a:solidFill>
                <a:schemeClr val="accent6"/>
              </a:solidFill>
            </a:endParaRPr>
          </a:p>
        </p:txBody>
      </p:sp>
    </p:spTree>
    <p:extLst>
      <p:ext uri="{BB962C8B-B14F-4D97-AF65-F5344CB8AC3E}">
        <p14:creationId xmlns:p14="http://schemas.microsoft.com/office/powerpoint/2010/main" val="360041589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802.22 </a:t>
            </a:r>
            <a:r>
              <a:rPr lang="en-AU" dirty="0"/>
              <a:t>has been ratified as ISO/IEC </a:t>
            </a:r>
            <a:r>
              <a:rPr lang="en-AU" dirty="0" smtClean="0"/>
              <a:t>8802-22:2015</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37</a:t>
            </a:fld>
            <a:endParaRPr lang="en-US"/>
          </a:p>
        </p:txBody>
      </p:sp>
      <p:sp>
        <p:nvSpPr>
          <p:cNvPr id="10" name="Content Placeholder 9"/>
          <p:cNvSpPr>
            <a:spLocks noGrp="1"/>
          </p:cNvSpPr>
          <p:nvPr>
            <p:ph idx="1"/>
          </p:nvPr>
        </p:nvSpPr>
        <p:spPr/>
        <p:txBody>
          <a:bodyPr/>
          <a:lstStyle/>
          <a:p>
            <a:r>
              <a:rPr lang="en-AU" dirty="0" smtClean="0"/>
              <a:t>60 day pre-ballot: </a:t>
            </a:r>
            <a:r>
              <a:rPr lang="en-AU" dirty="0">
                <a:solidFill>
                  <a:srgbClr val="00B050"/>
                </a:solidFill>
              </a:rPr>
              <a:t>passed &amp; comment resolutions liaised</a:t>
            </a:r>
            <a:endParaRPr lang="en-AU" dirty="0" smtClean="0"/>
          </a:p>
          <a:p>
            <a:pPr lvl="1"/>
            <a:r>
              <a:rPr lang="en-AU" dirty="0" smtClean="0"/>
              <a:t>Pre-ballot on 802.22 (N15925) passed in May 2014</a:t>
            </a:r>
          </a:p>
          <a:p>
            <a:pPr lvl="2"/>
            <a:r>
              <a:rPr lang="en-AU" dirty="0" smtClean="0"/>
              <a:t>Voting results </a:t>
            </a:r>
            <a:r>
              <a:rPr lang="en-AU" dirty="0"/>
              <a:t>in </a:t>
            </a:r>
            <a:r>
              <a:rPr lang="en-AU" dirty="0" smtClean="0"/>
              <a:t>N15954</a:t>
            </a:r>
          </a:p>
          <a:p>
            <a:pPr lvl="2"/>
            <a:r>
              <a:rPr lang="en-AU" dirty="0" smtClean="0"/>
              <a:t>Passed 8/1/10</a:t>
            </a:r>
            <a:endParaRPr lang="en-AU" dirty="0"/>
          </a:p>
          <a:p>
            <a:pPr lvl="1"/>
            <a:r>
              <a:rPr lang="en-AU" dirty="0"/>
              <a:t>FDIS comment responses were approved by </a:t>
            </a:r>
            <a:r>
              <a:rPr lang="en-AU" dirty="0" smtClean="0"/>
              <a:t>802.22 </a:t>
            </a:r>
            <a:r>
              <a:rPr lang="en-AU" dirty="0"/>
              <a:t>WG in </a:t>
            </a:r>
            <a:r>
              <a:rPr lang="en-AU" dirty="0" smtClean="0"/>
              <a:t>July 2014</a:t>
            </a:r>
            <a:r>
              <a:rPr lang="en-AU" dirty="0"/>
              <a:t>, and were liaised to SC6 as </a:t>
            </a:r>
            <a:r>
              <a:rPr lang="en-AU" dirty="0" smtClean="0"/>
              <a:t>N16001</a:t>
            </a:r>
            <a:endParaRPr lang="en-AU" dirty="0"/>
          </a:p>
          <a:p>
            <a:r>
              <a:rPr lang="en-AU" dirty="0" smtClean="0"/>
              <a:t>FDIS </a:t>
            </a:r>
            <a:r>
              <a:rPr lang="en-AU" dirty="0"/>
              <a:t>ballot: </a:t>
            </a:r>
            <a:r>
              <a:rPr lang="en-AU" dirty="0" smtClean="0">
                <a:solidFill>
                  <a:srgbClr val="00B050"/>
                </a:solidFill>
              </a:rPr>
              <a:t>passed 15 Feb 2015 with no comments</a:t>
            </a:r>
          </a:p>
          <a:p>
            <a:pPr lvl="1"/>
            <a:r>
              <a:rPr lang="en-AU" dirty="0" smtClean="0"/>
              <a:t>IEEE staff will facilitate the final process steps to make it an ISO/IEC/IEEE standard</a:t>
            </a:r>
          </a:p>
          <a:p>
            <a:pPr lvl="1"/>
            <a:r>
              <a:rPr lang="en-AU" dirty="0" smtClean="0"/>
              <a:t>Was published on 1 </a:t>
            </a:r>
            <a:r>
              <a:rPr lang="en-AU" dirty="0"/>
              <a:t>May 2015 as ISO/IEC 8802-22:2015</a:t>
            </a:r>
          </a:p>
        </p:txBody>
      </p:sp>
      <p:graphicFrame>
        <p:nvGraphicFramePr>
          <p:cNvPr id="3" name="Object 2"/>
          <p:cNvGraphicFramePr>
            <a:graphicFrameLocks noChangeAspect="1"/>
          </p:cNvGraphicFramePr>
          <p:nvPr>
            <p:extLst>
              <p:ext uri="{D42A27DB-BD31-4B8C-83A1-F6EECF244321}">
                <p14:modId xmlns:p14="http://schemas.microsoft.com/office/powerpoint/2010/main" val="1041976084"/>
              </p:ext>
            </p:extLst>
          </p:nvPr>
        </p:nvGraphicFramePr>
        <p:xfrm>
          <a:off x="16625" y="2438400"/>
          <a:ext cx="914400" cy="771525"/>
        </p:xfrm>
        <a:graphic>
          <a:graphicData uri="http://schemas.openxmlformats.org/presentationml/2006/ole">
            <mc:AlternateContent xmlns:mc="http://schemas.openxmlformats.org/markup-compatibility/2006">
              <mc:Choice xmlns:v="urn:schemas-microsoft-com:vml" Requires="v">
                <p:oleObj spid="_x0000_s215222"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16625" y="2438400"/>
                        <a:ext cx="914400" cy="771525"/>
                      </a:xfrm>
                      <a:prstGeom prst="rect">
                        <a:avLst/>
                      </a:prstGeom>
                    </p:spPr>
                  </p:pic>
                </p:oleObj>
              </mc:Fallback>
            </mc:AlternateContent>
          </a:graphicData>
        </a:graphic>
      </p:graphicFrame>
      <p:graphicFrame>
        <p:nvGraphicFramePr>
          <p:cNvPr id="2" name="Object 1"/>
          <p:cNvGraphicFramePr>
            <a:graphicFrameLocks noChangeAspect="1"/>
          </p:cNvGraphicFramePr>
          <p:nvPr>
            <p:extLst>
              <p:ext uri="{D42A27DB-BD31-4B8C-83A1-F6EECF244321}">
                <p14:modId xmlns:p14="http://schemas.microsoft.com/office/powerpoint/2010/main" val="1924280454"/>
              </p:ext>
            </p:extLst>
          </p:nvPr>
        </p:nvGraphicFramePr>
        <p:xfrm>
          <a:off x="-4156" y="3505200"/>
          <a:ext cx="914400" cy="771525"/>
        </p:xfrm>
        <a:graphic>
          <a:graphicData uri="http://schemas.openxmlformats.org/presentationml/2006/ole">
            <mc:AlternateContent xmlns:mc="http://schemas.openxmlformats.org/markup-compatibility/2006">
              <mc:Choice xmlns:v="urn:schemas-microsoft-com:vml" Requires="v">
                <p:oleObj spid="_x0000_s215223" name="Acrobat Document" showAsIcon="1" r:id="rId5" imgW="914400" imgH="771480" progId="AcroExch.Document.11">
                  <p:embed/>
                </p:oleObj>
              </mc:Choice>
              <mc:Fallback>
                <p:oleObj name="Acrobat Document" showAsIcon="1" r:id="rId5" imgW="914400" imgH="771480" progId="AcroExch.Document.11">
                  <p:embed/>
                  <p:pic>
                    <p:nvPicPr>
                      <p:cNvPr id="0" name=""/>
                      <p:cNvPicPr/>
                      <p:nvPr/>
                    </p:nvPicPr>
                    <p:blipFill>
                      <a:blip r:embed="rId6"/>
                      <a:stretch>
                        <a:fillRect/>
                      </a:stretch>
                    </p:blipFill>
                    <p:spPr>
                      <a:xfrm>
                        <a:off x="-4156" y="35052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55332614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a:t>
            </a:r>
            <a:r>
              <a:rPr lang="en-AU" dirty="0"/>
              <a:t>802.1AEbn-2011 has been ratified as ISO/IEC </a:t>
            </a:r>
            <a:r>
              <a:rPr lang="en-AU" dirty="0" smtClean="0"/>
              <a:t>8802-1AE:2015/</a:t>
            </a:r>
            <a:r>
              <a:rPr lang="en-AU" dirty="0" err="1" smtClean="0"/>
              <a:t>Amd</a:t>
            </a:r>
            <a:r>
              <a:rPr lang="en-AU" dirty="0" smtClean="0"/>
              <a:t> 1</a:t>
            </a:r>
            <a:endParaRPr lang="en-AU" dirty="0"/>
          </a:p>
        </p:txBody>
      </p:sp>
      <p:sp>
        <p:nvSpPr>
          <p:cNvPr id="6" name="Slide Number Placeholder 5"/>
          <p:cNvSpPr>
            <a:spLocks noGrp="1"/>
          </p:cNvSpPr>
          <p:nvPr>
            <p:ph type="sldNum" sz="quarter" idx="11"/>
          </p:nvPr>
        </p:nvSpPr>
        <p:spPr/>
        <p:txBody>
          <a:bodyPr/>
          <a:lstStyle/>
          <a:p>
            <a:pPr>
              <a:defRPr/>
            </a:pPr>
            <a:r>
              <a:rPr lang="en-US" smtClean="0">
                <a:solidFill>
                  <a:srgbClr val="000000"/>
                </a:solidFill>
              </a:rPr>
              <a:t>Slide </a:t>
            </a:r>
            <a:fld id="{FCE5288C-F87B-4810-A6B2-740CE13BD34D}" type="slidenum">
              <a:rPr lang="en-US" smtClean="0">
                <a:solidFill>
                  <a:srgbClr val="000000"/>
                </a:solidFill>
              </a:rPr>
              <a:pPr>
                <a:defRPr/>
              </a:pPr>
              <a:t>38</a:t>
            </a:fld>
            <a:endParaRPr lang="en-US">
              <a:solidFill>
                <a:srgbClr val="000000"/>
              </a:solidFill>
            </a:endParaRPr>
          </a:p>
        </p:txBody>
      </p:sp>
      <p:sp>
        <p:nvSpPr>
          <p:cNvPr id="10" name="Content Placeholder 9"/>
          <p:cNvSpPr>
            <a:spLocks noGrp="1"/>
          </p:cNvSpPr>
          <p:nvPr>
            <p:ph idx="1"/>
          </p:nvPr>
        </p:nvSpPr>
        <p:spPr/>
        <p:txBody>
          <a:bodyPr/>
          <a:lstStyle/>
          <a:p>
            <a:r>
              <a:rPr lang="en-AU" dirty="0"/>
              <a:t>60 day pre-ballot: </a:t>
            </a:r>
            <a:r>
              <a:rPr lang="en-AU" dirty="0">
                <a:solidFill>
                  <a:srgbClr val="00B050"/>
                </a:solidFill>
              </a:rPr>
              <a:t>passed &amp; comment resolutions liaised</a:t>
            </a:r>
            <a:endParaRPr lang="en-AU" dirty="0"/>
          </a:p>
          <a:p>
            <a:pPr lvl="1"/>
            <a:r>
              <a:rPr lang="en-AU" dirty="0"/>
              <a:t>Pre-ballot </a:t>
            </a:r>
            <a:r>
              <a:rPr lang="en-AU" dirty="0" smtClean="0"/>
              <a:t>on IEEE 802.1AEbn-2011 (N15809) </a:t>
            </a:r>
            <a:r>
              <a:rPr lang="en-AU" dirty="0"/>
              <a:t>passed in Jan 2014</a:t>
            </a:r>
          </a:p>
          <a:p>
            <a:pPr lvl="2"/>
            <a:r>
              <a:rPr lang="en-AU" dirty="0"/>
              <a:t>Voting results in </a:t>
            </a:r>
            <a:r>
              <a:rPr lang="en-AU" dirty="0" smtClean="0"/>
              <a:t>N15857</a:t>
            </a:r>
          </a:p>
          <a:p>
            <a:pPr lvl="2"/>
            <a:r>
              <a:rPr lang="en-AU" dirty="0"/>
              <a:t>Passed 9/1/7</a:t>
            </a:r>
          </a:p>
          <a:p>
            <a:pPr lvl="2"/>
            <a:r>
              <a:rPr lang="en-AU" dirty="0"/>
              <a:t>Usual comment from China saying they will not recognise the </a:t>
            </a:r>
            <a:r>
              <a:rPr lang="en-AU" dirty="0" smtClean="0"/>
              <a:t>result</a:t>
            </a:r>
          </a:p>
          <a:p>
            <a:pPr lvl="1"/>
            <a:r>
              <a:rPr lang="en-AU" dirty="0" smtClean="0">
                <a:hlinkClick r:id="rId3"/>
              </a:rPr>
              <a:t>Pre-ballot </a:t>
            </a:r>
            <a:r>
              <a:rPr lang="en-AU" dirty="0">
                <a:hlinkClick r:id="rId3"/>
              </a:rPr>
              <a:t>comment responses </a:t>
            </a:r>
            <a:r>
              <a:rPr lang="en-AU" dirty="0"/>
              <a:t>were approved by 802.1 WG in March 2014, and were liaised to SC6 as </a:t>
            </a:r>
            <a:r>
              <a:rPr lang="en-AU" dirty="0" smtClean="0"/>
              <a:t>N15945</a:t>
            </a:r>
          </a:p>
          <a:p>
            <a:r>
              <a:rPr lang="en-AU" dirty="0"/>
              <a:t>FDIS ballot: </a:t>
            </a:r>
            <a:r>
              <a:rPr lang="en-AU" kern="1200" dirty="0">
                <a:solidFill>
                  <a:srgbClr val="00B050"/>
                </a:solidFill>
              </a:rPr>
              <a:t>p</a:t>
            </a:r>
            <a:r>
              <a:rPr lang="en-AU" kern="1200" dirty="0" smtClean="0">
                <a:solidFill>
                  <a:srgbClr val="00B050"/>
                </a:solidFill>
              </a:rPr>
              <a:t>assed on 1 </a:t>
            </a:r>
            <a:r>
              <a:rPr lang="en-AU" kern="1200" dirty="0">
                <a:solidFill>
                  <a:srgbClr val="00B050"/>
                </a:solidFill>
              </a:rPr>
              <a:t>Feb </a:t>
            </a:r>
            <a:r>
              <a:rPr lang="en-AU" kern="1200" dirty="0" smtClean="0">
                <a:solidFill>
                  <a:srgbClr val="00B050"/>
                </a:solidFill>
              </a:rPr>
              <a:t>2015 </a:t>
            </a:r>
            <a:r>
              <a:rPr lang="en-AU" dirty="0">
                <a:solidFill>
                  <a:srgbClr val="00B050"/>
                </a:solidFill>
              </a:rPr>
              <a:t>&amp; comment resolutions liaised</a:t>
            </a:r>
            <a:endParaRPr lang="en-AU" kern="1200" dirty="0" smtClean="0">
              <a:solidFill>
                <a:srgbClr val="00B050"/>
              </a:solidFill>
            </a:endParaRPr>
          </a:p>
          <a:p>
            <a:pPr lvl="1"/>
            <a:r>
              <a:rPr lang="en-AU" kern="1200" dirty="0"/>
              <a:t>FDIS </a:t>
            </a:r>
            <a:r>
              <a:rPr lang="en-AU" kern="1200" dirty="0" smtClean="0"/>
              <a:t>closed on 1 </a:t>
            </a:r>
            <a:r>
              <a:rPr lang="en-AU" kern="1200" dirty="0"/>
              <a:t>Feb 2015, </a:t>
            </a:r>
            <a:r>
              <a:rPr lang="en-AU" kern="1200" dirty="0" smtClean="0"/>
              <a:t>with </a:t>
            </a:r>
            <a:r>
              <a:rPr lang="en-AU" kern="1200" dirty="0"/>
              <a:t>one comment </a:t>
            </a:r>
            <a:r>
              <a:rPr lang="en-AU" kern="1200" dirty="0" smtClean="0"/>
              <a:t>(N16123) </a:t>
            </a:r>
            <a:r>
              <a:rPr lang="en-AU" kern="1200" dirty="0"/>
              <a:t>from China NB</a:t>
            </a:r>
            <a:endParaRPr lang="en-AU" kern="1200" dirty="0" smtClean="0"/>
          </a:p>
          <a:p>
            <a:pPr lvl="2"/>
            <a:r>
              <a:rPr lang="en-AU" kern="1200" dirty="0"/>
              <a:t>Passed </a:t>
            </a:r>
            <a:r>
              <a:rPr lang="en-AU" kern="1200" dirty="0" smtClean="0"/>
              <a:t>12/1/23</a:t>
            </a:r>
          </a:p>
          <a:p>
            <a:pPr lvl="2"/>
            <a:r>
              <a:rPr lang="en-AU" kern="1200" dirty="0" smtClean="0">
                <a:solidFill>
                  <a:schemeClr val="accent4"/>
                </a:solidFill>
              </a:rPr>
              <a:t>Response was liaised in April 2015 (see N16187)</a:t>
            </a:r>
          </a:p>
          <a:p>
            <a:pPr lvl="1"/>
            <a:r>
              <a:rPr lang="en-AU" kern="1200" dirty="0" smtClean="0"/>
              <a:t>Standard is called </a:t>
            </a:r>
            <a:r>
              <a:rPr lang="en-AU" kern="1200" dirty="0"/>
              <a:t>ISO/IEC/IEEE </a:t>
            </a:r>
            <a:r>
              <a:rPr lang="en-AU" dirty="0" smtClean="0"/>
              <a:t>8802-1AE:2015/</a:t>
            </a:r>
            <a:r>
              <a:rPr lang="en-AU" dirty="0" err="1" smtClean="0"/>
              <a:t>Amd</a:t>
            </a:r>
            <a:r>
              <a:rPr lang="en-AU" dirty="0" smtClean="0"/>
              <a:t> 1 and was published on 28 April 2015</a:t>
            </a:r>
            <a:endParaRPr lang="en-AU" dirty="0">
              <a:solidFill>
                <a:srgbClr val="FF0000"/>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2278394745"/>
              </p:ext>
            </p:extLst>
          </p:nvPr>
        </p:nvGraphicFramePr>
        <p:xfrm>
          <a:off x="17929" y="2819400"/>
          <a:ext cx="914400" cy="771525"/>
        </p:xfrm>
        <a:graphic>
          <a:graphicData uri="http://schemas.openxmlformats.org/presentationml/2006/ole">
            <mc:AlternateContent xmlns:mc="http://schemas.openxmlformats.org/markup-compatibility/2006">
              <mc:Choice xmlns:v="urn:schemas-microsoft-com:vml" Requires="v">
                <p:oleObj spid="_x0000_s211042" name="Acrobat Document" showAsIcon="1" r:id="rId4" imgW="914400" imgH="771480" progId="AcroExch.Document.11">
                  <p:embed/>
                </p:oleObj>
              </mc:Choice>
              <mc:Fallback>
                <p:oleObj name="Acrobat Document" showAsIcon="1" r:id="rId4" imgW="914400" imgH="771480" progId="AcroExch.Document.11">
                  <p:embed/>
                  <p:pic>
                    <p:nvPicPr>
                      <p:cNvPr id="0" name=""/>
                      <p:cNvPicPr/>
                      <p:nvPr/>
                    </p:nvPicPr>
                    <p:blipFill>
                      <a:blip r:embed="rId5"/>
                      <a:stretch>
                        <a:fillRect/>
                      </a:stretch>
                    </p:blipFill>
                    <p:spPr>
                      <a:xfrm>
                        <a:off x="17929" y="2819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225596585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802.1AEbw-2013 has been ratified as </a:t>
            </a:r>
            <a:r>
              <a:rPr lang="en-AU" dirty="0"/>
              <a:t>ISO/IEC 8802-1AE:2015/</a:t>
            </a:r>
            <a:r>
              <a:rPr lang="en-AU" dirty="0" err="1"/>
              <a:t>Amd</a:t>
            </a:r>
            <a:r>
              <a:rPr lang="en-AU" dirty="0"/>
              <a:t> </a:t>
            </a:r>
            <a:r>
              <a:rPr lang="en-AU" dirty="0" smtClean="0"/>
              <a:t>2</a:t>
            </a:r>
            <a:endParaRPr lang="en-AU" dirty="0"/>
          </a:p>
        </p:txBody>
      </p:sp>
      <p:sp>
        <p:nvSpPr>
          <p:cNvPr id="6" name="Slide Number Placeholder 5"/>
          <p:cNvSpPr>
            <a:spLocks noGrp="1"/>
          </p:cNvSpPr>
          <p:nvPr>
            <p:ph type="sldNum" sz="quarter" idx="11"/>
          </p:nvPr>
        </p:nvSpPr>
        <p:spPr/>
        <p:txBody>
          <a:bodyPr/>
          <a:lstStyle/>
          <a:p>
            <a:pPr>
              <a:defRPr/>
            </a:pPr>
            <a:r>
              <a:rPr lang="en-US" smtClean="0">
                <a:solidFill>
                  <a:srgbClr val="000000"/>
                </a:solidFill>
              </a:rPr>
              <a:t>Slide </a:t>
            </a:r>
            <a:fld id="{FCE5288C-F87B-4810-A6B2-740CE13BD34D}" type="slidenum">
              <a:rPr lang="en-US" smtClean="0">
                <a:solidFill>
                  <a:srgbClr val="000000"/>
                </a:solidFill>
              </a:rPr>
              <a:pPr>
                <a:defRPr/>
              </a:pPr>
              <a:t>39</a:t>
            </a:fld>
            <a:endParaRPr lang="en-US">
              <a:solidFill>
                <a:srgbClr val="000000"/>
              </a:solidFill>
            </a:endParaRPr>
          </a:p>
        </p:txBody>
      </p:sp>
      <p:sp>
        <p:nvSpPr>
          <p:cNvPr id="10" name="Content Placeholder 9"/>
          <p:cNvSpPr>
            <a:spLocks noGrp="1"/>
          </p:cNvSpPr>
          <p:nvPr>
            <p:ph idx="1"/>
          </p:nvPr>
        </p:nvSpPr>
        <p:spPr/>
        <p:txBody>
          <a:bodyPr/>
          <a:lstStyle/>
          <a:p>
            <a:r>
              <a:rPr lang="en-AU" dirty="0" smtClean="0"/>
              <a:t>60 day pre-ballot: </a:t>
            </a:r>
            <a:r>
              <a:rPr lang="en-AU" dirty="0" smtClean="0">
                <a:solidFill>
                  <a:srgbClr val="00B050"/>
                </a:solidFill>
              </a:rPr>
              <a:t>passed &amp; </a:t>
            </a:r>
            <a:r>
              <a:rPr lang="en-AU" dirty="0">
                <a:solidFill>
                  <a:srgbClr val="00B050"/>
                </a:solidFill>
              </a:rPr>
              <a:t>comment resolutions liaised</a:t>
            </a:r>
            <a:endParaRPr lang="en-AU" dirty="0" smtClean="0"/>
          </a:p>
          <a:p>
            <a:pPr lvl="1"/>
            <a:r>
              <a:rPr lang="en-AU" dirty="0" smtClean="0"/>
              <a:t>Pre-ballot on IEEE 802.1AEbw-2013 (N15810) passed in Jan 2014</a:t>
            </a:r>
          </a:p>
          <a:p>
            <a:pPr lvl="2"/>
            <a:r>
              <a:rPr lang="en-AU" dirty="0" smtClean="0"/>
              <a:t>Voting results </a:t>
            </a:r>
            <a:r>
              <a:rPr lang="en-AU" dirty="0"/>
              <a:t>in </a:t>
            </a:r>
            <a:r>
              <a:rPr lang="en-AU" dirty="0" smtClean="0"/>
              <a:t>N15858 </a:t>
            </a:r>
          </a:p>
          <a:p>
            <a:pPr lvl="2"/>
            <a:r>
              <a:rPr lang="en-AU" dirty="0" smtClean="0"/>
              <a:t>Passed 9/1/7</a:t>
            </a:r>
          </a:p>
          <a:p>
            <a:pPr lvl="2"/>
            <a:r>
              <a:rPr lang="en-AU" dirty="0" smtClean="0"/>
              <a:t>Usual comment from China saying they will not recognise the result</a:t>
            </a:r>
          </a:p>
          <a:p>
            <a:pPr lvl="1"/>
            <a:r>
              <a:rPr lang="en-AU" dirty="0" smtClean="0">
                <a:hlinkClick r:id="rId3"/>
              </a:rPr>
              <a:t>Pre-ballot </a:t>
            </a:r>
            <a:r>
              <a:rPr lang="en-AU" dirty="0">
                <a:hlinkClick r:id="rId3"/>
              </a:rPr>
              <a:t>comment responses </a:t>
            </a:r>
            <a:r>
              <a:rPr lang="en-AU" dirty="0"/>
              <a:t>were approved by 802.1 WG in March 2014, </a:t>
            </a:r>
            <a:r>
              <a:rPr lang="en-AU" dirty="0" smtClean="0"/>
              <a:t>and were liaised </a:t>
            </a:r>
            <a:r>
              <a:rPr lang="en-AU" dirty="0"/>
              <a:t>to </a:t>
            </a:r>
            <a:r>
              <a:rPr lang="en-AU" dirty="0" smtClean="0"/>
              <a:t>SC6 as N15946</a:t>
            </a:r>
          </a:p>
          <a:p>
            <a:r>
              <a:rPr lang="en-AU" dirty="0" smtClean="0"/>
              <a:t>FDIS ballot: </a:t>
            </a:r>
            <a:r>
              <a:rPr lang="en-AU" kern="1200" dirty="0" smtClean="0">
                <a:solidFill>
                  <a:srgbClr val="00B050"/>
                </a:solidFill>
              </a:rPr>
              <a:t>passed on 1 </a:t>
            </a:r>
            <a:r>
              <a:rPr lang="en-AU" kern="1200" dirty="0">
                <a:solidFill>
                  <a:srgbClr val="00B050"/>
                </a:solidFill>
              </a:rPr>
              <a:t>Feb </a:t>
            </a:r>
            <a:r>
              <a:rPr lang="en-AU" kern="1200" dirty="0" smtClean="0">
                <a:solidFill>
                  <a:srgbClr val="00B050"/>
                </a:solidFill>
              </a:rPr>
              <a:t>2015 </a:t>
            </a:r>
            <a:r>
              <a:rPr lang="en-AU" dirty="0" smtClean="0">
                <a:solidFill>
                  <a:srgbClr val="00B050"/>
                </a:solidFill>
              </a:rPr>
              <a:t>&amp; </a:t>
            </a:r>
            <a:r>
              <a:rPr lang="en-AU" dirty="0">
                <a:solidFill>
                  <a:srgbClr val="00B050"/>
                </a:solidFill>
              </a:rPr>
              <a:t>comment resolutions liaised</a:t>
            </a:r>
            <a:endParaRPr lang="en-AU" kern="1200" dirty="0" smtClean="0">
              <a:solidFill>
                <a:srgbClr val="00B050"/>
              </a:solidFill>
            </a:endParaRPr>
          </a:p>
          <a:p>
            <a:pPr lvl="1"/>
            <a:r>
              <a:rPr lang="en-AU" kern="1200" dirty="0" smtClean="0"/>
              <a:t>FDIS closed on 1 Feb 2015, with one comment (N16124) from China NB</a:t>
            </a:r>
          </a:p>
          <a:p>
            <a:pPr lvl="2"/>
            <a:r>
              <a:rPr lang="en-AU" kern="1200" dirty="0" smtClean="0"/>
              <a:t>Passed 12/1/23</a:t>
            </a:r>
          </a:p>
          <a:p>
            <a:pPr lvl="2"/>
            <a:r>
              <a:rPr lang="en-AU" kern="1200" dirty="0">
                <a:solidFill>
                  <a:schemeClr val="accent4"/>
                </a:solidFill>
              </a:rPr>
              <a:t>Response was liaised in April 2015 (see </a:t>
            </a:r>
            <a:r>
              <a:rPr lang="en-AU" kern="1200" dirty="0" smtClean="0">
                <a:solidFill>
                  <a:schemeClr val="accent4"/>
                </a:solidFill>
              </a:rPr>
              <a:t>N16187)</a:t>
            </a:r>
          </a:p>
          <a:p>
            <a:pPr lvl="1"/>
            <a:r>
              <a:rPr lang="en-AU" kern="1200" dirty="0" smtClean="0"/>
              <a:t>Standard will be called ISO/IEC/IEEE </a:t>
            </a:r>
            <a:r>
              <a:rPr lang="en-AU" dirty="0" smtClean="0"/>
              <a:t>8802-1AE:2015/</a:t>
            </a:r>
            <a:r>
              <a:rPr lang="en-AU" dirty="0" err="1" smtClean="0"/>
              <a:t>Amd</a:t>
            </a:r>
            <a:r>
              <a:rPr lang="en-AU" dirty="0" smtClean="0"/>
              <a:t> </a:t>
            </a:r>
            <a:r>
              <a:rPr lang="en-AU" dirty="0"/>
              <a:t>2 and was published on 28 April </a:t>
            </a:r>
            <a:r>
              <a:rPr lang="en-AU" dirty="0" smtClean="0"/>
              <a:t>2015</a:t>
            </a:r>
            <a:endParaRPr lang="en-AU" dirty="0">
              <a:solidFill>
                <a:srgbClr val="FF0000"/>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4176733212"/>
              </p:ext>
            </p:extLst>
          </p:nvPr>
        </p:nvGraphicFramePr>
        <p:xfrm>
          <a:off x="0" y="2819400"/>
          <a:ext cx="914400" cy="771525"/>
        </p:xfrm>
        <a:graphic>
          <a:graphicData uri="http://schemas.openxmlformats.org/presentationml/2006/ole">
            <mc:AlternateContent xmlns:mc="http://schemas.openxmlformats.org/markup-compatibility/2006">
              <mc:Choice xmlns:v="urn:schemas-microsoft-com:vml" Requires="v">
                <p:oleObj spid="_x0000_s212067" name="Acrobat Document" showAsIcon="1" r:id="rId4" imgW="914400" imgH="771480" progId="AcroExch.Document.11">
                  <p:embed/>
                </p:oleObj>
              </mc:Choice>
              <mc:Fallback>
                <p:oleObj name="Acrobat Document" showAsIcon="1" r:id="rId4" imgW="914400" imgH="771480" progId="AcroExch.Document.11">
                  <p:embed/>
                  <p:pic>
                    <p:nvPicPr>
                      <p:cNvPr id="0" name=""/>
                      <p:cNvPicPr/>
                      <p:nvPr/>
                    </p:nvPicPr>
                    <p:blipFill>
                      <a:blip r:embed="rId5"/>
                      <a:stretch>
                        <a:fillRect/>
                      </a:stretch>
                    </p:blipFill>
                    <p:spPr>
                      <a:xfrm>
                        <a:off x="0" y="2819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36100294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The SC will review the official IEEE-SA patent material for pre-PAR groups</a:t>
            </a:r>
          </a:p>
        </p:txBody>
      </p:sp>
      <p:sp>
        <p:nvSpPr>
          <p:cNvPr id="3" name="Content Placeholder 2"/>
          <p:cNvSpPr>
            <a:spLocks noGrp="1"/>
          </p:cNvSpPr>
          <p:nvPr>
            <p:ph idx="1"/>
          </p:nvPr>
        </p:nvSpPr>
        <p:spPr/>
        <p:txBody>
          <a:bodyPr/>
          <a:lstStyle/>
          <a:p>
            <a:pPr lvl="1"/>
            <a:r>
              <a:rPr lang="en-US" altLang="en-US" dirty="0" smtClean="0"/>
              <a:t>If you have questions:</a:t>
            </a:r>
          </a:p>
          <a:p>
            <a:pPr lvl="2"/>
            <a:r>
              <a:rPr lang="en-US" altLang="en-US" dirty="0" smtClean="0"/>
              <a:t>Contact the IEEE-SA Standards Board Patent Committee Administrator at </a:t>
            </a:r>
            <a:r>
              <a:rPr lang="en-US" altLang="en-US" dirty="0" smtClean="0">
                <a:hlinkClick r:id="rId2"/>
              </a:rPr>
              <a:t>patcom@ieee.org</a:t>
            </a:r>
            <a:endParaRPr lang="en-US" altLang="en-US" dirty="0" smtClean="0"/>
          </a:p>
          <a:p>
            <a:pPr lvl="2"/>
            <a:r>
              <a:rPr lang="en-US" altLang="en-US" dirty="0" smtClean="0"/>
              <a:t>Visit </a:t>
            </a:r>
            <a:r>
              <a:rPr lang="en-US" altLang="en-US" dirty="0" smtClean="0">
                <a:hlinkClick r:id="rId3" action="ppaction://hlinkfile"/>
              </a:rPr>
              <a:t>standards.ieee.org/about/</a:t>
            </a:r>
            <a:r>
              <a:rPr lang="en-US" altLang="en-US" dirty="0" err="1" smtClean="0">
                <a:hlinkClick r:id="rId3" action="ppaction://hlinkfile"/>
              </a:rPr>
              <a:t>sasb</a:t>
            </a:r>
            <a:r>
              <a:rPr lang="en-US" altLang="en-US" dirty="0" smtClean="0">
                <a:hlinkClick r:id="rId3" action="ppaction://hlinkfile"/>
              </a:rPr>
              <a:t>/</a:t>
            </a:r>
            <a:r>
              <a:rPr lang="en-US" altLang="en-US" dirty="0" err="1" smtClean="0">
                <a:hlinkClick r:id="rId3" action="ppaction://hlinkfile"/>
              </a:rPr>
              <a:t>patcom</a:t>
            </a:r>
            <a:r>
              <a:rPr lang="en-US" altLang="en-US" dirty="0" smtClean="0">
                <a:hlinkClick r:id="rId3" action="ppaction://hlinkfile"/>
              </a:rPr>
              <a:t>/index.html </a:t>
            </a:r>
            <a:endParaRPr lang="en-US" altLang="en-US" dirty="0" smtClean="0"/>
          </a:p>
          <a:p>
            <a:pPr lvl="1"/>
            <a:r>
              <a:rPr lang="en-US" altLang="en-US" dirty="0" smtClean="0"/>
              <a:t>See IEEE-SA Standards Board Operations Manual, clause 5.3.10 and </a:t>
            </a:r>
            <a:r>
              <a:rPr lang="en-GB" altLang="en-US" dirty="0" smtClean="0"/>
              <a:t>“</a:t>
            </a:r>
            <a:r>
              <a:rPr lang="en-GB" altLang="en-US" i="1" dirty="0" smtClean="0"/>
              <a:t>Promoting Competition and Innovation: What You Need to Know about the IEEE Standards Association's Antitrust and Competition Policy</a:t>
            </a:r>
            <a:r>
              <a:rPr lang="en-GB" altLang="en-US" dirty="0" smtClean="0"/>
              <a:t>”</a:t>
            </a:r>
            <a:r>
              <a:rPr lang="en-US" altLang="en-US" dirty="0" smtClean="0"/>
              <a:t> for more details.</a:t>
            </a:r>
          </a:p>
          <a:p>
            <a:pPr lvl="1"/>
            <a:r>
              <a:rPr lang="en-US" altLang="en-US" dirty="0" smtClean="0"/>
              <a:t>This slide set is available at:</a:t>
            </a:r>
          </a:p>
          <a:p>
            <a:pPr lvl="2"/>
            <a:r>
              <a:rPr lang="en-US" altLang="en-US" dirty="0" smtClean="0">
                <a:hlinkClick r:id="rId4" action="ppaction://hlinkpres?slideindex=1&amp;slidetitle="/>
              </a:rPr>
              <a:t>development.standards.ieee.org/</a:t>
            </a:r>
            <a:r>
              <a:rPr lang="en-US" altLang="en-US" dirty="0" err="1" smtClean="0">
                <a:hlinkClick r:id="rId4" action="ppaction://hlinkpres?slideindex=1&amp;slidetitle="/>
              </a:rPr>
              <a:t>myproject</a:t>
            </a:r>
            <a:r>
              <a:rPr lang="en-US" altLang="en-US" dirty="0" smtClean="0">
                <a:hlinkClick r:id="rId4" action="ppaction://hlinkpres?slideindex=1&amp;slidetitle="/>
              </a:rPr>
              <a:t>/Public/</a:t>
            </a:r>
            <a:r>
              <a:rPr lang="en-US" altLang="en-US" dirty="0" err="1" smtClean="0">
                <a:hlinkClick r:id="rId4" action="ppaction://hlinkpres?slideindex=1&amp;slidetitle="/>
              </a:rPr>
              <a:t>mytools</a:t>
            </a:r>
            <a:r>
              <a:rPr lang="en-US" altLang="en-US" dirty="0" smtClean="0">
                <a:hlinkClick r:id="rId4" action="ppaction://hlinkpres?slideindex=1&amp;slidetitle="/>
              </a:rPr>
              <a:t>/mob/slideset.ppt</a:t>
            </a:r>
            <a:endParaRPr lang="en-US" altLang="en-US" dirty="0" smtClean="0"/>
          </a:p>
          <a:p>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4</a:t>
            </a:fld>
            <a:endParaRPr lang="en-US"/>
          </a:p>
        </p:txBody>
      </p:sp>
    </p:spTree>
    <p:extLst>
      <p:ext uri="{BB962C8B-B14F-4D97-AF65-F5344CB8AC3E}">
        <p14:creationId xmlns:p14="http://schemas.microsoft.com/office/powerpoint/2010/main" val="300463045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82000" cy="1066800"/>
          </a:xfrm>
        </p:spPr>
        <p:txBody>
          <a:bodyPr/>
          <a:lstStyle/>
          <a:p>
            <a:r>
              <a:rPr lang="en-AU" dirty="0"/>
              <a:t>IEEE </a:t>
            </a:r>
            <a:r>
              <a:rPr lang="en-AU" dirty="0" smtClean="0"/>
              <a:t>802.3.1-2013 has been published as “Definitions </a:t>
            </a:r>
            <a:r>
              <a:rPr lang="en-AU" dirty="0"/>
              <a:t>for Ethernet — Part </a:t>
            </a:r>
            <a:r>
              <a:rPr lang="en-AU" dirty="0" smtClean="0"/>
              <a:t>3-1”</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40</a:t>
            </a:fld>
            <a:endParaRPr lang="en-US"/>
          </a:p>
        </p:txBody>
      </p:sp>
      <p:sp>
        <p:nvSpPr>
          <p:cNvPr id="10" name="Content Placeholder 9"/>
          <p:cNvSpPr>
            <a:spLocks noGrp="1"/>
          </p:cNvSpPr>
          <p:nvPr>
            <p:ph idx="1"/>
          </p:nvPr>
        </p:nvSpPr>
        <p:spPr/>
        <p:txBody>
          <a:bodyPr/>
          <a:lstStyle/>
          <a:p>
            <a:r>
              <a:rPr lang="en-AU" dirty="0" smtClean="0"/>
              <a:t>60 day pre-ballot: </a:t>
            </a:r>
            <a:r>
              <a:rPr lang="en-AU" dirty="0">
                <a:solidFill>
                  <a:srgbClr val="00B050"/>
                </a:solidFill>
              </a:rPr>
              <a:t>passed &amp; comment resolutions liaised</a:t>
            </a:r>
            <a:endParaRPr lang="en-AU" dirty="0" smtClean="0">
              <a:solidFill>
                <a:schemeClr val="accent2"/>
              </a:solidFill>
            </a:endParaRPr>
          </a:p>
          <a:p>
            <a:pPr lvl="1"/>
            <a:r>
              <a:rPr lang="en-AU" dirty="0" smtClean="0"/>
              <a:t>The request to submit IEEE 802.3.1-2013 for approval under the PSDO was liaised in August 2014</a:t>
            </a:r>
          </a:p>
          <a:p>
            <a:pPr lvl="1"/>
            <a:r>
              <a:rPr lang="en-AU" dirty="0" smtClean="0"/>
              <a:t>The </a:t>
            </a:r>
            <a:r>
              <a:rPr lang="en-AU" dirty="0"/>
              <a:t>pre-ballot closed on 6 Oct 2014</a:t>
            </a:r>
            <a:r>
              <a:rPr lang="en-AU" dirty="0" smtClean="0"/>
              <a:t>, </a:t>
            </a:r>
            <a:r>
              <a:rPr lang="en-AU" dirty="0"/>
              <a:t>and </a:t>
            </a:r>
            <a:r>
              <a:rPr lang="en-AU" dirty="0" smtClean="0"/>
              <a:t>passed 11/0/5 &amp; 10/1/5</a:t>
            </a:r>
            <a:endParaRPr lang="en-AU" dirty="0"/>
          </a:p>
          <a:p>
            <a:pPr lvl="2"/>
            <a:r>
              <a:rPr lang="en-AU" dirty="0" smtClean="0"/>
              <a:t>Resolutions of “No” comment from China NB was </a:t>
            </a:r>
            <a:r>
              <a:rPr lang="en-AU" dirty="0"/>
              <a:t>liaised to SC6 as </a:t>
            </a:r>
            <a:r>
              <a:rPr lang="en-AU" dirty="0" smtClean="0"/>
              <a:t>N16086 in Nov 2014</a:t>
            </a:r>
            <a:endParaRPr lang="en-AU" dirty="0"/>
          </a:p>
          <a:p>
            <a:r>
              <a:rPr lang="en-AU" dirty="0" smtClean="0"/>
              <a:t>FDIS ballot: </a:t>
            </a:r>
            <a:r>
              <a:rPr lang="en-AU" dirty="0">
                <a:solidFill>
                  <a:srgbClr val="00B050"/>
                </a:solidFill>
              </a:rPr>
              <a:t>passed </a:t>
            </a:r>
            <a:r>
              <a:rPr lang="en-AU" dirty="0" smtClean="0">
                <a:solidFill>
                  <a:srgbClr val="00B050"/>
                </a:solidFill>
              </a:rPr>
              <a:t>with no comments</a:t>
            </a:r>
          </a:p>
          <a:p>
            <a:pPr lvl="1"/>
            <a:r>
              <a:rPr lang="en-AU" dirty="0" smtClean="0"/>
              <a:t>FDIS passed on 19 June 2015 with 100% approval and no comments</a:t>
            </a:r>
          </a:p>
          <a:p>
            <a:pPr lvl="1"/>
            <a:r>
              <a:rPr lang="en-AU" dirty="0" smtClean="0"/>
              <a:t>IEEE </a:t>
            </a:r>
            <a:r>
              <a:rPr lang="en-AU" dirty="0"/>
              <a:t>802.3.1-2013 has been published as </a:t>
            </a:r>
            <a:r>
              <a:rPr lang="en-AU" dirty="0" smtClean="0"/>
              <a:t>“</a:t>
            </a:r>
            <a:r>
              <a:rPr lang="en-AU" dirty="0"/>
              <a:t>Standard for Management Information Base (MIB) — Definitions for Ethernet — Part </a:t>
            </a:r>
            <a:r>
              <a:rPr lang="en-AU" dirty="0" smtClean="0"/>
              <a:t>3-1”</a:t>
            </a:r>
          </a:p>
        </p:txBody>
      </p:sp>
      <p:graphicFrame>
        <p:nvGraphicFramePr>
          <p:cNvPr id="4" name="Object 3"/>
          <p:cNvGraphicFramePr>
            <a:graphicFrameLocks noChangeAspect="1"/>
          </p:cNvGraphicFramePr>
          <p:nvPr>
            <p:extLst>
              <p:ext uri="{D42A27DB-BD31-4B8C-83A1-F6EECF244321}">
                <p14:modId xmlns:p14="http://schemas.microsoft.com/office/powerpoint/2010/main" val="2701670883"/>
              </p:ext>
            </p:extLst>
          </p:nvPr>
        </p:nvGraphicFramePr>
        <p:xfrm>
          <a:off x="0" y="3200400"/>
          <a:ext cx="914400" cy="771525"/>
        </p:xfrm>
        <a:graphic>
          <a:graphicData uri="http://schemas.openxmlformats.org/presentationml/2006/ole">
            <mc:AlternateContent xmlns:mc="http://schemas.openxmlformats.org/markup-compatibility/2006">
              <mc:Choice xmlns:v="urn:schemas-microsoft-com:vml" Requires="v">
                <p:oleObj spid="_x0000_s222225"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0" y="3200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77113077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802.11ac-2013 </a:t>
            </a:r>
            <a:r>
              <a:rPr lang="en-GB" dirty="0" smtClean="0"/>
              <a:t>has been ratified as </a:t>
            </a:r>
            <a:r>
              <a:rPr lang="en-AU" kern="1200" dirty="0"/>
              <a:t>ISO/IEC/IEEE </a:t>
            </a:r>
            <a:r>
              <a:rPr lang="en-AU" dirty="0" smtClean="0"/>
              <a:t>8802-11:2015/</a:t>
            </a:r>
            <a:r>
              <a:rPr lang="en-AU" dirty="0" err="1" smtClean="0"/>
              <a:t>Amd</a:t>
            </a:r>
            <a:r>
              <a:rPr lang="en-AU" dirty="0" smtClean="0"/>
              <a:t> 4</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41</a:t>
            </a:fld>
            <a:endParaRPr lang="en-US"/>
          </a:p>
        </p:txBody>
      </p:sp>
      <p:sp>
        <p:nvSpPr>
          <p:cNvPr id="10" name="Content Placeholder 9"/>
          <p:cNvSpPr>
            <a:spLocks noGrp="1"/>
          </p:cNvSpPr>
          <p:nvPr>
            <p:ph idx="1"/>
          </p:nvPr>
        </p:nvSpPr>
        <p:spPr/>
        <p:txBody>
          <a:bodyPr/>
          <a:lstStyle/>
          <a:p>
            <a:r>
              <a:rPr lang="en-AU" dirty="0" smtClean="0"/>
              <a:t>60 day pre-ballot: </a:t>
            </a:r>
            <a:r>
              <a:rPr lang="en-AU" dirty="0" smtClean="0">
                <a:solidFill>
                  <a:srgbClr val="00B050"/>
                </a:solidFill>
              </a:rPr>
              <a:t>passed &amp; </a:t>
            </a:r>
            <a:r>
              <a:rPr lang="en-AU" dirty="0">
                <a:solidFill>
                  <a:srgbClr val="00B050"/>
                </a:solidFill>
              </a:rPr>
              <a:t>comment</a:t>
            </a:r>
            <a:r>
              <a:rPr lang="en-AU" dirty="0"/>
              <a:t> </a:t>
            </a:r>
            <a:r>
              <a:rPr lang="en-AU" dirty="0">
                <a:solidFill>
                  <a:srgbClr val="00B050"/>
                </a:solidFill>
              </a:rPr>
              <a:t>resolutions liaised</a:t>
            </a:r>
            <a:endParaRPr lang="en-AU" dirty="0" smtClean="0">
              <a:solidFill>
                <a:srgbClr val="00B050"/>
              </a:solidFill>
            </a:endParaRPr>
          </a:p>
          <a:p>
            <a:pPr lvl="1"/>
            <a:r>
              <a:rPr lang="en-AU" dirty="0"/>
              <a:t>The request to submit IEEE </a:t>
            </a:r>
            <a:r>
              <a:rPr lang="en-AU" dirty="0" smtClean="0"/>
              <a:t>802.11ac-2013 </a:t>
            </a:r>
            <a:r>
              <a:rPr lang="en-AU" dirty="0"/>
              <a:t>for approval under the PSDO was liaised in </a:t>
            </a:r>
            <a:r>
              <a:rPr lang="en-AU" dirty="0" smtClean="0"/>
              <a:t>July 2014</a:t>
            </a:r>
          </a:p>
          <a:p>
            <a:pPr lvl="1"/>
            <a:r>
              <a:rPr lang="en-AU" dirty="0" smtClean="0"/>
              <a:t>60 day pre-ballot closed on 22 Sept 2014 and passed 11/1/4</a:t>
            </a:r>
          </a:p>
          <a:p>
            <a:pPr lvl="2"/>
            <a:r>
              <a:rPr lang="en-AU" dirty="0" smtClean="0"/>
              <a:t>Resolutions of “No” comments from China NB were liaised to SC6 as N16085 in Nov 2014</a:t>
            </a:r>
          </a:p>
          <a:p>
            <a:r>
              <a:rPr lang="en-AU" dirty="0" smtClean="0"/>
              <a:t>FDIS ballot: </a:t>
            </a:r>
            <a:r>
              <a:rPr lang="en-AU" dirty="0">
                <a:solidFill>
                  <a:srgbClr val="00B050"/>
                </a:solidFill>
              </a:rPr>
              <a:t>passed &amp; comment resolutions liaised</a:t>
            </a:r>
            <a:endParaRPr lang="en-AU" dirty="0">
              <a:solidFill>
                <a:schemeClr val="accent2"/>
              </a:solidFill>
            </a:endParaRPr>
          </a:p>
          <a:p>
            <a:pPr lvl="1"/>
            <a:r>
              <a:rPr lang="en-AU" dirty="0"/>
              <a:t>FDIS closed on 11 July 2015 and passed 15/1/0</a:t>
            </a:r>
          </a:p>
          <a:p>
            <a:pPr lvl="2"/>
            <a:r>
              <a:rPr lang="en-AU" dirty="0" smtClean="0"/>
              <a:t>Resolutions of “No” comments from China NB were liaised as 11-15-0958r1 in July 2015</a:t>
            </a:r>
          </a:p>
          <a:p>
            <a:pPr lvl="1"/>
            <a:r>
              <a:rPr lang="en-AU" dirty="0"/>
              <a:t>IEEE 802.11ac-2013 </a:t>
            </a:r>
            <a:r>
              <a:rPr lang="en-GB" dirty="0"/>
              <a:t>has been ratified as </a:t>
            </a:r>
            <a:r>
              <a:rPr lang="en-AU" dirty="0"/>
              <a:t>8802-11:2015/</a:t>
            </a:r>
            <a:r>
              <a:rPr lang="en-AU" dirty="0" err="1"/>
              <a:t>Amd</a:t>
            </a:r>
            <a:r>
              <a:rPr lang="en-AU" dirty="0"/>
              <a:t> </a:t>
            </a:r>
            <a:r>
              <a:rPr lang="en-AU" dirty="0" smtClean="0"/>
              <a:t>4</a:t>
            </a:r>
            <a:endParaRPr lang="en-AU" dirty="0">
              <a:solidFill>
                <a:srgbClr val="FF0000"/>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4237275121"/>
              </p:ext>
            </p:extLst>
          </p:nvPr>
        </p:nvGraphicFramePr>
        <p:xfrm>
          <a:off x="0" y="3200400"/>
          <a:ext cx="914400" cy="771525"/>
        </p:xfrm>
        <a:graphic>
          <a:graphicData uri="http://schemas.openxmlformats.org/presentationml/2006/ole">
            <mc:AlternateContent xmlns:mc="http://schemas.openxmlformats.org/markup-compatibility/2006">
              <mc:Choice xmlns:v="urn:schemas-microsoft-com:vml" Requires="v">
                <p:oleObj spid="_x0000_s221202" name="Packager Shell Object" showAsIcon="1" r:id="rId3" imgW="914400" imgH="771480" progId="Package">
                  <p:embed/>
                </p:oleObj>
              </mc:Choice>
              <mc:Fallback>
                <p:oleObj name="Packager Shell Object" showAsIcon="1" r:id="rId3" imgW="914400" imgH="771480" progId="Package">
                  <p:embed/>
                  <p:pic>
                    <p:nvPicPr>
                      <p:cNvPr id="0" name=""/>
                      <p:cNvPicPr/>
                      <p:nvPr/>
                    </p:nvPicPr>
                    <p:blipFill>
                      <a:blip r:embed="rId4"/>
                      <a:stretch>
                        <a:fillRect/>
                      </a:stretch>
                    </p:blipFill>
                    <p:spPr>
                      <a:xfrm>
                        <a:off x="0" y="3200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272292973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802.11af-2013 </a:t>
            </a:r>
            <a:r>
              <a:rPr lang="en-GB" dirty="0" smtClean="0"/>
              <a:t>has </a:t>
            </a:r>
            <a:r>
              <a:rPr lang="en-GB" dirty="0"/>
              <a:t>been ratified as </a:t>
            </a:r>
            <a:r>
              <a:rPr lang="en-AU" dirty="0"/>
              <a:t>8802-11:2015/</a:t>
            </a:r>
            <a:r>
              <a:rPr lang="en-AU" dirty="0" err="1"/>
              <a:t>Amd</a:t>
            </a:r>
            <a:r>
              <a:rPr lang="en-AU" dirty="0"/>
              <a:t> 5</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42</a:t>
            </a:fld>
            <a:endParaRPr lang="en-US"/>
          </a:p>
        </p:txBody>
      </p:sp>
      <p:sp>
        <p:nvSpPr>
          <p:cNvPr id="10" name="Content Placeholder 9"/>
          <p:cNvSpPr>
            <a:spLocks noGrp="1"/>
          </p:cNvSpPr>
          <p:nvPr>
            <p:ph idx="1"/>
          </p:nvPr>
        </p:nvSpPr>
        <p:spPr/>
        <p:txBody>
          <a:bodyPr/>
          <a:lstStyle/>
          <a:p>
            <a:r>
              <a:rPr lang="en-AU" dirty="0"/>
              <a:t>60 day pre-ballot: </a:t>
            </a:r>
            <a:r>
              <a:rPr lang="en-AU" dirty="0">
                <a:solidFill>
                  <a:srgbClr val="00B050"/>
                </a:solidFill>
              </a:rPr>
              <a:t>passed &amp; comment resolutions </a:t>
            </a:r>
            <a:r>
              <a:rPr lang="en-AU" dirty="0" smtClean="0">
                <a:solidFill>
                  <a:srgbClr val="00B050"/>
                </a:solidFill>
              </a:rPr>
              <a:t>liaised</a:t>
            </a:r>
            <a:endParaRPr lang="en-AU" dirty="0">
              <a:solidFill>
                <a:srgbClr val="00B050"/>
              </a:solidFill>
            </a:endParaRPr>
          </a:p>
          <a:p>
            <a:pPr lvl="1"/>
            <a:r>
              <a:rPr lang="en-AU" dirty="0"/>
              <a:t>The request to submit IEEE </a:t>
            </a:r>
            <a:r>
              <a:rPr lang="en-AU" dirty="0" smtClean="0"/>
              <a:t>802.11af-2013 </a:t>
            </a:r>
            <a:r>
              <a:rPr lang="en-AU" dirty="0"/>
              <a:t>for approval under the PSDO was liaised in July 2014</a:t>
            </a:r>
          </a:p>
          <a:p>
            <a:pPr lvl="1"/>
            <a:r>
              <a:rPr lang="en-AU" dirty="0"/>
              <a:t>The </a:t>
            </a:r>
            <a:r>
              <a:rPr lang="en-AU" dirty="0" smtClean="0"/>
              <a:t>60 day pre-ballot </a:t>
            </a:r>
            <a:r>
              <a:rPr lang="en-AU" dirty="0"/>
              <a:t>closed on 22 Sept 2014, and </a:t>
            </a:r>
            <a:r>
              <a:rPr lang="en-AU" dirty="0" smtClean="0"/>
              <a:t>passed 11/1/4</a:t>
            </a:r>
            <a:endParaRPr lang="en-AU" dirty="0"/>
          </a:p>
          <a:p>
            <a:pPr lvl="2"/>
            <a:r>
              <a:rPr lang="en-AU" dirty="0" smtClean="0"/>
              <a:t>Resolutions of “No</a:t>
            </a:r>
            <a:r>
              <a:rPr lang="en-AU" dirty="0"/>
              <a:t>” comments from China NB were liaised to SC6 as </a:t>
            </a:r>
            <a:r>
              <a:rPr lang="en-AU" dirty="0" smtClean="0"/>
              <a:t>N16085 (see previous page)  </a:t>
            </a:r>
            <a:r>
              <a:rPr lang="en-AU" dirty="0"/>
              <a:t>in Nov 2014</a:t>
            </a:r>
          </a:p>
          <a:p>
            <a:r>
              <a:rPr lang="en-AU" dirty="0" smtClean="0"/>
              <a:t>FDIS </a:t>
            </a:r>
            <a:r>
              <a:rPr lang="en-AU" dirty="0"/>
              <a:t>ballot</a:t>
            </a:r>
            <a:r>
              <a:rPr lang="en-AU" dirty="0" smtClean="0"/>
              <a:t>: </a:t>
            </a:r>
            <a:r>
              <a:rPr lang="en-AU" dirty="0">
                <a:solidFill>
                  <a:srgbClr val="00B050"/>
                </a:solidFill>
              </a:rPr>
              <a:t>passed &amp; comment resolutions liaised</a:t>
            </a:r>
            <a:endParaRPr lang="en-AU" dirty="0" smtClean="0">
              <a:solidFill>
                <a:schemeClr val="accent2"/>
              </a:solidFill>
            </a:endParaRPr>
          </a:p>
          <a:p>
            <a:pPr lvl="1"/>
            <a:r>
              <a:rPr lang="en-AU" b="0" dirty="0" smtClean="0"/>
              <a:t>FDIS closed on 11 </a:t>
            </a:r>
            <a:r>
              <a:rPr lang="en-AU" b="0" dirty="0"/>
              <a:t>July </a:t>
            </a:r>
            <a:r>
              <a:rPr lang="en-AU" b="0" dirty="0" smtClean="0"/>
              <a:t>2015 and passed 15/1/0</a:t>
            </a:r>
          </a:p>
          <a:p>
            <a:pPr lvl="2"/>
            <a:r>
              <a:rPr lang="en-AU" dirty="0" smtClean="0"/>
              <a:t>Resolutions of “No</a:t>
            </a:r>
            <a:r>
              <a:rPr lang="en-AU" dirty="0"/>
              <a:t>” comments from China NB were liaised as 11-15-0958r1 in July 2015</a:t>
            </a:r>
          </a:p>
          <a:p>
            <a:pPr lvl="1"/>
            <a:r>
              <a:rPr lang="en-AU" dirty="0"/>
              <a:t>IEEE </a:t>
            </a:r>
            <a:r>
              <a:rPr lang="en-AU" dirty="0" smtClean="0"/>
              <a:t>802.11af-2013 </a:t>
            </a:r>
            <a:r>
              <a:rPr lang="en-GB" dirty="0"/>
              <a:t>has been ratified as </a:t>
            </a:r>
            <a:r>
              <a:rPr lang="en-AU" dirty="0"/>
              <a:t>8802-11:2015/</a:t>
            </a:r>
            <a:r>
              <a:rPr lang="en-AU" dirty="0" err="1"/>
              <a:t>Amd</a:t>
            </a:r>
            <a:r>
              <a:rPr lang="en-AU" dirty="0"/>
              <a:t> 5</a:t>
            </a:r>
            <a:endParaRPr lang="en-AU" dirty="0">
              <a:solidFill>
                <a:srgbClr val="FF0000"/>
              </a:solidFill>
            </a:endParaRPr>
          </a:p>
        </p:txBody>
      </p:sp>
    </p:spTree>
    <p:extLst>
      <p:ext uri="{BB962C8B-B14F-4D97-AF65-F5344CB8AC3E}">
        <p14:creationId xmlns:p14="http://schemas.microsoft.com/office/powerpoint/2010/main" val="195471797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 has eight standards in the pipeline for ratification under the PSDO</a:t>
            </a:r>
            <a:endParaRPr lang="en-AU" dirty="0">
              <a:solidFill>
                <a:schemeClr val="accent6"/>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56763796"/>
              </p:ext>
            </p:extLst>
          </p:nvPr>
        </p:nvGraphicFramePr>
        <p:xfrm>
          <a:off x="152399" y="1600200"/>
          <a:ext cx="8839200" cy="3455936"/>
        </p:xfrm>
        <a:graphic>
          <a:graphicData uri="http://schemas.openxmlformats.org/drawingml/2006/table">
            <a:tbl>
              <a:tblPr firstRow="1" bandRow="1">
                <a:tableStyleId>{21E4AEA4-8DFA-4A89-87EB-49C32662AFE0}</a:tableStyleId>
              </a:tblPr>
              <a:tblGrid>
                <a:gridCol w="1499508"/>
                <a:gridCol w="1223282"/>
                <a:gridCol w="1223282"/>
                <a:gridCol w="1223282"/>
                <a:gridCol w="1223282"/>
                <a:gridCol w="2446564"/>
              </a:tblGrid>
              <a:tr h="561571">
                <a:tc>
                  <a:txBody>
                    <a:bodyPr/>
                    <a:lstStyle/>
                    <a:p>
                      <a:r>
                        <a:rPr lang="en-AU" sz="1600" dirty="0" smtClean="0"/>
                        <a:t>IEEE 802</a:t>
                      </a:r>
                      <a:br>
                        <a:rPr lang="en-AU" sz="1600" dirty="0" smtClean="0"/>
                      </a:br>
                      <a:r>
                        <a:rPr lang="en-AU" sz="1600" dirty="0" smtClean="0"/>
                        <a:t>standard</a:t>
                      </a:r>
                      <a:endParaRPr lang="en-AU" sz="1600" dirty="0"/>
                    </a:p>
                  </a:txBody>
                  <a:tcPr marL="115147" marR="115147"/>
                </a:tc>
                <a:tc gridSpan="2">
                  <a:txBody>
                    <a:bodyPr/>
                    <a:lstStyle/>
                    <a:p>
                      <a:pPr algn="ctr"/>
                      <a:r>
                        <a:rPr lang="en-AU" sz="1600" dirty="0" smtClean="0"/>
                        <a:t>60 day</a:t>
                      </a:r>
                      <a:br>
                        <a:rPr lang="en-AU" sz="1600" dirty="0" smtClean="0"/>
                      </a:br>
                      <a:r>
                        <a:rPr lang="en-AU" sz="1600" dirty="0" smtClean="0"/>
                        <a:t>pre-ballot</a:t>
                      </a:r>
                      <a:endParaRPr lang="en-AU" sz="1600" dirty="0"/>
                    </a:p>
                  </a:txBody>
                  <a:tcPr marL="115147" marR="115147"/>
                </a:tc>
                <a:tc hMerge="1">
                  <a:txBody>
                    <a:bodyPr/>
                    <a:lstStyle/>
                    <a:p>
                      <a:endParaRPr lang="en-AU"/>
                    </a:p>
                  </a:txBody>
                  <a:tcPr/>
                </a:tc>
                <a:tc gridSpan="2">
                  <a:txBody>
                    <a:bodyPr/>
                    <a:lstStyle/>
                    <a:p>
                      <a:pPr algn="ctr"/>
                      <a:r>
                        <a:rPr lang="en-AU" sz="1600" dirty="0" smtClean="0"/>
                        <a:t>5 month</a:t>
                      </a:r>
                      <a:br>
                        <a:rPr lang="en-AU" sz="1600" dirty="0" smtClean="0"/>
                      </a:br>
                      <a:r>
                        <a:rPr lang="en-AU" sz="1600" dirty="0" smtClean="0"/>
                        <a:t>FDIS ballot</a:t>
                      </a:r>
                      <a:endParaRPr lang="en-AU" sz="1600" dirty="0"/>
                    </a:p>
                  </a:txBody>
                  <a:tcPr marL="115147" marR="115147"/>
                </a:tc>
                <a:tc hMerge="1">
                  <a:txBody>
                    <a:bodyPr/>
                    <a:lstStyle/>
                    <a:p>
                      <a:endParaRPr lang="en-AU"/>
                    </a:p>
                  </a:txBody>
                  <a:tcPr/>
                </a:tc>
                <a:tc>
                  <a:txBody>
                    <a:bodyPr/>
                    <a:lstStyle/>
                    <a:p>
                      <a:pPr algn="ctr"/>
                      <a:r>
                        <a:rPr lang="en-AU" sz="1600" dirty="0" smtClean="0"/>
                        <a:t>Comments</a:t>
                      </a:r>
                      <a:r>
                        <a:rPr lang="en-AU" sz="1600" baseline="0" dirty="0" smtClean="0"/>
                        <a:t> resolved</a:t>
                      </a:r>
                      <a:endParaRPr lang="en-AU" sz="1600" dirty="0"/>
                    </a:p>
                  </a:txBody>
                  <a:tcPr marL="115147" marR="115147"/>
                </a:tc>
              </a:tr>
              <a:tr h="359602">
                <a:tc>
                  <a:txBody>
                    <a:bodyPr/>
                    <a:lstStyle/>
                    <a:p>
                      <a:r>
                        <a:rPr lang="en-AU" sz="1600" dirty="0" smtClean="0"/>
                        <a:t>802</a:t>
                      </a:r>
                      <a:endParaRPr lang="en-AU" sz="1600" dirty="0">
                        <a:latin typeface="+mj-lt"/>
                        <a:cs typeface="Arial" panose="020B0604020202020204" pitchFamily="34" charset="0"/>
                      </a:endParaRPr>
                    </a:p>
                  </a:txBody>
                  <a:tcPr marL="115147" marR="115147"/>
                </a:tc>
                <a:tc>
                  <a:txBody>
                    <a:bodyPr/>
                    <a:lstStyle/>
                    <a:p>
                      <a:pPr algn="ctr"/>
                      <a:r>
                        <a:rPr lang="en-AU" sz="1600" b="1" kern="1200" dirty="0" smtClean="0">
                          <a:solidFill>
                            <a:srgbClr val="00B050"/>
                          </a:solidFill>
                        </a:rPr>
                        <a:t>Passed</a:t>
                      </a:r>
                      <a:endParaRPr lang="en-AU" sz="1600" b="1" kern="1200" dirty="0">
                        <a:solidFill>
                          <a:srgbClr val="00B050"/>
                        </a:solidFill>
                        <a:latin typeface="+mn-lt"/>
                        <a:ea typeface="+mn-ea"/>
                        <a:cs typeface="Arial" panose="020B0604020202020204" pitchFamily="34" charset="0"/>
                      </a:endParaRPr>
                    </a:p>
                  </a:txBody>
                  <a:tcPr marL="115147" marR="115147"/>
                </a:tc>
                <a:tc>
                  <a:txBody>
                    <a:bodyPr/>
                    <a:lstStyle/>
                    <a:p>
                      <a:pPr algn="ctr"/>
                      <a:r>
                        <a:rPr lang="en-AU" sz="1600" b="1" kern="1200" dirty="0" smtClean="0">
                          <a:solidFill>
                            <a:srgbClr val="00B050"/>
                          </a:solidFill>
                        </a:rPr>
                        <a:t>Oct 2014</a:t>
                      </a:r>
                      <a:endParaRPr lang="en-AU" sz="1600" b="1" kern="1200" dirty="0">
                        <a:solidFill>
                          <a:srgbClr val="00B050"/>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chemeClr val="accent2"/>
                          </a:solidFill>
                        </a:rPr>
                        <a:t>Closes</a:t>
                      </a:r>
                      <a:endParaRPr lang="en-AU" sz="1600" b="1"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chemeClr val="accent2"/>
                          </a:solidFill>
                          <a:latin typeface="+mj-lt"/>
                        </a:rPr>
                        <a:t>2</a:t>
                      </a:r>
                      <a:r>
                        <a:rPr lang="en-AU" sz="1600" b="1" baseline="0" dirty="0" smtClean="0">
                          <a:solidFill>
                            <a:schemeClr val="accent2"/>
                          </a:solidFill>
                          <a:latin typeface="+mj-lt"/>
                        </a:rPr>
                        <a:t> Nov 15</a:t>
                      </a:r>
                      <a:endParaRPr lang="en-AU" sz="1600" b="1"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kern="1200" dirty="0" smtClean="0">
                          <a:solidFill>
                            <a:srgbClr val="00B050"/>
                          </a:solidFill>
                        </a:rPr>
                        <a:t>Sent in Feb 2015</a:t>
                      </a:r>
                      <a:endParaRPr lang="en-AU" sz="1600" b="1" kern="1200" dirty="0" smtClean="0">
                        <a:solidFill>
                          <a:srgbClr val="00B050"/>
                        </a:solidFill>
                        <a:latin typeface="+mn-lt"/>
                        <a:ea typeface="+mn-ea"/>
                        <a:cs typeface="+mn-cs"/>
                      </a:endParaRPr>
                    </a:p>
                  </a:txBody>
                  <a:tcPr marL="115147" marR="115147"/>
                </a:tc>
              </a:tr>
              <a:tr h="359602">
                <a:tc>
                  <a:txBody>
                    <a:bodyPr/>
                    <a:lstStyle/>
                    <a:p>
                      <a:r>
                        <a:rPr lang="en-AU" sz="1600" dirty="0" smtClean="0"/>
                        <a:t>802.1Xbx</a:t>
                      </a:r>
                      <a:endParaRPr lang="en-AU" sz="160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Closed</a:t>
                      </a:r>
                      <a:endParaRPr lang="en-AU" sz="1600" b="1" dirty="0" smtClean="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baseline="0" dirty="0" smtClean="0">
                          <a:solidFill>
                            <a:srgbClr val="00B050"/>
                          </a:solidFill>
                        </a:rPr>
                        <a:t>19 Mar 15</a:t>
                      </a:r>
                      <a:endParaRPr lang="en-AU" sz="1600" b="1" dirty="0" smtClean="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chemeClr val="accent6"/>
                          </a:solidFill>
                          <a:latin typeface="+mn-lt"/>
                        </a:rPr>
                        <a:t>Closes</a:t>
                      </a:r>
                      <a:endParaRPr lang="en-AU" sz="1600" b="1" dirty="0" smtClean="0">
                        <a:solidFill>
                          <a:schemeClr val="accent6"/>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chemeClr val="accent6"/>
                          </a:solidFill>
                          <a:latin typeface="+mj-lt"/>
                        </a:rPr>
                        <a:t>28 Jan</a:t>
                      </a:r>
                      <a:r>
                        <a:rPr lang="en-AU" sz="1600" b="1" baseline="0" dirty="0" smtClean="0">
                          <a:solidFill>
                            <a:schemeClr val="accent6"/>
                          </a:solidFill>
                          <a:latin typeface="+mj-lt"/>
                        </a:rPr>
                        <a:t> 16</a:t>
                      </a:r>
                      <a:endParaRPr lang="en-AU" sz="1600" b="1" dirty="0" smtClean="0">
                        <a:solidFill>
                          <a:schemeClr val="accent6"/>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Sent</a:t>
                      </a:r>
                      <a:r>
                        <a:rPr lang="en-AU" sz="1600" b="1" baseline="0" dirty="0" smtClean="0">
                          <a:solidFill>
                            <a:srgbClr val="00B050"/>
                          </a:solidFill>
                        </a:rPr>
                        <a:t> in Jun 2015</a:t>
                      </a:r>
                      <a:endParaRPr lang="en-AU" sz="1600" b="1" dirty="0" smtClean="0">
                        <a:solidFill>
                          <a:srgbClr val="00B050"/>
                        </a:solidFill>
                        <a:latin typeface="+mj-lt"/>
                      </a:endParaRPr>
                    </a:p>
                  </a:txBody>
                  <a:tcPr marL="115147" marR="115147"/>
                </a:tc>
              </a:tr>
              <a:tr h="359602">
                <a:tc>
                  <a:txBody>
                    <a:bodyPr/>
                    <a:lstStyle/>
                    <a:p>
                      <a:r>
                        <a:rPr lang="en-AU" sz="1600" dirty="0" smtClean="0"/>
                        <a:t>802.1Q-Rev</a:t>
                      </a:r>
                      <a:endParaRPr lang="en-AU" sz="160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Closed</a:t>
                      </a:r>
                      <a:endParaRPr lang="en-AU" sz="1600" b="1" dirty="0" smtClean="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baseline="0" dirty="0" smtClean="0">
                          <a:solidFill>
                            <a:srgbClr val="00B050"/>
                          </a:solidFill>
                        </a:rPr>
                        <a:t>13 Mar 15</a:t>
                      </a:r>
                      <a:endParaRPr lang="en-AU" sz="1600" b="1" dirty="0" smtClean="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chemeClr val="accent6"/>
                          </a:solidFill>
                          <a:latin typeface="+mn-lt"/>
                        </a:rPr>
                        <a:t>Closes</a:t>
                      </a:r>
                      <a:endParaRPr lang="en-AU" sz="1600" b="1" dirty="0" smtClean="0">
                        <a:solidFill>
                          <a:schemeClr val="accent6"/>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chemeClr val="accent6"/>
                          </a:solidFill>
                          <a:latin typeface="+mj-lt"/>
                        </a:rPr>
                        <a:t>20 Sep 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Sent</a:t>
                      </a:r>
                      <a:r>
                        <a:rPr lang="en-AU" sz="1600" b="1" baseline="0" dirty="0" smtClean="0">
                          <a:solidFill>
                            <a:srgbClr val="00B050"/>
                          </a:solidFill>
                        </a:rPr>
                        <a:t> in Jun 2015</a:t>
                      </a:r>
                      <a:endParaRPr lang="en-AU" sz="1600" b="1" kern="1200" dirty="0" smtClean="0">
                        <a:solidFill>
                          <a:srgbClr val="00B050"/>
                        </a:solidFill>
                        <a:latin typeface="+mn-lt"/>
                        <a:ea typeface="+mn-ea"/>
                        <a:cs typeface="+mn-cs"/>
                      </a:endParaRPr>
                    </a:p>
                  </a:txBody>
                  <a:tcPr marL="115147" marR="115147"/>
                </a:tc>
              </a:tr>
              <a:tr h="359602">
                <a:tc>
                  <a:txBody>
                    <a:bodyPr/>
                    <a:lstStyle/>
                    <a:p>
                      <a:r>
                        <a:rPr lang="en-AU" sz="1600" dirty="0" smtClean="0">
                          <a:latin typeface="+mj-lt"/>
                          <a:cs typeface="Arial" panose="020B0604020202020204" pitchFamily="34" charset="0"/>
                        </a:rPr>
                        <a:t>802.1AX</a:t>
                      </a:r>
                      <a:endParaRPr lang="en-AU" sz="160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Closed</a:t>
                      </a:r>
                      <a:endParaRPr lang="en-AU" sz="1600" b="1" dirty="0" smtClean="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baseline="0" dirty="0" smtClean="0">
                          <a:solidFill>
                            <a:srgbClr val="00B050"/>
                          </a:solidFill>
                        </a:rPr>
                        <a:t>30 May 15</a:t>
                      </a:r>
                      <a:endParaRPr lang="en-AU" sz="1600" b="1" dirty="0" smtClean="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chemeClr val="accent6"/>
                          </a:solidFill>
                          <a:latin typeface="+mj-lt"/>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chemeClr val="accent6"/>
                          </a:solidFill>
                          <a:latin typeface="+mj-lt"/>
                        </a:rPr>
                        <a:t>19</a:t>
                      </a:r>
                      <a:r>
                        <a:rPr lang="en-AU" sz="1600" b="1" baseline="0" dirty="0" smtClean="0">
                          <a:solidFill>
                            <a:schemeClr val="accent6"/>
                          </a:solidFill>
                          <a:latin typeface="+mj-lt"/>
                        </a:rPr>
                        <a:t> Nov 15</a:t>
                      </a:r>
                      <a:endParaRPr lang="en-AU" sz="1600" b="1" dirty="0" smtClean="0">
                        <a:solidFill>
                          <a:schemeClr val="accent6"/>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kern="1200" dirty="0" smtClean="0">
                          <a:solidFill>
                            <a:srgbClr val="00B050"/>
                          </a:solidFill>
                          <a:latin typeface="+mn-lt"/>
                          <a:ea typeface="+mn-ea"/>
                          <a:cs typeface="+mn-cs"/>
                        </a:rPr>
                        <a:t>No</a:t>
                      </a:r>
                      <a:r>
                        <a:rPr lang="en-AU" sz="1600" b="1" kern="1200" baseline="0" dirty="0" smtClean="0">
                          <a:solidFill>
                            <a:srgbClr val="00B050"/>
                          </a:solidFill>
                          <a:latin typeface="+mn-lt"/>
                          <a:ea typeface="+mn-ea"/>
                          <a:cs typeface="+mn-cs"/>
                        </a:rPr>
                        <a:t> comments</a:t>
                      </a:r>
                      <a:endParaRPr lang="en-AU" sz="1600" b="1" kern="1200" dirty="0" smtClean="0">
                        <a:solidFill>
                          <a:srgbClr val="00B050"/>
                        </a:solidFill>
                        <a:latin typeface="+mn-lt"/>
                        <a:ea typeface="+mn-ea"/>
                        <a:cs typeface="+mn-cs"/>
                      </a:endParaRPr>
                    </a:p>
                  </a:txBody>
                  <a:tcPr marL="115147" marR="115147"/>
                </a:tc>
              </a:tr>
              <a:tr h="359602">
                <a:tc>
                  <a:txBody>
                    <a:bodyPr/>
                    <a:lstStyle/>
                    <a:p>
                      <a:r>
                        <a:rPr lang="en-AU" sz="1600" dirty="0" smtClean="0">
                          <a:latin typeface="+mj-lt"/>
                          <a:cs typeface="Arial" panose="020B0604020202020204" pitchFamily="34" charset="0"/>
                        </a:rPr>
                        <a:t>802.1BA</a:t>
                      </a:r>
                      <a:endParaRPr lang="en-AU" sz="1600" dirty="0">
                        <a:latin typeface="+mj-lt"/>
                        <a:cs typeface="Arial" panose="020B0604020202020204" pitchFamily="34" charset="0"/>
                      </a:endParaRPr>
                    </a:p>
                  </a:txBody>
                  <a:tcPr marL="115147" marR="115147"/>
                </a:tc>
                <a:tc>
                  <a:txBody>
                    <a:bodyPr/>
                    <a:lstStyle/>
                    <a:p>
                      <a:pPr algn="ctr"/>
                      <a:r>
                        <a:rPr lang="en-AU" sz="1600" b="1" kern="1200" dirty="0" smtClean="0">
                          <a:solidFill>
                            <a:schemeClr val="accent2"/>
                          </a:solidFill>
                          <a:latin typeface="+mn-lt"/>
                          <a:ea typeface="+mn-ea"/>
                          <a:cs typeface="+mn-cs"/>
                        </a:rPr>
                        <a:t>Closes</a:t>
                      </a:r>
                      <a:endParaRPr lang="en-AU" sz="1600" b="1" kern="1200" dirty="0">
                        <a:solidFill>
                          <a:schemeClr val="accent2"/>
                        </a:solidFill>
                        <a:latin typeface="+mn-lt"/>
                        <a:ea typeface="+mn-ea"/>
                        <a:cs typeface="Arial" panose="020B0604020202020204" pitchFamily="34" charset="0"/>
                      </a:endParaRPr>
                    </a:p>
                  </a:txBody>
                  <a:tcPr marL="115147" marR="115147"/>
                </a:tc>
                <a:tc>
                  <a:txBody>
                    <a:bodyPr/>
                    <a:lstStyle/>
                    <a:p>
                      <a:pPr algn="ctr"/>
                      <a:r>
                        <a:rPr lang="en-AU" sz="1600" b="1" dirty="0" smtClean="0">
                          <a:solidFill>
                            <a:schemeClr val="accent2"/>
                          </a:solidFill>
                          <a:latin typeface="+mj-lt"/>
                          <a:cs typeface="Arial" panose="020B0604020202020204" pitchFamily="34" charset="0"/>
                        </a:rPr>
                        <a:t>29 Sep 15</a:t>
                      </a:r>
                      <a:endParaRPr lang="en-AU" sz="1600" b="1" dirty="0">
                        <a:solidFill>
                          <a:schemeClr val="accent2"/>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kern="1200" dirty="0" smtClean="0">
                          <a:solidFill>
                            <a:schemeClr val="accent6"/>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kern="1200" dirty="0" smtClean="0">
                          <a:solidFill>
                            <a:schemeClr val="accent6"/>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chemeClr val="accent6"/>
                          </a:solidFill>
                          <a:latin typeface="+mj-lt"/>
                        </a:rPr>
                        <a:t>-</a:t>
                      </a:r>
                    </a:p>
                  </a:txBody>
                  <a:tcPr marL="115147" marR="115147"/>
                </a:tc>
              </a:tr>
              <a:tr h="359602">
                <a:tc>
                  <a:txBody>
                    <a:bodyPr/>
                    <a:lstStyle/>
                    <a:p>
                      <a:r>
                        <a:rPr lang="en-AU" sz="1600" dirty="0" smtClean="0">
                          <a:latin typeface="+mj-lt"/>
                          <a:cs typeface="Arial" panose="020B0604020202020204" pitchFamily="34" charset="0"/>
                        </a:rPr>
                        <a:t>802.1BR</a:t>
                      </a:r>
                      <a:endParaRPr lang="en-AU" sz="1600" dirty="0">
                        <a:latin typeface="+mj-lt"/>
                        <a:cs typeface="Arial" panose="020B0604020202020204" pitchFamily="34" charset="0"/>
                      </a:endParaRPr>
                    </a:p>
                  </a:txBody>
                  <a:tcPr marL="115147" marR="115147"/>
                </a:tc>
                <a:tc>
                  <a:txBody>
                    <a:bodyPr/>
                    <a:lstStyle/>
                    <a:p>
                      <a:pPr algn="ctr"/>
                      <a:r>
                        <a:rPr lang="en-AU" sz="1600" b="1" dirty="0" smtClean="0">
                          <a:solidFill>
                            <a:schemeClr val="accent2"/>
                          </a:solidFill>
                        </a:rPr>
                        <a:t>Closes</a:t>
                      </a:r>
                      <a:endParaRPr lang="en-AU" sz="1600" b="1" kern="1200" dirty="0">
                        <a:solidFill>
                          <a:schemeClr val="accent2"/>
                        </a:solidFill>
                        <a:latin typeface="+mn-lt"/>
                        <a:ea typeface="+mn-ea"/>
                        <a:cs typeface="Arial" panose="020B0604020202020204" pitchFamily="34" charset="0"/>
                      </a:endParaRPr>
                    </a:p>
                  </a:txBody>
                  <a:tcPr marL="115147" marR="115147"/>
                </a:tc>
                <a:tc>
                  <a:txBody>
                    <a:bodyPr/>
                    <a:lstStyle/>
                    <a:p>
                      <a:pPr algn="ctr"/>
                      <a:r>
                        <a:rPr lang="en-AU" sz="1600" b="1" dirty="0" smtClean="0">
                          <a:solidFill>
                            <a:schemeClr val="accent2"/>
                          </a:solidFill>
                          <a:latin typeface="+mj-lt"/>
                          <a:cs typeface="Arial" panose="020B0604020202020204" pitchFamily="34" charset="0"/>
                        </a:rPr>
                        <a:t>29</a:t>
                      </a:r>
                      <a:r>
                        <a:rPr lang="en-AU" sz="1600" b="1" baseline="0" dirty="0" smtClean="0">
                          <a:solidFill>
                            <a:schemeClr val="accent2"/>
                          </a:solidFill>
                          <a:latin typeface="+mj-lt"/>
                          <a:cs typeface="Arial" panose="020B0604020202020204" pitchFamily="34" charset="0"/>
                        </a:rPr>
                        <a:t> Sep 15</a:t>
                      </a:r>
                      <a:endParaRPr lang="en-AU" sz="1600" b="1" dirty="0">
                        <a:solidFill>
                          <a:schemeClr val="accent2"/>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kern="1200" dirty="0" smtClean="0">
                          <a:solidFill>
                            <a:schemeClr val="accent6"/>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kern="1200" dirty="0" smtClean="0">
                          <a:solidFill>
                            <a:schemeClr val="accent6"/>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chemeClr val="accent6"/>
                          </a:solidFill>
                          <a:latin typeface="+mj-lt"/>
                        </a:rPr>
                        <a:t>-</a:t>
                      </a:r>
                    </a:p>
                  </a:txBody>
                  <a:tcPr marL="115147" marR="115147"/>
                </a:tc>
              </a:tr>
              <a:tr h="359602">
                <a:tc>
                  <a:txBody>
                    <a:bodyPr/>
                    <a:lstStyle/>
                    <a:p>
                      <a:r>
                        <a:rPr lang="en-AU" sz="1600" dirty="0" smtClean="0"/>
                        <a:t>802.22a</a:t>
                      </a:r>
                      <a:endParaRPr lang="en-AU" sz="1600" dirty="0">
                        <a:latin typeface="+mj-lt"/>
                        <a:cs typeface="Arial" panose="020B0604020202020204" pitchFamily="34" charset="0"/>
                      </a:endParaRPr>
                    </a:p>
                  </a:txBody>
                  <a:tcPr marL="115147" marR="115147"/>
                </a:tc>
                <a:tc>
                  <a:txBody>
                    <a:bodyPr/>
                    <a:lstStyle/>
                    <a:p>
                      <a:pPr algn="ctr"/>
                      <a:r>
                        <a:rPr lang="en-AU" sz="1600" b="1" dirty="0" smtClean="0">
                          <a:solidFill>
                            <a:schemeClr val="accent2"/>
                          </a:solidFill>
                        </a:rPr>
                        <a:t>On hold</a:t>
                      </a:r>
                      <a:endParaRPr lang="en-AU" sz="1600" b="1" dirty="0">
                        <a:solidFill>
                          <a:schemeClr val="accent2"/>
                        </a:solidFill>
                        <a:latin typeface="+mj-lt"/>
                        <a:cs typeface="Arial" panose="020B0604020202020204" pitchFamily="34" charset="0"/>
                      </a:endParaRPr>
                    </a:p>
                  </a:txBody>
                  <a:tcPr marL="115147" marR="115147"/>
                </a:tc>
                <a:tc>
                  <a:txBody>
                    <a:bodyPr/>
                    <a:lstStyle/>
                    <a:p>
                      <a:pPr algn="ctr"/>
                      <a:r>
                        <a:rPr lang="en-AU" sz="1600" b="1" dirty="0" smtClean="0">
                          <a:solidFill>
                            <a:schemeClr val="accent2"/>
                          </a:solidFill>
                          <a:latin typeface="+mj-lt"/>
                          <a:cs typeface="Arial" panose="020B0604020202020204" pitchFamily="34" charset="0"/>
                        </a:rPr>
                        <a:t>-</a:t>
                      </a:r>
                      <a:endParaRPr lang="en-AU" sz="1600" b="1" dirty="0">
                        <a:solidFill>
                          <a:schemeClr val="accent2"/>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kern="1200" dirty="0" smtClean="0">
                          <a:solidFill>
                            <a:schemeClr val="accent2"/>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kern="1200" dirty="0" smtClean="0">
                          <a:solidFill>
                            <a:schemeClr val="accent2"/>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chemeClr val="accent2"/>
                          </a:solidFill>
                        </a:rPr>
                        <a:t>-</a:t>
                      </a:r>
                      <a:endParaRPr lang="en-AU" sz="1600" b="1" dirty="0" smtClean="0">
                        <a:solidFill>
                          <a:schemeClr val="accent2"/>
                        </a:solidFill>
                        <a:latin typeface="+mj-lt"/>
                      </a:endParaRPr>
                    </a:p>
                  </a:txBody>
                  <a:tcPr marL="115147" marR="115147"/>
                </a:tc>
              </a:tr>
              <a:tr h="359602">
                <a:tc>
                  <a:txBody>
                    <a:bodyPr/>
                    <a:lstStyle/>
                    <a:p>
                      <a:r>
                        <a:rPr lang="en-AU" sz="1600" dirty="0" smtClean="0">
                          <a:latin typeface="+mj-lt"/>
                          <a:cs typeface="Arial" panose="020B0604020202020204" pitchFamily="34" charset="0"/>
                        </a:rPr>
                        <a:t>802.3bx</a:t>
                      </a:r>
                      <a:endParaRPr lang="en-AU" sz="1600" dirty="0">
                        <a:latin typeface="+mj-lt"/>
                        <a:cs typeface="Arial" panose="020B0604020202020204" pitchFamily="34" charset="0"/>
                      </a:endParaRPr>
                    </a:p>
                  </a:txBody>
                  <a:tcPr marL="115147" marR="115147"/>
                </a:tc>
                <a:tc>
                  <a:txBody>
                    <a:bodyPr/>
                    <a:lstStyle/>
                    <a:p>
                      <a:pPr algn="ctr"/>
                      <a:r>
                        <a:rPr lang="en-AU" sz="1600" b="1" dirty="0" smtClean="0">
                          <a:solidFill>
                            <a:schemeClr val="accent2"/>
                          </a:solidFill>
                          <a:latin typeface="+mj-lt"/>
                          <a:cs typeface="Arial" panose="020B0604020202020204" pitchFamily="34" charset="0"/>
                        </a:rPr>
                        <a:t>On hold</a:t>
                      </a:r>
                      <a:endParaRPr lang="en-AU" sz="1600" b="1" dirty="0">
                        <a:solidFill>
                          <a:schemeClr val="accent2"/>
                        </a:solidFill>
                        <a:latin typeface="+mj-lt"/>
                        <a:cs typeface="Arial" panose="020B0604020202020204" pitchFamily="34" charset="0"/>
                      </a:endParaRPr>
                    </a:p>
                  </a:txBody>
                  <a:tcPr marL="115147" marR="115147"/>
                </a:tc>
                <a:tc>
                  <a:txBody>
                    <a:bodyPr/>
                    <a:lstStyle/>
                    <a:p>
                      <a:pPr algn="ctr"/>
                      <a:r>
                        <a:rPr lang="en-AU" sz="1600" b="1" dirty="0" smtClean="0">
                          <a:solidFill>
                            <a:schemeClr val="accent2"/>
                          </a:solidFill>
                          <a:latin typeface="+mj-lt"/>
                          <a:cs typeface="Arial" panose="020B0604020202020204" pitchFamily="34" charset="0"/>
                        </a:rPr>
                        <a:t>-</a:t>
                      </a:r>
                      <a:endParaRPr lang="en-AU" sz="1600" b="1" dirty="0">
                        <a:solidFill>
                          <a:schemeClr val="accent2"/>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kern="1200" dirty="0" smtClean="0">
                          <a:solidFill>
                            <a:schemeClr val="accent2"/>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kern="1200" dirty="0" smtClean="0">
                          <a:solidFill>
                            <a:schemeClr val="accent2"/>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chemeClr val="accent2"/>
                          </a:solidFill>
                          <a:latin typeface="+mj-lt"/>
                        </a:rPr>
                        <a:t>-</a:t>
                      </a:r>
                    </a:p>
                  </a:txBody>
                  <a:tcPr marL="115147" marR="115147"/>
                </a:tc>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43</a:t>
            </a:fld>
            <a:endParaRPr lang="en-US"/>
          </a:p>
        </p:txBody>
      </p:sp>
    </p:spTree>
    <p:extLst>
      <p:ext uri="{BB962C8B-B14F-4D97-AF65-F5344CB8AC3E}">
        <p14:creationId xmlns:p14="http://schemas.microsoft.com/office/powerpoint/2010/main" val="388881094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a:t>
            </a:r>
            <a:r>
              <a:rPr lang="en-GB" dirty="0" smtClean="0"/>
              <a:t>-2014 FDIS closes 2 Nov 2015</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44</a:t>
            </a:fld>
            <a:endParaRPr lang="en-US"/>
          </a:p>
        </p:txBody>
      </p:sp>
      <p:sp>
        <p:nvSpPr>
          <p:cNvPr id="10" name="Content Placeholder 9"/>
          <p:cNvSpPr>
            <a:spLocks noGrp="1"/>
          </p:cNvSpPr>
          <p:nvPr>
            <p:ph idx="1"/>
          </p:nvPr>
        </p:nvSpPr>
        <p:spPr/>
        <p:txBody>
          <a:bodyPr/>
          <a:lstStyle/>
          <a:p>
            <a:r>
              <a:rPr lang="en-AU" dirty="0"/>
              <a:t>60 day pre-ballot</a:t>
            </a:r>
            <a:r>
              <a:rPr lang="en-AU" dirty="0" smtClean="0"/>
              <a:t>: </a:t>
            </a:r>
            <a:r>
              <a:rPr lang="en-AU" dirty="0" smtClean="0">
                <a:solidFill>
                  <a:srgbClr val="00B050"/>
                </a:solidFill>
              </a:rPr>
              <a:t>Passed and comment responses liaised</a:t>
            </a:r>
          </a:p>
          <a:p>
            <a:pPr lvl="1"/>
            <a:r>
              <a:rPr lang="en-AU" dirty="0" smtClean="0"/>
              <a:t>The submission of IEEE 802-2014 under the PSDO was approved by</a:t>
            </a:r>
            <a:r>
              <a:rPr lang="en-AU" dirty="0" smtClean="0">
                <a:solidFill>
                  <a:srgbClr val="FF0000"/>
                </a:solidFill>
              </a:rPr>
              <a:t> </a:t>
            </a:r>
            <a:r>
              <a:rPr lang="en-AU" dirty="0" smtClean="0"/>
              <a:t>802 EC in July 2014, and the 60 </a:t>
            </a:r>
            <a:r>
              <a:rPr lang="en-AU" dirty="0"/>
              <a:t>day </a:t>
            </a:r>
            <a:r>
              <a:rPr lang="en-AU" dirty="0" smtClean="0"/>
              <a:t>pre-ballot passed on 26 Oct 014</a:t>
            </a:r>
          </a:p>
          <a:p>
            <a:pPr lvl="2"/>
            <a:r>
              <a:rPr lang="en-AU" dirty="0"/>
              <a:t>Passed </a:t>
            </a:r>
            <a:r>
              <a:rPr lang="en-AU" dirty="0" smtClean="0"/>
              <a:t>11/0/6 </a:t>
            </a:r>
            <a:r>
              <a:rPr lang="en-AU" dirty="0"/>
              <a:t>on need for an ISO standard</a:t>
            </a:r>
          </a:p>
          <a:p>
            <a:pPr lvl="2"/>
            <a:r>
              <a:rPr lang="en-AU" dirty="0"/>
              <a:t>Passed </a:t>
            </a:r>
            <a:r>
              <a:rPr lang="en-AU" dirty="0" smtClean="0"/>
              <a:t>9/1/7 </a:t>
            </a:r>
            <a:r>
              <a:rPr lang="en-AU" dirty="0"/>
              <a:t>on submission to FDIS – China NB voted no</a:t>
            </a:r>
          </a:p>
          <a:p>
            <a:pPr lvl="2"/>
            <a:r>
              <a:rPr lang="en-AU" dirty="0"/>
              <a:t>A comment was received from China NB (see </a:t>
            </a:r>
            <a:r>
              <a:rPr lang="en-AU" dirty="0" smtClean="0"/>
              <a:t>N16084)</a:t>
            </a:r>
          </a:p>
          <a:p>
            <a:pPr lvl="1"/>
            <a:r>
              <a:rPr lang="en-AU" dirty="0"/>
              <a:t>Approval of the comment responses slipped through the cracks in </a:t>
            </a:r>
            <a:r>
              <a:rPr lang="en-AU" dirty="0" smtClean="0"/>
              <a:t>Nov 2014, </a:t>
            </a:r>
            <a:r>
              <a:rPr lang="en-AU" dirty="0"/>
              <a:t>but it was eventually approved by 802 EC </a:t>
            </a:r>
            <a:r>
              <a:rPr lang="en-AU" dirty="0" smtClean="0"/>
              <a:t>on </a:t>
            </a:r>
            <a:r>
              <a:rPr lang="en-AU" dirty="0"/>
              <a:t>16 Feb </a:t>
            </a:r>
            <a:r>
              <a:rPr lang="en-AU" dirty="0" smtClean="0"/>
              <a:t>2015</a:t>
            </a:r>
          </a:p>
          <a:p>
            <a:pPr lvl="2"/>
            <a:r>
              <a:rPr lang="en-AU" dirty="0" smtClean="0"/>
              <a:t>See N6133</a:t>
            </a:r>
          </a:p>
          <a:p>
            <a:r>
              <a:rPr lang="en-AU" dirty="0" smtClean="0"/>
              <a:t>FDIS ballot: </a:t>
            </a:r>
            <a:r>
              <a:rPr lang="en-AU" dirty="0" smtClean="0">
                <a:solidFill>
                  <a:schemeClr val="accent2"/>
                </a:solidFill>
              </a:rPr>
              <a:t>Closes 2 Nov 2015</a:t>
            </a:r>
          </a:p>
          <a:p>
            <a:pPr lvl="1"/>
            <a:r>
              <a:rPr lang="en-AU" dirty="0" smtClean="0"/>
              <a:t>It is likely the final standard will be known as ISO/IEC/IEEE 8802-A</a:t>
            </a:r>
            <a:endParaRPr lang="en-AU" dirty="0"/>
          </a:p>
          <a:p>
            <a:endParaRPr lang="en-AU" dirty="0" smtClean="0">
              <a:solidFill>
                <a:schemeClr val="accent2"/>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2559362672"/>
              </p:ext>
            </p:extLst>
          </p:nvPr>
        </p:nvGraphicFramePr>
        <p:xfrm>
          <a:off x="0" y="4648200"/>
          <a:ext cx="914400" cy="771525"/>
        </p:xfrm>
        <a:graphic>
          <a:graphicData uri="http://schemas.openxmlformats.org/presentationml/2006/ole">
            <mc:AlternateContent xmlns:mc="http://schemas.openxmlformats.org/markup-compatibility/2006">
              <mc:Choice xmlns:v="urn:schemas-microsoft-com:vml" Requires="v">
                <p:oleObj spid="_x0000_s214107"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0" y="46482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346093292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a:t>
            </a:r>
            <a:r>
              <a:rPr lang="en-GB" dirty="0"/>
              <a:t>1Xbx-2014 </a:t>
            </a:r>
            <a:r>
              <a:rPr lang="en-GB" dirty="0" smtClean="0"/>
              <a:t>is waiting for start of FDIS</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45</a:t>
            </a:fld>
            <a:endParaRPr lang="en-US"/>
          </a:p>
        </p:txBody>
      </p:sp>
      <p:sp>
        <p:nvSpPr>
          <p:cNvPr id="10" name="Content Placeholder 9"/>
          <p:cNvSpPr>
            <a:spLocks noGrp="1"/>
          </p:cNvSpPr>
          <p:nvPr>
            <p:ph idx="1"/>
          </p:nvPr>
        </p:nvSpPr>
        <p:spPr/>
        <p:txBody>
          <a:bodyPr/>
          <a:lstStyle/>
          <a:p>
            <a:r>
              <a:rPr lang="en-AU" dirty="0"/>
              <a:t>60 day pre-ballot</a:t>
            </a:r>
            <a:r>
              <a:rPr lang="en-AU" dirty="0" smtClean="0"/>
              <a:t>: </a:t>
            </a:r>
            <a:r>
              <a:rPr lang="en-AU" dirty="0" smtClean="0">
                <a:solidFill>
                  <a:srgbClr val="00B050"/>
                </a:solidFill>
              </a:rPr>
              <a:t>passed on 19 March 2015</a:t>
            </a:r>
            <a:endParaRPr lang="en-AU" dirty="0">
              <a:solidFill>
                <a:srgbClr val="00B050"/>
              </a:solidFill>
            </a:endParaRPr>
          </a:p>
          <a:p>
            <a:pPr lvl="1"/>
            <a:r>
              <a:rPr lang="en-AU" dirty="0" smtClean="0"/>
              <a:t>The </a:t>
            </a:r>
            <a:r>
              <a:rPr lang="en-AU" dirty="0"/>
              <a:t>submission of IEEE 802.1Xbx-2014 </a:t>
            </a:r>
            <a:r>
              <a:rPr lang="en-AU" dirty="0" smtClean="0"/>
              <a:t>after publication under the PSDO was approved by 802 EC in July 2014</a:t>
            </a:r>
          </a:p>
          <a:p>
            <a:pPr lvl="1"/>
            <a:r>
              <a:rPr lang="en-AU" dirty="0" smtClean="0"/>
              <a:t>The </a:t>
            </a:r>
            <a:r>
              <a:rPr lang="en-AU" dirty="0"/>
              <a:t>pre-ballot closed on </a:t>
            </a:r>
            <a:r>
              <a:rPr lang="en-AU" dirty="0" smtClean="0"/>
              <a:t>19 Mar 2015, </a:t>
            </a:r>
            <a:r>
              <a:rPr lang="en-AU" dirty="0"/>
              <a:t>and passed</a:t>
            </a:r>
          </a:p>
          <a:p>
            <a:pPr lvl="2"/>
            <a:r>
              <a:rPr lang="en-AU" dirty="0"/>
              <a:t>Passed </a:t>
            </a:r>
            <a:r>
              <a:rPr lang="en-AU" dirty="0" smtClean="0"/>
              <a:t>9/1/9 </a:t>
            </a:r>
            <a:r>
              <a:rPr lang="en-AU" dirty="0"/>
              <a:t>on need for an ISO </a:t>
            </a:r>
            <a:r>
              <a:rPr lang="en-AU" dirty="0" smtClean="0"/>
              <a:t>standard </a:t>
            </a:r>
            <a:r>
              <a:rPr lang="en-AU" dirty="0"/>
              <a:t>– China NB voted </a:t>
            </a:r>
            <a:r>
              <a:rPr lang="en-AU" dirty="0" smtClean="0"/>
              <a:t>no</a:t>
            </a:r>
            <a:endParaRPr lang="en-AU" dirty="0"/>
          </a:p>
          <a:p>
            <a:pPr lvl="2"/>
            <a:r>
              <a:rPr lang="en-AU" dirty="0"/>
              <a:t>Passed </a:t>
            </a:r>
            <a:r>
              <a:rPr lang="en-AU" dirty="0" smtClean="0"/>
              <a:t>8/1/10 </a:t>
            </a:r>
            <a:r>
              <a:rPr lang="en-AU" dirty="0"/>
              <a:t>on submission to FDIS – China NB voted no</a:t>
            </a:r>
          </a:p>
          <a:p>
            <a:pPr lvl="2"/>
            <a:r>
              <a:rPr lang="en-AU" dirty="0"/>
              <a:t>A comment was received from China NB (see </a:t>
            </a:r>
            <a:r>
              <a:rPr lang="en-AU" dirty="0" smtClean="0"/>
              <a:t>N16115)</a:t>
            </a:r>
          </a:p>
          <a:p>
            <a:pPr lvl="1"/>
            <a:r>
              <a:rPr lang="en-AU" dirty="0" smtClean="0"/>
              <a:t>802.1 WG responded to the comment in June 2015</a:t>
            </a:r>
          </a:p>
          <a:p>
            <a:pPr lvl="2"/>
            <a:r>
              <a:rPr lang="en-AU" dirty="0" smtClean="0"/>
              <a:t>See N16255</a:t>
            </a:r>
            <a:endParaRPr lang="en-AU" dirty="0"/>
          </a:p>
          <a:p>
            <a:r>
              <a:rPr lang="en-AU" dirty="0" smtClean="0"/>
              <a:t>FDIS </a:t>
            </a:r>
            <a:r>
              <a:rPr lang="en-AU" dirty="0"/>
              <a:t>ballot</a:t>
            </a:r>
            <a:r>
              <a:rPr lang="en-AU" dirty="0" smtClean="0"/>
              <a:t>: </a:t>
            </a:r>
            <a:r>
              <a:rPr lang="en-AU" dirty="0" smtClean="0">
                <a:solidFill>
                  <a:schemeClr val="accent6"/>
                </a:solidFill>
              </a:rPr>
              <a:t>waiting</a:t>
            </a:r>
          </a:p>
          <a:p>
            <a:pPr lvl="1"/>
            <a:r>
              <a:rPr lang="en-AU" dirty="0" smtClean="0"/>
              <a:t>FDIS ballot will start soon</a:t>
            </a:r>
          </a:p>
          <a:p>
            <a:pPr lvl="1"/>
            <a:r>
              <a:rPr lang="en-AU" dirty="0" smtClean="0"/>
              <a:t>Jodi </a:t>
            </a:r>
            <a:r>
              <a:rPr lang="en-AU" dirty="0" err="1" smtClean="0"/>
              <a:t>Haasz</a:t>
            </a:r>
            <a:r>
              <a:rPr lang="en-AU" dirty="0" smtClean="0"/>
              <a:t> has asked ISO for the likely ISO/IEC designation: 8802-1X:2014/Amd1</a:t>
            </a:r>
            <a:endParaRPr lang="en-AU" dirty="0"/>
          </a:p>
        </p:txBody>
      </p:sp>
      <p:graphicFrame>
        <p:nvGraphicFramePr>
          <p:cNvPr id="2" name="Object 1"/>
          <p:cNvGraphicFramePr>
            <a:graphicFrameLocks noChangeAspect="1"/>
          </p:cNvGraphicFramePr>
          <p:nvPr>
            <p:extLst>
              <p:ext uri="{D42A27DB-BD31-4B8C-83A1-F6EECF244321}">
                <p14:modId xmlns:p14="http://schemas.microsoft.com/office/powerpoint/2010/main" val="2715682938"/>
              </p:ext>
            </p:extLst>
          </p:nvPr>
        </p:nvGraphicFramePr>
        <p:xfrm>
          <a:off x="6324600" y="4419600"/>
          <a:ext cx="914400" cy="771525"/>
        </p:xfrm>
        <a:graphic>
          <a:graphicData uri="http://schemas.openxmlformats.org/presentationml/2006/ole">
            <mc:AlternateContent xmlns:mc="http://schemas.openxmlformats.org/markup-compatibility/2006">
              <mc:Choice xmlns:v="urn:schemas-microsoft-com:vml" Requires="v">
                <p:oleObj spid="_x0000_s220199"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6324600" y="44196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60397106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GB" dirty="0" smtClean="0"/>
              <a:t>1Q-Rev-2014 </a:t>
            </a:r>
            <a:r>
              <a:rPr lang="en-GB" dirty="0"/>
              <a:t>is waiting for start of FDIS</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46</a:t>
            </a:fld>
            <a:endParaRPr lang="en-US"/>
          </a:p>
        </p:txBody>
      </p:sp>
      <p:sp>
        <p:nvSpPr>
          <p:cNvPr id="10" name="Content Placeholder 9"/>
          <p:cNvSpPr>
            <a:spLocks noGrp="1"/>
          </p:cNvSpPr>
          <p:nvPr>
            <p:ph idx="1"/>
          </p:nvPr>
        </p:nvSpPr>
        <p:spPr/>
        <p:txBody>
          <a:bodyPr/>
          <a:lstStyle/>
          <a:p>
            <a:r>
              <a:rPr lang="en-AU" dirty="0"/>
              <a:t>60 day pre-ballot: </a:t>
            </a:r>
            <a:r>
              <a:rPr lang="en-AU" dirty="0">
                <a:solidFill>
                  <a:srgbClr val="00B050"/>
                </a:solidFill>
              </a:rPr>
              <a:t>passed on </a:t>
            </a:r>
            <a:r>
              <a:rPr lang="en-AU" dirty="0" smtClean="0">
                <a:solidFill>
                  <a:srgbClr val="00B050"/>
                </a:solidFill>
              </a:rPr>
              <a:t>23 March </a:t>
            </a:r>
            <a:r>
              <a:rPr lang="en-AU" dirty="0">
                <a:solidFill>
                  <a:srgbClr val="00B050"/>
                </a:solidFill>
              </a:rPr>
              <a:t>2015</a:t>
            </a:r>
            <a:endParaRPr lang="en-AU" dirty="0">
              <a:solidFill>
                <a:schemeClr val="accent2"/>
              </a:solidFill>
            </a:endParaRPr>
          </a:p>
          <a:p>
            <a:pPr lvl="1"/>
            <a:r>
              <a:rPr lang="en-AU" dirty="0" smtClean="0"/>
              <a:t>IEEE </a:t>
            </a:r>
            <a:r>
              <a:rPr lang="en-AU" dirty="0"/>
              <a:t>802.1Q-Rev-2014 has been published and </a:t>
            </a:r>
            <a:r>
              <a:rPr lang="en-AU" dirty="0" smtClean="0"/>
              <a:t>was submitted </a:t>
            </a:r>
            <a:r>
              <a:rPr lang="en-AU" dirty="0"/>
              <a:t>to SC 6 </a:t>
            </a:r>
            <a:r>
              <a:rPr lang="en-AU" dirty="0" smtClean="0"/>
              <a:t>for </a:t>
            </a:r>
            <a:r>
              <a:rPr lang="en-AU" dirty="0"/>
              <a:t>the 60 day </a:t>
            </a:r>
            <a:r>
              <a:rPr lang="en-AU" dirty="0" smtClean="0"/>
              <a:t>ballot</a:t>
            </a:r>
          </a:p>
          <a:p>
            <a:pPr lvl="1"/>
            <a:r>
              <a:rPr lang="en-AU" dirty="0"/>
              <a:t>The pre-ballot closed on 2</a:t>
            </a:r>
            <a:r>
              <a:rPr lang="en-AU" dirty="0" smtClean="0"/>
              <a:t>3 Mar </a:t>
            </a:r>
            <a:r>
              <a:rPr lang="en-AU" dirty="0"/>
              <a:t>2015, and passed</a:t>
            </a:r>
          </a:p>
          <a:p>
            <a:pPr lvl="2"/>
            <a:r>
              <a:rPr lang="en-AU" dirty="0"/>
              <a:t>Passed </a:t>
            </a:r>
            <a:r>
              <a:rPr lang="en-AU" dirty="0" smtClean="0"/>
              <a:t>11/1/6 </a:t>
            </a:r>
            <a:r>
              <a:rPr lang="en-AU" dirty="0"/>
              <a:t>on need for an ISO standard – China NB voted no</a:t>
            </a:r>
          </a:p>
          <a:p>
            <a:pPr lvl="2"/>
            <a:r>
              <a:rPr lang="en-AU" dirty="0"/>
              <a:t>Passed </a:t>
            </a:r>
            <a:r>
              <a:rPr lang="en-AU" dirty="0" smtClean="0"/>
              <a:t>11/1/6 </a:t>
            </a:r>
            <a:r>
              <a:rPr lang="en-AU" dirty="0"/>
              <a:t>on submission to FDIS – China NB voted no</a:t>
            </a:r>
          </a:p>
          <a:p>
            <a:pPr lvl="2"/>
            <a:r>
              <a:rPr lang="en-AU" dirty="0"/>
              <a:t>A comment was received from China NB (see </a:t>
            </a:r>
            <a:r>
              <a:rPr lang="en-AU" dirty="0" smtClean="0"/>
              <a:t>N16135)</a:t>
            </a:r>
          </a:p>
          <a:p>
            <a:pPr lvl="1"/>
            <a:r>
              <a:rPr lang="en-AU" dirty="0"/>
              <a:t>802.1 WG responded to the comment in June </a:t>
            </a:r>
            <a:r>
              <a:rPr lang="en-AU" dirty="0" smtClean="0"/>
              <a:t>2015</a:t>
            </a:r>
          </a:p>
          <a:p>
            <a:pPr lvl="2"/>
            <a:r>
              <a:rPr lang="en-AU" dirty="0"/>
              <a:t>See </a:t>
            </a:r>
            <a:r>
              <a:rPr lang="en-AU" dirty="0" smtClean="0"/>
              <a:t>N16255 (embedded on slide for </a:t>
            </a:r>
            <a:r>
              <a:rPr lang="en-AU" dirty="0"/>
              <a:t>IEEE 802.</a:t>
            </a:r>
            <a:r>
              <a:rPr lang="en-GB" dirty="0" smtClean="0"/>
              <a:t>1Xbx-2014)</a:t>
            </a:r>
            <a:endParaRPr lang="en-AU" dirty="0"/>
          </a:p>
          <a:p>
            <a:r>
              <a:rPr lang="en-AU" dirty="0" smtClean="0"/>
              <a:t>FDIS </a:t>
            </a:r>
            <a:r>
              <a:rPr lang="en-AU" dirty="0"/>
              <a:t>ballot</a:t>
            </a:r>
            <a:r>
              <a:rPr lang="en-AU" dirty="0" smtClean="0"/>
              <a:t>: </a:t>
            </a:r>
            <a:r>
              <a:rPr lang="en-AU" dirty="0">
                <a:solidFill>
                  <a:schemeClr val="accent6"/>
                </a:solidFill>
              </a:rPr>
              <a:t>waiting</a:t>
            </a:r>
          </a:p>
          <a:p>
            <a:pPr lvl="1"/>
            <a:r>
              <a:rPr lang="en-AU" dirty="0"/>
              <a:t>FDIS ballot will start </a:t>
            </a:r>
            <a:r>
              <a:rPr lang="en-AU" dirty="0" smtClean="0"/>
              <a:t>soon</a:t>
            </a:r>
          </a:p>
          <a:p>
            <a:pPr lvl="1"/>
            <a:r>
              <a:rPr lang="en-AU" dirty="0"/>
              <a:t>Jodi </a:t>
            </a:r>
            <a:r>
              <a:rPr lang="en-AU" dirty="0" err="1"/>
              <a:t>Haasz</a:t>
            </a:r>
            <a:r>
              <a:rPr lang="en-AU" dirty="0"/>
              <a:t> has asked ISO for the likely ISO/IEC </a:t>
            </a:r>
            <a:r>
              <a:rPr lang="en-AU" dirty="0" smtClean="0"/>
              <a:t>designation: 8802-1Q:2015</a:t>
            </a:r>
            <a:endParaRPr lang="en-AU" dirty="0"/>
          </a:p>
          <a:p>
            <a:endParaRPr lang="en-AU" dirty="0">
              <a:solidFill>
                <a:srgbClr val="FF0000"/>
              </a:solidFill>
            </a:endParaRPr>
          </a:p>
        </p:txBody>
      </p:sp>
    </p:spTree>
    <p:extLst>
      <p:ext uri="{BB962C8B-B14F-4D97-AF65-F5344CB8AC3E}">
        <p14:creationId xmlns:p14="http://schemas.microsoft.com/office/powerpoint/2010/main" val="165806034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a:t>
            </a:r>
            <a:r>
              <a:rPr lang="en-AU" dirty="0"/>
              <a:t>802.1AX-2014 </a:t>
            </a:r>
            <a:r>
              <a:rPr lang="en-GB" dirty="0" smtClean="0"/>
              <a:t>FDIS closes on 19 Nov 2015</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47</a:t>
            </a:fld>
            <a:endParaRPr lang="en-US"/>
          </a:p>
        </p:txBody>
      </p:sp>
      <p:sp>
        <p:nvSpPr>
          <p:cNvPr id="10" name="Content Placeholder 9"/>
          <p:cNvSpPr>
            <a:spLocks noGrp="1"/>
          </p:cNvSpPr>
          <p:nvPr>
            <p:ph idx="1"/>
          </p:nvPr>
        </p:nvSpPr>
        <p:spPr/>
        <p:txBody>
          <a:bodyPr/>
          <a:lstStyle/>
          <a:p>
            <a:r>
              <a:rPr lang="en-AU" dirty="0"/>
              <a:t>60 day pre-ballot</a:t>
            </a:r>
            <a:r>
              <a:rPr lang="en-AU" dirty="0" smtClean="0"/>
              <a:t>: </a:t>
            </a:r>
            <a:r>
              <a:rPr lang="en-AU" dirty="0" smtClean="0">
                <a:solidFill>
                  <a:srgbClr val="00B050"/>
                </a:solidFill>
              </a:rPr>
              <a:t>closed on 30 May 2015</a:t>
            </a:r>
            <a:endParaRPr lang="en-AU" dirty="0">
              <a:solidFill>
                <a:srgbClr val="00B050"/>
              </a:solidFill>
            </a:endParaRPr>
          </a:p>
          <a:p>
            <a:pPr lvl="1"/>
            <a:r>
              <a:rPr lang="en-AU" dirty="0" smtClean="0"/>
              <a:t>IEEE 802.1AX-2014 was liaised (N16142) to SC6 on 30 March 2015 for ratification under the PSDO process</a:t>
            </a:r>
          </a:p>
          <a:p>
            <a:pPr lvl="1"/>
            <a:r>
              <a:rPr lang="en-AU" dirty="0"/>
              <a:t>The 60-day pre-ballot ballot opened on </a:t>
            </a:r>
            <a:r>
              <a:rPr lang="en-AU" dirty="0" smtClean="0"/>
              <a:t>30 March 2015 </a:t>
            </a:r>
            <a:r>
              <a:rPr lang="en-AU" dirty="0"/>
              <a:t>and </a:t>
            </a:r>
            <a:r>
              <a:rPr lang="en-AU" dirty="0" smtClean="0"/>
              <a:t>closed </a:t>
            </a:r>
            <a:r>
              <a:rPr lang="en-AU" dirty="0"/>
              <a:t>on </a:t>
            </a:r>
            <a:r>
              <a:rPr lang="en-AU" dirty="0" smtClean="0"/>
              <a:t>30 May 2015</a:t>
            </a:r>
          </a:p>
          <a:p>
            <a:pPr lvl="1"/>
            <a:r>
              <a:rPr lang="en-AU" dirty="0" smtClean="0"/>
              <a:t>It passed with 100% approval and no comments</a:t>
            </a:r>
            <a:endParaRPr lang="en-AU" dirty="0"/>
          </a:p>
          <a:p>
            <a:r>
              <a:rPr lang="en-AU" dirty="0" smtClean="0"/>
              <a:t>FDIS ballot: </a:t>
            </a:r>
            <a:r>
              <a:rPr lang="en-AU" dirty="0" smtClean="0">
                <a:solidFill>
                  <a:schemeClr val="accent6"/>
                </a:solidFill>
              </a:rPr>
              <a:t>closes on 19 Nov 2015</a:t>
            </a:r>
            <a:endParaRPr lang="en-AU" dirty="0">
              <a:solidFill>
                <a:schemeClr val="accent6"/>
              </a:solidFill>
            </a:endParaRPr>
          </a:p>
          <a:p>
            <a:pPr lvl="1"/>
            <a:r>
              <a:rPr lang="en-AU" dirty="0"/>
              <a:t>FDIS ballot </a:t>
            </a:r>
            <a:r>
              <a:rPr lang="en-AU" dirty="0" smtClean="0"/>
              <a:t>will close on 19 Nov 2015</a:t>
            </a:r>
          </a:p>
          <a:p>
            <a:pPr lvl="1"/>
            <a:r>
              <a:rPr lang="en-AU" dirty="0" smtClean="0"/>
              <a:t>It will be known as 8802-1AX:2015</a:t>
            </a:r>
            <a:endParaRPr lang="en-AU" dirty="0"/>
          </a:p>
        </p:txBody>
      </p:sp>
    </p:spTree>
    <p:extLst>
      <p:ext uri="{BB962C8B-B14F-4D97-AF65-F5344CB8AC3E}">
        <p14:creationId xmlns:p14="http://schemas.microsoft.com/office/powerpoint/2010/main" val="192182746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802.1BR-2012</a:t>
            </a:r>
            <a:r>
              <a:rPr lang="en-GB" dirty="0" smtClean="0"/>
              <a:t> has been submitted to 60 day pre-ballot</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48</a:t>
            </a:fld>
            <a:endParaRPr lang="en-US"/>
          </a:p>
        </p:txBody>
      </p:sp>
      <p:sp>
        <p:nvSpPr>
          <p:cNvPr id="10" name="Content Placeholder 9"/>
          <p:cNvSpPr>
            <a:spLocks noGrp="1"/>
          </p:cNvSpPr>
          <p:nvPr>
            <p:ph idx="1"/>
          </p:nvPr>
        </p:nvSpPr>
        <p:spPr/>
        <p:txBody>
          <a:bodyPr/>
          <a:lstStyle/>
          <a:p>
            <a:r>
              <a:rPr lang="en-AU" dirty="0"/>
              <a:t>60 day pre-ballot</a:t>
            </a:r>
            <a:r>
              <a:rPr lang="en-AU" dirty="0" smtClean="0"/>
              <a:t>: </a:t>
            </a:r>
            <a:r>
              <a:rPr lang="en-AU" dirty="0" smtClean="0">
                <a:solidFill>
                  <a:schemeClr val="accent2"/>
                </a:solidFill>
              </a:rPr>
              <a:t>Waiting for start</a:t>
            </a:r>
            <a:endParaRPr lang="en-AU" dirty="0">
              <a:solidFill>
                <a:schemeClr val="accent2"/>
              </a:solidFill>
            </a:endParaRPr>
          </a:p>
          <a:p>
            <a:pPr lvl="1"/>
            <a:r>
              <a:rPr lang="en-AU" dirty="0" smtClean="0"/>
              <a:t>IEEE 802.1BR-2012 was liaised (N16151) to SC6 on 7 April 2015 to allow them to become familiar with it before submission for approval under the PSDO process</a:t>
            </a:r>
          </a:p>
          <a:p>
            <a:pPr lvl="1"/>
            <a:r>
              <a:rPr lang="en-AU" dirty="0" smtClean="0"/>
              <a:t>Formal submission occurred in July 2015</a:t>
            </a:r>
          </a:p>
          <a:p>
            <a:pPr lvl="1"/>
            <a:r>
              <a:rPr lang="en-AU" dirty="0" smtClean="0"/>
              <a:t>The ballot will close on 29 Sept 2015</a:t>
            </a:r>
          </a:p>
          <a:p>
            <a:r>
              <a:rPr lang="en-AU" dirty="0" smtClean="0"/>
              <a:t>FDIS ballot: </a:t>
            </a:r>
            <a:endParaRPr lang="en-AU" dirty="0"/>
          </a:p>
          <a:p>
            <a:endParaRPr lang="en-AU" dirty="0" smtClean="0">
              <a:solidFill>
                <a:schemeClr val="accent2"/>
              </a:solidFill>
            </a:endParaRPr>
          </a:p>
        </p:txBody>
      </p:sp>
    </p:spTree>
    <p:extLst>
      <p:ext uri="{BB962C8B-B14F-4D97-AF65-F5344CB8AC3E}">
        <p14:creationId xmlns:p14="http://schemas.microsoft.com/office/powerpoint/2010/main" val="352599217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802.1BA-2011</a:t>
            </a:r>
            <a:r>
              <a:rPr lang="en-GB" dirty="0" smtClean="0"/>
              <a:t> </a:t>
            </a:r>
            <a:r>
              <a:rPr lang="en-GB" dirty="0"/>
              <a:t>has been submitted to 60 day pre-ballot</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49</a:t>
            </a:fld>
            <a:endParaRPr lang="en-US"/>
          </a:p>
        </p:txBody>
      </p:sp>
      <p:sp>
        <p:nvSpPr>
          <p:cNvPr id="10" name="Content Placeholder 9"/>
          <p:cNvSpPr>
            <a:spLocks noGrp="1"/>
          </p:cNvSpPr>
          <p:nvPr>
            <p:ph idx="1"/>
          </p:nvPr>
        </p:nvSpPr>
        <p:spPr/>
        <p:txBody>
          <a:bodyPr/>
          <a:lstStyle/>
          <a:p>
            <a:r>
              <a:rPr lang="en-AU" dirty="0"/>
              <a:t>60 day pre-ballot</a:t>
            </a:r>
            <a:r>
              <a:rPr lang="en-AU" dirty="0" smtClean="0"/>
              <a:t>: </a:t>
            </a:r>
            <a:r>
              <a:rPr lang="en-AU" dirty="0">
                <a:solidFill>
                  <a:schemeClr val="accent2"/>
                </a:solidFill>
              </a:rPr>
              <a:t>Waiting for start</a:t>
            </a:r>
          </a:p>
          <a:p>
            <a:pPr lvl="1"/>
            <a:r>
              <a:rPr lang="en-AU" dirty="0" smtClean="0"/>
              <a:t>IEEE 802.1BA-2011 was liaised (N16149) to SC6 on 7 April 2015 to allow them to become familiar with it before submission for approval under the PSDO process</a:t>
            </a:r>
          </a:p>
          <a:p>
            <a:pPr lvl="1"/>
            <a:r>
              <a:rPr lang="en-AU" dirty="0"/>
              <a:t>Formal submission occurred in July </a:t>
            </a:r>
            <a:r>
              <a:rPr lang="en-AU" dirty="0" smtClean="0"/>
              <a:t>2015</a:t>
            </a:r>
          </a:p>
          <a:p>
            <a:pPr lvl="1"/>
            <a:r>
              <a:rPr lang="en-AU" dirty="0"/>
              <a:t>The ballot will close on 29 Sept </a:t>
            </a:r>
            <a:r>
              <a:rPr lang="en-AU" dirty="0" smtClean="0"/>
              <a:t>2015</a:t>
            </a:r>
          </a:p>
          <a:p>
            <a:r>
              <a:rPr lang="en-AU" dirty="0" smtClean="0"/>
              <a:t>FDIS ballot: </a:t>
            </a:r>
            <a:endParaRPr lang="en-AU" dirty="0"/>
          </a:p>
          <a:p>
            <a:endParaRPr lang="en-AU" dirty="0" smtClean="0">
              <a:solidFill>
                <a:schemeClr val="accent2"/>
              </a:solidFill>
            </a:endParaRPr>
          </a:p>
        </p:txBody>
      </p:sp>
    </p:spTree>
    <p:extLst>
      <p:ext uri="{BB962C8B-B14F-4D97-AF65-F5344CB8AC3E}">
        <p14:creationId xmlns:p14="http://schemas.microsoft.com/office/powerpoint/2010/main" val="10693219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37B97089-911D-4B51-9A41-20DA9337DAE6}" type="slidenum">
              <a:rPr lang="en-US" smtClean="0"/>
              <a:pPr>
                <a:defRPr/>
              </a:pPr>
              <a:t>5</a:t>
            </a:fld>
            <a:endParaRPr lang="en-US"/>
          </a:p>
        </p:txBody>
      </p:sp>
      <p:sp>
        <p:nvSpPr>
          <p:cNvPr id="8196" name="Rectangle 6"/>
          <p:cNvSpPr>
            <a:spLocks noGrp="1" noChangeArrowheads="1"/>
          </p:cNvSpPr>
          <p:nvPr>
            <p:ph type="title"/>
          </p:nvPr>
        </p:nvSpPr>
        <p:spPr/>
        <p:txBody>
          <a:bodyPr/>
          <a:lstStyle/>
          <a:p>
            <a:r>
              <a:rPr lang="en-US" smtClean="0"/>
              <a:t>Links are available to a variety of other useful resources</a:t>
            </a:r>
          </a:p>
        </p:txBody>
      </p:sp>
      <p:sp>
        <p:nvSpPr>
          <p:cNvPr id="8197" name="Rectangle 7"/>
          <p:cNvSpPr>
            <a:spLocks noGrp="1" noChangeArrowheads="1"/>
          </p:cNvSpPr>
          <p:nvPr>
            <p:ph type="body" idx="1"/>
          </p:nvPr>
        </p:nvSpPr>
        <p:spPr/>
        <p:txBody>
          <a:bodyPr/>
          <a:lstStyle/>
          <a:p>
            <a:pPr lvl="1"/>
            <a:r>
              <a:rPr lang="en-US" smtClean="0"/>
              <a:t>Link to IEEE Disclosure of Affiliation </a:t>
            </a:r>
          </a:p>
          <a:p>
            <a:pPr lvl="2"/>
            <a:r>
              <a:rPr lang="en-US" smtClean="0">
                <a:hlinkClick r:id="rId3"/>
              </a:rPr>
              <a:t>http://standards.ieee.org/faqs/affiliationFAQ.html</a:t>
            </a:r>
            <a:endParaRPr lang="en-US" smtClean="0"/>
          </a:p>
          <a:p>
            <a:pPr lvl="1"/>
            <a:r>
              <a:rPr lang="en-US" smtClean="0"/>
              <a:t>Links to IEEE Antitrust Guidelines</a:t>
            </a:r>
          </a:p>
          <a:p>
            <a:pPr lvl="2"/>
            <a:r>
              <a:rPr lang="en-US" smtClean="0">
                <a:hlinkClick r:id="rId4"/>
              </a:rPr>
              <a:t>http://standards.ieee.org/resources/antitrust-guidelines.pdf</a:t>
            </a:r>
            <a:endParaRPr lang="en-US" smtClean="0"/>
          </a:p>
          <a:p>
            <a:pPr lvl="1"/>
            <a:r>
              <a:rPr lang="en-US" smtClean="0"/>
              <a:t>Link to IEEE Code of Ethics</a:t>
            </a:r>
          </a:p>
          <a:p>
            <a:pPr lvl="2"/>
            <a:r>
              <a:rPr lang="en-US" smtClean="0">
                <a:hlinkClick r:id="rId5"/>
              </a:rPr>
              <a:t>http://www.ieee.org/web/membership/ethics/code_ethics.html</a:t>
            </a:r>
            <a:endParaRPr lang="en-US" smtClean="0"/>
          </a:p>
          <a:p>
            <a:pPr lvl="1"/>
            <a:r>
              <a:rPr lang="en-US" smtClean="0"/>
              <a:t>Link to IEEE Patent Policy</a:t>
            </a:r>
          </a:p>
          <a:p>
            <a:pPr lvl="2"/>
            <a:r>
              <a:rPr lang="en-US" smtClean="0">
                <a:hlinkClick r:id="rId6"/>
              </a:rPr>
              <a:t>http://standards.ieee.org/board/pat/pat-slideset.ppt</a:t>
            </a:r>
            <a:endParaRPr lang="en-US" smtClean="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802.22a will be</a:t>
            </a:r>
            <a:r>
              <a:rPr lang="en-GB" dirty="0" smtClean="0"/>
              <a:t> </a:t>
            </a:r>
            <a:r>
              <a:rPr lang="en-GB" dirty="0"/>
              <a:t>submitted to 60 day </a:t>
            </a:r>
            <a:r>
              <a:rPr lang="en-GB" dirty="0" smtClean="0"/>
              <a:t>pre-ballot soon</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50</a:t>
            </a:fld>
            <a:endParaRPr lang="en-US"/>
          </a:p>
        </p:txBody>
      </p:sp>
      <p:sp>
        <p:nvSpPr>
          <p:cNvPr id="10" name="Content Placeholder 9"/>
          <p:cNvSpPr>
            <a:spLocks noGrp="1"/>
          </p:cNvSpPr>
          <p:nvPr>
            <p:ph idx="1"/>
          </p:nvPr>
        </p:nvSpPr>
        <p:spPr/>
        <p:txBody>
          <a:bodyPr/>
          <a:lstStyle/>
          <a:p>
            <a:r>
              <a:rPr lang="en-AU" dirty="0"/>
              <a:t>60 day pre-ballot</a:t>
            </a:r>
            <a:r>
              <a:rPr lang="en-AU" dirty="0" smtClean="0"/>
              <a:t>: </a:t>
            </a:r>
            <a:r>
              <a:rPr lang="en-AU" dirty="0" smtClean="0">
                <a:solidFill>
                  <a:schemeClr val="accent2"/>
                </a:solidFill>
              </a:rPr>
              <a:t>Will be submitted soon</a:t>
            </a:r>
            <a:endParaRPr lang="en-AU" dirty="0">
              <a:solidFill>
                <a:schemeClr val="accent2"/>
              </a:solidFill>
            </a:endParaRPr>
          </a:p>
          <a:p>
            <a:pPr lvl="1"/>
            <a:r>
              <a:rPr lang="en-AU" dirty="0" smtClean="0"/>
              <a:t>IEEE 802.22a was liaised in July 2015 to SC6  to allow them to become familiar with it before submission for approval under the PSDO process</a:t>
            </a:r>
          </a:p>
          <a:p>
            <a:pPr lvl="1"/>
            <a:r>
              <a:rPr lang="en-AU" dirty="0" smtClean="0"/>
              <a:t>It has been approved for submission to a 60 day pre-ballot at some point in the future</a:t>
            </a:r>
          </a:p>
          <a:p>
            <a:pPr lvl="2"/>
            <a:r>
              <a:rPr lang="en-AU" dirty="0" smtClean="0">
                <a:solidFill>
                  <a:srgbClr val="FF0000"/>
                </a:solidFill>
              </a:rPr>
              <a:t>When?</a:t>
            </a:r>
          </a:p>
          <a:p>
            <a:r>
              <a:rPr lang="en-AU" dirty="0" smtClean="0"/>
              <a:t>FDIS ballot: </a:t>
            </a:r>
            <a:endParaRPr lang="en-AU" dirty="0"/>
          </a:p>
          <a:p>
            <a:endParaRPr lang="en-AU" dirty="0" smtClean="0">
              <a:solidFill>
                <a:schemeClr val="accent2"/>
              </a:solidFill>
            </a:endParaRPr>
          </a:p>
        </p:txBody>
      </p:sp>
    </p:spTree>
    <p:extLst>
      <p:ext uri="{BB962C8B-B14F-4D97-AF65-F5344CB8AC3E}">
        <p14:creationId xmlns:p14="http://schemas.microsoft.com/office/powerpoint/2010/main" val="222561727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802.3bx will be</a:t>
            </a:r>
            <a:r>
              <a:rPr lang="en-GB" dirty="0" smtClean="0"/>
              <a:t> </a:t>
            </a:r>
            <a:r>
              <a:rPr lang="en-GB" dirty="0"/>
              <a:t>submitted to 60 day </a:t>
            </a:r>
            <a:r>
              <a:rPr lang="en-GB" dirty="0" smtClean="0"/>
              <a:t>pre-ballot soon</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51</a:t>
            </a:fld>
            <a:endParaRPr lang="en-US"/>
          </a:p>
        </p:txBody>
      </p:sp>
      <p:sp>
        <p:nvSpPr>
          <p:cNvPr id="10" name="Content Placeholder 9"/>
          <p:cNvSpPr>
            <a:spLocks noGrp="1"/>
          </p:cNvSpPr>
          <p:nvPr>
            <p:ph idx="1"/>
          </p:nvPr>
        </p:nvSpPr>
        <p:spPr/>
        <p:txBody>
          <a:bodyPr/>
          <a:lstStyle/>
          <a:p>
            <a:r>
              <a:rPr lang="en-AU" dirty="0"/>
              <a:t>60 day pre-ballot</a:t>
            </a:r>
            <a:r>
              <a:rPr lang="en-AU" dirty="0" smtClean="0"/>
              <a:t>: </a:t>
            </a:r>
            <a:r>
              <a:rPr lang="en-AU" dirty="0" smtClean="0">
                <a:solidFill>
                  <a:schemeClr val="accent2"/>
                </a:solidFill>
              </a:rPr>
              <a:t>Will be submitted after publication</a:t>
            </a:r>
            <a:endParaRPr lang="en-AU" dirty="0">
              <a:solidFill>
                <a:schemeClr val="accent2"/>
              </a:solidFill>
            </a:endParaRPr>
          </a:p>
          <a:p>
            <a:pPr lvl="1"/>
            <a:r>
              <a:rPr lang="en-AU" dirty="0" smtClean="0"/>
              <a:t>IEEE 802.3bx is up for </a:t>
            </a:r>
            <a:r>
              <a:rPr lang="en-AU" dirty="0" err="1" smtClean="0"/>
              <a:t>RevCom</a:t>
            </a:r>
            <a:r>
              <a:rPr lang="en-AU" dirty="0" smtClean="0"/>
              <a:t> approval in Sept 2015</a:t>
            </a:r>
          </a:p>
          <a:p>
            <a:pPr lvl="1"/>
            <a:r>
              <a:rPr lang="en-AU" dirty="0" smtClean="0"/>
              <a:t>It has previously been liaised to SC6  to allow them to become familiar with it before submission for approval under the PSDO process</a:t>
            </a:r>
          </a:p>
          <a:p>
            <a:pPr lvl="1"/>
            <a:r>
              <a:rPr lang="en-AU" dirty="0" smtClean="0"/>
              <a:t>It will be submitted to 60 day pre-ballot after publication</a:t>
            </a:r>
          </a:p>
          <a:p>
            <a:pPr lvl="2"/>
            <a:r>
              <a:rPr lang="en-AU" dirty="0" smtClean="0">
                <a:solidFill>
                  <a:srgbClr val="FF0000"/>
                </a:solidFill>
              </a:rPr>
              <a:t>When is that?</a:t>
            </a:r>
          </a:p>
          <a:p>
            <a:r>
              <a:rPr lang="en-AU" dirty="0" smtClean="0"/>
              <a:t>FDIS ballot: </a:t>
            </a:r>
            <a:endParaRPr lang="en-AU" dirty="0"/>
          </a:p>
          <a:p>
            <a:endParaRPr lang="en-AU" dirty="0" smtClean="0">
              <a:solidFill>
                <a:schemeClr val="accent2"/>
              </a:solidFill>
            </a:endParaRPr>
          </a:p>
        </p:txBody>
      </p:sp>
    </p:spTree>
    <p:extLst>
      <p:ext uri="{BB962C8B-B14F-4D97-AF65-F5344CB8AC3E}">
        <p14:creationId xmlns:p14="http://schemas.microsoft.com/office/powerpoint/2010/main" val="251188388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The next SC6 meeting will be in February 2016  in Xi'an, China </a:t>
            </a:r>
            <a:endParaRPr lang="en-AU" dirty="0"/>
          </a:p>
        </p:txBody>
      </p:sp>
      <p:sp>
        <p:nvSpPr>
          <p:cNvPr id="3" name="Content Placeholder 2"/>
          <p:cNvSpPr>
            <a:spLocks noGrp="1"/>
          </p:cNvSpPr>
          <p:nvPr>
            <p:ph sz="half" idx="1"/>
          </p:nvPr>
        </p:nvSpPr>
        <p:spPr/>
        <p:txBody>
          <a:bodyPr/>
          <a:lstStyle/>
          <a:p>
            <a:r>
              <a:rPr lang="en-AU" dirty="0" smtClean="0"/>
              <a:t>Meeting</a:t>
            </a:r>
          </a:p>
          <a:p>
            <a:pPr lvl="1"/>
            <a:r>
              <a:rPr lang="en-AU" dirty="0" smtClean="0"/>
              <a:t>ISO/IEC JTC1/SC6</a:t>
            </a:r>
          </a:p>
          <a:p>
            <a:r>
              <a:rPr lang="en-AU" dirty="0" smtClean="0"/>
              <a:t>Host</a:t>
            </a:r>
          </a:p>
          <a:p>
            <a:pPr lvl="1"/>
            <a:r>
              <a:rPr lang="en-US" dirty="0" smtClean="0"/>
              <a:t>China</a:t>
            </a:r>
          </a:p>
          <a:p>
            <a:r>
              <a:rPr lang="en-AU" dirty="0" smtClean="0"/>
              <a:t>Date</a:t>
            </a:r>
          </a:p>
          <a:p>
            <a:pPr lvl="1"/>
            <a:r>
              <a:rPr lang="en-AU" dirty="0" smtClean="0"/>
              <a:t>Week of 29 February</a:t>
            </a:r>
          </a:p>
          <a:p>
            <a:r>
              <a:rPr lang="en-AU" dirty="0" smtClean="0"/>
              <a:t>Location</a:t>
            </a:r>
          </a:p>
          <a:p>
            <a:pPr lvl="1"/>
            <a:r>
              <a:rPr lang="en-AU" dirty="0" smtClean="0"/>
              <a:t>Xi'an, China </a:t>
            </a:r>
          </a:p>
        </p:txBody>
      </p:sp>
      <p:sp>
        <p:nvSpPr>
          <p:cNvPr id="6" name="Content Placeholder 5"/>
          <p:cNvSpPr>
            <a:spLocks noGrp="1"/>
          </p:cNvSpPr>
          <p:nvPr>
            <p:ph sz="half" idx="2"/>
          </p:nvPr>
        </p:nvSpPr>
        <p:spPr/>
        <p:txBody>
          <a:bodyPr/>
          <a:lstStyle/>
          <a:p>
            <a:r>
              <a:rPr lang="en-AU" dirty="0" smtClean="0"/>
              <a:t>Deadlines</a:t>
            </a:r>
          </a:p>
          <a:p>
            <a:pPr lvl="1"/>
            <a:r>
              <a:rPr lang="en-GB" altLang="en-US" dirty="0" smtClean="0"/>
              <a:t>Documents for decision:</a:t>
            </a:r>
          </a:p>
          <a:p>
            <a:pPr lvl="2"/>
            <a:r>
              <a:rPr lang="en-GB" altLang="en-US" dirty="0" smtClean="0"/>
              <a:t>15 Jan 2016</a:t>
            </a:r>
          </a:p>
          <a:p>
            <a:pPr lvl="1"/>
            <a:r>
              <a:rPr lang="en-GB" altLang="en-US" dirty="0"/>
              <a:t>Documents for </a:t>
            </a:r>
            <a:r>
              <a:rPr lang="en-GB" altLang="en-US" dirty="0" smtClean="0"/>
              <a:t>information:</a:t>
            </a:r>
          </a:p>
          <a:p>
            <a:pPr lvl="2"/>
            <a:r>
              <a:rPr lang="en-GB" altLang="en-US" dirty="0" smtClean="0"/>
              <a:t>5 Feb 2016</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52</a:t>
            </a:fld>
            <a:endParaRPr lang="en-US"/>
          </a:p>
        </p:txBody>
      </p:sp>
    </p:spTree>
    <p:extLst>
      <p:ext uri="{BB962C8B-B14F-4D97-AF65-F5344CB8AC3E}">
        <p14:creationId xmlns:p14="http://schemas.microsoft.com/office/powerpoint/2010/main" val="115851015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Volunteers will be sought for the IEEE 802 delegation to SC6 in February 2016</a:t>
            </a:r>
            <a:endParaRPr lang="en-AU" dirty="0"/>
          </a:p>
        </p:txBody>
      </p:sp>
      <p:sp>
        <p:nvSpPr>
          <p:cNvPr id="3" name="Content Placeholder 2"/>
          <p:cNvSpPr>
            <a:spLocks noGrp="1"/>
          </p:cNvSpPr>
          <p:nvPr>
            <p:ph idx="1"/>
          </p:nvPr>
        </p:nvSpPr>
        <p:spPr/>
        <p:txBody>
          <a:bodyPr/>
          <a:lstStyle/>
          <a:p>
            <a:pPr lvl="1"/>
            <a:r>
              <a:rPr lang="en-AU" dirty="0" smtClean="0"/>
              <a:t>It is likely that Adrian Stephens will not be available to represent IEEE 802 in February 2016 …</a:t>
            </a:r>
          </a:p>
          <a:p>
            <a:pPr lvl="1"/>
            <a:r>
              <a:rPr lang="en-AU" dirty="0" smtClean="0"/>
              <a:t>… but he believes that IEEE 802 will need a delegate to attend,</a:t>
            </a:r>
            <a:r>
              <a:rPr lang="en-GB" dirty="0"/>
              <a:t> </a:t>
            </a:r>
            <a:r>
              <a:rPr lang="en-GB" dirty="0" smtClean="0"/>
              <a:t>ideally an </a:t>
            </a:r>
            <a:r>
              <a:rPr lang="en-GB" dirty="0" err="1"/>
              <a:t>HoD</a:t>
            </a:r>
            <a:r>
              <a:rPr lang="en-GB" dirty="0"/>
              <a:t> who speaks </a:t>
            </a:r>
            <a:r>
              <a:rPr lang="en-GB" dirty="0" smtClean="0"/>
              <a:t>Chinese</a:t>
            </a:r>
          </a:p>
          <a:p>
            <a:pPr lvl="2"/>
            <a:r>
              <a:rPr lang="en-AU" dirty="0"/>
              <a:t>With a new Chair and a meeting in </a:t>
            </a:r>
            <a:r>
              <a:rPr lang="en-AU" dirty="0" smtClean="0"/>
              <a:t>China there may be quite </a:t>
            </a:r>
            <a:r>
              <a:rPr lang="en-AU" dirty="0"/>
              <a:t>a few new </a:t>
            </a:r>
            <a:r>
              <a:rPr lang="en-AU" dirty="0" smtClean="0"/>
              <a:t>items of interest to IEEE 802</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53</a:t>
            </a:fld>
            <a:endParaRPr lang="en-US"/>
          </a:p>
        </p:txBody>
      </p:sp>
    </p:spTree>
    <p:extLst>
      <p:ext uri="{BB962C8B-B14F-4D97-AF65-F5344CB8AC3E}">
        <p14:creationId xmlns:p14="http://schemas.microsoft.com/office/powerpoint/2010/main" val="87166882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All the security proposal based on </a:t>
            </a:r>
            <a:r>
              <a:rPr lang="en-AU" dirty="0" err="1" smtClean="0"/>
              <a:t>TePA</a:t>
            </a:r>
            <a:r>
              <a:rPr lang="en-AU" dirty="0" smtClean="0"/>
              <a:t>  in SC6 appear to be on hold or abandoned</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172735247"/>
              </p:ext>
            </p:extLst>
          </p:nvPr>
        </p:nvGraphicFramePr>
        <p:xfrm>
          <a:off x="685800" y="1981200"/>
          <a:ext cx="7772400" cy="3962400"/>
        </p:xfrm>
        <a:graphic>
          <a:graphicData uri="http://schemas.openxmlformats.org/drawingml/2006/table">
            <a:tbl>
              <a:tblPr firstRow="1" bandRow="1">
                <a:tableStyleId>{21E4AEA4-8DFA-4A89-87EB-49C32662AFE0}</a:tableStyleId>
              </a:tblPr>
              <a:tblGrid>
                <a:gridCol w="1143000"/>
                <a:gridCol w="1524000"/>
                <a:gridCol w="1676400"/>
                <a:gridCol w="1447800"/>
                <a:gridCol w="1981200"/>
              </a:tblGrid>
              <a:tr h="370840">
                <a:tc>
                  <a:txBody>
                    <a:bodyPr/>
                    <a:lstStyle/>
                    <a:p>
                      <a:r>
                        <a:rPr lang="en-AU" sz="1600" dirty="0" smtClean="0"/>
                        <a:t>Proposal</a:t>
                      </a:r>
                      <a:endParaRPr lang="en-AU" sz="1600" dirty="0"/>
                    </a:p>
                  </a:txBody>
                  <a:tcPr/>
                </a:tc>
                <a:tc>
                  <a:txBody>
                    <a:bodyPr/>
                    <a:lstStyle/>
                    <a:p>
                      <a:r>
                        <a:rPr lang="en-AU" sz="1600" dirty="0" smtClean="0"/>
                        <a:t>Equivalent</a:t>
                      </a:r>
                      <a:endParaRPr lang="en-AU" sz="1600" dirty="0"/>
                    </a:p>
                  </a:txBody>
                  <a:tcPr/>
                </a:tc>
                <a:tc>
                  <a:txBody>
                    <a:bodyPr/>
                    <a:lstStyle/>
                    <a:p>
                      <a:r>
                        <a:rPr lang="en-AU" sz="1600" dirty="0" smtClean="0"/>
                        <a:t>Chinese standard?</a:t>
                      </a:r>
                      <a:endParaRPr lang="en-AU" sz="1600" dirty="0" smtClean="0">
                        <a:solidFill>
                          <a:srgbClr val="FF0000"/>
                        </a:solidFill>
                      </a:endParaRPr>
                    </a:p>
                  </a:txBody>
                  <a:tcPr/>
                </a:tc>
                <a:tc>
                  <a:txBody>
                    <a:bodyPr/>
                    <a:lstStyle/>
                    <a:p>
                      <a:r>
                        <a:rPr lang="en-AU" sz="1600" dirty="0" smtClean="0"/>
                        <a:t>NP proposal in WG1?</a:t>
                      </a:r>
                      <a:endParaRPr lang="en-AU" sz="1600" dirty="0"/>
                    </a:p>
                  </a:txBody>
                  <a:tcPr/>
                </a:tc>
                <a:tc>
                  <a:txBody>
                    <a:bodyPr/>
                    <a:lstStyle/>
                    <a:p>
                      <a:r>
                        <a:rPr lang="en-AU" sz="1600" dirty="0" smtClean="0"/>
                        <a:t>Implemented?</a:t>
                      </a:r>
                      <a:endParaRPr lang="en-AU" sz="1600" dirty="0"/>
                    </a:p>
                  </a:txBody>
                  <a:tcPr/>
                </a:tc>
              </a:tr>
              <a:tr h="370840">
                <a:tc>
                  <a:txBody>
                    <a:bodyPr/>
                    <a:lstStyle/>
                    <a:p>
                      <a:r>
                        <a:rPr lang="en-AU" sz="1600" dirty="0" smtClean="0"/>
                        <a:t>TEPA-AC</a:t>
                      </a:r>
                      <a:endParaRPr lang="en-AU" sz="1600" dirty="0"/>
                    </a:p>
                  </a:txBody>
                  <a:tcPr/>
                </a:tc>
                <a:tc>
                  <a:txBody>
                    <a:bodyPr/>
                    <a:lstStyle/>
                    <a:p>
                      <a:r>
                        <a:rPr lang="en-AU" sz="1600" dirty="0" smtClean="0"/>
                        <a:t>Subset</a:t>
                      </a:r>
                      <a:r>
                        <a:rPr lang="en-AU" sz="1600" baseline="0" dirty="0" smtClean="0"/>
                        <a:t> of </a:t>
                      </a:r>
                      <a:r>
                        <a:rPr lang="en-AU" sz="1600" dirty="0" smtClean="0"/>
                        <a:t> 802.1X</a:t>
                      </a:r>
                      <a:endParaRPr lang="en-AU" sz="1600" dirty="0"/>
                    </a:p>
                  </a:txBody>
                  <a:tcPr/>
                </a:tc>
                <a:tc>
                  <a:txBody>
                    <a:bodyPr/>
                    <a:lstStyle/>
                    <a:p>
                      <a:r>
                        <a:rPr lang="en-AU" sz="1600" dirty="0" smtClean="0"/>
                        <a:t>Yes</a:t>
                      </a:r>
                      <a:endParaRPr lang="en-AU" sz="1600" dirty="0"/>
                    </a:p>
                  </a:txBody>
                  <a:tcPr/>
                </a:tc>
                <a:tc>
                  <a:txBody>
                    <a:bodyPr/>
                    <a:lstStyle/>
                    <a:p>
                      <a:r>
                        <a:rPr lang="en-AU" sz="1600" dirty="0" smtClean="0"/>
                        <a:t>Not yet</a:t>
                      </a:r>
                      <a:endParaRPr lang="en-AU" sz="1600" dirty="0"/>
                    </a:p>
                  </a:txBody>
                  <a:tcPr/>
                </a:tc>
                <a:tc>
                  <a:txBody>
                    <a:bodyPr/>
                    <a:lstStyle/>
                    <a:p>
                      <a:r>
                        <a:rPr lang="en-AU" sz="1600" dirty="0" smtClean="0"/>
                        <a:t>Not known</a:t>
                      </a:r>
                      <a:r>
                        <a:rPr lang="en-AU" sz="1600" baseline="0" dirty="0" smtClean="0"/>
                        <a:t> </a:t>
                      </a:r>
                      <a:endParaRPr lang="en-AU" sz="1600" dirty="0"/>
                    </a:p>
                  </a:txBody>
                  <a:tcPr/>
                </a:tc>
              </a:tr>
              <a:tr h="370840">
                <a:tc>
                  <a:txBody>
                    <a:bodyPr/>
                    <a:lstStyle/>
                    <a:p>
                      <a:r>
                        <a:rPr lang="en-AU" sz="1600" dirty="0" err="1" smtClean="0"/>
                        <a:t>TLSec</a:t>
                      </a:r>
                      <a:endParaRPr lang="en-AU" sz="1600" dirty="0"/>
                    </a:p>
                  </a:txBody>
                  <a:tcPr/>
                </a:tc>
                <a:tc>
                  <a:txBody>
                    <a:bodyPr/>
                    <a:lstStyle/>
                    <a:p>
                      <a:r>
                        <a:rPr lang="en-AU" sz="1600" dirty="0" smtClean="0"/>
                        <a:t>Subset</a:t>
                      </a:r>
                      <a:r>
                        <a:rPr lang="en-AU" sz="1600" baseline="0" dirty="0" smtClean="0"/>
                        <a:t> of </a:t>
                      </a:r>
                      <a:r>
                        <a:rPr lang="en-AU" sz="1600" dirty="0" smtClean="0"/>
                        <a:t>802.1AE</a:t>
                      </a:r>
                      <a:endParaRPr lang="en-AU" sz="1600" dirty="0"/>
                    </a:p>
                  </a:txBody>
                  <a:tcPr/>
                </a:tc>
                <a:tc>
                  <a:txBody>
                    <a:bodyPr/>
                    <a:lstStyle/>
                    <a:p>
                      <a:r>
                        <a:rPr lang="en-AU" sz="1600" dirty="0" smtClean="0"/>
                        <a:t>Not</a:t>
                      </a:r>
                      <a:r>
                        <a:rPr lang="en-AU" sz="1600" baseline="0" dirty="0" smtClean="0"/>
                        <a:t> yet</a:t>
                      </a:r>
                      <a:r>
                        <a:rPr lang="en-AU" sz="1600" dirty="0" smtClean="0"/>
                        <a:t>;</a:t>
                      </a:r>
                      <a:r>
                        <a:rPr lang="en-AU" sz="1600" baseline="0" dirty="0" smtClean="0"/>
                        <a:t> BWIPS driving?</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smtClean="0"/>
                        <a:t>Not yet</a:t>
                      </a:r>
                    </a:p>
                  </a:txBody>
                  <a:tcPr/>
                </a:tc>
                <a:tc>
                  <a:txBody>
                    <a:bodyPr/>
                    <a:lstStyle/>
                    <a:p>
                      <a:r>
                        <a:rPr lang="en-AU" sz="1600" dirty="0" smtClean="0"/>
                        <a:t>Yes,</a:t>
                      </a:r>
                      <a:r>
                        <a:rPr lang="en-AU" sz="1600" baseline="0" dirty="0" smtClean="0"/>
                        <a:t> in lab</a:t>
                      </a:r>
                      <a:endParaRPr lang="en-AU" sz="1600" dirty="0"/>
                    </a:p>
                  </a:txBody>
                  <a:tcPr/>
                </a:tc>
              </a:tr>
              <a:tr h="370840">
                <a:tc>
                  <a:txBody>
                    <a:bodyPr/>
                    <a:lstStyle/>
                    <a:p>
                      <a:r>
                        <a:rPr lang="en-AU" sz="1600" dirty="0" smtClean="0"/>
                        <a:t>TAAA</a:t>
                      </a:r>
                      <a:endParaRPr lang="en-AU" sz="1600" dirty="0"/>
                    </a:p>
                  </a:txBody>
                  <a:tcPr/>
                </a:tc>
                <a:tc>
                  <a:txBody>
                    <a:bodyPr/>
                    <a:lstStyle/>
                    <a:p>
                      <a:r>
                        <a:rPr lang="en-AU" sz="1600" dirty="0" smtClean="0"/>
                        <a:t>802.16</a:t>
                      </a:r>
                      <a:r>
                        <a:rPr lang="en-AU" sz="1600" baseline="0" dirty="0" smtClean="0"/>
                        <a:t> security</a:t>
                      </a:r>
                      <a:endParaRPr lang="en-AU"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smtClean="0"/>
                        <a:t>No?</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smtClean="0"/>
                        <a:t>Not yet</a:t>
                      </a:r>
                    </a:p>
                    <a:p>
                      <a:endParaRPr lang="en-AU" sz="1600" dirty="0"/>
                    </a:p>
                  </a:txBody>
                  <a:tcPr/>
                </a:tc>
                <a:tc>
                  <a:txBody>
                    <a:bodyPr/>
                    <a:lstStyle/>
                    <a:p>
                      <a:r>
                        <a:rPr lang="en-AU" sz="1600" dirty="0" smtClean="0"/>
                        <a:t>Yes, in lab</a:t>
                      </a:r>
                      <a:endParaRPr lang="en-AU" sz="1600" dirty="0"/>
                    </a:p>
                  </a:txBody>
                  <a:tcPr/>
                </a:tc>
              </a:tr>
              <a:tr h="370840">
                <a:tc>
                  <a:txBody>
                    <a:bodyPr/>
                    <a:lstStyle/>
                    <a:p>
                      <a:r>
                        <a:rPr lang="en-AU" sz="1600" dirty="0" smtClean="0"/>
                        <a:t>WAPI</a:t>
                      </a:r>
                      <a:endParaRPr lang="en-AU" sz="1600" dirty="0"/>
                    </a:p>
                  </a:txBody>
                  <a:tcPr/>
                </a:tc>
                <a:tc>
                  <a:txBody>
                    <a:bodyPr/>
                    <a:lstStyle/>
                    <a:p>
                      <a:r>
                        <a:rPr lang="en-AU" sz="1600" dirty="0" smtClean="0"/>
                        <a:t>Subset</a:t>
                      </a:r>
                      <a:r>
                        <a:rPr lang="en-AU" sz="1600" baseline="0" dirty="0" smtClean="0"/>
                        <a:t> of </a:t>
                      </a:r>
                      <a:r>
                        <a:rPr lang="en-AU" sz="1600" dirty="0" smtClean="0"/>
                        <a:t>802.11i based security</a:t>
                      </a:r>
                      <a:endParaRPr lang="en-AU" sz="1600" dirty="0"/>
                    </a:p>
                  </a:txBody>
                  <a:tcPr/>
                </a:tc>
                <a:tc>
                  <a:txBody>
                    <a:bodyPr/>
                    <a:lstStyle/>
                    <a:p>
                      <a:r>
                        <a:rPr lang="en-AU" sz="1600" dirty="0" smtClean="0"/>
                        <a:t>Yes</a:t>
                      </a:r>
                      <a:endParaRPr lang="en-AU" sz="1600" dirty="0"/>
                    </a:p>
                  </a:txBody>
                  <a:tcPr/>
                </a:tc>
                <a:tc>
                  <a:txBody>
                    <a:bodyPr/>
                    <a:lstStyle/>
                    <a:p>
                      <a:r>
                        <a:rPr lang="en-AU" sz="1600" dirty="0" smtClean="0"/>
                        <a:t>Yes, passed,</a:t>
                      </a:r>
                      <a:r>
                        <a:rPr lang="en-AU" sz="1600" baseline="0" dirty="0" smtClean="0"/>
                        <a:t> </a:t>
                      </a:r>
                      <a:r>
                        <a:rPr lang="en-AU" sz="1600" dirty="0" smtClean="0"/>
                        <a:t>but withdrawn</a:t>
                      </a:r>
                      <a:endParaRPr lang="en-AU"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smtClean="0"/>
                        <a:t>Yes, required in handsets</a:t>
                      </a:r>
                      <a:r>
                        <a:rPr lang="en-AU" sz="1600" baseline="0" dirty="0" smtClean="0"/>
                        <a:t> &amp; by SP APs, </a:t>
                      </a:r>
                      <a:r>
                        <a:rPr lang="en-AU" sz="1600" dirty="0" smtClean="0"/>
                        <a:t>but rarely used</a:t>
                      </a:r>
                    </a:p>
                  </a:txBody>
                  <a:tcPr/>
                </a:tc>
              </a:tr>
              <a:tr h="370840">
                <a:tc>
                  <a:txBody>
                    <a:bodyPr/>
                    <a:lstStyle/>
                    <a:p>
                      <a:r>
                        <a:rPr lang="en-AU" sz="1600" dirty="0" err="1" smtClean="0"/>
                        <a:t>TISec</a:t>
                      </a:r>
                      <a:endParaRPr lang="en-AU" sz="1600" dirty="0"/>
                    </a:p>
                  </a:txBody>
                  <a:tcPr/>
                </a:tc>
                <a:tc>
                  <a:txBody>
                    <a:bodyPr/>
                    <a:lstStyle/>
                    <a:p>
                      <a:r>
                        <a:rPr lang="en-AU" sz="1600" dirty="0" smtClean="0"/>
                        <a:t>Subset/copy of </a:t>
                      </a:r>
                      <a:r>
                        <a:rPr lang="en-AU" sz="1600" dirty="0" err="1" smtClean="0"/>
                        <a:t>IPSec</a:t>
                      </a:r>
                      <a:endParaRPr lang="en-AU"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smtClean="0"/>
                        <a:t>No?</a:t>
                      </a:r>
                      <a:endParaRPr lang="en-AU" sz="1600" baseline="0" dirty="0" smtClean="0"/>
                    </a:p>
                    <a:p>
                      <a:endParaRPr lang="en-AU" sz="1600" dirty="0"/>
                    </a:p>
                  </a:txBody>
                  <a:tcPr/>
                </a:tc>
                <a:tc>
                  <a:txBody>
                    <a:bodyPr/>
                    <a:lstStyle/>
                    <a:p>
                      <a:r>
                        <a:rPr lang="en-AU" sz="1600" dirty="0" smtClean="0"/>
                        <a:t>Not yet</a:t>
                      </a:r>
                      <a:br>
                        <a:rPr lang="en-AU" sz="1600" dirty="0" smtClean="0"/>
                      </a:br>
                      <a:r>
                        <a:rPr lang="en-AU" sz="1600" dirty="0" smtClean="0"/>
                        <a:t>(in WG7)</a:t>
                      </a:r>
                      <a:endParaRPr lang="en-AU"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smtClean="0"/>
                        <a:t>Not known</a:t>
                      </a:r>
                      <a:r>
                        <a:rPr lang="en-AU" sz="1600" baseline="0" dirty="0" smtClean="0"/>
                        <a:t> </a:t>
                      </a:r>
                      <a:endParaRPr lang="en-AU" sz="1600" dirty="0" smtClean="0"/>
                    </a:p>
                  </a:txBody>
                  <a:tcPr/>
                </a:tc>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54</a:t>
            </a:fld>
            <a:endParaRPr lang="en-US"/>
          </a:p>
        </p:txBody>
      </p:sp>
    </p:spTree>
    <p:extLst>
      <p:ext uri="{BB962C8B-B14F-4D97-AF65-F5344CB8AC3E}">
        <p14:creationId xmlns:p14="http://schemas.microsoft.com/office/powerpoint/2010/main" val="294630419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All the </a:t>
            </a:r>
            <a:r>
              <a:rPr lang="en-AU" dirty="0" smtClean="0"/>
              <a:t>other old proposals </a:t>
            </a:r>
            <a:r>
              <a:rPr lang="en-AU" dirty="0"/>
              <a:t>in SC6 </a:t>
            </a:r>
            <a:r>
              <a:rPr lang="en-AU" dirty="0" smtClean="0"/>
              <a:t>of interest to IEEE 802 appear </a:t>
            </a:r>
            <a:r>
              <a:rPr lang="en-AU" dirty="0"/>
              <a:t>to be on hold or </a:t>
            </a:r>
            <a:r>
              <a:rPr lang="en-AU" dirty="0" smtClean="0"/>
              <a:t>abandoned</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293055665"/>
              </p:ext>
            </p:extLst>
          </p:nvPr>
        </p:nvGraphicFramePr>
        <p:xfrm>
          <a:off x="685800" y="1981200"/>
          <a:ext cx="7772400" cy="3870960"/>
        </p:xfrm>
        <a:graphic>
          <a:graphicData uri="http://schemas.openxmlformats.org/drawingml/2006/table">
            <a:tbl>
              <a:tblPr firstRow="1" bandRow="1">
                <a:tableStyleId>{21E4AEA4-8DFA-4A89-87EB-49C32662AFE0}</a:tableStyleId>
              </a:tblPr>
              <a:tblGrid>
                <a:gridCol w="1371600"/>
                <a:gridCol w="2057400"/>
                <a:gridCol w="1219200"/>
                <a:gridCol w="1524000"/>
                <a:gridCol w="1600200"/>
              </a:tblGrid>
              <a:tr h="370840">
                <a:tc>
                  <a:txBody>
                    <a:bodyPr/>
                    <a:lstStyle/>
                    <a:p>
                      <a:r>
                        <a:rPr lang="en-AU" sz="1600" dirty="0" smtClean="0"/>
                        <a:t>Proposal</a:t>
                      </a:r>
                      <a:endParaRPr lang="en-AU" sz="1600" dirty="0"/>
                    </a:p>
                  </a:txBody>
                  <a:tcPr/>
                </a:tc>
                <a:tc>
                  <a:txBody>
                    <a:bodyPr/>
                    <a:lstStyle/>
                    <a:p>
                      <a:r>
                        <a:rPr lang="en-AU" sz="1600" dirty="0" smtClean="0"/>
                        <a:t>Equivalent</a:t>
                      </a:r>
                      <a:endParaRPr lang="en-AU" sz="1600" dirty="0"/>
                    </a:p>
                  </a:txBody>
                  <a:tcPr/>
                </a:tc>
                <a:tc>
                  <a:txBody>
                    <a:bodyPr/>
                    <a:lstStyle/>
                    <a:p>
                      <a:r>
                        <a:rPr lang="en-AU" sz="1600" dirty="0" smtClean="0"/>
                        <a:t>Chinese standard?</a:t>
                      </a:r>
                      <a:endParaRPr lang="en-AU" sz="1600" dirty="0"/>
                    </a:p>
                  </a:txBody>
                  <a:tcPr/>
                </a:tc>
                <a:tc>
                  <a:txBody>
                    <a:bodyPr/>
                    <a:lstStyle/>
                    <a:p>
                      <a:r>
                        <a:rPr lang="en-AU" sz="1600" dirty="0" smtClean="0"/>
                        <a:t>NP proposal in WG1?</a:t>
                      </a:r>
                      <a:endParaRPr lang="en-AU" sz="1600" dirty="0"/>
                    </a:p>
                  </a:txBody>
                  <a:tcPr/>
                </a:tc>
                <a:tc>
                  <a:txBody>
                    <a:bodyPr/>
                    <a:lstStyle/>
                    <a:p>
                      <a:r>
                        <a:rPr lang="en-AU" sz="1600" dirty="0" smtClean="0"/>
                        <a:t>Implemented?</a:t>
                      </a:r>
                      <a:endParaRPr lang="en-AU" sz="1600" dirty="0"/>
                    </a:p>
                  </a:txBody>
                  <a:tcPr/>
                </a:tc>
              </a:tr>
              <a:tr h="370840">
                <a:tc>
                  <a:txBody>
                    <a:bodyPr/>
                    <a:lstStyle/>
                    <a:p>
                      <a:r>
                        <a:rPr lang="en-AU" sz="1600" dirty="0" smtClean="0"/>
                        <a:t>UHT</a:t>
                      </a:r>
                      <a:endParaRPr lang="en-AU" sz="1600" b="0" dirty="0"/>
                    </a:p>
                  </a:txBody>
                  <a:tcPr/>
                </a:tc>
                <a:tc>
                  <a:txBody>
                    <a:bodyPr/>
                    <a:lstStyle/>
                    <a:p>
                      <a:r>
                        <a:rPr lang="en-AU" sz="1600" dirty="0" smtClean="0"/>
                        <a:t>802.11n</a:t>
                      </a:r>
                      <a:r>
                        <a:rPr lang="en-AU" sz="1600" baseline="0" dirty="0" smtClean="0"/>
                        <a:t> </a:t>
                      </a:r>
                      <a:r>
                        <a:rPr lang="en-AU" sz="1600" dirty="0" smtClean="0"/>
                        <a:t>extension</a:t>
                      </a:r>
                      <a:endParaRPr lang="en-AU" sz="1600" dirty="0"/>
                    </a:p>
                  </a:txBody>
                  <a:tcPr/>
                </a:tc>
                <a:tc>
                  <a:txBody>
                    <a:bodyPr/>
                    <a:lstStyle/>
                    <a:p>
                      <a:r>
                        <a:rPr lang="en-AU" sz="1600" dirty="0" smtClean="0"/>
                        <a:t>Yes</a:t>
                      </a:r>
                      <a:endParaRPr lang="en-AU" sz="1600" dirty="0"/>
                    </a:p>
                  </a:txBody>
                  <a:tcPr/>
                </a:tc>
                <a:tc>
                  <a:txBody>
                    <a:bodyPr/>
                    <a:lstStyle/>
                    <a:p>
                      <a:r>
                        <a:rPr lang="en-AU" sz="1600" dirty="0" smtClean="0"/>
                        <a:t>No; abandoned?</a:t>
                      </a:r>
                      <a:endParaRPr lang="en-AU" sz="1600" dirty="0"/>
                    </a:p>
                  </a:txBody>
                  <a:tcPr/>
                </a:tc>
                <a:tc>
                  <a:txBody>
                    <a:bodyPr/>
                    <a:lstStyle/>
                    <a:p>
                      <a:r>
                        <a:rPr lang="en-AU" sz="1600" dirty="0" smtClean="0"/>
                        <a:t>Not known</a:t>
                      </a:r>
                      <a:endParaRPr lang="en-AU" sz="1600" dirty="0"/>
                    </a:p>
                  </a:txBody>
                  <a:tcPr/>
                </a:tc>
              </a:tr>
              <a:tr h="370840">
                <a:tc>
                  <a:txBody>
                    <a:bodyPr/>
                    <a:lstStyle/>
                    <a:p>
                      <a:r>
                        <a:rPr lang="en-AU" sz="1600" dirty="0" smtClean="0"/>
                        <a:t>EUHT</a:t>
                      </a:r>
                      <a:endParaRPr lang="en-AU" sz="1600" dirty="0"/>
                    </a:p>
                  </a:txBody>
                  <a:tcPr/>
                </a:tc>
                <a:tc>
                  <a:txBody>
                    <a:bodyPr/>
                    <a:lstStyle/>
                    <a:p>
                      <a:r>
                        <a:rPr lang="en-AU" sz="1600" dirty="0" smtClean="0"/>
                        <a:t>802.11ac competitor – really</a:t>
                      </a:r>
                      <a:r>
                        <a:rPr lang="en-AU" sz="1600" baseline="0" dirty="0" smtClean="0"/>
                        <a:t> a LTE </a:t>
                      </a:r>
                      <a:r>
                        <a:rPr lang="en-AU" sz="1600" baseline="0" dirty="0" err="1" smtClean="0"/>
                        <a:t>lite</a:t>
                      </a:r>
                      <a:r>
                        <a:rPr lang="en-AU" sz="1600" baseline="0" dirty="0" smtClean="0"/>
                        <a:t> in unlicensed spectrum solution</a:t>
                      </a:r>
                      <a:endParaRPr lang="en-AU" sz="1600" dirty="0"/>
                    </a:p>
                  </a:txBody>
                  <a:tcPr/>
                </a:tc>
                <a:tc>
                  <a:txBody>
                    <a:bodyPr/>
                    <a:lstStyle/>
                    <a:p>
                      <a:r>
                        <a:rPr lang="en-AU" sz="1600" dirty="0" smtClean="0"/>
                        <a:t>Yes</a:t>
                      </a:r>
                      <a:endParaRPr lang="en-AU"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smtClean="0"/>
                        <a:t>No; abandoned?</a:t>
                      </a:r>
                    </a:p>
                  </a:txBody>
                  <a:tcPr/>
                </a:tc>
                <a:tc>
                  <a:txBody>
                    <a:bodyPr/>
                    <a:lstStyle/>
                    <a:p>
                      <a:r>
                        <a:rPr lang="en-AU" sz="1600" dirty="0" smtClean="0"/>
                        <a:t>Prototype</a:t>
                      </a:r>
                      <a:endParaRPr lang="en-AU" sz="1600" dirty="0"/>
                    </a:p>
                  </a:txBody>
                  <a:tcPr/>
                </a:tc>
              </a:tr>
              <a:tr h="370840">
                <a:tc>
                  <a:txBody>
                    <a:bodyPr/>
                    <a:lstStyle/>
                    <a:p>
                      <a:r>
                        <a:rPr lang="en-AU" sz="1600" dirty="0" smtClean="0"/>
                        <a:t>WLAN Cloud</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smtClean="0"/>
                        <a:t>Similar to existing functionality in APs or</a:t>
                      </a:r>
                      <a:r>
                        <a:rPr lang="en-AU" sz="1600" baseline="0" dirty="0" smtClean="0"/>
                        <a:t> using HS2.0</a:t>
                      </a:r>
                      <a:endParaRPr lang="en-AU" sz="16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smtClean="0"/>
                        <a:t>No</a:t>
                      </a:r>
                    </a:p>
                  </a:txBody>
                  <a:tcPr/>
                </a:tc>
                <a:tc>
                  <a:txBody>
                    <a:bodyPr/>
                    <a:lstStyle/>
                    <a:p>
                      <a:r>
                        <a:rPr lang="en-AU" sz="1600" dirty="0" smtClean="0"/>
                        <a:t>Planned teleconference not scheduled</a:t>
                      </a:r>
                      <a:endParaRPr lang="en-AU" sz="1600" dirty="0"/>
                    </a:p>
                  </a:txBody>
                  <a:tcPr/>
                </a:tc>
                <a:tc>
                  <a:txBody>
                    <a:bodyPr/>
                    <a:lstStyle/>
                    <a:p>
                      <a:r>
                        <a:rPr lang="en-AU" sz="1600" dirty="0" smtClean="0"/>
                        <a:t>Not known</a:t>
                      </a:r>
                      <a:endParaRPr lang="en-AU" sz="160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smtClean="0"/>
                        <a:t>Optimization technology in WLAN</a:t>
                      </a:r>
                    </a:p>
                  </a:txBody>
                  <a:tcPr/>
                </a:tc>
                <a:tc>
                  <a:txBody>
                    <a:bodyPr/>
                    <a:lstStyle/>
                    <a:p>
                      <a:r>
                        <a:rPr lang="en-AU" sz="1600" dirty="0" smtClean="0"/>
                        <a:t>Number</a:t>
                      </a:r>
                      <a:r>
                        <a:rPr lang="en-AU" sz="1600" baseline="0" dirty="0" smtClean="0"/>
                        <a:t> of proprietary sniffer systems</a:t>
                      </a:r>
                      <a:endParaRPr lang="en-AU" sz="1600" dirty="0"/>
                    </a:p>
                  </a:txBody>
                  <a:tcPr/>
                </a:tc>
                <a:tc>
                  <a:txBody>
                    <a:bodyPr/>
                    <a:lstStyle/>
                    <a:p>
                      <a:r>
                        <a:rPr lang="en-AU" sz="1600" dirty="0" smtClean="0"/>
                        <a:t>No</a:t>
                      </a:r>
                      <a:endParaRPr lang="en-AU" sz="1600" dirty="0"/>
                    </a:p>
                  </a:txBody>
                  <a:tcPr/>
                </a:tc>
                <a:tc>
                  <a:txBody>
                    <a:bodyPr/>
                    <a:lstStyle/>
                    <a:p>
                      <a:r>
                        <a:rPr lang="en-AU" sz="1600" dirty="0" smtClean="0"/>
                        <a:t>Planned teleconference not scheduled</a:t>
                      </a:r>
                      <a:endParaRPr lang="en-AU"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smtClean="0"/>
                        <a:t>Not known</a:t>
                      </a:r>
                    </a:p>
                    <a:p>
                      <a:pPr marL="0" marR="0" indent="0" algn="l" defTabSz="914400" rtl="0" eaLnBrk="1" fontAlgn="auto" latinLnBrk="0" hangingPunct="1">
                        <a:lnSpc>
                          <a:spcPct val="100000"/>
                        </a:lnSpc>
                        <a:spcBef>
                          <a:spcPts val="0"/>
                        </a:spcBef>
                        <a:spcAft>
                          <a:spcPts val="0"/>
                        </a:spcAft>
                        <a:buClrTx/>
                        <a:buSzTx/>
                        <a:buFontTx/>
                        <a:buNone/>
                        <a:tabLst/>
                        <a:defRPr/>
                      </a:pPr>
                      <a:endParaRPr lang="en-AU" sz="1600" dirty="0" smtClean="0"/>
                    </a:p>
                  </a:txBody>
                  <a:tcPr/>
                </a:tc>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55</a:t>
            </a:fld>
            <a:endParaRPr lang="en-US"/>
          </a:p>
        </p:txBody>
      </p:sp>
    </p:spTree>
    <p:extLst>
      <p:ext uri="{BB962C8B-B14F-4D97-AF65-F5344CB8AC3E}">
        <p14:creationId xmlns:p14="http://schemas.microsoft.com/office/powerpoint/2010/main" val="84086372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ISO/IEC JTC1 has changed the rules so that “experts” rather than “NBs” participate in WGs</a:t>
            </a:r>
            <a:endParaRPr lang="en-AU" dirty="0"/>
          </a:p>
        </p:txBody>
      </p:sp>
      <p:sp>
        <p:nvSpPr>
          <p:cNvPr id="3" name="Content Placeholder 2"/>
          <p:cNvSpPr>
            <a:spLocks noGrp="1"/>
          </p:cNvSpPr>
          <p:nvPr>
            <p:ph idx="1"/>
          </p:nvPr>
        </p:nvSpPr>
        <p:spPr/>
        <p:txBody>
          <a:bodyPr/>
          <a:lstStyle/>
          <a:p>
            <a:pPr lvl="1"/>
            <a:r>
              <a:rPr lang="en-AU" dirty="0" smtClean="0"/>
              <a:t>The organisational structure in ISO/IEC JTC1 is changing to align its operation with ISO</a:t>
            </a:r>
          </a:p>
          <a:p>
            <a:pPr lvl="1"/>
            <a:r>
              <a:rPr lang="en-AU" dirty="0" smtClean="0"/>
              <a:t>A recent communication from JTC1 states</a:t>
            </a:r>
          </a:p>
          <a:p>
            <a:pPr lvl="2"/>
            <a:r>
              <a:rPr lang="en-AU" i="1" dirty="0" smtClean="0"/>
              <a:t>Working Groups are comprised of INDIVIDUAL EXPERTS appointed by National Bodies and Liaison Organizations</a:t>
            </a:r>
          </a:p>
          <a:p>
            <a:pPr lvl="2"/>
            <a:r>
              <a:rPr lang="en-AU" i="1" dirty="0" smtClean="0"/>
              <a:t>These experts MUST be entered into Global Directory to be considered a member of the WG and to receive documents</a:t>
            </a:r>
          </a:p>
          <a:p>
            <a:pPr lvl="2"/>
            <a:r>
              <a:rPr lang="en-AU" i="1" dirty="0" smtClean="0"/>
              <a:t>National Bodies are responsible for ensuring that their expert appointments are up to date</a:t>
            </a:r>
          </a:p>
          <a:p>
            <a:pPr lvl="2"/>
            <a:r>
              <a:rPr lang="en-AU" i="1" dirty="0" smtClean="0"/>
              <a:t>Liaison Organizations work via ITTF to maintain their expert members</a:t>
            </a:r>
          </a:p>
          <a:p>
            <a:pPr lvl="2"/>
            <a:r>
              <a:rPr lang="en-AU" i="1" dirty="0" smtClean="0"/>
              <a:t>If the expert is NOT in Global Directory, he/she will not receive documents and will NOT be considered a member of the WG.</a:t>
            </a:r>
          </a:p>
          <a:p>
            <a:pPr lvl="1"/>
            <a:r>
              <a:rPr lang="en-AU" dirty="0" smtClean="0"/>
              <a:t>Technically this means someone not in the Global Directory could not speak at the Belgium meeting but no one raised this as an issue</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56</a:t>
            </a:fld>
            <a:endParaRPr lang="en-US"/>
          </a:p>
        </p:txBody>
      </p:sp>
    </p:spTree>
    <p:extLst>
      <p:ext uri="{BB962C8B-B14F-4D97-AF65-F5344CB8AC3E}">
        <p14:creationId xmlns:p14="http://schemas.microsoft.com/office/powerpoint/2010/main" val="228502126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The SC Chair has been empowered to appoint experts to the </a:t>
            </a:r>
            <a:r>
              <a:rPr lang="en-AU" dirty="0"/>
              <a:t>SC6 document access lists </a:t>
            </a:r>
          </a:p>
        </p:txBody>
      </p:sp>
      <p:sp>
        <p:nvSpPr>
          <p:cNvPr id="3" name="Content Placeholder 2"/>
          <p:cNvSpPr>
            <a:spLocks noGrp="1"/>
          </p:cNvSpPr>
          <p:nvPr>
            <p:ph idx="1"/>
          </p:nvPr>
        </p:nvSpPr>
        <p:spPr/>
        <p:txBody>
          <a:bodyPr/>
          <a:lstStyle/>
          <a:p>
            <a:pPr lvl="1"/>
            <a:r>
              <a:rPr lang="en-AU" dirty="0" smtClean="0"/>
              <a:t>One way of dealing with this change is to empower the SC Chair to appoint experts to WG1 and WG7, with the understanding that anyone who volunteers will be appointed</a:t>
            </a:r>
          </a:p>
          <a:p>
            <a:pPr lvl="1"/>
            <a:r>
              <a:rPr lang="en-AU" dirty="0" smtClean="0"/>
              <a:t>Motion (ratified in May 2014 by IEEE 802 EC)</a:t>
            </a:r>
          </a:p>
          <a:p>
            <a:pPr lvl="2"/>
            <a:r>
              <a:rPr lang="en-AU" i="1" dirty="0" smtClean="0"/>
              <a:t>The IEEE 802 JTC1 SC recommends to the IEEE 802 EC that the Chair of the IEEE 802 JTC1 SC be empowered to submit  the names to ITTF of any  IEEE 802 members who volunteer  as “experts” to the appropriate Working Group lists in ISO/IEC JTC1</a:t>
            </a:r>
          </a:p>
          <a:p>
            <a:pPr lvl="2"/>
            <a:r>
              <a:rPr lang="en-AU" dirty="0" smtClean="0"/>
              <a:t>Moved</a:t>
            </a:r>
          </a:p>
          <a:p>
            <a:pPr lvl="2"/>
            <a:r>
              <a:rPr lang="en-AU" dirty="0" smtClean="0"/>
              <a:t>Seconded</a:t>
            </a:r>
          </a:p>
          <a:p>
            <a:pPr lvl="2"/>
            <a:r>
              <a:rPr lang="en-AU" dirty="0" smtClean="0"/>
              <a:t>Result 9/0/0</a:t>
            </a:r>
          </a:p>
          <a:p>
            <a:pPr lvl="1"/>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57</a:t>
            </a:fld>
            <a:endParaRPr lang="en-US"/>
          </a:p>
        </p:txBody>
      </p:sp>
    </p:spTree>
    <p:extLst>
      <p:ext uri="{BB962C8B-B14F-4D97-AF65-F5344CB8AC3E}">
        <p14:creationId xmlns:p14="http://schemas.microsoft.com/office/powerpoint/2010/main" val="93124392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Various names have been added to the SC6 document access lists at this time</a:t>
            </a:r>
            <a:endParaRPr lang="en-AU" dirty="0"/>
          </a:p>
        </p:txBody>
      </p:sp>
      <p:sp>
        <p:nvSpPr>
          <p:cNvPr id="3" name="Content Placeholder 2"/>
          <p:cNvSpPr>
            <a:spLocks noGrp="1"/>
          </p:cNvSpPr>
          <p:nvPr>
            <p:ph idx="1"/>
          </p:nvPr>
        </p:nvSpPr>
        <p:spPr/>
        <p:txBody>
          <a:bodyPr/>
          <a:lstStyle/>
          <a:p>
            <a:pPr lvl="1"/>
            <a:r>
              <a:rPr lang="en-AU" dirty="0" smtClean="0"/>
              <a:t>The small number of people who asked to be added to the SC6 reflectors have been added:</a:t>
            </a:r>
          </a:p>
          <a:p>
            <a:pPr lvl="2"/>
            <a:r>
              <a:rPr lang="en-AU" dirty="0" smtClean="0"/>
              <a:t>Ian </a:t>
            </a:r>
            <a:r>
              <a:rPr lang="en-AU" dirty="0"/>
              <a:t>Sherlock - </a:t>
            </a:r>
            <a:r>
              <a:rPr lang="en-AU" dirty="0" smtClean="0"/>
              <a:t>isherlock@ti.com</a:t>
            </a:r>
          </a:p>
          <a:p>
            <a:pPr lvl="2"/>
            <a:r>
              <a:rPr lang="en-AU" dirty="0" smtClean="0"/>
              <a:t>Al </a:t>
            </a:r>
            <a:r>
              <a:rPr lang="en-AU" dirty="0" err="1" smtClean="0"/>
              <a:t>Petrick</a:t>
            </a:r>
            <a:r>
              <a:rPr lang="en-AU" dirty="0"/>
              <a:t> - </a:t>
            </a:r>
            <a:r>
              <a:rPr lang="en-AU" dirty="0" smtClean="0"/>
              <a:t>al@jpasoc.com</a:t>
            </a:r>
          </a:p>
          <a:p>
            <a:pPr lvl="2"/>
            <a:r>
              <a:rPr lang="en-AU" dirty="0" smtClean="0"/>
              <a:t>Dan </a:t>
            </a:r>
            <a:r>
              <a:rPr lang="en-AU" dirty="0"/>
              <a:t>Harkins - </a:t>
            </a:r>
            <a:r>
              <a:rPr lang="en-AU" dirty="0" smtClean="0"/>
              <a:t>dharkins@arubanetworks.com</a:t>
            </a:r>
          </a:p>
          <a:p>
            <a:pPr lvl="2"/>
            <a:r>
              <a:rPr lang="en-AU" dirty="0" smtClean="0"/>
              <a:t>Brian </a:t>
            </a:r>
            <a:r>
              <a:rPr lang="en-AU" dirty="0"/>
              <a:t>Weis - </a:t>
            </a:r>
            <a:r>
              <a:rPr lang="en-AU" dirty="0" smtClean="0"/>
              <a:t>bew@cisco.com</a:t>
            </a:r>
          </a:p>
          <a:p>
            <a:pPr lvl="2"/>
            <a:r>
              <a:rPr lang="en-AU" dirty="0" smtClean="0"/>
              <a:t>Mick </a:t>
            </a:r>
            <a:r>
              <a:rPr lang="en-AU" dirty="0"/>
              <a:t>Seaman - </a:t>
            </a:r>
            <a:r>
              <a:rPr lang="en-AU" dirty="0" smtClean="0"/>
              <a:t>mickseaman@gmail.com</a:t>
            </a:r>
          </a:p>
          <a:p>
            <a:pPr lvl="2"/>
            <a:r>
              <a:rPr lang="en-AU" dirty="0"/>
              <a:t>Stephen McCann  - </a:t>
            </a:r>
            <a:r>
              <a:rPr lang="en-AU" dirty="0" smtClean="0"/>
              <a:t>mccann.stephen@gmail.com</a:t>
            </a:r>
          </a:p>
          <a:p>
            <a:pPr lvl="2"/>
            <a:r>
              <a:rPr lang="en-AU" dirty="0"/>
              <a:t>Adrian Stephens - </a:t>
            </a:r>
            <a:r>
              <a:rPr lang="en-AU" dirty="0" smtClean="0"/>
              <a:t>Adrian.P.Stephens@intel.com</a:t>
            </a:r>
          </a:p>
          <a:p>
            <a:pPr lvl="2"/>
            <a:r>
              <a:rPr lang="en-AU" dirty="0"/>
              <a:t>Bruce Kraemer - </a:t>
            </a:r>
            <a:r>
              <a:rPr lang="en-AU" dirty="0" smtClean="0"/>
              <a:t>bkraemer@marvell.com</a:t>
            </a:r>
          </a:p>
          <a:p>
            <a:pPr lvl="2"/>
            <a:r>
              <a:rPr lang="en-AU" dirty="0" smtClean="0"/>
              <a:t>John </a:t>
            </a:r>
            <a:r>
              <a:rPr lang="en-AU" dirty="0"/>
              <a:t>Messenger - </a:t>
            </a:r>
            <a:r>
              <a:rPr lang="en-AU" dirty="0" smtClean="0"/>
              <a:t>jmessenger@advaoptical.com</a:t>
            </a:r>
          </a:p>
          <a:p>
            <a:pPr lvl="2"/>
            <a:r>
              <a:rPr lang="en-AU" dirty="0" smtClean="0"/>
              <a:t>…</a:t>
            </a:r>
          </a:p>
          <a:p>
            <a:pPr lvl="1"/>
            <a:r>
              <a:rPr lang="en-AU" dirty="0" smtClean="0"/>
              <a:t>Yell if you would like to be added too …</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58</a:t>
            </a:fld>
            <a:endParaRPr lang="en-US"/>
          </a:p>
        </p:txBody>
      </p:sp>
    </p:spTree>
    <p:extLst>
      <p:ext uri="{BB962C8B-B14F-4D97-AF65-F5344CB8AC3E}">
        <p14:creationId xmlns:p14="http://schemas.microsoft.com/office/powerpoint/2010/main" val="159414153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AU" smtClean="0"/>
              <a:t>Are there any other matters for consideration by IEEE 802 JTC1 SC?</a:t>
            </a:r>
            <a:endParaRPr lang="en-US" smtClean="0"/>
          </a:p>
        </p:txBody>
      </p:sp>
      <p:sp>
        <p:nvSpPr>
          <p:cNvPr id="65539" name="Content Placeholder 6"/>
          <p:cNvSpPr>
            <a:spLocks noGrp="1"/>
          </p:cNvSpPr>
          <p:nvPr>
            <p:ph idx="1"/>
          </p:nvPr>
        </p:nvSpPr>
        <p:spPr/>
        <p:txBody>
          <a:bodyPr/>
          <a:lstStyle/>
          <a:p>
            <a:pPr lvl="1"/>
            <a:endParaRPr lang="en-US" dirty="0" smtClean="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C8EF58FE-2C23-4D70-A5CA-B7C1EDBDBD71}" type="slidenum">
              <a:rPr lang="en-US" smtClean="0"/>
              <a:pPr>
                <a:defRPr/>
              </a:pPr>
              <a:t>59</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CE9E285F-F601-43F1-B60E-9449BADFF5FA}" type="slidenum">
              <a:rPr lang="en-US" smtClean="0"/>
              <a:pPr>
                <a:defRPr/>
              </a:pPr>
              <a:t>6</a:t>
            </a:fld>
            <a:endParaRPr lang="en-US"/>
          </a:p>
        </p:txBody>
      </p:sp>
      <p:sp>
        <p:nvSpPr>
          <p:cNvPr id="9220" name="Rectangle 6"/>
          <p:cNvSpPr>
            <a:spLocks noGrp="1" noChangeArrowheads="1"/>
          </p:cNvSpPr>
          <p:nvPr>
            <p:ph type="title"/>
          </p:nvPr>
        </p:nvSpPr>
        <p:spPr/>
        <p:txBody>
          <a:bodyPr/>
          <a:lstStyle/>
          <a:p>
            <a:r>
              <a:rPr lang="en-US" smtClean="0"/>
              <a:t>The IEEE 802 JTC1 SC will operate using accepted principles of meeting etiquette</a:t>
            </a:r>
          </a:p>
        </p:txBody>
      </p:sp>
      <p:sp>
        <p:nvSpPr>
          <p:cNvPr id="9221" name="Rectangle 7"/>
          <p:cNvSpPr>
            <a:spLocks noGrp="1" noChangeArrowheads="1"/>
          </p:cNvSpPr>
          <p:nvPr>
            <p:ph type="body" idx="1"/>
          </p:nvPr>
        </p:nvSpPr>
        <p:spPr/>
        <p:txBody>
          <a:bodyPr/>
          <a:lstStyle/>
          <a:p>
            <a:pPr lvl="1"/>
            <a:r>
              <a:rPr lang="en-US" dirty="0" smtClean="0"/>
              <a:t>IEEE 802 is a world-wide professional technical organization </a:t>
            </a:r>
          </a:p>
          <a:p>
            <a:pPr lvl="1"/>
            <a:r>
              <a:rPr lang="en-US" dirty="0" smtClean="0"/>
              <a:t>Meetings shall be conducted in an orderly and professional manner in accordance with the policies and procedures governed by the organization</a:t>
            </a:r>
          </a:p>
          <a:p>
            <a:pPr lvl="1"/>
            <a:r>
              <a:rPr lang="en-US" dirty="0" smtClean="0"/>
              <a:t>Individuals shall address the “technical” content of the subject under consideration and refrain from making “personal” comments to or about others</a:t>
            </a:r>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AU" dirty="0" smtClean="0"/>
              <a:t>The IEEE 802 JTC1 SC </a:t>
            </a:r>
            <a:r>
              <a:rPr lang="en-AU" smtClean="0"/>
              <a:t>will adjourn </a:t>
            </a:r>
            <a:r>
              <a:rPr lang="en-AU" dirty="0" smtClean="0"/>
              <a:t>for the week</a:t>
            </a:r>
            <a:endParaRPr lang="en-US" dirty="0" smtClean="0"/>
          </a:p>
        </p:txBody>
      </p:sp>
      <p:sp>
        <p:nvSpPr>
          <p:cNvPr id="66563" name="Content Placeholder 6"/>
          <p:cNvSpPr>
            <a:spLocks noGrp="1"/>
          </p:cNvSpPr>
          <p:nvPr>
            <p:ph idx="1"/>
          </p:nvPr>
        </p:nvSpPr>
        <p:spPr/>
        <p:txBody>
          <a:bodyPr/>
          <a:lstStyle/>
          <a:p>
            <a:r>
              <a:rPr lang="en-AU" dirty="0" smtClean="0"/>
              <a:t>Motion:</a:t>
            </a:r>
          </a:p>
          <a:p>
            <a:pPr lvl="1"/>
            <a:r>
              <a:rPr lang="en-AU" i="1" dirty="0" smtClean="0"/>
              <a:t>The IEEE 802 JTC1 SC, having completed its business in Bangkok in Sept 2015, adjourns</a:t>
            </a:r>
          </a:p>
          <a:p>
            <a:pPr lvl="1"/>
            <a:r>
              <a:rPr lang="en-AU" dirty="0" smtClean="0"/>
              <a:t>Moved:</a:t>
            </a:r>
          </a:p>
          <a:p>
            <a:pPr lvl="1"/>
            <a:r>
              <a:rPr lang="en-AU" dirty="0" smtClean="0"/>
              <a:t>Seconded:</a:t>
            </a:r>
          </a:p>
          <a:p>
            <a:pPr lvl="1"/>
            <a:r>
              <a:rPr lang="en-AU" dirty="0" smtClean="0"/>
              <a:t>Result:</a:t>
            </a:r>
            <a:endParaRPr lang="en-US" dirty="0" smtClean="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678AAA12-C843-448C-909E-130127464D77}" type="slidenum">
              <a:rPr lang="en-US" smtClean="0"/>
              <a:pPr>
                <a:defRPr/>
              </a:pPr>
              <a:t>60</a:t>
            </a:fld>
            <a:endParaRPr lang="en-US"/>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Additional process material</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61</a:t>
            </a:fld>
            <a:endParaRPr lang="en-US"/>
          </a:p>
        </p:txBody>
      </p:sp>
    </p:spTree>
    <p:extLst>
      <p:ext uri="{BB962C8B-B14F-4D97-AF65-F5344CB8AC3E}">
        <p14:creationId xmlns:p14="http://schemas.microsoft.com/office/powerpoint/2010/main" val="332331781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agreed in Nov 2014 on a process for developing &amp; approving PSDO comment resolutions</a:t>
            </a:r>
            <a:endParaRPr lang="en-AU" dirty="0"/>
          </a:p>
        </p:txBody>
      </p:sp>
      <p:sp>
        <p:nvSpPr>
          <p:cNvPr id="3" name="Content Placeholder 2"/>
          <p:cNvSpPr>
            <a:spLocks noGrp="1"/>
          </p:cNvSpPr>
          <p:nvPr>
            <p:ph idx="1"/>
          </p:nvPr>
        </p:nvSpPr>
        <p:spPr>
          <a:xfrm>
            <a:off x="685800" y="1828800"/>
            <a:ext cx="7772400" cy="4114800"/>
          </a:xfrm>
        </p:spPr>
        <p:txBody>
          <a:bodyPr/>
          <a:lstStyle/>
          <a:p>
            <a:r>
              <a:rPr lang="en-AU" dirty="0" smtClean="0"/>
              <a:t>In the beginning …</a:t>
            </a:r>
          </a:p>
          <a:p>
            <a:pPr lvl="1"/>
            <a:r>
              <a:rPr lang="en-AU" dirty="0" smtClean="0"/>
              <a:t>All 60 ballot and FDIS ballot comment responses were developed and approved by the IEEE 802 JTC1 SC and then the IEEE 802 EC</a:t>
            </a:r>
          </a:p>
          <a:p>
            <a:r>
              <a:rPr lang="en-AU" dirty="0" smtClean="0"/>
              <a:t>Now that we have matured …</a:t>
            </a:r>
          </a:p>
          <a:p>
            <a:pPr lvl="1"/>
            <a:r>
              <a:rPr lang="en-AU" dirty="0" smtClean="0"/>
              <a:t>Most WGs are processing and approving comment resolutions, and then forwarding the resolutions to IEEE 802 EC directly without involving </a:t>
            </a:r>
            <a:r>
              <a:rPr lang="en-AU" dirty="0"/>
              <a:t>the IEEE 802 JTC1 SC </a:t>
            </a:r>
            <a:endParaRPr lang="en-AU" dirty="0" smtClean="0"/>
          </a:p>
          <a:p>
            <a:pPr lvl="1"/>
            <a:r>
              <a:rPr lang="en-AU" dirty="0" smtClean="0"/>
              <a:t>The IEEE 802 JTC1 SC is continuing to provide advice on non-technical comments, to ensure consistency across WGs</a:t>
            </a:r>
          </a:p>
          <a:p>
            <a:r>
              <a:rPr lang="en-AU" dirty="0" smtClean="0"/>
              <a:t>Going forward …</a:t>
            </a:r>
          </a:p>
          <a:p>
            <a:pPr lvl="1"/>
            <a:r>
              <a:rPr lang="en-AU" dirty="0" smtClean="0"/>
              <a:t>It is planned that we institutionalise the practice above</a:t>
            </a:r>
          </a:p>
          <a:p>
            <a:pPr lvl="1"/>
            <a:r>
              <a:rPr lang="en-AU" dirty="0" smtClean="0"/>
              <a:t>It is expected that the WG Chairs and the IEEE 802 JTC1 SC Chair will keep each other informed</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62</a:t>
            </a:fld>
            <a:endParaRPr lang="en-US"/>
          </a:p>
        </p:txBody>
      </p:sp>
    </p:spTree>
    <p:extLst>
      <p:ext uri="{BB962C8B-B14F-4D97-AF65-F5344CB8AC3E}">
        <p14:creationId xmlns:p14="http://schemas.microsoft.com/office/powerpoint/2010/main" val="331765050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Process: what are the processes that should be followed in interactions with SC6?</a:t>
            </a:r>
            <a:endParaRPr lang="en-AU" dirty="0"/>
          </a:p>
        </p:txBody>
      </p:sp>
      <p:sp>
        <p:nvSpPr>
          <p:cNvPr id="3" name="Content Placeholder 2"/>
          <p:cNvSpPr>
            <a:spLocks noGrp="1"/>
          </p:cNvSpPr>
          <p:nvPr>
            <p:ph idx="1"/>
          </p:nvPr>
        </p:nvSpPr>
        <p:spPr/>
        <p:txBody>
          <a:bodyPr/>
          <a:lstStyle/>
          <a:p>
            <a:pPr lvl="1"/>
            <a:r>
              <a:rPr lang="en-AU" dirty="0" smtClean="0"/>
              <a:t>The following pages contain draft processes for interactions with SC6</a:t>
            </a:r>
          </a:p>
          <a:p>
            <a:pPr lvl="1"/>
            <a:r>
              <a:rPr lang="en-AU" dirty="0" smtClean="0"/>
              <a:t>Once refined and agreed by the SC6, they will be documented as an operations manual and approved by IEEE 802 EC</a:t>
            </a:r>
          </a:p>
          <a:p>
            <a:pPr lvl="1"/>
            <a:r>
              <a:rPr lang="en-AU" dirty="0" smtClean="0"/>
              <a:t>The draft process include:</a:t>
            </a:r>
          </a:p>
          <a:p>
            <a:pPr lvl="2"/>
            <a:r>
              <a:rPr lang="en-AU" dirty="0" smtClean="0"/>
              <a:t>How </a:t>
            </a:r>
            <a:r>
              <a:rPr lang="en-AU" dirty="0"/>
              <a:t>does a WG send a liaison to SC6</a:t>
            </a:r>
            <a:r>
              <a:rPr lang="en-AU" dirty="0" smtClean="0"/>
              <a:t>?</a:t>
            </a:r>
          </a:p>
          <a:p>
            <a:pPr lvl="2"/>
            <a:r>
              <a:rPr lang="en-AU" dirty="0"/>
              <a:t>H</a:t>
            </a:r>
            <a:r>
              <a:rPr lang="en-AU" dirty="0" smtClean="0"/>
              <a:t>ow </a:t>
            </a:r>
            <a:r>
              <a:rPr lang="en-AU" dirty="0"/>
              <a:t>does a WG send a draft (or ratified standard) to SC6 for information or review</a:t>
            </a:r>
            <a:r>
              <a:rPr lang="en-AU" dirty="0" smtClean="0"/>
              <a:t>?</a:t>
            </a:r>
          </a:p>
          <a:p>
            <a:pPr lvl="2"/>
            <a:r>
              <a:rPr lang="en-AU" dirty="0" smtClean="0"/>
              <a:t>How </a:t>
            </a:r>
            <a:r>
              <a:rPr lang="en-AU" dirty="0"/>
              <a:t>does a WG submit a standard for ratification under the PSDO process</a:t>
            </a:r>
            <a:r>
              <a:rPr lang="en-AU" dirty="0" smtClean="0"/>
              <a:t>?</a:t>
            </a:r>
          </a:p>
          <a:p>
            <a:pPr lvl="2"/>
            <a:r>
              <a:rPr lang="en-AU" dirty="0" smtClean="0"/>
              <a:t>How </a:t>
            </a:r>
            <a:r>
              <a:rPr lang="en-AU" dirty="0"/>
              <a:t>does a WG submit response to any comments received during the PSDO process?</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63</a:t>
            </a:fld>
            <a:endParaRPr lang="en-US"/>
          </a:p>
        </p:txBody>
      </p:sp>
    </p:spTree>
    <p:extLst>
      <p:ext uri="{BB962C8B-B14F-4D97-AF65-F5344CB8AC3E}">
        <p14:creationId xmlns:p14="http://schemas.microsoft.com/office/powerpoint/2010/main" val="294252292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Process: how does a WG send a liaison to SC6?</a:t>
            </a:r>
            <a:endParaRPr lang="en-AU" dirty="0"/>
          </a:p>
        </p:txBody>
      </p:sp>
      <p:sp>
        <p:nvSpPr>
          <p:cNvPr id="3" name="Content Placeholder 2"/>
          <p:cNvSpPr>
            <a:spLocks noGrp="1"/>
          </p:cNvSpPr>
          <p:nvPr>
            <p:ph idx="1"/>
          </p:nvPr>
        </p:nvSpPr>
        <p:spPr/>
        <p:txBody>
          <a:bodyPr/>
          <a:lstStyle/>
          <a:p>
            <a:pPr lvl="1"/>
            <a:r>
              <a:rPr lang="en-AU" dirty="0" smtClean="0"/>
              <a:t>Development</a:t>
            </a:r>
          </a:p>
          <a:p>
            <a:pPr lvl="2"/>
            <a:r>
              <a:rPr lang="en-AU" dirty="0" smtClean="0"/>
              <a:t>The WG may develop a proposed liaison at any time</a:t>
            </a:r>
          </a:p>
          <a:p>
            <a:pPr lvl="2"/>
            <a:r>
              <a:rPr lang="en-AU" dirty="0" smtClean="0"/>
              <a:t>It is suggested that the WG coordinate with the IEEE 802 JTC1 SC </a:t>
            </a:r>
          </a:p>
          <a:p>
            <a:pPr lvl="1"/>
            <a:r>
              <a:rPr lang="en-AU" dirty="0" smtClean="0"/>
              <a:t>Approval</a:t>
            </a:r>
          </a:p>
          <a:p>
            <a:pPr lvl="2"/>
            <a:r>
              <a:rPr lang="en-AU" dirty="0" smtClean="0"/>
              <a:t>The WG and then the IEEE 802 EC must approve liaisons to SC6</a:t>
            </a:r>
          </a:p>
          <a:p>
            <a:pPr lvl="1"/>
            <a:r>
              <a:rPr lang="en-AU" dirty="0" smtClean="0"/>
              <a:t>Transmission</a:t>
            </a:r>
          </a:p>
          <a:p>
            <a:pPr lvl="2"/>
            <a:r>
              <a:rPr lang="en-AU" dirty="0" smtClean="0"/>
              <a:t>The WG Chair is responsible for transmitting the liaison to the SC6 Secretary</a:t>
            </a: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64</a:t>
            </a:fld>
            <a:endParaRPr lang="en-US"/>
          </a:p>
        </p:txBody>
      </p:sp>
    </p:spTree>
    <p:extLst>
      <p:ext uri="{BB962C8B-B14F-4D97-AF65-F5344CB8AC3E}">
        <p14:creationId xmlns:p14="http://schemas.microsoft.com/office/powerpoint/2010/main" val="95319422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Process: how does a WG send a draft (or ratified standard) to SC6 for information or review?</a:t>
            </a:r>
            <a:endParaRPr lang="en-AU" dirty="0"/>
          </a:p>
        </p:txBody>
      </p:sp>
      <p:sp>
        <p:nvSpPr>
          <p:cNvPr id="3" name="Content Placeholder 2"/>
          <p:cNvSpPr>
            <a:spLocks noGrp="1"/>
          </p:cNvSpPr>
          <p:nvPr>
            <p:ph idx="1"/>
          </p:nvPr>
        </p:nvSpPr>
        <p:spPr/>
        <p:txBody>
          <a:bodyPr/>
          <a:lstStyle/>
          <a:p>
            <a:pPr lvl="1"/>
            <a:r>
              <a:rPr lang="en-AU" dirty="0" smtClean="0"/>
              <a:t>Development</a:t>
            </a:r>
          </a:p>
          <a:p>
            <a:pPr lvl="2"/>
            <a:r>
              <a:rPr lang="en-AU" dirty="0" smtClean="0"/>
              <a:t>The WG may decide to send a draft (or a ratified standard) to SC6 for information or review at any time</a:t>
            </a:r>
          </a:p>
          <a:p>
            <a:pPr lvl="2"/>
            <a:r>
              <a:rPr lang="en-AU" dirty="0" smtClean="0"/>
              <a:t>It is suggested that the WG coordinate with the IEEE 802 JTC1 SC</a:t>
            </a:r>
          </a:p>
          <a:p>
            <a:pPr lvl="2"/>
            <a:r>
              <a:rPr lang="en-AU" dirty="0"/>
              <a:t>The WG Chair must work with IEEE-SA staff to ensure the inclusion of appropriate front </a:t>
            </a:r>
            <a:r>
              <a:rPr lang="en-AU" dirty="0" smtClean="0"/>
              <a:t>matter </a:t>
            </a:r>
          </a:p>
          <a:p>
            <a:pPr lvl="1"/>
            <a:r>
              <a:rPr lang="en-AU" dirty="0" smtClean="0"/>
              <a:t>Approval</a:t>
            </a:r>
          </a:p>
          <a:p>
            <a:pPr lvl="2"/>
            <a:r>
              <a:rPr lang="en-AU" dirty="0" smtClean="0"/>
              <a:t>The WG and the IEEE 802 EC must approve sending a draft (or a ratified standard) to SC6 and the request for any SC6 action</a:t>
            </a:r>
          </a:p>
          <a:p>
            <a:pPr lvl="3"/>
            <a:r>
              <a:rPr lang="en-AU" dirty="0" smtClean="0"/>
              <a:t>The approval will normally be on the IEEE 802 EC consent agenda </a:t>
            </a:r>
          </a:p>
          <a:p>
            <a:pPr lvl="1"/>
            <a:r>
              <a:rPr lang="en-AU" dirty="0" smtClean="0"/>
              <a:t>Transmission</a:t>
            </a:r>
          </a:p>
          <a:p>
            <a:pPr lvl="2"/>
            <a:r>
              <a:rPr lang="en-AU" dirty="0" smtClean="0"/>
              <a:t>The WG Chair is responsible for notifying the SC6 Secretary that a draft (or a ratified standard) is available and any action expected of SC6</a:t>
            </a:r>
          </a:p>
          <a:p>
            <a:pPr lvl="3"/>
            <a:r>
              <a:rPr lang="en-AU" dirty="0" smtClean="0"/>
              <a:t>Normally the draft will be held in an IEEE 802 WG private area with only the user name/password sent to SC6</a:t>
            </a: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65</a:t>
            </a:fld>
            <a:endParaRPr lang="en-US"/>
          </a:p>
        </p:txBody>
      </p:sp>
    </p:spTree>
    <p:extLst>
      <p:ext uri="{BB962C8B-B14F-4D97-AF65-F5344CB8AC3E}">
        <p14:creationId xmlns:p14="http://schemas.microsoft.com/office/powerpoint/2010/main" val="370927670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Process: how does a WG submit a standard for ratification under the PSDO process?</a:t>
            </a:r>
            <a:endParaRPr lang="en-AU" dirty="0"/>
          </a:p>
        </p:txBody>
      </p:sp>
      <p:sp>
        <p:nvSpPr>
          <p:cNvPr id="3" name="Content Placeholder 2"/>
          <p:cNvSpPr>
            <a:spLocks noGrp="1"/>
          </p:cNvSpPr>
          <p:nvPr>
            <p:ph idx="1"/>
          </p:nvPr>
        </p:nvSpPr>
        <p:spPr/>
        <p:txBody>
          <a:bodyPr/>
          <a:lstStyle/>
          <a:p>
            <a:pPr lvl="1"/>
            <a:r>
              <a:rPr lang="en-AU" dirty="0" smtClean="0"/>
              <a:t>Development</a:t>
            </a:r>
          </a:p>
          <a:p>
            <a:pPr lvl="2"/>
            <a:r>
              <a:rPr lang="en-AU" dirty="0" smtClean="0"/>
              <a:t>A WG may decide to submit a standard for ratification at any time</a:t>
            </a:r>
          </a:p>
          <a:p>
            <a:pPr lvl="2"/>
            <a:r>
              <a:rPr lang="en-AU" dirty="0" smtClean="0"/>
              <a:t>It is suggested that the WG coordinate with the IEEE 802 JTC1 SC </a:t>
            </a:r>
          </a:p>
          <a:p>
            <a:pPr lvl="1"/>
            <a:r>
              <a:rPr lang="en-AU" dirty="0" smtClean="0"/>
              <a:t>Approval</a:t>
            </a:r>
          </a:p>
          <a:p>
            <a:pPr lvl="2"/>
            <a:r>
              <a:rPr lang="en-AU" dirty="0" smtClean="0"/>
              <a:t>The WG and the IEEE 802 EC shall approve submitting a standard for ratification under the PSDO process</a:t>
            </a:r>
          </a:p>
          <a:p>
            <a:pPr lvl="1"/>
            <a:r>
              <a:rPr lang="en-AU" dirty="0" smtClean="0"/>
              <a:t>Transmission</a:t>
            </a:r>
          </a:p>
          <a:p>
            <a:pPr lvl="2"/>
            <a:r>
              <a:rPr lang="en-AU" dirty="0"/>
              <a:t>The WG Chair shall </a:t>
            </a:r>
            <a:r>
              <a:rPr lang="en-AU" dirty="0" smtClean="0"/>
              <a:t>request the </a:t>
            </a:r>
            <a:r>
              <a:rPr lang="en-AU" dirty="0"/>
              <a:t>IEEE-SA staff </a:t>
            </a:r>
            <a:r>
              <a:rPr lang="en-AU" dirty="0" smtClean="0"/>
              <a:t>liaison to arrange the execution of the PSDO process</a:t>
            </a:r>
          </a:p>
          <a:p>
            <a:pPr lvl="2"/>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66</a:t>
            </a:fld>
            <a:endParaRPr lang="en-US"/>
          </a:p>
        </p:txBody>
      </p:sp>
    </p:spTree>
    <p:extLst>
      <p:ext uri="{BB962C8B-B14F-4D97-AF65-F5344CB8AC3E}">
        <p14:creationId xmlns:p14="http://schemas.microsoft.com/office/powerpoint/2010/main" val="73658211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Process: how does a WG submit response to any comments received during the PSDO process?</a:t>
            </a:r>
            <a:endParaRPr lang="en-AU" dirty="0"/>
          </a:p>
        </p:txBody>
      </p:sp>
      <p:sp>
        <p:nvSpPr>
          <p:cNvPr id="3" name="Content Placeholder 2"/>
          <p:cNvSpPr>
            <a:spLocks noGrp="1"/>
          </p:cNvSpPr>
          <p:nvPr>
            <p:ph idx="1"/>
          </p:nvPr>
        </p:nvSpPr>
        <p:spPr/>
        <p:txBody>
          <a:bodyPr/>
          <a:lstStyle/>
          <a:p>
            <a:pPr lvl="1"/>
            <a:r>
              <a:rPr lang="en-AU" dirty="0" smtClean="0"/>
              <a:t>Development</a:t>
            </a:r>
          </a:p>
          <a:p>
            <a:pPr lvl="2"/>
            <a:r>
              <a:rPr lang="en-AU" dirty="0" smtClean="0"/>
              <a:t>A WG is responsible for developing responses to any comments received during the PSDO process</a:t>
            </a:r>
          </a:p>
          <a:p>
            <a:pPr lvl="2"/>
            <a:r>
              <a:rPr lang="en-AU" dirty="0" smtClean="0"/>
              <a:t>It is suggested that the WG coordinate with the IEEE 802 JTC1 SC </a:t>
            </a:r>
          </a:p>
          <a:p>
            <a:pPr lvl="1"/>
            <a:r>
              <a:rPr lang="en-AU" dirty="0" smtClean="0"/>
              <a:t>Approval</a:t>
            </a:r>
          </a:p>
          <a:p>
            <a:pPr lvl="2"/>
            <a:r>
              <a:rPr lang="en-AU" dirty="0" smtClean="0"/>
              <a:t>The WG and the IEEE 802 EC shall approve submitting any responses to comments received during the PSDO process</a:t>
            </a:r>
          </a:p>
          <a:p>
            <a:pPr lvl="1"/>
            <a:r>
              <a:rPr lang="en-AU" dirty="0" smtClean="0"/>
              <a:t>Transmission</a:t>
            </a:r>
          </a:p>
          <a:p>
            <a:pPr lvl="2"/>
            <a:r>
              <a:rPr lang="en-AU" dirty="0"/>
              <a:t>The WG Chair is responsible for sending any responses to the SC6 Secretary</a:t>
            </a:r>
          </a:p>
          <a:p>
            <a:pPr lvl="2"/>
            <a:r>
              <a:rPr lang="en-AU" dirty="0"/>
              <a:t>The WG Chair shall notify the IEEE-SA staff liaison so that they can ensure the next step of the PSDO process is executed</a:t>
            </a:r>
          </a:p>
          <a:p>
            <a:pPr lvl="1"/>
            <a:endParaRPr lang="en-AU" dirty="0" smtClean="0"/>
          </a:p>
          <a:p>
            <a:pPr lvl="2"/>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67</a:t>
            </a:fld>
            <a:endParaRPr lang="en-US"/>
          </a:p>
        </p:txBody>
      </p:sp>
    </p:spTree>
    <p:extLst>
      <p:ext uri="{BB962C8B-B14F-4D97-AF65-F5344CB8AC3E}">
        <p14:creationId xmlns:p14="http://schemas.microsoft.com/office/powerpoint/2010/main" val="18278027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685800" y="2667000"/>
            <a:ext cx="2514600" cy="3429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lstStyle/>
          <a:p>
            <a:pPr marL="180975" indent="-180975">
              <a:spcBef>
                <a:spcPts val="800"/>
              </a:spcBef>
              <a:buFont typeface="Arial" pitchFamily="34" charset="0"/>
              <a:buChar char="•"/>
              <a:defRPr/>
            </a:pPr>
            <a:r>
              <a:rPr lang="en-US" sz="1600" dirty="0">
                <a:latin typeface="+mj-lt"/>
              </a:rPr>
              <a:t>Call to Order</a:t>
            </a:r>
          </a:p>
          <a:p>
            <a:pPr marL="180975" indent="-180975">
              <a:spcBef>
                <a:spcPts val="800"/>
              </a:spcBef>
              <a:buFont typeface="Arial" pitchFamily="34" charset="0"/>
              <a:buChar char="•"/>
              <a:defRPr/>
            </a:pPr>
            <a:r>
              <a:rPr lang="en-US" sz="1600" dirty="0">
                <a:latin typeface="+mj-lt"/>
              </a:rPr>
              <a:t>Select recording secretary </a:t>
            </a:r>
            <a:r>
              <a:rPr lang="en-US" sz="1600" dirty="0">
                <a:solidFill>
                  <a:srgbClr val="FF0000"/>
                </a:solidFill>
                <a:latin typeface="+mj-lt"/>
              </a:rPr>
              <a:t>&lt;- important!</a:t>
            </a:r>
          </a:p>
          <a:p>
            <a:pPr marL="180975" indent="-180975">
              <a:spcBef>
                <a:spcPts val="800"/>
              </a:spcBef>
              <a:buFont typeface="Arial" pitchFamily="34" charset="0"/>
              <a:buChar char="•"/>
              <a:defRPr/>
            </a:pPr>
            <a:r>
              <a:rPr lang="en-US" sz="1600" dirty="0">
                <a:latin typeface="+mj-lt"/>
              </a:rPr>
              <a:t>Approve agenda</a:t>
            </a:r>
          </a:p>
          <a:p>
            <a:pPr marL="180975" indent="-180975">
              <a:spcBef>
                <a:spcPts val="800"/>
              </a:spcBef>
              <a:buFont typeface="Arial" pitchFamily="34" charset="0"/>
              <a:buChar char="•"/>
              <a:defRPr/>
            </a:pPr>
            <a:r>
              <a:rPr lang="en-US" sz="1600" dirty="0" smtClean="0">
                <a:latin typeface="+mj-lt"/>
              </a:rPr>
              <a:t>Conduct </a:t>
            </a:r>
            <a:r>
              <a:rPr lang="en-US" sz="1600" dirty="0">
                <a:latin typeface="+mj-lt"/>
              </a:rPr>
              <a:t>meeting according to agenda</a:t>
            </a:r>
          </a:p>
          <a:p>
            <a:pPr marL="180975" indent="-180975">
              <a:spcBef>
                <a:spcPts val="800"/>
              </a:spcBef>
              <a:buFont typeface="Arial" pitchFamily="34" charset="0"/>
              <a:buChar char="•"/>
              <a:defRPr/>
            </a:pPr>
            <a:r>
              <a:rPr lang="en-AU" sz="1600" dirty="0"/>
              <a:t>Adjourn</a:t>
            </a:r>
            <a:endParaRPr lang="en-US" sz="1600" dirty="0">
              <a:latin typeface="+mj-lt"/>
            </a:endParaRPr>
          </a:p>
        </p:txBody>
      </p:sp>
      <p:sp>
        <p:nvSpPr>
          <p:cNvPr id="10244" name="Rectangle 20"/>
          <p:cNvSpPr>
            <a:spLocks noGrp="1" noChangeArrowheads="1"/>
          </p:cNvSpPr>
          <p:nvPr>
            <p:ph type="title"/>
          </p:nvPr>
        </p:nvSpPr>
        <p:spPr>
          <a:xfrm>
            <a:off x="685800" y="685800"/>
            <a:ext cx="8077200" cy="1066800"/>
          </a:xfrm>
        </p:spPr>
        <p:txBody>
          <a:bodyPr/>
          <a:lstStyle/>
          <a:p>
            <a:r>
              <a:rPr lang="en-US" dirty="0" smtClean="0"/>
              <a:t>The IEEE 802 JTC1 SC has one slot at the Bangkok interim meeting</a:t>
            </a:r>
          </a:p>
        </p:txBody>
      </p:sp>
      <p:sp>
        <p:nvSpPr>
          <p:cNvPr id="7" name="Footer Placeholder 5"/>
          <p:cNvSpPr>
            <a:spLocks noGrp="1"/>
          </p:cNvSpPr>
          <p:nvPr>
            <p:ph type="ftr" sz="quarter" idx="10"/>
          </p:nvPr>
        </p:nvSpPr>
        <p:spPr/>
        <p:txBody>
          <a:bodyPr/>
          <a:lstStyle/>
          <a:p>
            <a:pPr>
              <a:defRPr/>
            </a:pPr>
            <a:r>
              <a:rPr lang="en-US" smtClean="0"/>
              <a:t>Andrew Myles, Cisco</a:t>
            </a:r>
            <a:endParaRPr lang="en-US"/>
          </a:p>
        </p:txBody>
      </p:sp>
      <p:sp>
        <p:nvSpPr>
          <p:cNvPr id="10246" name="Rectangle 15"/>
          <p:cNvSpPr>
            <a:spLocks noChangeArrowheads="1"/>
          </p:cNvSpPr>
          <p:nvPr/>
        </p:nvSpPr>
        <p:spPr bwMode="auto">
          <a:xfrm>
            <a:off x="4495800" y="1143000"/>
            <a:ext cx="39624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lnSpc>
                <a:spcPct val="90000"/>
              </a:lnSpc>
              <a:spcBef>
                <a:spcPct val="50000"/>
              </a:spcBef>
            </a:pPr>
            <a:endParaRPr lang="en-AU" sz="1400" b="1">
              <a:latin typeface="Arial" pitchFamily="34" charset="0"/>
            </a:endParaRPr>
          </a:p>
        </p:txBody>
      </p:sp>
      <p:sp>
        <p:nvSpPr>
          <p:cNvPr id="10" name="Rectangle 9"/>
          <p:cNvSpPr/>
          <p:nvPr/>
        </p:nvSpPr>
        <p:spPr bwMode="auto">
          <a:xfrm>
            <a:off x="685800" y="1752600"/>
            <a:ext cx="2514600" cy="914400"/>
          </a:xfrm>
          <a:prstGeom prst="rect">
            <a:avLst/>
          </a:prstGeom>
          <a:solidFill>
            <a:schemeClr val="accent6">
              <a:lumMod val="20000"/>
              <a:lumOff val="80000"/>
            </a:schemeClr>
          </a:solidFill>
          <a:ln w="12700" cap="flat" cmpd="sng" algn="ctr">
            <a:solidFill>
              <a:schemeClr val="tx1"/>
            </a:solidFill>
            <a:prstDash val="solid"/>
            <a:round/>
            <a:headEnd type="none" w="sm" len="sm"/>
            <a:tailEnd type="none" w="sm" len="sm"/>
          </a:ln>
          <a:effectLst/>
        </p:spPr>
        <p:txBody>
          <a:bodyPr anchor="ctr"/>
          <a:lstStyle/>
          <a:p>
            <a:pPr algn="ctr">
              <a:defRPr/>
            </a:pPr>
            <a:r>
              <a:rPr lang="en-US" sz="1600" b="1" dirty="0">
                <a:latin typeface="+mj-lt"/>
              </a:rPr>
              <a:t>Tuesday</a:t>
            </a:r>
          </a:p>
          <a:p>
            <a:pPr algn="ctr">
              <a:defRPr/>
            </a:pPr>
            <a:r>
              <a:rPr lang="en-US" sz="1600" b="1" dirty="0" smtClean="0">
                <a:latin typeface="+mj-lt"/>
              </a:rPr>
              <a:t>15 Sept 2015, PM1</a:t>
            </a:r>
            <a:endParaRPr lang="en-US" sz="1600" b="1" dirty="0">
              <a:latin typeface="+mj-lt"/>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dirty="0" smtClean="0"/>
              <a:t>The IEEE 802 JTC1 SC has a high level list of agenda items to be considered</a:t>
            </a:r>
            <a:endParaRPr lang="en-AU" dirty="0" smtClean="0"/>
          </a:p>
        </p:txBody>
      </p:sp>
      <p:sp>
        <p:nvSpPr>
          <p:cNvPr id="11267" name="Rectangle 3"/>
          <p:cNvSpPr>
            <a:spLocks noGrp="1" noChangeArrowheads="1"/>
          </p:cNvSpPr>
          <p:nvPr>
            <p:ph idx="1"/>
          </p:nvPr>
        </p:nvSpPr>
        <p:spPr/>
        <p:txBody>
          <a:bodyPr/>
          <a:lstStyle/>
          <a:p>
            <a:r>
              <a:rPr lang="en-AU" dirty="0" smtClean="0"/>
              <a:t>In no particular order:</a:t>
            </a:r>
          </a:p>
          <a:p>
            <a:pPr lvl="1"/>
            <a:r>
              <a:rPr lang="en-AU" dirty="0" smtClean="0"/>
              <a:t>Approve minutes</a:t>
            </a:r>
          </a:p>
          <a:p>
            <a:pPr lvl="2"/>
            <a:r>
              <a:rPr lang="en-AU" dirty="0" smtClean="0"/>
              <a:t>From plenary meeting in July 2015 in Hawaii</a:t>
            </a:r>
          </a:p>
          <a:p>
            <a:pPr lvl="1"/>
            <a:r>
              <a:rPr lang="en-AU" dirty="0" smtClean="0"/>
              <a:t>Review extended goals</a:t>
            </a:r>
          </a:p>
          <a:p>
            <a:pPr lvl="2"/>
            <a:r>
              <a:rPr lang="en-AU" dirty="0" smtClean="0"/>
              <a:t>From formalisation of status as SC in March 2014</a:t>
            </a:r>
          </a:p>
          <a:p>
            <a:pPr lvl="1"/>
            <a:r>
              <a:rPr lang="en-AU" dirty="0" smtClean="0"/>
              <a:t>Review status of SC6 interactions</a:t>
            </a:r>
          </a:p>
          <a:p>
            <a:pPr lvl="2"/>
            <a:r>
              <a:rPr lang="en-AU" dirty="0" smtClean="0"/>
              <a:t>Review liaisons of drafts to SC6</a:t>
            </a:r>
          </a:p>
          <a:p>
            <a:pPr lvl="2"/>
            <a:r>
              <a:rPr lang="en-AU" dirty="0" smtClean="0"/>
              <a:t>Review notifications of projects to SC6</a:t>
            </a:r>
          </a:p>
          <a:p>
            <a:pPr lvl="2"/>
            <a:r>
              <a:rPr lang="en-AU" dirty="0" smtClean="0"/>
              <a:t>Review status of FDIS ballots</a:t>
            </a:r>
          </a:p>
          <a:p>
            <a:pPr lvl="1"/>
            <a:r>
              <a:rPr lang="en-AU" dirty="0" smtClean="0"/>
              <a:t>Consider </a:t>
            </a:r>
            <a:r>
              <a:rPr lang="en-AU" dirty="0"/>
              <a:t>any motions</a:t>
            </a:r>
          </a:p>
          <a:p>
            <a:pPr lvl="2"/>
            <a:endParaRPr lang="en-AU" dirty="0" smtClean="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C1120F2B-73AB-4F0E-8BCB-E97D8340144F}" type="slidenum">
              <a:rPr lang="en-US" smtClean="0"/>
              <a:pPr/>
              <a:t>8</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B776D292-FC0B-44FB-BBF2-3B2FCC45F9DC}" type="slidenum">
              <a:rPr lang="en-US" smtClean="0"/>
              <a:pPr>
                <a:defRPr/>
              </a:pPr>
              <a:t>9</a:t>
            </a:fld>
            <a:endParaRPr lang="en-US"/>
          </a:p>
        </p:txBody>
      </p:sp>
      <p:sp>
        <p:nvSpPr>
          <p:cNvPr id="13316" name="Rectangle 2"/>
          <p:cNvSpPr>
            <a:spLocks noGrp="1" noChangeArrowheads="1"/>
          </p:cNvSpPr>
          <p:nvPr>
            <p:ph type="title"/>
          </p:nvPr>
        </p:nvSpPr>
        <p:spPr/>
        <p:txBody>
          <a:bodyPr/>
          <a:lstStyle/>
          <a:p>
            <a:r>
              <a:rPr lang="en-AU" dirty="0" smtClean="0"/>
              <a:t>The IEEE 802 JTC1 SC will consider approving its agenda for the Bangkok meeting</a:t>
            </a:r>
          </a:p>
        </p:txBody>
      </p:sp>
      <p:sp>
        <p:nvSpPr>
          <p:cNvPr id="13317" name="Rectangle 3"/>
          <p:cNvSpPr>
            <a:spLocks noGrp="1" noChangeArrowheads="1"/>
          </p:cNvSpPr>
          <p:nvPr>
            <p:ph type="body" idx="1"/>
          </p:nvPr>
        </p:nvSpPr>
        <p:spPr/>
        <p:txBody>
          <a:bodyPr/>
          <a:lstStyle/>
          <a:p>
            <a:pPr marL="0" indent="0"/>
            <a:r>
              <a:rPr lang="en-AU" dirty="0" smtClean="0"/>
              <a:t>Motion to approve agenda</a:t>
            </a:r>
          </a:p>
          <a:p>
            <a:pPr lvl="1"/>
            <a:r>
              <a:rPr lang="en-AU" i="1" dirty="0" smtClean="0"/>
              <a:t>The IEEE 802 JTC1 SC approves the agenda for its meeting in Bangkok, Thailand in Sept 2015, as documented on slide 8  of </a:t>
            </a:r>
            <a:r>
              <a:rPr lang="en-AU" i="1" dirty="0" smtClean="0">
                <a:solidFill>
                  <a:srgbClr val="FF0000"/>
                </a:solidFill>
              </a:rPr>
              <a:t>&lt;this slide deck&gt;</a:t>
            </a:r>
          </a:p>
          <a:p>
            <a:pPr lvl="1"/>
            <a:r>
              <a:rPr lang="en-AU" dirty="0" smtClean="0"/>
              <a:t>Moved:</a:t>
            </a:r>
          </a:p>
          <a:p>
            <a:pPr lvl="1"/>
            <a:r>
              <a:rPr lang="en-AU" dirty="0" smtClean="0"/>
              <a:t>Seconded:</a:t>
            </a:r>
          </a:p>
          <a:p>
            <a:pPr lvl="1"/>
            <a:r>
              <a:rPr lang="en-AU" dirty="0" smtClean="0"/>
              <a:t>Result:</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Settings\dstanley\My Documents\2005Jan\802-11-Submission.pot</Template>
  <TotalTime>0</TotalTime>
  <Words>6268</Words>
  <Application>Microsoft Office PowerPoint</Application>
  <PresentationFormat>On-screen Show (4:3)</PresentationFormat>
  <Paragraphs>1027</Paragraphs>
  <Slides>67</Slides>
  <Notes>11</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67</vt:i4>
      </vt:variant>
    </vt:vector>
  </HeadingPairs>
  <TitlesOfParts>
    <vt:vector size="70" baseType="lpstr">
      <vt:lpstr>802-11-Submission</vt:lpstr>
      <vt:lpstr>Acrobat Document</vt:lpstr>
      <vt:lpstr>Packager Shell Object</vt:lpstr>
      <vt:lpstr>IEEE 802 JTC1 Standing Committee Sept 2015 agenda</vt:lpstr>
      <vt:lpstr>This presentation will be used to run the IEEE 802 JTC1 SC meetings in Bangkok in September 2015</vt:lpstr>
      <vt:lpstr>The SC will review the official IEEE-SA patent material for pre-PAR groups</vt:lpstr>
      <vt:lpstr>The SC will review the official IEEE-SA patent material for pre-PAR groups</vt:lpstr>
      <vt:lpstr>Links are available to a variety of other useful resources</vt:lpstr>
      <vt:lpstr>The IEEE 802 JTC1 SC will operate using accepted principles of meeting etiquette</vt:lpstr>
      <vt:lpstr>The IEEE 802 JTC1 SC has one slot at the Bangkok interim meeting</vt:lpstr>
      <vt:lpstr>The IEEE 802 JTC1 SC has a high level list of agenda items to be considered</vt:lpstr>
      <vt:lpstr>The IEEE 802 JTC1 SC will consider approving its agenda for the Bangkok meeting</vt:lpstr>
      <vt:lpstr>The IEEE 802 JTC1 SC will consider approval of the minutes of its Hawaii meeting</vt:lpstr>
      <vt:lpstr>The goals of the IEEE 802 JTC1 SC were reaffirmed by the IEEE 802 EC in March 2014</vt:lpstr>
      <vt:lpstr>The IEEE 802 WGs continue to liaise drafts to SC6 for their information</vt:lpstr>
      <vt:lpstr>IEEE 802.11 WG has liaised a variety of drafts from complete TGs  to SC6</vt:lpstr>
      <vt:lpstr>IEEE 802.11 WG is liaised a variety of drafts from active TGs  to SC6</vt:lpstr>
      <vt:lpstr>The SC will discuss drafts that should be liaised from the IEEE 802.11 WG</vt:lpstr>
      <vt:lpstr>IEEE 802.1 WG has liaised a variety of drafts to SC6</vt:lpstr>
      <vt:lpstr>The SC will discuss drafts that should be liaised from the IEEE 802.1 WG</vt:lpstr>
      <vt:lpstr>IEEE 802.3 WG has liaised a variety of drafts to SC6</vt:lpstr>
      <vt:lpstr>The SC will discuss drafts that should be liaised from the IEEE 802.3 WG</vt:lpstr>
      <vt:lpstr>The SC may discuss the possibility of liaising IEEE 802.15 drafts to SC6</vt:lpstr>
      <vt:lpstr>IEEE 802.22 WG has liaised a variety of drafts to SC6</vt:lpstr>
      <vt:lpstr>IEEE 802.22 WG will continue to consider drafts for liaison</vt:lpstr>
      <vt:lpstr>IEEE 802 continues to notify SC6 of various new projects</vt:lpstr>
      <vt:lpstr>The new Central Desktop area for the “Adoption of IEEE 802 standards by ISO/IEC JTC1” is ready to go</vt:lpstr>
      <vt:lpstr>IEEE 802 has pushed 16 standards completely through the PSDO ratification process</vt:lpstr>
      <vt:lpstr>IEEE 802 has pushed 16 standards completely through the PSDO ratification process</vt:lpstr>
      <vt:lpstr>IEEE 802.11-2012 has been ratified as ISO/IEC/IEEE 8802-11:2012</vt:lpstr>
      <vt:lpstr>IEEE 802.1X-2010 has been ratified as ISO/IEC/IEEE 8802-1X:2013</vt:lpstr>
      <vt:lpstr>IEEE 802.1AE-2006 has been ratified as ISO/IEC/IEEE 8802-1AE:2013</vt:lpstr>
      <vt:lpstr>IEEE 802.1AB-2009 has been ratified as ISO/IEC/IEEE 8802-1AB:2014</vt:lpstr>
      <vt:lpstr>IEEE 802.1AR-2009 has been ratified as ISO/IEC/IEEE 8802-1AR:2014</vt:lpstr>
      <vt:lpstr>IEEE 802.1AS-2011 has been ratified as ISO/IEC 8802-1AS:2014</vt:lpstr>
      <vt:lpstr>IEEE 802.3-2012 has been ratified as ISO/IEC/IEEE 8802-3:2014</vt:lpstr>
      <vt:lpstr>IEEE 802.11ae-2012 has been ratified as ISO/IEC 8802-11:2012/Amd 1:2014</vt:lpstr>
      <vt:lpstr>IEEE 802.11aa-2012 has been ratified as ISO/IEC 8802-11:2012/Amd 2:2014</vt:lpstr>
      <vt:lpstr>IEEE 802.11ad-2012 has been ratified as ISO/IEC 8802-11:2012/Amd 3:2014</vt:lpstr>
      <vt:lpstr>IEEE 802.22 has been ratified as ISO/IEC 8802-22:2015</vt:lpstr>
      <vt:lpstr>IEEE 802.1AEbn-2011 has been ratified as ISO/IEC 8802-1AE:2015/Amd 1</vt:lpstr>
      <vt:lpstr>IEEE 802.1AEbw-2013 has been ratified as ISO/IEC 8802-1AE:2015/Amd 2</vt:lpstr>
      <vt:lpstr>IEEE 802.3.1-2013 has been published as “Definitions for Ethernet — Part 3-1”</vt:lpstr>
      <vt:lpstr>IEEE 802.11ac-2013 has been ratified as ISO/IEC/IEEE 8802-11:2015/Amd 4</vt:lpstr>
      <vt:lpstr>IEEE 802.11af-2013 has been ratified as 8802-11:2015/Amd 5</vt:lpstr>
      <vt:lpstr>IEEE 802 has eight standards in the pipeline for ratification under the PSDO</vt:lpstr>
      <vt:lpstr>IEEE 802-2014 FDIS closes 2 Nov 2015</vt:lpstr>
      <vt:lpstr>IEEE 802.1Xbx-2014 is waiting for start of FDIS</vt:lpstr>
      <vt:lpstr>IEEE 802.1Q-Rev-2014 is waiting for start of FDIS</vt:lpstr>
      <vt:lpstr>IEEE 802.1AX-2014 FDIS closes on 19 Nov 2015</vt:lpstr>
      <vt:lpstr>IEEE 802.1BR-2012 has been submitted to 60 day pre-ballot</vt:lpstr>
      <vt:lpstr>IEEE 802.1BA-2011 has been submitted to 60 day pre-ballot</vt:lpstr>
      <vt:lpstr>IEEE 802.22a will be submitted to 60 day pre-ballot soon</vt:lpstr>
      <vt:lpstr>IEEE 802.3bx will be submitted to 60 day pre-ballot soon</vt:lpstr>
      <vt:lpstr>The next SC6 meeting will be in February 2016  in Xi'an, China </vt:lpstr>
      <vt:lpstr>Volunteers will be sought for the IEEE 802 delegation to SC6 in February 2016</vt:lpstr>
      <vt:lpstr>All the security proposal based on TePA  in SC6 appear to be on hold or abandoned</vt:lpstr>
      <vt:lpstr>All the other old proposals in SC6 of interest to IEEE 802 appear to be on hold or abandoned</vt:lpstr>
      <vt:lpstr>ISO/IEC JTC1 has changed the rules so that “experts” rather than “NBs” participate in WGs</vt:lpstr>
      <vt:lpstr>The SC Chair has been empowered to appoint experts to the SC6 document access lists </vt:lpstr>
      <vt:lpstr>Various names have been added to the SC6 document access lists at this time</vt:lpstr>
      <vt:lpstr>Are there any other matters for consideration by IEEE 802 JTC1 SC?</vt:lpstr>
      <vt:lpstr>The IEEE 802 JTC1 SC will adjourn for the week</vt:lpstr>
      <vt:lpstr>Additional process material</vt:lpstr>
      <vt:lpstr>The SC agreed in Nov 2014 on a process for developing &amp; approving PSDO comment resolutions</vt:lpstr>
      <vt:lpstr>Process: what are the processes that should be followed in interactions with SC6?</vt:lpstr>
      <vt:lpstr>Process: how does a WG send a liaison to SC6?</vt:lpstr>
      <vt:lpstr>Process: how does a WG send a draft (or ratified standard) to SC6 for information or review?</vt:lpstr>
      <vt:lpstr>Process: how does a WG submit a standard for ratification under the PSDO process?</vt:lpstr>
      <vt:lpstr>Process: how does a WG submit response to any comments received during the PSDO process?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2011-09-19T06:02:14Z</dcterms:created>
  <dcterms:modified xsi:type="dcterms:W3CDTF">2015-09-09T04:13:55Z</dcterms:modified>
</cp:coreProperties>
</file>