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69"/>
  </p:notesMasterIdLst>
  <p:handoutMasterIdLst>
    <p:handoutMasterId r:id="rId70"/>
  </p:handoutMasterIdLst>
  <p:sldIdLst>
    <p:sldId id="269" r:id="rId2"/>
    <p:sldId id="278" r:id="rId3"/>
    <p:sldId id="1454" r:id="rId4"/>
    <p:sldId id="1455" r:id="rId5"/>
    <p:sldId id="358" r:id="rId6"/>
    <p:sldId id="359" r:id="rId7"/>
    <p:sldId id="287" r:id="rId8"/>
    <p:sldId id="343" r:id="rId9"/>
    <p:sldId id="344" r:id="rId10"/>
    <p:sldId id="345" r:id="rId11"/>
    <p:sldId id="1378" r:id="rId12"/>
    <p:sldId id="1423" r:id="rId13"/>
    <p:sldId id="1411" r:id="rId14"/>
    <p:sldId id="1486" r:id="rId15"/>
    <p:sldId id="1420" r:id="rId16"/>
    <p:sldId id="1412" r:id="rId17"/>
    <p:sldId id="1487" r:id="rId18"/>
    <p:sldId id="1518" r:id="rId19"/>
    <p:sldId id="1469" r:id="rId20"/>
    <p:sldId id="1285" r:id="rId21"/>
    <p:sldId id="1538" r:id="rId22"/>
    <p:sldId id="1468" r:id="rId23"/>
    <p:sldId id="1164" r:id="rId24"/>
    <p:sldId id="1562" r:id="rId25"/>
    <p:sldId id="1101" r:id="rId26"/>
    <p:sldId id="1581" r:id="rId27"/>
    <p:sldId id="1102" r:id="rId28"/>
    <p:sldId id="1092" r:id="rId29"/>
    <p:sldId id="1099" r:id="rId30"/>
    <p:sldId id="1174" r:id="rId31"/>
    <p:sldId id="1175" r:id="rId32"/>
    <p:sldId id="1176" r:id="rId33"/>
    <p:sldId id="1382" r:id="rId34"/>
    <p:sldId id="1415" r:id="rId35"/>
    <p:sldId id="1416" r:id="rId36"/>
    <p:sldId id="1417" r:id="rId37"/>
    <p:sldId id="1536" r:id="rId38"/>
    <p:sldId id="1521" r:id="rId39"/>
    <p:sldId id="1522" r:id="rId40"/>
    <p:sldId id="1582" r:id="rId41"/>
    <p:sldId id="1580" r:id="rId42"/>
    <p:sldId id="1419" r:id="rId43"/>
    <p:sldId id="1381" r:id="rId44"/>
    <p:sldId id="1528" r:id="rId45"/>
    <p:sldId id="1404" r:id="rId46"/>
    <p:sldId id="1405" r:id="rId47"/>
    <p:sldId id="1529" r:id="rId48"/>
    <p:sldId id="1526" r:id="rId49"/>
    <p:sldId id="1527" r:id="rId50"/>
    <p:sldId id="1583" r:id="rId51"/>
    <p:sldId id="1584" r:id="rId52"/>
    <p:sldId id="1572" r:id="rId53"/>
    <p:sldId id="1500" r:id="rId54"/>
    <p:sldId id="1167" r:id="rId55"/>
    <p:sldId id="1165" r:id="rId56"/>
    <p:sldId id="1375" r:id="rId57"/>
    <p:sldId id="1376" r:id="rId58"/>
    <p:sldId id="1400" r:id="rId59"/>
    <p:sldId id="619" r:id="rId60"/>
    <p:sldId id="621" r:id="rId61"/>
    <p:sldId id="1561" r:id="rId62"/>
    <p:sldId id="1555" r:id="rId63"/>
    <p:sldId id="1556" r:id="rId64"/>
    <p:sldId id="1557" r:id="rId65"/>
    <p:sldId id="1558" r:id="rId66"/>
    <p:sldId id="1559" r:id="rId67"/>
    <p:sldId id="1560" r:id="rId6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61" autoAdjust="0"/>
    <p:restoredTop sz="94660" autoAdjust="0"/>
  </p:normalViewPr>
  <p:slideViewPr>
    <p:cSldViewPr>
      <p:cViewPr varScale="1">
        <p:scale>
          <a:sx n="66" d="100"/>
          <a:sy n="66" d="100"/>
        </p:scale>
        <p:origin x="-102" y="-45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7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802.11-15/1030r0</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2015</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802.11-15/1030r0</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2015</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59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60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802.11-15/1030r0</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Sept 2015</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15/11-15-1011-00-0jtc-ieee-802-jtc1-minutes-for-july-2015-in-hawaii.doc"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ieee-sa.centraldesktop.com/802psdo/"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oleObject" Target="../embeddings/oleObject3.bin"/><Relationship Id="rId4" Type="http://schemas.openxmlformats.org/officeDocument/2006/relationships/image" Target="../media/image2.wmf"/></Relationships>
</file>

<file path=ppt/slides/_rels/slide38.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wmf"/><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5.wmf"/><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Sept 2015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15 Sept 2015</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48886630"/>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j-lt"/>
                          <a:ea typeface="Times New Roman"/>
                        </a:rPr>
                        <a:t>Peter Yee (Vice</a:t>
                      </a:r>
                      <a:r>
                        <a:rPr lang="en-AU" sz="1200" baseline="0" dirty="0" smtClean="0">
                          <a:effectLst/>
                          <a:latin typeface="+mj-lt"/>
                          <a:ea typeface="Times New Roman"/>
                        </a:rPr>
                        <a:t> Chair)</a:t>
                      </a:r>
                      <a:endParaRPr lang="en-AU" sz="1200" dirty="0">
                        <a:effectLst/>
                        <a:latin typeface="+mj-lt"/>
                        <a:ea typeface="Times New Roman"/>
                      </a:endParaRPr>
                    </a:p>
                  </a:txBody>
                  <a:tcPr marL="68580" marR="68580" marT="0" marB="0" anchor="ctr"/>
                </a:tc>
                <a:tc>
                  <a:txBody>
                    <a:bodyPr/>
                    <a:lstStyle/>
                    <a:p>
                      <a:pPr>
                        <a:spcAft>
                          <a:spcPts val="0"/>
                        </a:spcAft>
                      </a:pPr>
                      <a:endParaRPr lang="en-AU" sz="1200" dirty="0">
                        <a:effectLst/>
                        <a:latin typeface="+mj-lt"/>
                        <a:ea typeface="Times New Roman"/>
                      </a:endParaRPr>
                    </a:p>
                  </a:txBody>
                  <a:tcPr marL="68580" marR="68580" marT="0" marB="0" anchor="ctr"/>
                </a:tc>
                <a:tc>
                  <a:txBody>
                    <a:bodyPr/>
                    <a:lstStyle/>
                    <a:p>
                      <a:pPr marL="21590" indent="-21590">
                        <a:spcAft>
                          <a:spcPts val="0"/>
                        </a:spcAft>
                      </a:pPr>
                      <a:endParaRPr lang="en-AU" sz="1200" dirty="0">
                        <a:effectLst/>
                        <a:latin typeface="Times New Roman"/>
                        <a:ea typeface="Times New Roman"/>
                      </a:endParaRPr>
                    </a:p>
                  </a:txBody>
                  <a:tcPr marL="68580" marR="68580" marT="0" marB="0" anchor="ctr"/>
                </a:tc>
                <a:tc>
                  <a:txBody>
                    <a:bodyPr/>
                    <a:lstStyle/>
                    <a:p>
                      <a:pPr>
                        <a:spcAft>
                          <a:spcPts val="0"/>
                        </a:spcAft>
                      </a:pP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Hawaii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Hawaii, US in July 2015, as documented in </a:t>
            </a:r>
            <a:r>
              <a:rPr lang="en-AU" i="1" dirty="0" smtClean="0">
                <a:hlinkClick r:id="rId3"/>
              </a:rPr>
              <a:t>11-15-1011-00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dirty="0" smtClean="0"/>
              <a:t>Provides a forum for 802 members to discuss issues relevant to both:</a:t>
            </a:r>
          </a:p>
          <a:p>
            <a:pPr lvl="2"/>
            <a:r>
              <a:rPr lang="en-AU" dirty="0" smtClean="0"/>
              <a:t>IEEE 802</a:t>
            </a:r>
          </a:p>
          <a:p>
            <a:pPr lvl="2"/>
            <a:r>
              <a:rPr lang="en-AU" dirty="0" smtClean="0"/>
              <a:t>ISO/IEC JTC1/SC6</a:t>
            </a:r>
          </a:p>
          <a:p>
            <a:pPr lvl="1"/>
            <a:r>
              <a:rPr lang="en-AU" dirty="0" smtClean="0"/>
              <a:t>Recommends positions to </a:t>
            </a:r>
            <a:r>
              <a:rPr lang="en-AU" dirty="0" err="1" smtClean="0"/>
              <a:t>ExCom</a:t>
            </a:r>
            <a:r>
              <a:rPr lang="en-AU" dirty="0" smtClean="0"/>
              <a:t> on ISO/IEC JTC1/SC6 actions affecting IEEE 802</a:t>
            </a:r>
          </a:p>
          <a:p>
            <a:pPr lvl="2"/>
            <a:r>
              <a:rPr lang="en-AU" dirty="0" smtClean="0"/>
              <a:t>Note that IEEE 802 LMSC holds the liaison to SC6, not the IEEE 802.11 WG</a:t>
            </a:r>
          </a:p>
          <a:p>
            <a:pPr lvl="1"/>
            <a:r>
              <a:rPr lang="en-AU" dirty="0" smtClean="0"/>
              <a:t>Participates in dialog with IEEE staff and 802 </a:t>
            </a:r>
            <a:r>
              <a:rPr lang="en-AU" dirty="0" err="1" smtClean="0"/>
              <a:t>ExCom</a:t>
            </a:r>
            <a:r>
              <a:rPr lang="en-AU" dirty="0" smtClean="0"/>
              <a:t> on issues concerning IEEE’s relationship with ISO/IEC</a:t>
            </a:r>
          </a:p>
          <a:p>
            <a:pPr lvl="1"/>
            <a:r>
              <a:rPr lang="en-AU"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11</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a:t>
            </a:r>
          </a:p>
          <a:p>
            <a:pPr lvl="2"/>
            <a:r>
              <a:rPr lang="en-AU" dirty="0" smtClean="0"/>
              <a:t>802.1 WG</a:t>
            </a:r>
          </a:p>
          <a:p>
            <a:pPr lvl="2"/>
            <a:r>
              <a:rPr lang="en-AU" dirty="0" smtClean="0"/>
              <a:t>802.3 WG</a:t>
            </a:r>
          </a:p>
          <a:p>
            <a:pPr lvl="2"/>
            <a:r>
              <a:rPr lang="en-AU" dirty="0"/>
              <a:t>802.11 </a:t>
            </a:r>
            <a:r>
              <a:rPr lang="en-AU" dirty="0" smtClean="0"/>
              <a:t>WG</a:t>
            </a:r>
          </a:p>
          <a:p>
            <a:pPr lvl="2"/>
            <a:r>
              <a:rPr lang="en-AU" dirty="0" smtClean="0"/>
              <a:t>802.22 WG</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the </a:t>
            </a:r>
            <a:r>
              <a:rPr lang="en-AU" dirty="0" smtClean="0"/>
              <a:t>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566374530"/>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673"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802.11 WG has liaised a variety of drafts from complete TGs  to SC6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17124671"/>
              </p:ext>
            </p:extLst>
          </p:nvPr>
        </p:nvGraphicFramePr>
        <p:xfrm>
          <a:off x="152400" y="1524000"/>
          <a:ext cx="8841721" cy="37236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802.11p</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Feb 10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802.11s</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Mar 11</a:t>
                      </a:r>
                      <a:endParaRPr lang="en-GB" sz="1400" dirty="0"/>
                    </a:p>
                  </a:txBody>
                  <a:tcPr/>
                </a:tc>
                <a:tc>
                  <a:txBody>
                    <a:bodyPr/>
                    <a:lstStyle/>
                    <a:p>
                      <a:r>
                        <a:rPr lang="en-GB" sz="1400" dirty="0" smtClean="0"/>
                        <a:t>8.0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802.11u</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Nov 10</a:t>
                      </a:r>
                      <a:endParaRPr lang="en-GB" sz="1400" dirty="0"/>
                    </a:p>
                  </a:txBody>
                  <a:tcPr/>
                </a:tc>
                <a:tc>
                  <a:txBody>
                    <a:bodyPr/>
                    <a:lstStyle/>
                    <a:p>
                      <a:r>
                        <a:rPr lang="en-GB" sz="1400" dirty="0" smtClean="0"/>
                        <a:t>8.0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802.11v</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Sep 10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endParaRPr lang="en-GB" sz="1400" dirty="0"/>
                    </a:p>
                  </a:txBody>
                  <a:tcPr/>
                </a:tc>
                <a:tc>
                  <a:txBody>
                    <a:bodyPr/>
                    <a:lstStyle/>
                    <a:p>
                      <a:r>
                        <a:rPr lang="en-GB" sz="1400" dirty="0" smtClean="0"/>
                        <a:t>13.0</a:t>
                      </a:r>
                    </a:p>
                  </a:txBody>
                  <a:tcPr/>
                </a:tc>
                <a:tc>
                  <a:txBody>
                    <a:bodyPr/>
                    <a:lstStyle/>
                    <a:p>
                      <a:r>
                        <a:rPr lang="en-GB" sz="1400" dirty="0" smtClean="0"/>
                        <a:t>14.0</a:t>
                      </a:r>
                    </a:p>
                  </a:txBody>
                  <a:tcPr/>
                </a:tc>
                <a:tc>
                  <a:txBody>
                    <a:bodyPr/>
                    <a:lstStyle/>
                    <a:p>
                      <a:r>
                        <a:rPr lang="en-GB" sz="1400" dirty="0" smtClean="0"/>
                        <a:t>15.0</a:t>
                      </a:r>
                    </a:p>
                  </a:txBody>
                  <a:tcPr/>
                </a:tc>
              </a:tr>
              <a:tr h="0">
                <a:tc>
                  <a:txBody>
                    <a:bodyPr/>
                    <a:lstStyle/>
                    <a:p>
                      <a:r>
                        <a:rPr lang="en-GB" sz="1400" dirty="0" smtClean="0"/>
                        <a:t>802.11z</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Aug 10</a:t>
                      </a:r>
                      <a:endParaRPr lang="en-GB" sz="1400" dirty="0"/>
                    </a:p>
                  </a:txBody>
                  <a:tcPr/>
                </a:tc>
                <a:tc>
                  <a:txBody>
                    <a:bodyPr/>
                    <a:lstStyle/>
                    <a:p>
                      <a:r>
                        <a:rPr lang="en-GB" sz="1400" dirty="0" smtClean="0"/>
                        <a:t>7.0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p>
                  </a:txBody>
                  <a:tcPr/>
                </a:tc>
                <a:tc>
                  <a:txBody>
                    <a:bodyPr/>
                    <a:lstStyle/>
                    <a:p>
                      <a:r>
                        <a:rPr lang="en-GB" sz="1400" dirty="0" smtClean="0"/>
                        <a:t>13.0</a:t>
                      </a:r>
                    </a:p>
                  </a:txBody>
                  <a:tcPr/>
                </a:tc>
                <a:tc>
                  <a:txBody>
                    <a:bodyPr/>
                    <a:lstStyle/>
                    <a:p>
                      <a:endParaRPr lang="en-GB" sz="1400" dirty="0" smtClean="0"/>
                    </a:p>
                  </a:txBody>
                  <a:tcPr/>
                </a:tc>
              </a:tr>
              <a:tr h="0">
                <a:tc>
                  <a:txBody>
                    <a:bodyPr/>
                    <a:lstStyle/>
                    <a:p>
                      <a:r>
                        <a:rPr lang="en-GB" sz="1400" dirty="0" smtClean="0"/>
                        <a:t>802.11aa</a:t>
                      </a:r>
                      <a:endParaRPr lang="en-GB" sz="1400" b="0" dirty="0"/>
                    </a:p>
                  </a:txBody>
                  <a:tcPr/>
                </a:tc>
                <a:tc>
                  <a:txBody>
                    <a:bodyPr/>
                    <a:lstStyle/>
                    <a:p>
                      <a:r>
                        <a:rPr lang="en-AU" sz="1400" dirty="0" smtClean="0"/>
                        <a:t>8802-11:2012/</a:t>
                      </a:r>
                      <a:r>
                        <a:rPr lang="en-AU" sz="1400" dirty="0" err="1" smtClean="0"/>
                        <a:t>Amd</a:t>
                      </a:r>
                      <a:r>
                        <a:rPr lang="en-AU" sz="1400" dirty="0" smtClean="0"/>
                        <a:t> 2: 2014</a:t>
                      </a:r>
                      <a:endParaRPr lang="en-GB" sz="1400" dirty="0"/>
                    </a:p>
                  </a:txBody>
                  <a:tcPr/>
                </a:tc>
                <a:tc>
                  <a:txBody>
                    <a:bodyPr/>
                    <a:lstStyle/>
                    <a:p>
                      <a:pPr algn="ctr"/>
                      <a:r>
                        <a:rPr lang="en-GB" sz="1400" dirty="0" smtClean="0"/>
                        <a:t>Nov 11</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802.11ad</a:t>
                      </a:r>
                      <a:endParaRPr lang="en-GB" sz="1400" b="0" dirty="0"/>
                    </a:p>
                  </a:txBody>
                  <a:tcPr/>
                </a:tc>
                <a:tc>
                  <a:txBody>
                    <a:bodyPr/>
                    <a:lstStyle/>
                    <a:p>
                      <a:r>
                        <a:rPr lang="en-GB" sz="1400" dirty="0" smtClean="0"/>
                        <a:t>8802-11:2012/</a:t>
                      </a:r>
                      <a:r>
                        <a:rPr lang="en-GB" sz="1400" dirty="0" err="1" smtClean="0"/>
                        <a:t>Amd</a:t>
                      </a:r>
                      <a:r>
                        <a:rPr lang="en-GB" sz="1400" dirty="0" smtClean="0"/>
                        <a:t> 3: 2014</a:t>
                      </a:r>
                    </a:p>
                  </a:txBody>
                  <a:tcPr/>
                </a:tc>
                <a:tc>
                  <a:txBody>
                    <a:bodyPr/>
                    <a:lstStyle/>
                    <a:p>
                      <a:pPr algn="ctr"/>
                      <a:r>
                        <a:rPr lang="en-GB" sz="1400" dirty="0" smtClean="0"/>
                        <a:t>Jul 12</a:t>
                      </a:r>
                      <a:endParaRPr lang="en-GB" sz="1400" dirty="0"/>
                    </a:p>
                  </a:txBody>
                  <a:tcPr/>
                </a:tc>
                <a:tc>
                  <a:txBody>
                    <a:bodyPr/>
                    <a:lstStyle/>
                    <a:p>
                      <a:r>
                        <a:rPr lang="en-GB" sz="1400" dirty="0" smtClean="0"/>
                        <a:t>5.0</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r>
                        <a:rPr lang="en-GB" sz="1400" dirty="0" smtClean="0"/>
                        <a:t>8.0</a:t>
                      </a:r>
                      <a:endParaRPr lang="en-GB" sz="1400" dirty="0"/>
                    </a:p>
                  </a:txBody>
                  <a:tcPr/>
                </a:tc>
                <a:tc>
                  <a:txBody>
                    <a:bodyPr/>
                    <a:lstStyle/>
                    <a:p>
                      <a:r>
                        <a:rPr lang="en-GB" sz="1400" dirty="0" smtClean="0"/>
                        <a:t>9.0</a:t>
                      </a:r>
                      <a:endParaRPr lang="en-GB" sz="1400" dirty="0"/>
                    </a:p>
                  </a:txBody>
                  <a:tcPr/>
                </a:tc>
                <a:tc>
                  <a:txBody>
                    <a:bodyPr/>
                    <a:lstStyle/>
                    <a:p>
                      <a:endParaRPr lang="en-GB" sz="1400" dirty="0"/>
                    </a:p>
                  </a:txBody>
                  <a:tcPr/>
                </a:tc>
              </a:tr>
              <a:tr h="0">
                <a:tc>
                  <a:txBody>
                    <a:bodyPr/>
                    <a:lstStyle/>
                    <a:p>
                      <a:r>
                        <a:rPr lang="en-GB" sz="1400" dirty="0" smtClean="0"/>
                        <a:t>802.11ae</a:t>
                      </a:r>
                      <a:endParaRPr lang="en-GB" sz="1400" b="0" dirty="0"/>
                    </a:p>
                  </a:txBody>
                  <a:tcPr>
                    <a:lnB w="12700" cmpd="sng">
                      <a:noFill/>
                    </a:lnB>
                  </a:tcPr>
                </a:tc>
                <a:tc>
                  <a:txBody>
                    <a:bodyPr/>
                    <a:lstStyle/>
                    <a:p>
                      <a:r>
                        <a:rPr lang="en-GB" sz="1400" dirty="0" smtClean="0"/>
                        <a:t>8802-11:2012/</a:t>
                      </a:r>
                      <a:r>
                        <a:rPr lang="en-GB" sz="1400" dirty="0" err="1" smtClean="0"/>
                        <a:t>Amd</a:t>
                      </a:r>
                      <a:r>
                        <a:rPr lang="en-GB" sz="1400" dirty="0" smtClean="0"/>
                        <a:t> 1:2014</a:t>
                      </a:r>
                    </a:p>
                  </a:txBody>
                  <a:tcPr>
                    <a:lnB w="12700" cmpd="sng">
                      <a:noFill/>
                    </a:lnB>
                  </a:tcPr>
                </a:tc>
                <a:tc>
                  <a:txBody>
                    <a:bodyPr/>
                    <a:lstStyle/>
                    <a:p>
                      <a:pPr algn="ctr"/>
                      <a:r>
                        <a:rPr lang="en-GB" sz="1400" dirty="0" smtClean="0"/>
                        <a:t>Nov 11</a:t>
                      </a:r>
                      <a:endParaRPr lang="en-GB" sz="1400" dirty="0"/>
                    </a:p>
                  </a:txBody>
                  <a:tcPr>
                    <a:lnB w="12700" cmpd="sng">
                      <a:noFill/>
                    </a:lnB>
                  </a:tcPr>
                </a:tc>
                <a:tc>
                  <a:txBody>
                    <a:bodyPr/>
                    <a:lstStyle/>
                    <a:p>
                      <a:r>
                        <a:rPr lang="en-GB" sz="1400" dirty="0" smtClean="0"/>
                        <a:t>5.0</a:t>
                      </a:r>
                      <a:endParaRPr lang="en-GB" sz="1400" dirty="0"/>
                    </a:p>
                  </a:txBody>
                  <a:tcPr>
                    <a:lnB w="12700" cmpd="sng">
                      <a:noFill/>
                    </a:lnB>
                  </a:tcPr>
                </a:tc>
                <a:tc>
                  <a:txBody>
                    <a:bodyPr/>
                    <a:lstStyle/>
                    <a:p>
                      <a:r>
                        <a:rPr lang="en-GB" sz="1400" dirty="0" smtClean="0"/>
                        <a:t>7.0</a:t>
                      </a:r>
                      <a:endParaRPr lang="en-GB" sz="1400" dirty="0"/>
                    </a:p>
                  </a:txBody>
                  <a:tcPr>
                    <a:lnB w="12700" cmpd="sng">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r>
              <a:tr h="0">
                <a:tc>
                  <a:txBody>
                    <a:bodyPr/>
                    <a:lstStyle/>
                    <a:p>
                      <a:r>
                        <a:rPr lang="en-GB" sz="1400" dirty="0" smtClean="0"/>
                        <a:t>802.11mb</a:t>
                      </a:r>
                      <a:endParaRPr lang="en-GB" sz="1400" b="0" dirty="0"/>
                    </a:p>
                  </a:txBody>
                  <a:tcPr>
                    <a:lnT w="12700" cmpd="sng">
                      <a:noFill/>
                    </a:lnT>
                    <a:lnB w="12700" cmpd="sng">
                      <a:noFill/>
                    </a:lnB>
                  </a:tcPr>
                </a:tc>
                <a:tc>
                  <a:txBody>
                    <a:bodyPr/>
                    <a:lstStyle/>
                    <a:p>
                      <a:r>
                        <a:rPr lang="en-GB" sz="1400" baseline="0" dirty="0" smtClean="0"/>
                        <a:t>8802-11:2012</a:t>
                      </a:r>
                      <a:endParaRPr lang="en-GB" sz="1400" dirty="0"/>
                    </a:p>
                  </a:txBody>
                  <a:tcPr>
                    <a:lnT w="12700" cmpd="sng">
                      <a:noFill/>
                    </a:lnT>
                    <a:lnB w="12700" cmpd="sng">
                      <a:noFill/>
                    </a:lnB>
                  </a:tcPr>
                </a:tc>
                <a:tc>
                  <a:txBody>
                    <a:bodyPr/>
                    <a:lstStyle/>
                    <a:p>
                      <a:pPr algn="ctr"/>
                      <a:r>
                        <a:rPr lang="en-GB" sz="1400" dirty="0" smtClean="0"/>
                        <a:t>Nov 11</a:t>
                      </a:r>
                      <a:endParaRPr lang="en-GB" sz="1400" dirty="0"/>
                    </a:p>
                  </a:txBody>
                  <a:tcPr>
                    <a:lnT w="12700" cmpd="sng">
                      <a:noFill/>
                    </a:lnT>
                    <a:lnB w="12700" cmpd="sng">
                      <a:noFill/>
                    </a:lnB>
                  </a:tcPr>
                </a:tc>
                <a:tc>
                  <a:txBody>
                    <a:bodyPr/>
                    <a:lstStyle/>
                    <a:p>
                      <a:r>
                        <a:rPr lang="en-GB" sz="1400" dirty="0" smtClean="0"/>
                        <a:t>6.0</a:t>
                      </a:r>
                      <a:endParaRPr lang="en-GB" sz="1400" dirty="0"/>
                    </a:p>
                  </a:txBody>
                  <a:tcPr>
                    <a:lnT w="12700" cmpd="sng">
                      <a:noFill/>
                    </a:lnT>
                    <a:lnB w="12700" cmpd="sng">
                      <a:noFill/>
                    </a:lnB>
                  </a:tcPr>
                </a:tc>
                <a:tc>
                  <a:txBody>
                    <a:bodyPr/>
                    <a:lstStyle/>
                    <a:p>
                      <a:r>
                        <a:rPr lang="en-GB" sz="1400" dirty="0" smtClean="0"/>
                        <a:t>8.0</a:t>
                      </a:r>
                      <a:endParaRPr lang="en-GB" sz="1400" dirty="0"/>
                    </a:p>
                  </a:txBody>
                  <a:tcPr>
                    <a:lnT w="12700" cmpd="sng">
                      <a:noFill/>
                    </a:lnT>
                    <a:lnB w="12700" cmpd="sng">
                      <a:noFill/>
                    </a:lnB>
                  </a:tcPr>
                </a:tc>
                <a:tc>
                  <a:txBody>
                    <a:bodyPr/>
                    <a:lstStyle/>
                    <a:p>
                      <a:r>
                        <a:rPr lang="en-GB" sz="1400" dirty="0" smtClean="0"/>
                        <a:t>10.0</a:t>
                      </a:r>
                      <a:endParaRPr lang="en-GB" sz="1400" dirty="0"/>
                    </a:p>
                  </a:txBody>
                  <a:tcPr>
                    <a:lnT w="12700" cmpd="sng">
                      <a:noFill/>
                    </a:lnT>
                    <a:lnB w="12700" cmpd="sng">
                      <a:noFill/>
                    </a:lnB>
                  </a:tcPr>
                </a:tc>
                <a:tc>
                  <a:txBody>
                    <a:bodyPr/>
                    <a:lstStyle/>
                    <a:p>
                      <a:r>
                        <a:rPr lang="en-GB" sz="1400" dirty="0" smtClean="0"/>
                        <a:t>12.0</a:t>
                      </a:r>
                    </a:p>
                  </a:txBody>
                  <a:tcPr>
                    <a:lnT w="12700" cmpd="sng">
                      <a:noFill/>
                    </a:lnT>
                    <a:lnB w="12700" cmpd="sng">
                      <a:noFill/>
                    </a:lnB>
                  </a:tcPr>
                </a:tc>
                <a:tc>
                  <a:txBody>
                    <a:bodyPr/>
                    <a:lstStyle/>
                    <a:p>
                      <a:endParaRPr lang="en-GB" sz="1400" dirty="0"/>
                    </a:p>
                  </a:txBody>
                  <a:tcPr>
                    <a:lnT w="12700" cmpd="sng">
                      <a:noFill/>
                    </a:lnT>
                    <a:lnB w="12700" cmpd="sng">
                      <a:noFill/>
                    </a:lnB>
                  </a:tcPr>
                </a:tc>
                <a:tc>
                  <a:txBody>
                    <a:bodyPr/>
                    <a:lstStyle/>
                    <a:p>
                      <a:endParaRPr lang="en-GB" sz="1400" dirty="0"/>
                    </a:p>
                  </a:txBody>
                  <a:tcPr>
                    <a:lnT w="12700" cmpd="sng">
                      <a:noFill/>
                    </a:lnT>
                    <a:lnB w="12700" cmpd="sng">
                      <a:noFill/>
                    </a:lnB>
                  </a:tcPr>
                </a:tc>
              </a:tr>
              <a:tr h="0">
                <a:tc>
                  <a:txBody>
                    <a:bodyPr/>
                    <a:lstStyle/>
                    <a:p>
                      <a:r>
                        <a:rPr lang="en-GB" sz="1400" dirty="0" smtClean="0"/>
                        <a:t>802.11ac</a:t>
                      </a:r>
                      <a:endParaRPr lang="en-GB" sz="1400" b="0" dirty="0"/>
                    </a:p>
                  </a:txBody>
                  <a:tcPr>
                    <a:lnT w="12700" cmpd="sng">
                      <a:noFill/>
                    </a:lnT>
                    <a:lnB w="12700" cmpd="sng">
                      <a:noFill/>
                    </a:lnB>
                  </a:tcPr>
                </a:tc>
                <a:tc>
                  <a:txBody>
                    <a:bodyPr/>
                    <a:lstStyle/>
                    <a:p>
                      <a:r>
                        <a:rPr lang="en-GB" sz="1400" dirty="0" smtClean="0"/>
                        <a:t>Passed</a:t>
                      </a:r>
                      <a:r>
                        <a:rPr lang="en-GB" sz="1400" baseline="0" dirty="0" smtClean="0"/>
                        <a:t> FDIS</a:t>
                      </a:r>
                      <a:endParaRPr lang="en-GB" sz="1400" dirty="0"/>
                    </a:p>
                  </a:txBody>
                  <a:tcPr>
                    <a:lnT w="12700" cmpd="sng">
                      <a:noFill/>
                    </a:lnT>
                    <a:lnB w="12700" cmpd="sng">
                      <a:noFill/>
                    </a:lnB>
                  </a:tcPr>
                </a:tc>
                <a:tc>
                  <a:txBody>
                    <a:bodyPr/>
                    <a:lstStyle/>
                    <a:p>
                      <a:pPr algn="ctr"/>
                      <a:r>
                        <a:rPr lang="en-GB" sz="1400" dirty="0" smtClean="0"/>
                        <a:t>Nov 13</a:t>
                      </a:r>
                      <a:endParaRPr lang="en-GB" sz="1400" dirty="0"/>
                    </a:p>
                  </a:txBody>
                  <a:tcPr>
                    <a:lnT w="12700" cmpd="sng">
                      <a:noFill/>
                    </a:lnT>
                    <a:lnB w="12700" cmpd="sng">
                      <a:noFill/>
                    </a:lnB>
                  </a:tcPr>
                </a:tc>
                <a:tc>
                  <a:txBody>
                    <a:bodyPr/>
                    <a:lstStyle/>
                    <a:p>
                      <a:r>
                        <a:rPr lang="en-GB" sz="1400" dirty="0" smtClean="0"/>
                        <a:t>2.0</a:t>
                      </a:r>
                      <a:endParaRPr lang="en-GB" sz="1400" dirty="0"/>
                    </a:p>
                  </a:txBody>
                  <a:tcPr>
                    <a:lnT w="12700" cmpd="sng">
                      <a:noFill/>
                    </a:lnT>
                    <a:lnB w="12700" cmpd="sng">
                      <a:noFill/>
                    </a:lnB>
                  </a:tcPr>
                </a:tc>
                <a:tc>
                  <a:txBody>
                    <a:bodyPr/>
                    <a:lstStyle/>
                    <a:p>
                      <a:r>
                        <a:rPr lang="en-GB" sz="1400" dirty="0" smtClean="0"/>
                        <a:t>3.0</a:t>
                      </a:r>
                      <a:endParaRPr lang="en-GB" sz="1400" dirty="0"/>
                    </a:p>
                  </a:txBody>
                  <a:tcPr>
                    <a:lnT w="12700" cmpd="sng">
                      <a:noFill/>
                    </a:lnT>
                    <a:lnB w="12700" cmpd="sng">
                      <a:noFill/>
                    </a:lnB>
                  </a:tcPr>
                </a:tc>
                <a:tc>
                  <a:txBody>
                    <a:bodyPr/>
                    <a:lstStyle/>
                    <a:p>
                      <a:r>
                        <a:rPr lang="en-GB" sz="1400" dirty="0" smtClean="0"/>
                        <a:t>4.0</a:t>
                      </a:r>
                      <a:endParaRPr lang="en-GB" sz="1400" dirty="0"/>
                    </a:p>
                  </a:txBody>
                  <a:tcPr>
                    <a:lnT w="12700" cmpd="sng">
                      <a:noFill/>
                    </a:lnT>
                    <a:lnB w="12700" cmpd="sng">
                      <a:noFill/>
                    </a:lnB>
                  </a:tcPr>
                </a:tc>
                <a:tc>
                  <a:txBody>
                    <a:bodyPr/>
                    <a:lstStyle/>
                    <a:p>
                      <a:r>
                        <a:rPr lang="en-GB" sz="1400" dirty="0" smtClean="0"/>
                        <a:t>5.0</a:t>
                      </a:r>
                    </a:p>
                  </a:txBody>
                  <a:tcPr>
                    <a:lnT w="12700" cmpd="sng">
                      <a:noFill/>
                    </a:lnT>
                    <a:lnB w="12700" cmpd="sng">
                      <a:noFill/>
                    </a:lnB>
                  </a:tcPr>
                </a:tc>
                <a:tc>
                  <a:txBody>
                    <a:bodyPr/>
                    <a:lstStyle/>
                    <a:p>
                      <a:r>
                        <a:rPr lang="en-GB" sz="1400" dirty="0" smtClean="0"/>
                        <a:t>6.0</a:t>
                      </a:r>
                    </a:p>
                  </a:txBody>
                  <a:tcPr>
                    <a:lnT w="12700" cmpd="sng">
                      <a:noFill/>
                    </a:lnT>
                    <a:lnB w="12700" cmpd="sng">
                      <a:noFill/>
                    </a:lnB>
                  </a:tcPr>
                </a:tc>
                <a:tc>
                  <a:txBody>
                    <a:bodyPr/>
                    <a:lstStyle/>
                    <a:p>
                      <a:r>
                        <a:rPr lang="en-GB" sz="1400" dirty="0" smtClean="0"/>
                        <a:t>7.0</a:t>
                      </a:r>
                    </a:p>
                  </a:txBody>
                  <a:tcPr>
                    <a:lnT w="12700" cmpd="sng">
                      <a:noFill/>
                    </a:lnT>
                    <a:lnB w="12700" cmpd="sng">
                      <a:noFill/>
                    </a:lnB>
                  </a:tcPr>
                </a:tc>
              </a:tr>
              <a:tr h="0">
                <a:tc>
                  <a:txBody>
                    <a:bodyPr/>
                    <a:lstStyle/>
                    <a:p>
                      <a:r>
                        <a:rPr lang="en-GB" sz="1400" dirty="0" smtClean="0"/>
                        <a:t>802.11af</a:t>
                      </a:r>
                      <a:endParaRPr lang="en-GB" sz="1400" b="0" dirty="0"/>
                    </a:p>
                  </a:txBody>
                  <a:tcPr>
                    <a:lnT w="12700" cmpd="sng">
                      <a:noFill/>
                    </a:lnT>
                    <a:lnB w="12700" cmpd="sng">
                      <a:noFill/>
                    </a:lnB>
                  </a:tcPr>
                </a:tc>
                <a:tc>
                  <a:txBody>
                    <a:bodyPr/>
                    <a:lstStyle/>
                    <a:p>
                      <a:r>
                        <a:rPr lang="en-GB" sz="1400" dirty="0" smtClean="0"/>
                        <a:t>Passed</a:t>
                      </a:r>
                      <a:r>
                        <a:rPr lang="en-GB" sz="1400" baseline="0" dirty="0" smtClean="0"/>
                        <a:t> FDIS</a:t>
                      </a:r>
                      <a:endParaRPr lang="en-GB" sz="1400" dirty="0"/>
                    </a:p>
                  </a:txBody>
                  <a:tcPr>
                    <a:lnT w="12700" cmpd="sng">
                      <a:noFill/>
                    </a:lnT>
                    <a:lnB w="12700" cmpd="sng">
                      <a:noFill/>
                    </a:lnB>
                  </a:tcPr>
                </a:tc>
                <a:tc>
                  <a:txBody>
                    <a:bodyPr/>
                    <a:lstStyle/>
                    <a:p>
                      <a:pPr algn="ctr"/>
                      <a:r>
                        <a:rPr lang="en-GB" sz="1400" dirty="0" smtClean="0"/>
                        <a:t>Nov 13</a:t>
                      </a:r>
                      <a:endParaRPr lang="en-GB" sz="1400" dirty="0"/>
                    </a:p>
                  </a:txBody>
                  <a:tcPr>
                    <a:lnT w="12700" cmpd="sng">
                      <a:noFill/>
                    </a:lnT>
                    <a:lnB w="12700" cmpd="sng">
                      <a:noFill/>
                    </a:lnB>
                  </a:tcPr>
                </a:tc>
                <a:tc>
                  <a:txBody>
                    <a:bodyPr/>
                    <a:lstStyle/>
                    <a:p>
                      <a:r>
                        <a:rPr lang="en-GB" sz="1400" dirty="0" smtClean="0"/>
                        <a:t>5.0</a:t>
                      </a:r>
                      <a:endParaRPr lang="en-GB" sz="1400" dirty="0"/>
                    </a:p>
                  </a:txBody>
                  <a:tcPr>
                    <a:lnT w="12700" cmpd="sng">
                      <a:noFill/>
                    </a:lnT>
                    <a:lnB w="12700" cmpd="sng">
                      <a:noFill/>
                    </a:lnB>
                  </a:tcPr>
                </a:tc>
                <a:tc>
                  <a:txBody>
                    <a:bodyPr/>
                    <a:lstStyle/>
                    <a:p>
                      <a:r>
                        <a:rPr lang="en-GB" sz="1400" dirty="0" smtClean="0"/>
                        <a:t>6.0</a:t>
                      </a:r>
                      <a:endParaRPr lang="en-GB" sz="1400" dirty="0"/>
                    </a:p>
                  </a:txBody>
                  <a:tcPr>
                    <a:lnT w="12700" cmpd="sng">
                      <a:noFill/>
                    </a:lnT>
                    <a:lnB w="12700" cmpd="sng">
                      <a:noFill/>
                    </a:lnB>
                  </a:tcPr>
                </a:tc>
                <a:tc>
                  <a:txBody>
                    <a:bodyPr/>
                    <a:lstStyle/>
                    <a:p>
                      <a:endParaRPr lang="en-GB" sz="1400" dirty="0"/>
                    </a:p>
                  </a:txBody>
                  <a:tcPr>
                    <a:lnT w="12700" cmpd="sng">
                      <a:noFill/>
                    </a:lnT>
                    <a:lnB w="12700" cmpd="sng">
                      <a:noFill/>
                    </a:lnB>
                  </a:tcPr>
                </a:tc>
                <a:tc>
                  <a:txBody>
                    <a:bodyPr/>
                    <a:lstStyle/>
                    <a:p>
                      <a:endParaRPr lang="en-GB" sz="1400" dirty="0" smtClean="0"/>
                    </a:p>
                  </a:txBody>
                  <a:tcPr>
                    <a:lnT w="12700" cmpd="sng">
                      <a:noFill/>
                    </a:lnT>
                    <a:lnB w="12700" cmpd="sng">
                      <a:noFill/>
                    </a:lnB>
                  </a:tcPr>
                </a:tc>
                <a:tc>
                  <a:txBody>
                    <a:bodyPr/>
                    <a:lstStyle/>
                    <a:p>
                      <a:endParaRPr lang="en-GB" sz="1400" dirty="0" smtClean="0"/>
                    </a:p>
                  </a:txBody>
                  <a:tcPr>
                    <a:lnT w="12700" cmpd="sng">
                      <a:noFill/>
                    </a:lnT>
                    <a:lnB w="12700" cmpd="sng">
                      <a:noFill/>
                    </a:lnB>
                  </a:tcPr>
                </a:tc>
                <a:tc>
                  <a:txBody>
                    <a:bodyPr/>
                    <a:lstStyle/>
                    <a:p>
                      <a:endParaRPr lang="en-GB" sz="1400" dirty="0" smtClean="0"/>
                    </a:p>
                  </a:txBody>
                  <a:tcPr>
                    <a:lnT w="12700" cmpd="sng">
                      <a:noFill/>
                    </a:lnT>
                    <a:lnB w="12700" cmpd="sng">
                      <a:noFill/>
                    </a:lnB>
                  </a:tcPr>
                </a:tc>
              </a:tr>
            </a:tbl>
          </a:graphicData>
        </a:graphic>
      </p:graphicFrame>
    </p:spTree>
    <p:extLst>
      <p:ext uri="{BB962C8B-B14F-4D97-AF65-F5344CB8AC3E}">
        <p14:creationId xmlns:p14="http://schemas.microsoft.com/office/powerpoint/2010/main" val="1803274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802.11 WG is liaised a variety of drafts from active TGs  to SC6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501031686"/>
              </p:ext>
            </p:extLst>
          </p:nvPr>
        </p:nvGraphicFramePr>
        <p:xfrm>
          <a:off x="152400" y="1524000"/>
          <a:ext cx="8841721" cy="25044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solidFill>
                            <a:schemeClr val="tx1"/>
                          </a:solidFill>
                        </a:rPr>
                        <a:t>802.11</a:t>
                      </a:r>
                      <a:r>
                        <a:rPr lang="en-GB" sz="1400" baseline="0" dirty="0" smtClean="0">
                          <a:solidFill>
                            <a:schemeClr val="tx1"/>
                          </a:solidFill>
                        </a:rPr>
                        <a:t>mc</a:t>
                      </a:r>
                      <a:endParaRPr lang="en-GB" sz="1400" b="0" dirty="0">
                        <a:solidFill>
                          <a:schemeClr val="tx1"/>
                        </a:solidFill>
                      </a:endParaRPr>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Mar 15</a:t>
                      </a:r>
                    </a:p>
                  </a:txBody>
                  <a:tcPr/>
                </a:tc>
                <a:tc>
                  <a:txBody>
                    <a:bodyPr/>
                    <a:lstStyle/>
                    <a:p>
                      <a:r>
                        <a:rPr lang="en-GB" sz="1400" dirty="0" smtClean="0"/>
                        <a:t>3.0</a:t>
                      </a:r>
                      <a:endParaRPr lang="en-GB" sz="1400" dirty="0"/>
                    </a:p>
                  </a:txBody>
                  <a:tcPr/>
                </a:tc>
                <a:tc>
                  <a:txBody>
                    <a:bodyPr/>
                    <a:lstStyle/>
                    <a:p>
                      <a:r>
                        <a:rPr lang="en-GB" sz="1400" dirty="0" smtClean="0"/>
                        <a:t>4.0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solidFill>
                            <a:schemeClr val="tx1"/>
                          </a:solidFill>
                        </a:rPr>
                        <a:t>802.11ah</a:t>
                      </a:r>
                      <a:endParaRPr lang="en-GB" sz="1400" b="0" dirty="0">
                        <a:solidFill>
                          <a:schemeClr val="tx1"/>
                        </a:solidFill>
                      </a:endParaRPr>
                    </a:p>
                  </a:txBody>
                  <a:tcPr/>
                </a:tc>
                <a:tc>
                  <a:txBody>
                    <a:bodyPr/>
                    <a:lstStyle/>
                    <a:p>
                      <a:r>
                        <a:rPr lang="en-GB" sz="1400" dirty="0" smtClean="0"/>
                        <a:t>Will be submitted to PSDO process</a:t>
                      </a:r>
                      <a:endParaRPr lang="en-A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Mar</a:t>
                      </a:r>
                      <a:r>
                        <a:rPr lang="en-GB" sz="1400" baseline="0" dirty="0" smtClean="0"/>
                        <a:t> </a:t>
                      </a:r>
                      <a:r>
                        <a:rPr lang="en-GB" sz="1400" dirty="0" smtClean="0"/>
                        <a:t>15</a:t>
                      </a:r>
                    </a:p>
                  </a:txBody>
                  <a:tcPr/>
                </a:tc>
                <a:tc>
                  <a:txBody>
                    <a:bodyPr/>
                    <a:lstStyle/>
                    <a:p>
                      <a:r>
                        <a:rPr lang="en-GB" sz="1400" dirty="0" smtClean="0"/>
                        <a:t>4.0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solidFill>
                            <a:schemeClr val="tx1"/>
                          </a:solidFill>
                        </a:rPr>
                        <a:t>802.11ai</a:t>
                      </a:r>
                      <a:endParaRPr lang="en-GB" sz="1400" b="0" dirty="0">
                        <a:solidFill>
                          <a:schemeClr val="tx1"/>
                        </a:solidFill>
                      </a:endParaRPr>
                    </a:p>
                  </a:txBody>
                  <a:tcPr/>
                </a:tc>
                <a:tc>
                  <a:txBody>
                    <a:bodyPr/>
                    <a:lstStyle/>
                    <a:p>
                      <a:r>
                        <a:rPr lang="en-GB" sz="1400" dirty="0" smtClean="0"/>
                        <a:t>Will be submitted to PSDO process</a:t>
                      </a:r>
                      <a:endParaRPr lang="en-A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Mar 15</a:t>
                      </a:r>
                    </a:p>
                  </a:txBody>
                  <a:tcPr/>
                </a:tc>
                <a:tc>
                  <a:txBody>
                    <a:bodyPr/>
                    <a:lstStyle/>
                    <a:p>
                      <a:r>
                        <a:rPr lang="en-GB" sz="1400" dirty="0" smtClean="0"/>
                        <a:t>4.0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802.11aj</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802.11ak</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802.11aq</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802.11ax</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bl>
          </a:graphicData>
        </a:graphic>
      </p:graphicFrame>
    </p:spTree>
    <p:extLst>
      <p:ext uri="{BB962C8B-B14F-4D97-AF65-F5344CB8AC3E}">
        <p14:creationId xmlns:p14="http://schemas.microsoft.com/office/powerpoint/2010/main" val="3222821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drafts that should be liaised from the IEEE 802.11 WG</a:t>
            </a:r>
            <a:endParaRPr lang="en-AU" dirty="0"/>
          </a:p>
        </p:txBody>
      </p:sp>
      <p:sp>
        <p:nvSpPr>
          <p:cNvPr id="3" name="Content Placeholder 2"/>
          <p:cNvSpPr>
            <a:spLocks noGrp="1"/>
          </p:cNvSpPr>
          <p:nvPr>
            <p:ph idx="1"/>
          </p:nvPr>
        </p:nvSpPr>
        <p:spPr/>
        <p:txBody>
          <a:bodyPr/>
          <a:lstStyle/>
          <a:p>
            <a:r>
              <a:rPr lang="en-AU" dirty="0" smtClean="0"/>
              <a:t>In Vancouver (May 2015)</a:t>
            </a:r>
          </a:p>
          <a:p>
            <a:pPr lvl="1"/>
            <a:r>
              <a:rPr lang="en-AU" dirty="0" smtClean="0"/>
              <a:t>No drafts were liaised</a:t>
            </a:r>
          </a:p>
          <a:p>
            <a:r>
              <a:rPr lang="en-GB" dirty="0"/>
              <a:t>In Hawaii (July 2015)</a:t>
            </a:r>
          </a:p>
          <a:p>
            <a:pPr lvl="1"/>
            <a:r>
              <a:rPr lang="en-AU" dirty="0"/>
              <a:t>No drafts were </a:t>
            </a:r>
            <a:r>
              <a:rPr lang="en-AU" dirty="0" smtClean="0"/>
              <a:t>liaised</a:t>
            </a:r>
          </a:p>
          <a:p>
            <a:r>
              <a:rPr lang="en-AU" dirty="0" smtClean="0"/>
              <a:t>In Bangkok (Sept 2015)</a:t>
            </a:r>
          </a:p>
          <a:p>
            <a:pPr lvl="1"/>
            <a:r>
              <a:rPr lang="en-AU" dirty="0" smtClean="0"/>
              <a:t>Are 802.11ah D5.0 and 802.11ai D5.0 ready?</a:t>
            </a:r>
            <a:endParaRPr lang="en-AU" dirty="0"/>
          </a:p>
          <a:p>
            <a:pPr lvl="1"/>
            <a:endParaRPr lang="en-GB" dirty="0"/>
          </a:p>
          <a:p>
            <a:pPr lvl="1"/>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spTree>
    <p:extLst>
      <p:ext uri="{BB962C8B-B14F-4D97-AF65-F5344CB8AC3E}">
        <p14:creationId xmlns:p14="http://schemas.microsoft.com/office/powerpoint/2010/main" val="2377626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930826046"/>
              </p:ext>
            </p:extLst>
          </p:nvPr>
        </p:nvGraphicFramePr>
        <p:xfrm>
          <a:off x="31376" y="1793240"/>
          <a:ext cx="8962744" cy="31140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Mar</a:t>
                      </a:r>
                      <a:r>
                        <a:rPr lang="en-GB" sz="1400" baseline="0" dirty="0" smtClean="0"/>
                        <a:t> </a:t>
                      </a:r>
                      <a:r>
                        <a:rPr lang="en-GB" sz="1400" dirty="0" smtClean="0"/>
                        <a:t>14</a:t>
                      </a:r>
                      <a:endParaRPr lang="en-GB" sz="1400" dirty="0"/>
                    </a:p>
                  </a:txBody>
                  <a:tcPr/>
                </a:tc>
                <a:tc>
                  <a:txBody>
                    <a:bodyPr/>
                    <a:lstStyle/>
                    <a:p>
                      <a:r>
                        <a:rPr lang="en-GB" sz="1400" dirty="0" smtClean="0"/>
                        <a:t>D1.9</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AU" sz="1400" dirty="0" smtClean="0"/>
                        <a:t>802.1Xbx</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May 14</a:t>
                      </a:r>
                      <a:endParaRPr lang="en-GB" sz="1400" dirty="0"/>
                    </a:p>
                  </a:txBody>
                  <a:tcPr/>
                </a:tc>
                <a:tc>
                  <a:txBody>
                    <a:bodyPr/>
                    <a:lstStyle/>
                    <a:p>
                      <a:r>
                        <a:rPr lang="en-GB" sz="1400" dirty="0" smtClean="0"/>
                        <a:t>D1.0</a:t>
                      </a:r>
                      <a:endParaRPr lang="en-GB" sz="1400" dirty="0"/>
                    </a:p>
                  </a:txBody>
                  <a:tcPr/>
                </a:tc>
                <a:tc>
                  <a:txBody>
                    <a:bodyPr/>
                    <a:lstStyle/>
                    <a:p>
                      <a:r>
                        <a:rPr lang="en-GB" sz="1400" dirty="0" smtClean="0"/>
                        <a:t>D1.2</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a:p>
                  </a:txBody>
                  <a:tcPr/>
                </a:tc>
              </a:tr>
              <a:tr h="0">
                <a:tc>
                  <a:txBody>
                    <a:bodyPr/>
                    <a:lstStyle/>
                    <a:p>
                      <a:r>
                        <a:rPr lang="en-GB" sz="1400" dirty="0" smtClean="0"/>
                        <a:t>802.1Q-Rev</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Jan 14</a:t>
                      </a:r>
                      <a:endParaRPr lang="en-GB" sz="1400" dirty="0"/>
                    </a:p>
                  </a:txBody>
                  <a:tcPr/>
                </a:tc>
                <a:tc>
                  <a:txBody>
                    <a:bodyPr/>
                    <a:lstStyle/>
                    <a:p>
                      <a:r>
                        <a:rPr lang="en-GB" sz="1400" dirty="0" smtClean="0"/>
                        <a:t>D2.0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802.1AX-Rev</a:t>
                      </a:r>
                      <a:endParaRPr lang="en-GB" sz="1400" b="0" dirty="0" smtClean="0"/>
                    </a:p>
                  </a:txBody>
                  <a:tcPr/>
                </a:tc>
                <a:tc>
                  <a:txBody>
                    <a:bodyPr/>
                    <a:lstStyle/>
                    <a:p>
                      <a:r>
                        <a:rPr lang="en-AU" sz="1400" dirty="0" smtClean="0"/>
                        <a:t>In PSDO process</a:t>
                      </a:r>
                      <a:endParaRPr lang="en-AU" sz="1400" dirty="0"/>
                    </a:p>
                  </a:txBody>
                  <a:tcPr/>
                </a:tc>
                <a:tc>
                  <a:txBody>
                    <a:bodyPr/>
                    <a:lstStyle/>
                    <a:p>
                      <a:r>
                        <a:rPr lang="en-GB" sz="1400" dirty="0" smtClean="0">
                          <a:solidFill>
                            <a:schemeClr val="tx1"/>
                          </a:solidFill>
                        </a:rPr>
                        <a:t>Sep</a:t>
                      </a:r>
                      <a:r>
                        <a:rPr lang="en-GB" sz="1400" baseline="0" dirty="0" smtClean="0">
                          <a:solidFill>
                            <a:schemeClr val="tx1"/>
                          </a:solidFill>
                        </a:rPr>
                        <a:t> 14</a:t>
                      </a:r>
                      <a:endParaRPr lang="en-GB" sz="1400" dirty="0">
                        <a:solidFill>
                          <a:schemeClr val="tx1"/>
                        </a:solidFill>
                      </a:endParaRPr>
                    </a:p>
                  </a:txBody>
                  <a:tcPr/>
                </a:tc>
                <a:tc>
                  <a:txBody>
                    <a:bodyPr/>
                    <a:lstStyle/>
                    <a:p>
                      <a:r>
                        <a:rPr lang="en-GB" sz="1400" dirty="0" smtClean="0">
                          <a:solidFill>
                            <a:schemeClr val="tx1"/>
                          </a:solidFill>
                        </a:rPr>
                        <a:t>D4.3</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802.1Qca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As soon it goes to SB </a:t>
                      </a:r>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802.1Qbv</a:t>
                      </a:r>
                    </a:p>
                  </a:txBody>
                  <a:tcPr/>
                </a:tc>
                <a:tc>
                  <a:txBody>
                    <a:bodyPr/>
                    <a:lstStyle/>
                    <a:p>
                      <a:r>
                        <a:rPr lang="en-AU" sz="1400" dirty="0" smtClean="0"/>
                        <a:t>As soon it goes to SB </a:t>
                      </a:r>
                      <a:endParaRPr lang="en-AU" sz="1400" dirty="0"/>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802.1Qbu</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As soon it goes to SB </a:t>
                      </a:r>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802.1Qbz</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As soon it goes to SB </a:t>
                      </a:r>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802.1AC-Rev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As soon it goes to SB </a:t>
                      </a:r>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449270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802.1 </a:t>
            </a:r>
            <a:r>
              <a:rPr lang="en-AU" dirty="0"/>
              <a:t>WG</a:t>
            </a:r>
          </a:p>
        </p:txBody>
      </p:sp>
      <p:sp>
        <p:nvSpPr>
          <p:cNvPr id="3" name="Content Placeholder 2"/>
          <p:cNvSpPr>
            <a:spLocks noGrp="1"/>
          </p:cNvSpPr>
          <p:nvPr>
            <p:ph idx="1"/>
          </p:nvPr>
        </p:nvSpPr>
        <p:spPr/>
        <p:txBody>
          <a:bodyPr/>
          <a:lstStyle/>
          <a:p>
            <a:r>
              <a:rPr lang="en-GB" dirty="0" smtClean="0"/>
              <a:t>In Vancouver (May 2015)</a:t>
            </a:r>
          </a:p>
          <a:p>
            <a:pPr lvl="1"/>
            <a:r>
              <a:rPr lang="en-GB" dirty="0" smtClean="0"/>
              <a:t>802.1 WG </a:t>
            </a:r>
            <a:r>
              <a:rPr lang="en-GB" dirty="0"/>
              <a:t>doesn’t send documents until they are ready for </a:t>
            </a:r>
            <a:r>
              <a:rPr lang="en-GB" dirty="0" smtClean="0"/>
              <a:t>SB</a:t>
            </a:r>
          </a:p>
          <a:p>
            <a:r>
              <a:rPr lang="en-GB" dirty="0" smtClean="0"/>
              <a:t>In Hawaii (July 2015)</a:t>
            </a:r>
          </a:p>
          <a:p>
            <a:pPr lvl="1"/>
            <a:r>
              <a:rPr lang="en-GB" dirty="0" smtClean="0"/>
              <a:t>802.1Qbv, </a:t>
            </a:r>
            <a:r>
              <a:rPr lang="en-GB" dirty="0"/>
              <a:t>802.1Qbu</a:t>
            </a:r>
            <a:r>
              <a:rPr lang="en-GB" dirty="0" smtClean="0"/>
              <a:t>, </a:t>
            </a:r>
            <a:r>
              <a:rPr lang="en-GB" dirty="0"/>
              <a:t>802.1Qbz</a:t>
            </a:r>
            <a:r>
              <a:rPr lang="en-GB" dirty="0" smtClean="0"/>
              <a:t>, </a:t>
            </a:r>
            <a:r>
              <a:rPr lang="en-GB" dirty="0"/>
              <a:t>802.1AC-rev </a:t>
            </a:r>
            <a:r>
              <a:rPr lang="en-GB" dirty="0" smtClean="0"/>
              <a:t>will be liaised as soon as they go to SB </a:t>
            </a:r>
          </a:p>
          <a:p>
            <a:pPr lvl="1"/>
            <a:r>
              <a:rPr lang="en-GB" dirty="0"/>
              <a:t>802.1Qca will be liaised </a:t>
            </a:r>
            <a:r>
              <a:rPr lang="en-GB" dirty="0" smtClean="0"/>
              <a:t>immediately (was it?)</a:t>
            </a:r>
          </a:p>
          <a:p>
            <a:r>
              <a:rPr lang="en-AU" dirty="0" smtClean="0"/>
              <a:t>In </a:t>
            </a:r>
            <a:r>
              <a:rPr lang="en-AU" dirty="0"/>
              <a:t>Bangkok (Sept 2015</a:t>
            </a:r>
            <a:r>
              <a:rPr lang="en-AU" dirty="0" smtClean="0"/>
              <a:t>)</a:t>
            </a:r>
          </a:p>
          <a:p>
            <a:pPr lvl="1"/>
            <a:r>
              <a:rPr lang="en-AU" dirty="0" smtClean="0"/>
              <a:t>802.1 not here</a:t>
            </a:r>
            <a:endParaRPr lang="en-AU" dirty="0"/>
          </a:p>
          <a:p>
            <a:pPr lvl="1"/>
            <a:endParaRPr lang="en-GB"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spTree>
    <p:extLst>
      <p:ext uri="{BB962C8B-B14F-4D97-AF65-F5344CB8AC3E}">
        <p14:creationId xmlns:p14="http://schemas.microsoft.com/office/powerpoint/2010/main" val="852647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36327556"/>
              </p:ext>
            </p:extLst>
          </p:nvPr>
        </p:nvGraphicFramePr>
        <p:xfrm>
          <a:off x="31376" y="1793240"/>
          <a:ext cx="8962744" cy="6756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Description</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b="0" dirty="0" smtClean="0">
                          <a:solidFill>
                            <a:schemeClr val="tx1"/>
                          </a:solidFill>
                        </a:rPr>
                        <a:t>802.3bx</a:t>
                      </a:r>
                    </a:p>
                  </a:txBody>
                  <a:tcPr/>
                </a:tc>
                <a:tc>
                  <a:txBody>
                    <a:bodyPr/>
                    <a:lstStyle/>
                    <a:p>
                      <a:r>
                        <a:rPr lang="en-GB" sz="1400" dirty="0" smtClean="0"/>
                        <a:t>Will be submitted to PSDO process</a:t>
                      </a:r>
                      <a:endParaRPr lang="en-AU" sz="1400" dirty="0"/>
                    </a:p>
                  </a:txBody>
                  <a:tcPr/>
                </a:tc>
                <a:tc>
                  <a:txBody>
                    <a:bodyPr/>
                    <a:lstStyle/>
                    <a:p>
                      <a:pPr algn="ctr"/>
                      <a:r>
                        <a:rPr lang="en-GB" sz="1400" dirty="0" smtClean="0">
                          <a:solidFill>
                            <a:srgbClr val="FF0000"/>
                          </a:solidFill>
                        </a:rPr>
                        <a:t>When</a:t>
                      </a:r>
                      <a:endParaRPr lang="en-GB" sz="1400" dirty="0">
                        <a:solidFill>
                          <a:srgbClr val="FF0000"/>
                        </a:solidFill>
                      </a:endParaRPr>
                    </a:p>
                  </a:txBody>
                  <a:tcPr/>
                </a:tc>
                <a:tc>
                  <a:txBody>
                    <a:bodyPr/>
                    <a:lstStyle/>
                    <a:p>
                      <a:r>
                        <a:rPr lang="en-GB" sz="1400" dirty="0" smtClean="0"/>
                        <a:t>D3.0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859749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802.3 </a:t>
            </a:r>
            <a:r>
              <a:rPr lang="en-AU" dirty="0"/>
              <a:t>WG</a:t>
            </a:r>
          </a:p>
        </p:txBody>
      </p:sp>
      <p:sp>
        <p:nvSpPr>
          <p:cNvPr id="3" name="Content Placeholder 2"/>
          <p:cNvSpPr>
            <a:spLocks noGrp="1"/>
          </p:cNvSpPr>
          <p:nvPr>
            <p:ph idx="1"/>
          </p:nvPr>
        </p:nvSpPr>
        <p:spPr/>
        <p:txBody>
          <a:bodyPr/>
          <a:lstStyle/>
          <a:p>
            <a:r>
              <a:rPr lang="en-GB" dirty="0" smtClean="0"/>
              <a:t>In </a:t>
            </a:r>
            <a:r>
              <a:rPr lang="en-GB" dirty="0"/>
              <a:t>Vancouver (May 2015)</a:t>
            </a:r>
          </a:p>
          <a:p>
            <a:pPr lvl="1"/>
            <a:r>
              <a:rPr lang="en-GB" dirty="0" smtClean="0"/>
              <a:t>802.3 </a:t>
            </a:r>
            <a:r>
              <a:rPr lang="en-GB" dirty="0"/>
              <a:t>WG not meeting this </a:t>
            </a:r>
            <a:r>
              <a:rPr lang="en-GB" dirty="0" smtClean="0"/>
              <a:t>week</a:t>
            </a:r>
          </a:p>
          <a:p>
            <a:r>
              <a:rPr lang="en-GB" dirty="0"/>
              <a:t>In Hawaii (July 2015)</a:t>
            </a:r>
          </a:p>
          <a:p>
            <a:pPr lvl="1"/>
            <a:r>
              <a:rPr lang="en-GB" dirty="0" smtClean="0"/>
              <a:t>No 802.3 reps attended meeting</a:t>
            </a:r>
          </a:p>
          <a:p>
            <a:r>
              <a:rPr lang="en-AU" dirty="0"/>
              <a:t>In Bangkok (Sept 2015)</a:t>
            </a:r>
          </a:p>
          <a:p>
            <a:pPr lvl="1"/>
            <a:r>
              <a:rPr lang="en-AU" dirty="0" smtClean="0"/>
              <a:t>802.3 </a:t>
            </a:r>
            <a:r>
              <a:rPr lang="en-AU" dirty="0"/>
              <a:t>not here</a:t>
            </a:r>
          </a:p>
          <a:p>
            <a:pPr lvl="1"/>
            <a:endParaRPr lang="en-GB" dirty="0"/>
          </a:p>
          <a:p>
            <a:pPr lvl="1"/>
            <a:endParaRPr lang="en-GB"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spTree>
    <p:extLst>
      <p:ext uri="{BB962C8B-B14F-4D97-AF65-F5344CB8AC3E}">
        <p14:creationId xmlns:p14="http://schemas.microsoft.com/office/powerpoint/2010/main" val="1629658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Bangkok in September 2015</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discuss the possibility of liaising IEEE 802.15 drafts to SC6</a:t>
            </a:r>
            <a:endParaRPr lang="en-AU" dirty="0"/>
          </a:p>
        </p:txBody>
      </p:sp>
      <p:sp>
        <p:nvSpPr>
          <p:cNvPr id="3" name="Content Placeholder 2"/>
          <p:cNvSpPr>
            <a:spLocks noGrp="1"/>
          </p:cNvSpPr>
          <p:nvPr>
            <p:ph idx="1"/>
          </p:nvPr>
        </p:nvSpPr>
        <p:spPr/>
        <p:txBody>
          <a:bodyPr/>
          <a:lstStyle/>
          <a:p>
            <a:pPr lvl="1"/>
            <a:r>
              <a:rPr lang="en-GB" dirty="0" smtClean="0"/>
              <a:t>IEEE 802.15.4-2006 was adopted by ISO under JTC 1/SC 31.</a:t>
            </a:r>
            <a:endParaRPr lang="en-AU" dirty="0" smtClean="0"/>
          </a:p>
          <a:p>
            <a:pPr lvl="1"/>
            <a:r>
              <a:rPr lang="en-GB" dirty="0" smtClean="0"/>
              <a:t>Is there any update on the possibility of moving responsibility for 802.15 WG liaising 802.15.4 drafts from SC 31 to SC6?</a:t>
            </a:r>
            <a:endParaRPr lang="en-AU" dirty="0" smtClean="0"/>
          </a:p>
          <a:p>
            <a:pPr lvl="2"/>
            <a:r>
              <a:rPr lang="en-US" dirty="0" smtClean="0"/>
              <a:t>JTC1/SC31 </a:t>
            </a:r>
            <a:r>
              <a:rPr lang="en-US" dirty="0"/>
              <a:t>has issued a committee ballot for the transfer of ISO/IEC/IEEE 8802-15-4 from </a:t>
            </a:r>
            <a:r>
              <a:rPr lang="en-US" dirty="0" smtClean="0"/>
              <a:t>SC31 </a:t>
            </a:r>
            <a:r>
              <a:rPr lang="en-US" dirty="0"/>
              <a:t>to </a:t>
            </a:r>
            <a:r>
              <a:rPr lang="en-US" dirty="0" smtClean="0"/>
              <a:t>SC6</a:t>
            </a:r>
          </a:p>
          <a:p>
            <a:pPr lvl="2"/>
            <a:r>
              <a:rPr lang="en-US" dirty="0" smtClean="0"/>
              <a:t>The </a:t>
            </a:r>
            <a:r>
              <a:rPr lang="en-US" dirty="0"/>
              <a:t>ballot </a:t>
            </a:r>
            <a:r>
              <a:rPr lang="en-US" dirty="0" smtClean="0"/>
              <a:t>ended </a:t>
            </a:r>
            <a:r>
              <a:rPr lang="en-US" dirty="0"/>
              <a:t>on </a:t>
            </a:r>
            <a:r>
              <a:rPr lang="en-US" dirty="0" smtClean="0"/>
              <a:t>4 April 2015 and passed</a:t>
            </a:r>
          </a:p>
          <a:p>
            <a:pPr lvl="2"/>
            <a:r>
              <a:rPr lang="en-US" dirty="0" smtClean="0"/>
              <a:t>The JTC1 level ballot passed on 29 June 2015</a:t>
            </a:r>
          </a:p>
          <a:p>
            <a:pPr lvl="1"/>
            <a:r>
              <a:rPr lang="en-US" dirty="0" smtClean="0"/>
              <a:t>No 802.15 reps attended the SC meeting in San Diego, Athens, San Antonio, Atlanta, Berlin, Vancouver or Hawaii</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1800390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668100489"/>
              </p:ext>
            </p:extLst>
          </p:nvPr>
        </p:nvGraphicFramePr>
        <p:xfrm>
          <a:off x="31376" y="1793240"/>
          <a:ext cx="8962744" cy="9804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b="0" dirty="0" smtClean="0">
                          <a:solidFill>
                            <a:schemeClr val="tx1"/>
                          </a:solidFill>
                        </a:rPr>
                        <a:t>802.22a</a:t>
                      </a:r>
                    </a:p>
                  </a:txBody>
                  <a:tcPr/>
                </a:tc>
                <a:tc>
                  <a:txBody>
                    <a:bodyPr/>
                    <a:lstStyle/>
                    <a:p>
                      <a:r>
                        <a:rPr lang="en-GB" sz="1400" dirty="0" smtClean="0"/>
                        <a:t>Approved for PSDO process</a:t>
                      </a:r>
                      <a:endParaRPr lang="en-AU" sz="1400" dirty="0"/>
                    </a:p>
                  </a:txBody>
                  <a:tcPr/>
                </a:tc>
                <a:tc>
                  <a:txBody>
                    <a:bodyPr/>
                    <a:lstStyle/>
                    <a:p>
                      <a:pPr algn="ctr"/>
                      <a:r>
                        <a:rPr lang="en-GB" sz="1400" dirty="0" smtClean="0">
                          <a:solidFill>
                            <a:schemeClr val="tx1"/>
                          </a:solidFill>
                        </a:rPr>
                        <a:t>Jul 15</a:t>
                      </a:r>
                      <a:endParaRPr lang="en-GB" sz="1400" dirty="0">
                        <a:solidFill>
                          <a:schemeClr val="tx1"/>
                        </a:solidFill>
                      </a:endParaRPr>
                    </a:p>
                  </a:txBody>
                  <a:tcPr/>
                </a:tc>
                <a:tc>
                  <a:txBody>
                    <a:bodyPr/>
                    <a:lstStyle/>
                    <a:p>
                      <a:pPr algn="ctr"/>
                      <a:r>
                        <a:rPr lang="en-GB" sz="1400" dirty="0" err="1" smtClean="0">
                          <a:solidFill>
                            <a:schemeClr val="tx1"/>
                          </a:solidFill>
                        </a:rPr>
                        <a:t>Std</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b="0" dirty="0" smtClean="0">
                          <a:solidFill>
                            <a:schemeClr val="tx1"/>
                          </a:solidFill>
                        </a:rPr>
                        <a:t>802.22b</a:t>
                      </a:r>
                    </a:p>
                  </a:txBody>
                  <a:tcPr/>
                </a:tc>
                <a:tc>
                  <a:txBody>
                    <a:bodyPr/>
                    <a:lstStyle/>
                    <a:p>
                      <a:r>
                        <a:rPr lang="en-AU" sz="1400" dirty="0" smtClean="0"/>
                        <a:t>Likely</a:t>
                      </a:r>
                      <a:r>
                        <a:rPr lang="en-AU" sz="1400" baseline="0" dirty="0" smtClean="0"/>
                        <a:t> to be approved for PSDO</a:t>
                      </a:r>
                      <a:endParaRPr lang="en-AU" sz="1400" dirty="0"/>
                    </a:p>
                  </a:txBody>
                  <a:tcPr/>
                </a:tc>
                <a:tc>
                  <a:txBody>
                    <a:bodyPr/>
                    <a:lstStyle/>
                    <a:p>
                      <a:pPr algn="ctr"/>
                      <a:r>
                        <a:rPr lang="en-GB" sz="1400" dirty="0" smtClean="0">
                          <a:solidFill>
                            <a:schemeClr val="tx1"/>
                          </a:solidFill>
                        </a:rPr>
                        <a:t>Jul</a:t>
                      </a:r>
                      <a:r>
                        <a:rPr lang="en-GB" sz="1400" baseline="0" dirty="0" smtClean="0">
                          <a:solidFill>
                            <a:schemeClr val="tx1"/>
                          </a:solidFill>
                        </a:rPr>
                        <a:t> 15</a:t>
                      </a:r>
                      <a:endParaRPr lang="en-GB" sz="1400" dirty="0">
                        <a:solidFill>
                          <a:schemeClr val="tx1"/>
                        </a:solidFill>
                      </a:endParaRPr>
                    </a:p>
                  </a:txBody>
                  <a:tcPr/>
                </a:tc>
                <a:tc>
                  <a:txBody>
                    <a:bodyPr/>
                    <a:lstStyle/>
                    <a:p>
                      <a:pPr algn="ctr"/>
                      <a:r>
                        <a:rPr lang="en-GB" sz="1400" dirty="0" smtClean="0">
                          <a:solidFill>
                            <a:schemeClr val="tx1"/>
                          </a:solidFill>
                        </a:rPr>
                        <a:t>5.0</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1090241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802.22 WG will continue to consider drafts for liaison</a:t>
            </a:r>
            <a:endParaRPr lang="en-AU" dirty="0"/>
          </a:p>
        </p:txBody>
      </p:sp>
      <p:sp>
        <p:nvSpPr>
          <p:cNvPr id="3" name="Content Placeholder 2"/>
          <p:cNvSpPr>
            <a:spLocks noGrp="1"/>
          </p:cNvSpPr>
          <p:nvPr>
            <p:ph idx="1"/>
          </p:nvPr>
        </p:nvSpPr>
        <p:spPr/>
        <p:txBody>
          <a:bodyPr/>
          <a:lstStyle/>
          <a:p>
            <a:r>
              <a:rPr lang="en-AU" dirty="0" smtClean="0"/>
              <a:t>In Vancouver (May 2015)</a:t>
            </a:r>
          </a:p>
          <a:p>
            <a:pPr lvl="1"/>
            <a:r>
              <a:rPr lang="en-AU" dirty="0" smtClean="0"/>
              <a:t>It was noted </a:t>
            </a:r>
            <a:r>
              <a:rPr lang="en-AU" dirty="0"/>
              <a:t>that 802.22 </a:t>
            </a:r>
            <a:r>
              <a:rPr lang="en-AU" dirty="0" smtClean="0"/>
              <a:t>has been ratified </a:t>
            </a:r>
            <a:r>
              <a:rPr lang="en-AU" dirty="0"/>
              <a:t>by </a:t>
            </a:r>
            <a:r>
              <a:rPr lang="en-AU" dirty="0" smtClean="0"/>
              <a:t>ISO/IEC</a:t>
            </a:r>
          </a:p>
          <a:p>
            <a:r>
              <a:rPr lang="en-GB" dirty="0"/>
              <a:t>In Hawaii (July 2015)</a:t>
            </a:r>
          </a:p>
          <a:p>
            <a:pPr lvl="1"/>
            <a:r>
              <a:rPr lang="en-AU" dirty="0"/>
              <a:t>Just before Hawaii IEEE 802.22a-2014 and IEEE P802.22b Draft 5.0 were submitted to ISO JTC1 SC6 for information </a:t>
            </a:r>
            <a:r>
              <a:rPr lang="en-AU" dirty="0" smtClean="0"/>
              <a:t>only</a:t>
            </a:r>
            <a:endParaRPr lang="en-AU" dirty="0">
              <a:solidFill>
                <a:srgbClr val="FF0000"/>
              </a:solidFill>
            </a:endParaRPr>
          </a:p>
          <a:p>
            <a:pPr lvl="2"/>
            <a:r>
              <a:rPr lang="en-AU" dirty="0"/>
              <a:t>The IEEE 802.22a-2014 is an amendment specifying MIBs and Management Plane Procedures to the IEEE 802.22-2011</a:t>
            </a:r>
          </a:p>
          <a:p>
            <a:pPr lvl="2"/>
            <a:r>
              <a:rPr lang="en-AU" dirty="0"/>
              <a:t>The IEEE P802.22b Draft 5 is also an amendment specifying Broadband Services and Monitoring Applications to the IEEE 802.22-2011 Standard. This is in the final stages of approval within the IEEE Standards </a:t>
            </a:r>
            <a:r>
              <a:rPr lang="en-AU" dirty="0" smtClean="0"/>
              <a:t>process</a:t>
            </a:r>
          </a:p>
          <a:p>
            <a:r>
              <a:rPr lang="en-AU" dirty="0"/>
              <a:t>In Bangkok (Sept 2015)</a:t>
            </a:r>
          </a:p>
          <a:p>
            <a:pPr lvl="1"/>
            <a:r>
              <a:rPr lang="en-AU" dirty="0" smtClean="0"/>
              <a:t>?</a:t>
            </a:r>
            <a:endParaRPr lang="en-AU" dirty="0"/>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spTree>
    <p:extLst>
      <p:ext uri="{BB962C8B-B14F-4D97-AF65-F5344CB8AC3E}">
        <p14:creationId xmlns:p14="http://schemas.microsoft.com/office/powerpoint/2010/main" val="792619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July 2015 plenary, the IEEE 802 notified SC6 of the approval of: </a:t>
            </a:r>
          </a:p>
          <a:p>
            <a:pPr lvl="2"/>
            <a:r>
              <a:rPr lang="en-AU" dirty="0" smtClean="0"/>
              <a:t>IEEE 802.3 Next Generation Ethernet Passive Optical Network (NG-EPON) Study Group </a:t>
            </a:r>
          </a:p>
          <a:p>
            <a:pPr lvl="2"/>
            <a:r>
              <a:rPr lang="en-AU" b="0" dirty="0" smtClean="0"/>
              <a:t>IEEE 802.3 2.5Gb/s and 5 Gb/s Backplane and Short Reach Copper Study Group </a:t>
            </a:r>
          </a:p>
          <a:p>
            <a:pPr lvl="2"/>
            <a:r>
              <a:rPr lang="en-AU" b="0" dirty="0" smtClean="0"/>
              <a:t>IEEE 802.15.4 Consolidated LLC Study Group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ready to go</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a:t>
            </a:r>
            <a:r>
              <a:rPr lang="en-AU" u="sng" dirty="0" smtClean="0">
                <a:hlinkClick r:id="rId2"/>
              </a:rPr>
              <a:t>ieee-sa.centraldesktop.com/802psdo/</a:t>
            </a:r>
            <a:endParaRPr lang="en-AU" dirty="0" smtClean="0"/>
          </a:p>
          <a:p>
            <a:pPr lvl="1"/>
            <a:r>
              <a:rPr lang="en-AU" dirty="0" smtClean="0"/>
              <a:t>WG Chairs (and some others) will have management access, which will allow them to update the process steps</a:t>
            </a:r>
          </a:p>
          <a:p>
            <a:pPr lvl="1"/>
            <a:r>
              <a:rPr lang="en-AU" dirty="0" smtClean="0"/>
              <a:t>Training will be available to WG Chairs as they need to use the new tool</a:t>
            </a:r>
            <a:endParaRPr lang="en-AU" dirty="0"/>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296495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87616476"/>
              </p:ext>
            </p:extLst>
          </p:nvPr>
        </p:nvGraphicFramePr>
        <p:xfrm>
          <a:off x="152399" y="1600200"/>
          <a:ext cx="8839200" cy="4477926"/>
        </p:xfrm>
        <a:graphic>
          <a:graphicData uri="http://schemas.openxmlformats.org/drawingml/2006/table">
            <a:tbl>
              <a:tblPr firstRow="1" bandRow="1">
                <a:tableStyleId>{21E4AEA4-8DFA-4A89-87EB-49C32662AFE0}</a:tableStyleId>
              </a:tblPr>
              <a:tblGrid>
                <a:gridCol w="1499508"/>
                <a:gridCol w="2446564"/>
                <a:gridCol w="2446564"/>
                <a:gridCol w="2446564"/>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Passed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Liaised in Nov 2013</a:t>
                      </a:r>
                      <a:endParaRPr lang="en-AU" sz="1600" b="1" dirty="0">
                        <a:solidFill>
                          <a:srgbClr val="00B050"/>
                        </a:solidFill>
                      </a:endParaRPr>
                    </a:p>
                  </a:txBody>
                  <a:tcPr marL="115147" marR="115147"/>
                </a:tc>
              </a:tr>
              <a:tr h="351837">
                <a:tc>
                  <a:txBody>
                    <a:bodyPr/>
                    <a:lstStyle/>
                    <a:p>
                      <a:r>
                        <a:rPr lang="en-AU" sz="1600" dirty="0" smtClean="0"/>
                        <a:t>802.1X</a:t>
                      </a:r>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1837">
                <a:tc>
                  <a:txBody>
                    <a:bodyPr/>
                    <a:lstStyle/>
                    <a:p>
                      <a:r>
                        <a:rPr lang="en-AU" sz="1600" dirty="0" smtClean="0"/>
                        <a:t>802.1AE</a:t>
                      </a:r>
                      <a:endParaRPr lang="en-AU" sz="1600" dirty="0"/>
                    </a:p>
                  </a:txBody>
                  <a:tcPr marL="115147" marR="115147"/>
                </a:tc>
                <a:tc>
                  <a:txBody>
                    <a:bodyPr/>
                    <a:lstStyle/>
                    <a:p>
                      <a:pPr algn="ctr"/>
                      <a:r>
                        <a:rPr lang="en-AU" sz="1600" b="1" dirty="0" smtClean="0">
                          <a:solidFill>
                            <a:srgbClr val="00B050"/>
                          </a:solidFill>
                        </a:rPr>
                        <a:t>Passed (</a:t>
                      </a:r>
                      <a:r>
                        <a:rPr lang="en-AU" sz="1600" b="1" baseline="0"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1837">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1837">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1837">
                <a:tc>
                  <a:txBody>
                    <a:bodyPr/>
                    <a:lstStyle/>
                    <a:p>
                      <a:r>
                        <a:rPr lang="en-AU" sz="1600" dirty="0" smtClean="0"/>
                        <a:t>802.1AS</a:t>
                      </a:r>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1837">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(16 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r h="351837">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1837">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1837">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a:t>
                      </a:r>
                      <a:r>
                        <a:rPr lang="en-AU" sz="1600" b="1" baseline="0" dirty="0" smtClean="0">
                          <a:solidFill>
                            <a:srgbClr val="00B050"/>
                          </a:solidFill>
                        </a:rPr>
                        <a:t>(</a:t>
                      </a:r>
                      <a:r>
                        <a:rPr lang="en-AU" sz="1600" b="1" dirty="0" smtClean="0">
                          <a:solidFill>
                            <a:srgbClr val="00B050"/>
                          </a:solidFill>
                        </a:rPr>
                        <a:t>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1837">
                <a:tc>
                  <a:txBody>
                    <a:bodyPr/>
                    <a:lstStyle/>
                    <a:p>
                      <a:r>
                        <a:rPr lang="en-AU" sz="1600" dirty="0" smtClean="0">
                          <a:latin typeface="+mj-lt"/>
                          <a:cs typeface="Arial" panose="020B0604020202020204" pitchFamily="34" charset="0"/>
                        </a:rPr>
                        <a:t>802.22</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0408195"/>
              </p:ext>
            </p:extLst>
          </p:nvPr>
        </p:nvGraphicFramePr>
        <p:xfrm>
          <a:off x="152399" y="1600200"/>
          <a:ext cx="8839200" cy="4829763"/>
        </p:xfrm>
        <a:graphic>
          <a:graphicData uri="http://schemas.openxmlformats.org/drawingml/2006/table">
            <a:tbl>
              <a:tblPr firstRow="1" bandRow="1">
                <a:tableStyleId>{21E4AEA4-8DFA-4A89-87EB-49C32662AFE0}</a:tableStyleId>
              </a:tblPr>
              <a:tblGrid>
                <a:gridCol w="1499508"/>
                <a:gridCol w="2446564"/>
                <a:gridCol w="2446564"/>
                <a:gridCol w="2446564"/>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latin typeface="+mj-lt"/>
                          <a:cs typeface="Arial" panose="020B0604020202020204" pitchFamily="34" charset="0"/>
                        </a:rPr>
                        <a:t>802.1AEbw</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(Jan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Apr</a:t>
                      </a:r>
                      <a:r>
                        <a:rPr lang="en-AU" sz="1600" b="1" baseline="0" dirty="0" smtClean="0">
                          <a:solidFill>
                            <a:srgbClr val="00B050"/>
                          </a:solidFill>
                        </a:rPr>
                        <a:t> 2015</a:t>
                      </a:r>
                    </a:p>
                  </a:txBody>
                  <a:tcPr marL="115147" marR="115147"/>
                </a:tc>
              </a:tr>
              <a:tr h="351837">
                <a:tc>
                  <a:txBody>
                    <a:bodyPr/>
                    <a:lstStyle/>
                    <a:p>
                      <a:r>
                        <a:rPr lang="en-AU" sz="1600" dirty="0" smtClean="0">
                          <a:latin typeface="+mj-lt"/>
                          <a:cs typeface="Arial" panose="020B0604020202020204" pitchFamily="34" charset="0"/>
                        </a:rPr>
                        <a:t>802.1AEbn</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(Jan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Apr</a:t>
                      </a:r>
                      <a:r>
                        <a:rPr lang="en-AU" sz="1600" b="1" baseline="0" dirty="0" smtClean="0">
                          <a:solidFill>
                            <a:srgbClr val="00B050"/>
                          </a:solidFill>
                        </a:rPr>
                        <a:t> 2015</a:t>
                      </a:r>
                    </a:p>
                  </a:txBody>
                  <a:tcPr marL="115147" marR="115147"/>
                </a:tc>
              </a:tr>
              <a:tr h="351837">
                <a:tc>
                  <a:txBody>
                    <a:bodyPr/>
                    <a:lstStyle/>
                    <a:p>
                      <a:r>
                        <a:rPr lang="en-AU" sz="160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(Oct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(Jun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Apr</a:t>
                      </a:r>
                      <a:r>
                        <a:rPr lang="en-AU" sz="1600" b="1" baseline="0" dirty="0" smtClean="0">
                          <a:solidFill>
                            <a:srgbClr val="00B050"/>
                          </a:solidFill>
                        </a:rPr>
                        <a:t> 2015</a:t>
                      </a:r>
                    </a:p>
                  </a:txBody>
                  <a:tcPr marL="115147" marR="115147"/>
                </a:tc>
              </a:tr>
              <a:tr h="351837">
                <a:tc>
                  <a:txBody>
                    <a:bodyPr/>
                    <a:lstStyle/>
                    <a:p>
                      <a:r>
                        <a:rPr lang="en-AU" sz="160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(Sep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(Jul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Jul </a:t>
                      </a:r>
                      <a:r>
                        <a:rPr lang="en-AU" sz="1600" b="1" baseline="0" dirty="0" smtClean="0">
                          <a:solidFill>
                            <a:srgbClr val="00B050"/>
                          </a:solidFill>
                        </a:rPr>
                        <a:t>2015</a:t>
                      </a:r>
                    </a:p>
                  </a:txBody>
                  <a:tcPr marL="115147" marR="115147"/>
                </a:tc>
              </a:tr>
              <a:tr h="351837">
                <a:tc>
                  <a:txBody>
                    <a:bodyPr/>
                    <a:lstStyle/>
                    <a:p>
                      <a:r>
                        <a:rPr lang="en-AU" sz="1600" dirty="0" smtClean="0">
                          <a:latin typeface="+mj-lt"/>
                          <a:cs typeface="Arial" panose="020B0604020202020204" pitchFamily="34" charset="0"/>
                        </a:rPr>
                        <a:t>802.11af</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(Sep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(Jul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Jul </a:t>
                      </a:r>
                      <a:r>
                        <a:rPr lang="en-AU" sz="1600" b="1" baseline="0" dirty="0" smtClean="0">
                          <a:solidFill>
                            <a:srgbClr val="00B050"/>
                          </a:solidFill>
                        </a:rPr>
                        <a:t>2015</a:t>
                      </a:r>
                    </a:p>
                  </a:txBody>
                  <a:tcPr marL="115147" marR="115147"/>
                </a:tc>
              </a:tr>
              <a:tr h="351837">
                <a:tc>
                  <a:txBody>
                    <a:bodyPr/>
                    <a:lstStyle/>
                    <a:p>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baseline="0" dirty="0" smtClean="0">
                        <a:solidFill>
                          <a:srgbClr val="00B050"/>
                        </a:solidFill>
                      </a:endParaRPr>
                    </a:p>
                  </a:txBody>
                  <a:tcPr marL="115147" marR="115147"/>
                </a:tc>
              </a:tr>
              <a:tr h="351837">
                <a:tc>
                  <a:txBody>
                    <a:bodyPr/>
                    <a:lstStyle/>
                    <a:p>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baseline="0" dirty="0" smtClean="0">
                        <a:solidFill>
                          <a:srgbClr val="00B050"/>
                        </a:solidFill>
                      </a:endParaRPr>
                    </a:p>
                  </a:txBody>
                  <a:tcPr marL="115147" marR="115147"/>
                </a:tc>
              </a:tr>
              <a:tr h="351837">
                <a:tc>
                  <a:txBody>
                    <a:bodyPr/>
                    <a:lstStyle/>
                    <a:p>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baseline="0" dirty="0" smtClean="0">
                        <a:solidFill>
                          <a:srgbClr val="00B050"/>
                        </a:solidFill>
                      </a:endParaRPr>
                    </a:p>
                  </a:txBody>
                  <a:tcPr marL="115147" marR="115147"/>
                </a:tc>
              </a:tr>
              <a:tr h="351837">
                <a:tc>
                  <a:txBody>
                    <a:bodyPr/>
                    <a:lstStyle/>
                    <a:p>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baseline="0" dirty="0" smtClean="0">
                        <a:solidFill>
                          <a:srgbClr val="00B050"/>
                        </a:solidFill>
                      </a:endParaRPr>
                    </a:p>
                  </a:txBody>
                  <a:tcPr marL="115147" marR="115147"/>
                </a:tc>
              </a:tr>
              <a:tr h="351837">
                <a:tc>
                  <a:txBody>
                    <a:bodyPr/>
                    <a:lstStyle/>
                    <a:p>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baseline="0" dirty="0" smtClean="0">
                        <a:solidFill>
                          <a:srgbClr val="00B050"/>
                        </a:solidFill>
                      </a:endParaRPr>
                    </a:p>
                  </a:txBody>
                  <a:tcPr marL="115147" marR="115147"/>
                </a:tc>
              </a:tr>
              <a:tr h="351837">
                <a:tc>
                  <a:txBody>
                    <a:bodyPr/>
                    <a:lstStyle/>
                    <a:p>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baseline="0" dirty="0" smtClean="0">
                        <a:solidFill>
                          <a:srgbClr val="00B050"/>
                        </a:solidFill>
                      </a:endParaRPr>
                    </a:p>
                  </a:txBody>
                  <a:tcPr marL="115147" marR="115147"/>
                </a:tc>
              </a:tr>
              <a:tr h="351837">
                <a:tc>
                  <a:txBody>
                    <a:bodyPr/>
                    <a:lstStyle/>
                    <a:p>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baseline="0" dirty="0" smtClean="0">
                        <a:solidFill>
                          <a:srgbClr val="00B050"/>
                        </a:solidFill>
                      </a:endParaRP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42169327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226131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29</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881495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30</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39690724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31</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8245853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26208652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24121140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16550365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57729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004158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1041976084"/>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1522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924280454"/>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15221"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533261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38</a:t>
            </a:fld>
            <a:endParaRPr lang="en-US">
              <a:solidFill>
                <a:srgbClr val="000000"/>
              </a:solidFill>
            </a:endParaRPr>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a:t>
            </a:r>
            <a:r>
              <a:rPr lang="en-AU" kern="1200" dirty="0" smtClean="0"/>
              <a:t>is called </a:t>
            </a:r>
            <a:r>
              <a:rPr lang="en-AU" kern="1200" dirty="0"/>
              <a:t>ISO/IEC/IEEE </a:t>
            </a:r>
            <a:r>
              <a:rPr lang="en-AU" dirty="0" smtClean="0"/>
              <a:t>8802-1AE:2015/</a:t>
            </a:r>
            <a:r>
              <a:rPr lang="en-AU" dirty="0" err="1" smtClean="0"/>
              <a:t>Amd</a:t>
            </a:r>
            <a:r>
              <a:rPr lang="en-AU" dirty="0" smtClean="0"/>
              <a:t> </a:t>
            </a:r>
            <a:r>
              <a:rPr lang="en-AU" dirty="0" smtClean="0"/>
              <a:t>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278394745"/>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11041"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559658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39</a:t>
            </a:fld>
            <a:endParaRPr lang="en-US">
              <a:solidFill>
                <a:srgbClr val="000000"/>
              </a:solidFill>
            </a:endParaRPr>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176733212"/>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12066"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10029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t>
            </a:r>
            <a:r>
              <a:rPr lang="en-AU" dirty="0" smtClean="0"/>
              <a:t>as </a:t>
            </a:r>
            <a:r>
              <a:rPr lang="en-AU" dirty="0" smtClean="0"/>
              <a:t>“Definitions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endParaRPr lang="en-AU"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2701670883"/>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222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7711307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AU" dirty="0" smtClean="0"/>
              <a:t>60 day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a:t>8802-11:2015/</a:t>
            </a:r>
            <a:r>
              <a:rPr lang="en-AU" dirty="0" err="1"/>
              <a:t>Amd</a:t>
            </a:r>
            <a:r>
              <a:rPr lang="en-AU" dirty="0"/>
              <a:t> </a:t>
            </a:r>
            <a:r>
              <a:rPr lang="en-AU" dirty="0" smtClean="0"/>
              <a:t>4</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237275121"/>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1201"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229297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AU" dirty="0" smtClean="0"/>
              <a:t>60 day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a:t>8802-11:2015/</a:t>
            </a:r>
            <a:r>
              <a:rPr lang="en-AU" dirty="0" err="1"/>
              <a:t>Amd</a:t>
            </a:r>
            <a:r>
              <a:rPr lang="en-AU" dirty="0"/>
              <a:t> 5</a:t>
            </a:r>
            <a:endParaRPr lang="en-AU" dirty="0">
              <a:solidFill>
                <a:srgbClr val="FF0000"/>
              </a:solidFill>
            </a:endParaRPr>
          </a:p>
        </p:txBody>
      </p:sp>
    </p:spTree>
    <p:extLst>
      <p:ext uri="{BB962C8B-B14F-4D97-AF65-F5344CB8AC3E}">
        <p14:creationId xmlns:p14="http://schemas.microsoft.com/office/powerpoint/2010/main" val="19547179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 has eight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6763796"/>
              </p:ext>
            </p:extLst>
          </p:nvPr>
        </p:nvGraphicFramePr>
        <p:xfrm>
          <a:off x="152399" y="1600200"/>
          <a:ext cx="8839200" cy="3455936"/>
        </p:xfrm>
        <a:graphic>
          <a:graphicData uri="http://schemas.openxmlformats.org/drawingml/2006/table">
            <a:tbl>
              <a:tblPr firstRow="1" bandRow="1">
                <a:tableStyleId>{21E4AEA4-8DFA-4A89-87EB-49C32662AFE0}</a:tableStyleId>
              </a:tblPr>
              <a:tblGrid>
                <a:gridCol w="1499508"/>
                <a:gridCol w="1223282"/>
                <a:gridCol w="1223282"/>
                <a:gridCol w="1223282"/>
                <a:gridCol w="1223282"/>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gridSpan="2">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hMerge="1">
                  <a:txBody>
                    <a:bodyPr/>
                    <a:lstStyle/>
                    <a:p>
                      <a:endParaRPr lang="en-AU"/>
                    </a:p>
                  </a:txBody>
                  <a:tcPr/>
                </a:tc>
                <a:tc gridSpan="2">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hMerge="1">
                  <a:txBody>
                    <a:bodyPr/>
                    <a:lstStyle/>
                    <a:p>
                      <a:endParaRPr lang="en-AU"/>
                    </a:p>
                  </a:txBody>
                  <a:tcPr/>
                </a:tc>
                <a:tc>
                  <a:txBody>
                    <a:bodyPr/>
                    <a:lstStyle/>
                    <a:p>
                      <a:pPr algn="ctr"/>
                      <a:r>
                        <a:rPr lang="en-AU" sz="1600" dirty="0" smtClean="0"/>
                        <a:t>Comments</a:t>
                      </a:r>
                      <a:r>
                        <a:rPr lang="en-AU" sz="1600" baseline="0" dirty="0" smtClean="0"/>
                        <a:t> resolved</a:t>
                      </a:r>
                      <a:endParaRPr lang="en-AU" sz="1600" dirty="0"/>
                    </a:p>
                  </a:txBody>
                  <a:tcPr marL="115147" marR="115147"/>
                </a:tc>
              </a:tr>
              <a:tr h="359602">
                <a:tc>
                  <a:txBody>
                    <a:bodyPr/>
                    <a:lstStyle/>
                    <a:p>
                      <a:r>
                        <a:rPr lang="en-AU" sz="1600" dirty="0" smtClean="0"/>
                        <a:t>802</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rPr>
                        <a:t>Passed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kern="1200" dirty="0" smtClean="0">
                          <a:solidFill>
                            <a:srgbClr val="00B050"/>
                          </a:solidFill>
                        </a:rPr>
                        <a:t>Oct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rPr>
                        <a:t>Closes</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2</a:t>
                      </a:r>
                      <a:r>
                        <a:rPr lang="en-AU" sz="1600" b="1" baseline="0" dirty="0" smtClean="0">
                          <a:solidFill>
                            <a:schemeClr val="accent2"/>
                          </a:solidFill>
                          <a:latin typeface="+mj-lt"/>
                        </a:rPr>
                        <a:t> Nov 15</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rPr>
                        <a:t>Sent in Feb 2015</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t>802.1Xbx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Closed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19 Mar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n-lt"/>
                        </a:rPr>
                        <a:t>Closes</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28 Jan</a:t>
                      </a:r>
                      <a:r>
                        <a:rPr lang="en-AU" sz="1600" b="1" baseline="0" dirty="0" smtClean="0">
                          <a:solidFill>
                            <a:schemeClr val="accent6"/>
                          </a:solidFill>
                          <a:latin typeface="+mj-lt"/>
                        </a:rPr>
                        <a:t> 16</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Sent</a:t>
                      </a:r>
                      <a:r>
                        <a:rPr lang="en-AU" sz="1600" b="1" baseline="0" dirty="0" smtClean="0">
                          <a:solidFill>
                            <a:srgbClr val="00B050"/>
                          </a:solidFill>
                        </a:rPr>
                        <a:t> in Jun 2015</a:t>
                      </a:r>
                      <a:endParaRPr lang="en-AU" sz="1600" b="1" dirty="0" smtClean="0">
                        <a:solidFill>
                          <a:srgbClr val="00B050"/>
                        </a:solidFill>
                        <a:latin typeface="+mj-lt"/>
                      </a:endParaRPr>
                    </a:p>
                  </a:txBody>
                  <a:tcPr marL="115147" marR="115147"/>
                </a:tc>
              </a:tr>
              <a:tr h="359602">
                <a:tc>
                  <a:txBody>
                    <a:bodyPr/>
                    <a:lstStyle/>
                    <a:p>
                      <a:r>
                        <a:rPr lang="en-AU" sz="1600" dirty="0" smtClean="0"/>
                        <a:t>802.1Q-Rev</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Closed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13 Mar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n-lt"/>
                        </a:rPr>
                        <a:t>Closes</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20 Sep 15</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Sent</a:t>
                      </a:r>
                      <a:r>
                        <a:rPr lang="en-AU" sz="1600" b="1" baseline="0" dirty="0" smtClean="0">
                          <a:solidFill>
                            <a:srgbClr val="00B050"/>
                          </a:solidFill>
                        </a:rPr>
                        <a:t> in Jun 2015</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802.1AX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Closed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30 May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19</a:t>
                      </a:r>
                      <a:r>
                        <a:rPr lang="en-AU" sz="1600" b="1" baseline="0" dirty="0" smtClean="0">
                          <a:solidFill>
                            <a:schemeClr val="accent6"/>
                          </a:solidFill>
                          <a:latin typeface="+mj-lt"/>
                        </a:rPr>
                        <a:t> Nov 15</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mn-lt"/>
                          <a:ea typeface="+mn-ea"/>
                          <a:cs typeface="+mn-cs"/>
                        </a:rPr>
                        <a:t>No</a:t>
                      </a:r>
                      <a:r>
                        <a:rPr lang="en-AU" sz="1600" b="1" kern="1200" baseline="0" dirty="0" smtClean="0">
                          <a:solidFill>
                            <a:srgbClr val="00B050"/>
                          </a:solidFill>
                          <a:latin typeface="+mn-lt"/>
                          <a:ea typeface="+mn-ea"/>
                          <a:cs typeface="+mn-cs"/>
                        </a:rPr>
                        <a:t> comments</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802.1BA</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chemeClr val="accent2"/>
                          </a:solidFill>
                          <a:latin typeface="+mn-lt"/>
                          <a:ea typeface="+mn-ea"/>
                          <a:cs typeface="+mn-cs"/>
                        </a:rPr>
                        <a:t>Closes</a:t>
                      </a:r>
                      <a:endParaRPr lang="en-AU" sz="1600" b="1" kern="1200" dirty="0">
                        <a:solidFill>
                          <a:schemeClr val="accent2"/>
                        </a:solidFill>
                        <a:latin typeface="+mn-lt"/>
                        <a:ea typeface="+mn-ea"/>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29 Sep 15</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latin typeface="+mj-lt"/>
                          <a:cs typeface="Arial" panose="020B0604020202020204" pitchFamily="34" charset="0"/>
                        </a:rPr>
                        <a:t>802.1BR</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rPr>
                        <a:t>Closes</a:t>
                      </a:r>
                      <a:endParaRPr lang="en-AU" sz="1600" b="1" kern="1200" dirty="0">
                        <a:solidFill>
                          <a:schemeClr val="accent2"/>
                        </a:solidFill>
                        <a:latin typeface="+mn-lt"/>
                        <a:ea typeface="+mn-ea"/>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29</a:t>
                      </a:r>
                      <a:r>
                        <a:rPr lang="en-AU" sz="1600" b="1" baseline="0" dirty="0" smtClean="0">
                          <a:solidFill>
                            <a:schemeClr val="accent2"/>
                          </a:solidFill>
                          <a:latin typeface="+mj-lt"/>
                          <a:cs typeface="Arial" panose="020B0604020202020204" pitchFamily="34" charset="0"/>
                        </a:rPr>
                        <a:t> Sep 15</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t>802.22a</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rPr>
                        <a:t>On hold</a:t>
                      </a:r>
                      <a:endParaRPr lang="en-AU" sz="1600" b="1" dirty="0">
                        <a:solidFill>
                          <a:schemeClr val="accent2"/>
                        </a:solidFill>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rPr>
                        <a:t>-</a:t>
                      </a:r>
                      <a:endParaRPr lang="en-AU" sz="1600" b="1" dirty="0" smtClean="0">
                        <a:solidFill>
                          <a:schemeClr val="accent2"/>
                        </a:solidFill>
                        <a:latin typeface="+mj-lt"/>
                      </a:endParaRPr>
                    </a:p>
                  </a:txBody>
                  <a:tcPr marL="115147" marR="115147"/>
                </a:tc>
              </a:tr>
              <a:tr h="359602">
                <a:tc>
                  <a:txBody>
                    <a:bodyPr/>
                    <a:lstStyle/>
                    <a:p>
                      <a:r>
                        <a:rPr lang="en-AU" sz="1600" dirty="0" smtClean="0">
                          <a:latin typeface="+mj-lt"/>
                          <a:cs typeface="Arial" panose="020B0604020202020204" pitchFamily="34" charset="0"/>
                        </a:rPr>
                        <a:t>802.3bx</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On hold</a:t>
                      </a:r>
                      <a:endParaRPr lang="en-AU" sz="1600" b="1" dirty="0">
                        <a:solidFill>
                          <a:schemeClr val="accent2"/>
                        </a:solidFill>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spTree>
    <p:extLst>
      <p:ext uri="{BB962C8B-B14F-4D97-AF65-F5344CB8AC3E}">
        <p14:creationId xmlns:p14="http://schemas.microsoft.com/office/powerpoint/2010/main" val="38888109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closes 2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rgbClr val="00B050"/>
                </a:solidFill>
              </a:rPr>
              <a:t>Passed and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60 </a:t>
            </a:r>
            <a:r>
              <a:rPr lang="en-AU" dirty="0"/>
              <a:t>day </a:t>
            </a:r>
            <a:r>
              <a:rPr lang="en-AU" dirty="0" smtClean="0"/>
              <a:t>pre-ballot passed on 26 Oct 014</a:t>
            </a:r>
          </a:p>
          <a:p>
            <a:pPr lvl="2"/>
            <a:r>
              <a:rPr lang="en-AU" dirty="0"/>
              <a:t>Passed </a:t>
            </a:r>
            <a:r>
              <a:rPr lang="en-AU" dirty="0" smtClean="0"/>
              <a:t>11/0/6 </a:t>
            </a:r>
            <a:r>
              <a:rPr lang="en-AU" dirty="0"/>
              <a:t>on need for an ISO standard</a:t>
            </a:r>
          </a:p>
          <a:p>
            <a:pPr lvl="2"/>
            <a:r>
              <a:rPr lang="en-AU" dirty="0"/>
              <a:t>Passed </a:t>
            </a:r>
            <a:r>
              <a:rPr lang="en-AU" dirty="0" smtClean="0"/>
              <a:t>9/1/7 </a:t>
            </a:r>
            <a:r>
              <a:rPr lang="en-AU" dirty="0"/>
              <a:t>on submission to FDIS – China NB voted no</a:t>
            </a:r>
          </a:p>
          <a:p>
            <a:pPr lvl="2"/>
            <a:r>
              <a:rPr lang="en-AU" dirty="0"/>
              <a:t>A comment was received from China NB (see </a:t>
            </a:r>
            <a:r>
              <a:rPr lang="en-AU" dirty="0" smtClean="0"/>
              <a:t>N16084)</a:t>
            </a:r>
          </a:p>
          <a:p>
            <a:pPr lvl="1"/>
            <a:r>
              <a:rPr lang="en-AU" dirty="0"/>
              <a:t>Approval of the comment responses slipped through the cracks in </a:t>
            </a:r>
            <a:r>
              <a:rPr lang="en-AU" dirty="0" smtClean="0"/>
              <a:t>Nov 2014, </a:t>
            </a:r>
            <a:r>
              <a:rPr lang="en-AU" dirty="0"/>
              <a:t>but it was eventually approved 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chemeClr val="accent2"/>
                </a:solidFill>
              </a:rPr>
              <a:t>Closes 2 Nov 2015</a:t>
            </a:r>
          </a:p>
          <a:p>
            <a:pPr lvl="1"/>
            <a:r>
              <a:rPr lang="en-AU" dirty="0" smtClean="0"/>
              <a:t>It is likely the final standard will be known as ISO/IEC/IEEE 8802-A</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59362672"/>
              </p:ext>
            </p:extLst>
          </p:nvPr>
        </p:nvGraphicFramePr>
        <p:xfrm>
          <a:off x="0" y="4648200"/>
          <a:ext cx="914400" cy="771525"/>
        </p:xfrm>
        <a:graphic>
          <a:graphicData uri="http://schemas.openxmlformats.org/presentationml/2006/ole">
            <mc:AlternateContent xmlns:mc="http://schemas.openxmlformats.org/markup-compatibility/2006">
              <mc:Choice xmlns:v="urn:schemas-microsoft-com:vml" Requires="v">
                <p:oleObj spid="_x0000_s21410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609329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GB" dirty="0"/>
              <a:t>1Xbx-2014 </a:t>
            </a:r>
            <a:r>
              <a:rPr lang="en-GB" dirty="0" smtClean="0"/>
              <a:t>is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rgbClr val="00B050"/>
                </a:solidFill>
              </a:rPr>
              <a:t>passed on 19 March 2015</a:t>
            </a:r>
            <a:endParaRPr lang="en-AU" dirty="0">
              <a:solidFill>
                <a:srgbClr val="00B050"/>
              </a:solidFill>
            </a:endParaRPr>
          </a:p>
          <a:p>
            <a:pPr lvl="1"/>
            <a:r>
              <a:rPr lang="en-AU" dirty="0" smtClean="0"/>
              <a:t>The </a:t>
            </a:r>
            <a:r>
              <a:rPr lang="en-AU" dirty="0"/>
              <a:t>submission of IEEE 802.1Xbx-2014 </a:t>
            </a:r>
            <a:r>
              <a:rPr lang="en-AU" dirty="0" smtClean="0"/>
              <a:t>after publication under the PSDO was approved by 802 EC in July 2014</a:t>
            </a:r>
          </a:p>
          <a:p>
            <a:pPr lvl="1"/>
            <a:r>
              <a:rPr lang="en-AU" dirty="0" smtClean="0"/>
              <a:t>The </a:t>
            </a:r>
            <a:r>
              <a:rPr lang="en-AU" dirty="0"/>
              <a:t>pre-ballot closed on </a:t>
            </a:r>
            <a:r>
              <a:rPr lang="en-AU" dirty="0" smtClean="0"/>
              <a:t>19 Mar 2015, </a:t>
            </a:r>
            <a:r>
              <a:rPr lang="en-AU" dirty="0"/>
              <a:t>and passed</a:t>
            </a:r>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no</a:t>
            </a:r>
          </a:p>
          <a:p>
            <a:pPr lvl="2"/>
            <a:r>
              <a:rPr lang="en-AU" dirty="0"/>
              <a:t>A comment was received from China NB (see </a:t>
            </a:r>
            <a:r>
              <a:rPr lang="en-AU" dirty="0" smtClean="0"/>
              <a:t>N16115)</a:t>
            </a:r>
          </a:p>
          <a:p>
            <a:pPr lvl="1"/>
            <a:r>
              <a:rPr lang="en-AU" dirty="0" smtClean="0"/>
              <a:t>802.1 WG responded to the comment in June 2015</a:t>
            </a:r>
          </a:p>
          <a:p>
            <a:pPr lvl="2"/>
            <a:r>
              <a:rPr lang="en-AU" dirty="0" smtClean="0"/>
              <a:t>See N16255</a:t>
            </a:r>
            <a:endParaRPr lang="en-AU" dirty="0"/>
          </a:p>
          <a:p>
            <a:r>
              <a:rPr lang="en-AU" dirty="0" smtClean="0"/>
              <a:t>FDIS </a:t>
            </a:r>
            <a:r>
              <a:rPr lang="en-AU" dirty="0"/>
              <a:t>ballot</a:t>
            </a:r>
            <a:r>
              <a:rPr lang="en-AU" dirty="0" smtClean="0"/>
              <a:t>: </a:t>
            </a:r>
            <a:r>
              <a:rPr lang="en-AU" dirty="0" smtClean="0">
                <a:solidFill>
                  <a:schemeClr val="accent6"/>
                </a:solidFill>
              </a:rPr>
              <a:t>waiting</a:t>
            </a:r>
          </a:p>
          <a:p>
            <a:pPr lvl="1"/>
            <a:r>
              <a:rPr lang="en-AU" dirty="0" smtClean="0"/>
              <a:t>FDIS ballot will start soon</a:t>
            </a:r>
          </a:p>
          <a:p>
            <a:pPr lvl="1"/>
            <a:r>
              <a:rPr lang="en-AU" dirty="0" smtClean="0"/>
              <a:t>Jodi </a:t>
            </a:r>
            <a:r>
              <a:rPr lang="en-AU" dirty="0" err="1" smtClean="0"/>
              <a:t>Haasz</a:t>
            </a:r>
            <a:r>
              <a:rPr lang="en-AU" dirty="0" smtClean="0"/>
              <a:t> has asked ISO for the likely ISO/IEC designation: 8802-1X:2014/Amd1</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715682938"/>
              </p:ext>
            </p:extLst>
          </p:nvPr>
        </p:nvGraphicFramePr>
        <p:xfrm>
          <a:off x="6324600" y="4419600"/>
          <a:ext cx="914400" cy="771525"/>
        </p:xfrm>
        <a:graphic>
          <a:graphicData uri="http://schemas.openxmlformats.org/presentationml/2006/ole">
            <mc:AlternateContent xmlns:mc="http://schemas.openxmlformats.org/markup-compatibility/2006">
              <mc:Choice xmlns:v="urn:schemas-microsoft-com:vml" Requires="v">
                <p:oleObj spid="_x0000_s22019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63246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039710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smtClean="0"/>
              <a:t>1Q-Rev-2014 </a:t>
            </a:r>
            <a:r>
              <a:rPr lang="en-GB" dirty="0"/>
              <a:t>is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on </a:t>
            </a:r>
            <a:r>
              <a:rPr lang="en-AU" dirty="0" smtClean="0">
                <a:solidFill>
                  <a:srgbClr val="00B050"/>
                </a:solidFill>
              </a:rPr>
              <a:t>23 March </a:t>
            </a:r>
            <a:r>
              <a:rPr lang="en-AU" dirty="0">
                <a:solidFill>
                  <a:srgbClr val="00B050"/>
                </a:solidFill>
              </a:rPr>
              <a:t>2015</a:t>
            </a:r>
            <a:endParaRPr lang="en-AU" dirty="0">
              <a:solidFill>
                <a:schemeClr val="accent2"/>
              </a:solidFill>
            </a:endParaRPr>
          </a:p>
          <a:p>
            <a:pPr lvl="1"/>
            <a:r>
              <a:rPr lang="en-AU" dirty="0" smtClean="0"/>
              <a:t>IEEE </a:t>
            </a:r>
            <a:r>
              <a:rPr lang="en-AU" dirty="0"/>
              <a:t>802.1Q-Rev-2014 has been published and </a:t>
            </a:r>
            <a:r>
              <a:rPr lang="en-AU" dirty="0" smtClean="0"/>
              <a:t>was submitted </a:t>
            </a:r>
            <a:r>
              <a:rPr lang="en-AU" dirty="0"/>
              <a:t>to SC 6 </a:t>
            </a:r>
            <a:r>
              <a:rPr lang="en-AU" dirty="0" smtClean="0"/>
              <a:t>for </a:t>
            </a:r>
            <a:r>
              <a:rPr lang="en-AU" dirty="0"/>
              <a:t>the 60 day </a:t>
            </a:r>
            <a:r>
              <a:rPr lang="en-AU" dirty="0" smtClean="0"/>
              <a:t>ballot</a:t>
            </a:r>
          </a:p>
          <a:p>
            <a:pPr lvl="1"/>
            <a:r>
              <a:rPr lang="en-AU" dirty="0"/>
              <a:t>The pre-ballot closed on 2</a:t>
            </a:r>
            <a:r>
              <a:rPr lang="en-AU" dirty="0" smtClean="0"/>
              <a:t>3 Mar </a:t>
            </a:r>
            <a:r>
              <a:rPr lang="en-AU" dirty="0"/>
              <a:t>2015, and passed</a:t>
            </a:r>
          </a:p>
          <a:p>
            <a:pPr lvl="2"/>
            <a:r>
              <a:rPr lang="en-AU" dirty="0"/>
              <a:t>Passed </a:t>
            </a:r>
            <a:r>
              <a:rPr lang="en-AU" dirty="0" smtClean="0"/>
              <a:t>11/1/6 </a:t>
            </a:r>
            <a:r>
              <a:rPr lang="en-AU" dirty="0"/>
              <a:t>on need for an ISO standard – China NB voted no</a:t>
            </a:r>
          </a:p>
          <a:p>
            <a:pPr lvl="2"/>
            <a:r>
              <a:rPr lang="en-AU" dirty="0"/>
              <a:t>Passed </a:t>
            </a:r>
            <a:r>
              <a:rPr lang="en-AU" dirty="0" smtClean="0"/>
              <a:t>11/1/6 </a:t>
            </a:r>
            <a:r>
              <a:rPr lang="en-AU" dirty="0"/>
              <a:t>on submission to FDIS – China NB voted no</a:t>
            </a:r>
          </a:p>
          <a:p>
            <a:pPr lvl="2"/>
            <a:r>
              <a:rPr lang="en-AU" dirty="0"/>
              <a:t>A comment was received from China NB (see </a:t>
            </a:r>
            <a:r>
              <a:rPr lang="en-AU" dirty="0" smtClean="0"/>
              <a:t>N16135)</a:t>
            </a:r>
          </a:p>
          <a:p>
            <a:pPr lvl="1"/>
            <a:r>
              <a:rPr lang="en-AU" dirty="0"/>
              <a:t>802.1 WG responded to the comment in June </a:t>
            </a:r>
            <a:r>
              <a:rPr lang="en-AU" dirty="0" smtClean="0"/>
              <a:t>2015</a:t>
            </a:r>
          </a:p>
          <a:p>
            <a:pPr lvl="2"/>
            <a:r>
              <a:rPr lang="en-AU" dirty="0"/>
              <a:t>See </a:t>
            </a:r>
            <a:r>
              <a:rPr lang="en-AU" dirty="0" smtClean="0"/>
              <a:t>N16255 (embedded on slide for </a:t>
            </a:r>
            <a:r>
              <a:rPr lang="en-AU" dirty="0"/>
              <a:t>IEEE 802.</a:t>
            </a:r>
            <a:r>
              <a:rPr lang="en-GB" dirty="0" smtClean="0"/>
              <a:t>1Xbx-2014)</a:t>
            </a:r>
            <a:endParaRPr lang="en-AU" dirty="0"/>
          </a:p>
          <a:p>
            <a:r>
              <a:rPr lang="en-AU" dirty="0" smtClean="0"/>
              <a:t>FDIS </a:t>
            </a:r>
            <a:r>
              <a:rPr lang="en-AU" dirty="0"/>
              <a:t>ballot</a:t>
            </a:r>
            <a:r>
              <a:rPr lang="en-AU" dirty="0" smtClean="0"/>
              <a:t>: </a:t>
            </a:r>
            <a:r>
              <a:rPr lang="en-AU" dirty="0">
                <a:solidFill>
                  <a:schemeClr val="accent6"/>
                </a:solidFill>
              </a:rPr>
              <a:t>waiting</a:t>
            </a:r>
          </a:p>
          <a:p>
            <a:pPr lvl="1"/>
            <a:r>
              <a:rPr lang="en-AU" dirty="0"/>
              <a:t>FDIS ballot will start </a:t>
            </a:r>
            <a:r>
              <a:rPr lang="en-AU" dirty="0" smtClean="0"/>
              <a:t>soon</a:t>
            </a:r>
          </a:p>
          <a:p>
            <a:pPr lvl="1"/>
            <a:r>
              <a:rPr lang="en-AU" dirty="0"/>
              <a:t>Jodi </a:t>
            </a:r>
            <a:r>
              <a:rPr lang="en-AU" dirty="0" err="1"/>
              <a:t>Haasz</a:t>
            </a:r>
            <a:r>
              <a:rPr lang="en-AU" dirty="0"/>
              <a:t> has asked ISO for the likely ISO/IEC </a:t>
            </a:r>
            <a:r>
              <a:rPr lang="en-AU" dirty="0" smtClean="0"/>
              <a:t>designation: 8802-1Q:2015</a:t>
            </a:r>
            <a:endParaRPr lang="en-AU" dirty="0"/>
          </a:p>
          <a:p>
            <a:endParaRPr lang="en-AU" dirty="0">
              <a:solidFill>
                <a:srgbClr val="FF0000"/>
              </a:solidFill>
            </a:endParaRPr>
          </a:p>
        </p:txBody>
      </p:sp>
    </p:spTree>
    <p:extLst>
      <p:ext uri="{BB962C8B-B14F-4D97-AF65-F5344CB8AC3E}">
        <p14:creationId xmlns:p14="http://schemas.microsoft.com/office/powerpoint/2010/main" val="16580603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closes on 19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rgbClr val="00B050"/>
                </a:solidFill>
              </a:rPr>
              <a:t>closed on 30 May 2015</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opened on </a:t>
            </a:r>
            <a:r>
              <a:rPr lang="en-AU" dirty="0" smtClean="0"/>
              <a:t>30 March 2015 </a:t>
            </a:r>
            <a:r>
              <a:rPr lang="en-AU" dirty="0"/>
              <a:t>and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smtClean="0">
                <a:solidFill>
                  <a:schemeClr val="accent6"/>
                </a:solidFill>
              </a:rPr>
              <a:t>closes on 19 Nov 2015</a:t>
            </a:r>
            <a:endParaRPr lang="en-AU" dirty="0">
              <a:solidFill>
                <a:schemeClr val="accent6"/>
              </a:solidFill>
            </a:endParaRPr>
          </a:p>
          <a:p>
            <a:pPr lvl="1"/>
            <a:r>
              <a:rPr lang="en-AU" dirty="0"/>
              <a:t>FDIS ballot </a:t>
            </a:r>
            <a:r>
              <a:rPr lang="en-AU" dirty="0" smtClean="0"/>
              <a:t>will close on 19 Nov 2015</a:t>
            </a:r>
          </a:p>
          <a:p>
            <a:pPr lvl="1"/>
            <a:r>
              <a:rPr lang="en-AU" dirty="0" smtClean="0"/>
              <a:t>It will be known as 8802-1AX:2015</a:t>
            </a:r>
            <a:endParaRPr lang="en-AU" dirty="0"/>
          </a:p>
        </p:txBody>
      </p:sp>
    </p:spTree>
    <p:extLst>
      <p:ext uri="{BB962C8B-B14F-4D97-AF65-F5344CB8AC3E}">
        <p14:creationId xmlns:p14="http://schemas.microsoft.com/office/powerpoint/2010/main" val="19218274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802.1BR-2012</a:t>
            </a:r>
            <a:r>
              <a:rPr lang="en-GB" dirty="0" smtClean="0"/>
              <a:t> has been submitted to 60 day pre-ballot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48</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Waiting for start</a:t>
            </a:r>
            <a:endParaRPr lang="en-AU" dirty="0">
              <a:solidFill>
                <a:schemeClr val="accent2"/>
              </a:solidFill>
            </a:endParaRPr>
          </a:p>
          <a:p>
            <a:pPr lvl="1"/>
            <a:r>
              <a:rPr lang="en-AU" dirty="0" smtClean="0"/>
              <a:t>IEEE 802.1BR-2012 was liaised (N16151) to SC6 on 7 April 2015 to allow them to become familiar with it before submission for approval under the PSDO process</a:t>
            </a:r>
          </a:p>
          <a:p>
            <a:pPr lvl="1"/>
            <a:r>
              <a:rPr lang="en-AU" dirty="0" smtClean="0"/>
              <a:t>Formal submission occurred in July 2015</a:t>
            </a:r>
          </a:p>
          <a:p>
            <a:pPr lvl="1"/>
            <a:r>
              <a:rPr lang="en-AU" dirty="0" smtClean="0"/>
              <a:t>The ballot will close on 29 Sept 2015</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35259921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GB" dirty="0"/>
              <a:t>has been submitted to 60 day pre-ballot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49</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a:solidFill>
                  <a:schemeClr val="accent2"/>
                </a:solidFill>
              </a:rPr>
              <a:t>Waiting for start</a:t>
            </a:r>
          </a:p>
          <a:p>
            <a:pPr lvl="1"/>
            <a:r>
              <a:rPr lang="en-AU" dirty="0" smtClean="0"/>
              <a:t>IEEE 802.1BA-2011 was liaised (N16149) to SC6 on 7 April 2015 to allow them to become familiar with it before submission for approval under the PSDO process</a:t>
            </a:r>
          </a:p>
          <a:p>
            <a:pPr lvl="1"/>
            <a:r>
              <a:rPr lang="en-AU" dirty="0"/>
              <a:t>Formal submission occurred in July </a:t>
            </a:r>
            <a:r>
              <a:rPr lang="en-AU" dirty="0" smtClean="0"/>
              <a:t>2015</a:t>
            </a:r>
          </a:p>
          <a:p>
            <a:pPr lvl="1"/>
            <a:r>
              <a:rPr lang="en-AU" dirty="0"/>
              <a:t>The ballot will close on 29 Sept </a:t>
            </a:r>
            <a:r>
              <a:rPr lang="en-AU" dirty="0" smtClean="0"/>
              <a:t>2015</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069321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will be</a:t>
            </a:r>
            <a:r>
              <a:rPr lang="en-GB" dirty="0" smtClean="0"/>
              <a:t> </a:t>
            </a:r>
            <a:r>
              <a:rPr lang="en-GB" dirty="0"/>
              <a:t>submitted to 60 day </a:t>
            </a:r>
            <a:r>
              <a:rPr lang="en-GB" dirty="0" smtClean="0"/>
              <a:t>pre-ballot soon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50</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Will be submitted soon</a:t>
            </a:r>
            <a:endParaRPr lang="en-AU" dirty="0">
              <a:solidFill>
                <a:schemeClr val="accent2"/>
              </a:solidFill>
            </a:endParaRPr>
          </a:p>
          <a:p>
            <a:pPr lvl="1"/>
            <a:r>
              <a:rPr lang="en-AU" dirty="0" smtClean="0"/>
              <a:t>IEEE 802.22a was liaised in July 2015 to SC6  to allow them to become familiar with it before submission for approval under the PSDO process</a:t>
            </a:r>
          </a:p>
          <a:p>
            <a:pPr lvl="1"/>
            <a:r>
              <a:rPr lang="en-AU" dirty="0" smtClean="0"/>
              <a:t>It has been approved for submission to a 60 day pre-ballot at some point in the future</a:t>
            </a:r>
          </a:p>
          <a:p>
            <a:pPr lvl="2"/>
            <a:r>
              <a:rPr lang="en-AU" dirty="0" smtClean="0">
                <a:solidFill>
                  <a:srgbClr val="FF0000"/>
                </a:solidFill>
              </a:rPr>
              <a:t>When?</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802.3bx will be</a:t>
            </a:r>
            <a:r>
              <a:rPr lang="en-GB" dirty="0" smtClean="0"/>
              <a:t> </a:t>
            </a:r>
            <a:r>
              <a:rPr lang="en-GB" dirty="0"/>
              <a:t>submitted to 60 day </a:t>
            </a:r>
            <a:r>
              <a:rPr lang="en-GB" dirty="0" smtClean="0"/>
              <a:t>pre-ballot soon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51</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Will be submitted after publication</a:t>
            </a:r>
            <a:endParaRPr lang="en-AU" dirty="0">
              <a:solidFill>
                <a:schemeClr val="accent2"/>
              </a:solidFill>
            </a:endParaRPr>
          </a:p>
          <a:p>
            <a:pPr lvl="1"/>
            <a:r>
              <a:rPr lang="en-AU" dirty="0" smtClean="0"/>
              <a:t>IEEE 802.3bx is up for </a:t>
            </a:r>
            <a:r>
              <a:rPr lang="en-AU" dirty="0" err="1" smtClean="0"/>
              <a:t>RevCom</a:t>
            </a:r>
            <a:r>
              <a:rPr lang="en-AU" dirty="0" smtClean="0"/>
              <a:t> approval in Sept 2015</a:t>
            </a:r>
          </a:p>
          <a:p>
            <a:pPr lvl="1"/>
            <a:r>
              <a:rPr lang="en-AU" dirty="0" smtClean="0"/>
              <a:t>It has previously been liaised to SC6  to allow them to become familiar with it before submission for approval under the PSDO process</a:t>
            </a:r>
          </a:p>
          <a:p>
            <a:pPr lvl="1"/>
            <a:r>
              <a:rPr lang="en-AU" dirty="0" smtClean="0"/>
              <a:t>It will be submitted to 60 day pre-ballot after publication</a:t>
            </a:r>
          </a:p>
          <a:p>
            <a:pPr lvl="2"/>
            <a:r>
              <a:rPr lang="en-AU" dirty="0" smtClean="0">
                <a:solidFill>
                  <a:srgbClr val="FF0000"/>
                </a:solidFill>
              </a:rPr>
              <a:t>When is that?</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5118838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next SC6 meeting will be in February 2016  in Xi'an, China </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China</a:t>
            </a:r>
          </a:p>
          <a:p>
            <a:r>
              <a:rPr lang="en-AU" dirty="0" smtClean="0"/>
              <a:t>Date</a:t>
            </a:r>
          </a:p>
          <a:p>
            <a:pPr lvl="1"/>
            <a:r>
              <a:rPr lang="en-AU" dirty="0" smtClean="0"/>
              <a:t>Week of 29 February</a:t>
            </a:r>
          </a:p>
          <a:p>
            <a:r>
              <a:rPr lang="en-AU" dirty="0" smtClean="0"/>
              <a:t>Location</a:t>
            </a:r>
          </a:p>
          <a:p>
            <a:pPr lvl="1"/>
            <a:r>
              <a:rPr lang="en-AU" dirty="0" smtClean="0"/>
              <a:t>Xi'an, China </a:t>
            </a:r>
          </a:p>
        </p:txBody>
      </p:sp>
      <p:sp>
        <p:nvSpPr>
          <p:cNvPr id="6" name="Content Placeholder 5"/>
          <p:cNvSpPr>
            <a:spLocks noGrp="1"/>
          </p:cNvSpPr>
          <p:nvPr>
            <p:ph sz="half" idx="2"/>
          </p:nvPr>
        </p:nvSpPr>
        <p:spPr/>
        <p:txBody>
          <a:bodyPr/>
          <a:lstStyle/>
          <a:p>
            <a:r>
              <a:rPr lang="en-AU" dirty="0" smtClean="0"/>
              <a:t>Deadlines</a:t>
            </a:r>
          </a:p>
          <a:p>
            <a:pPr lvl="1"/>
            <a:r>
              <a:rPr lang="en-GB" altLang="en-US" dirty="0" smtClean="0"/>
              <a:t>Documents for decision:</a:t>
            </a:r>
          </a:p>
          <a:p>
            <a:pPr lvl="2"/>
            <a:r>
              <a:rPr lang="en-GB" altLang="en-US" dirty="0" smtClean="0"/>
              <a:t>15 Jan 2016</a:t>
            </a:r>
          </a:p>
          <a:p>
            <a:pPr lvl="1"/>
            <a:r>
              <a:rPr lang="en-GB" altLang="en-US" dirty="0"/>
              <a:t>Documents for </a:t>
            </a:r>
            <a:r>
              <a:rPr lang="en-GB" altLang="en-US" dirty="0" smtClean="0"/>
              <a:t>information:</a:t>
            </a:r>
          </a:p>
          <a:p>
            <a:pPr lvl="2"/>
            <a:r>
              <a:rPr lang="en-GB" altLang="en-US" dirty="0" smtClean="0"/>
              <a:t>5 Feb 2016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11585101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Volunteers will be sought for the IEEE 802 delegation to SC6 in February 2016</a:t>
            </a:r>
            <a:endParaRPr lang="en-AU" dirty="0"/>
          </a:p>
        </p:txBody>
      </p:sp>
      <p:sp>
        <p:nvSpPr>
          <p:cNvPr id="3" name="Content Placeholder 2"/>
          <p:cNvSpPr>
            <a:spLocks noGrp="1"/>
          </p:cNvSpPr>
          <p:nvPr>
            <p:ph idx="1"/>
          </p:nvPr>
        </p:nvSpPr>
        <p:spPr/>
        <p:txBody>
          <a:bodyPr/>
          <a:lstStyle/>
          <a:p>
            <a:pPr lvl="1"/>
            <a:r>
              <a:rPr lang="en-AU" dirty="0" smtClean="0"/>
              <a:t>It is </a:t>
            </a:r>
            <a:r>
              <a:rPr lang="en-AU" dirty="0" smtClean="0"/>
              <a:t>likely </a:t>
            </a:r>
            <a:r>
              <a:rPr lang="en-AU" dirty="0" smtClean="0"/>
              <a:t>that Adrian Stephens will not be available to represent IEEE 802 in February 2016 …</a:t>
            </a:r>
          </a:p>
          <a:p>
            <a:pPr lvl="1"/>
            <a:r>
              <a:rPr lang="en-AU" dirty="0" smtClean="0"/>
              <a:t>… but he believes that IEEE 802 will need a delegate to attend,</a:t>
            </a:r>
            <a:r>
              <a:rPr lang="en-GB" dirty="0"/>
              <a:t> </a:t>
            </a:r>
            <a:r>
              <a:rPr lang="en-GB" dirty="0" smtClean="0"/>
              <a:t>ideally an </a:t>
            </a:r>
            <a:r>
              <a:rPr lang="en-GB" dirty="0" err="1"/>
              <a:t>HoD</a:t>
            </a:r>
            <a:r>
              <a:rPr lang="en-GB" dirty="0"/>
              <a:t> who speaks </a:t>
            </a:r>
            <a:r>
              <a:rPr lang="en-GB" dirty="0" smtClean="0"/>
              <a:t>Chinese</a:t>
            </a:r>
          </a:p>
          <a:p>
            <a:pPr lvl="2"/>
            <a:r>
              <a:rPr lang="en-AU" dirty="0"/>
              <a:t>With a new Chair and a meeting in </a:t>
            </a:r>
            <a:r>
              <a:rPr lang="en-AU" dirty="0" smtClean="0"/>
              <a:t>China there may be quite </a:t>
            </a:r>
            <a:r>
              <a:rPr lang="en-AU" dirty="0"/>
              <a:t>a few new </a:t>
            </a:r>
            <a:r>
              <a:rPr lang="en-AU" dirty="0" smtClean="0"/>
              <a:t>items of interest to IEEE 802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8716688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All the security proposal based on </a:t>
            </a:r>
            <a:r>
              <a:rPr lang="en-AU" dirty="0" err="1" smtClean="0"/>
              <a:t>TePA</a:t>
            </a:r>
            <a:r>
              <a:rPr lang="en-AU" dirty="0" smtClean="0"/>
              <a:t>  in SC6 appear to be on hold or abandoned</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2735247"/>
              </p:ext>
            </p:extLst>
          </p:nvPr>
        </p:nvGraphicFramePr>
        <p:xfrm>
          <a:off x="685800" y="1981200"/>
          <a:ext cx="7772400" cy="3962400"/>
        </p:xfrm>
        <a:graphic>
          <a:graphicData uri="http://schemas.openxmlformats.org/drawingml/2006/table">
            <a:tbl>
              <a:tblPr firstRow="1" bandRow="1">
                <a:tableStyleId>{21E4AEA4-8DFA-4A89-87EB-49C32662AFE0}</a:tableStyleId>
              </a:tblPr>
              <a:tblGrid>
                <a:gridCol w="1143000"/>
                <a:gridCol w="1524000"/>
                <a:gridCol w="1676400"/>
                <a:gridCol w="1447800"/>
                <a:gridCol w="1981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smtClean="0">
                        <a:solidFill>
                          <a:srgbClr val="FF0000"/>
                        </a:solidFill>
                      </a:endParaRPr>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TEPA-AC</a:t>
                      </a:r>
                      <a:endParaRPr lang="en-AU" sz="1600" dirty="0"/>
                    </a:p>
                  </a:txBody>
                  <a:tcPr/>
                </a:tc>
                <a:tc>
                  <a:txBody>
                    <a:bodyPr/>
                    <a:lstStyle/>
                    <a:p>
                      <a:r>
                        <a:rPr lang="en-AU" sz="1600" dirty="0" smtClean="0"/>
                        <a:t>Subset</a:t>
                      </a:r>
                      <a:r>
                        <a:rPr lang="en-AU" sz="1600" baseline="0" dirty="0" smtClean="0"/>
                        <a:t> of </a:t>
                      </a:r>
                      <a:r>
                        <a:rPr lang="en-AU" sz="1600" dirty="0" smtClean="0"/>
                        <a:t> 802.1X</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Not yet</a:t>
                      </a:r>
                      <a:endParaRPr lang="en-AU" sz="1600" dirty="0"/>
                    </a:p>
                  </a:txBody>
                  <a:tcPr/>
                </a:tc>
                <a:tc>
                  <a:txBody>
                    <a:bodyPr/>
                    <a:lstStyle/>
                    <a:p>
                      <a:r>
                        <a:rPr lang="en-AU" sz="1600" dirty="0" smtClean="0"/>
                        <a:t>Not known</a:t>
                      </a:r>
                      <a:r>
                        <a:rPr lang="en-AU" sz="1600" baseline="0" dirty="0" smtClean="0"/>
                        <a:t> </a:t>
                      </a:r>
                      <a:endParaRPr lang="en-AU" sz="1600" dirty="0"/>
                    </a:p>
                  </a:txBody>
                  <a:tcPr/>
                </a:tc>
              </a:tr>
              <a:tr h="370840">
                <a:tc>
                  <a:txBody>
                    <a:bodyPr/>
                    <a:lstStyle/>
                    <a:p>
                      <a:r>
                        <a:rPr lang="en-AU" sz="1600" dirty="0" err="1" smtClean="0"/>
                        <a:t>TLSec</a:t>
                      </a:r>
                      <a:endParaRPr lang="en-AU" sz="1600" dirty="0"/>
                    </a:p>
                  </a:txBody>
                  <a:tcPr/>
                </a:tc>
                <a:tc>
                  <a:txBody>
                    <a:bodyPr/>
                    <a:lstStyle/>
                    <a:p>
                      <a:r>
                        <a:rPr lang="en-AU" sz="1600" dirty="0" smtClean="0"/>
                        <a:t>Subset</a:t>
                      </a:r>
                      <a:r>
                        <a:rPr lang="en-AU" sz="1600" baseline="0" dirty="0" smtClean="0"/>
                        <a:t> of </a:t>
                      </a:r>
                      <a:r>
                        <a:rPr lang="en-AU" sz="1600" dirty="0" smtClean="0"/>
                        <a:t>802.1AE</a:t>
                      </a:r>
                      <a:endParaRPr lang="en-AU" sz="1600" dirty="0"/>
                    </a:p>
                  </a:txBody>
                  <a:tcPr/>
                </a:tc>
                <a:tc>
                  <a:txBody>
                    <a:bodyPr/>
                    <a:lstStyle/>
                    <a:p>
                      <a:r>
                        <a:rPr lang="en-AU" sz="1600" dirty="0" smtClean="0"/>
                        <a:t>Not</a:t>
                      </a:r>
                      <a:r>
                        <a:rPr lang="en-AU" sz="1600" baseline="0" dirty="0" smtClean="0"/>
                        <a:t> yet</a:t>
                      </a:r>
                      <a:r>
                        <a:rPr lang="en-AU" sz="1600" dirty="0" smtClean="0"/>
                        <a:t>;</a:t>
                      </a:r>
                      <a:r>
                        <a:rPr lang="en-AU" sz="1600" baseline="0" dirty="0" smtClean="0"/>
                        <a:t> BWIPS driving?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txBody>
                  <a:tcPr/>
                </a:tc>
                <a:tc>
                  <a:txBody>
                    <a:bodyPr/>
                    <a:lstStyle/>
                    <a:p>
                      <a:r>
                        <a:rPr lang="en-AU" sz="1600" dirty="0" smtClean="0"/>
                        <a:t>Yes,</a:t>
                      </a:r>
                      <a:r>
                        <a:rPr lang="en-AU" sz="1600" baseline="0" dirty="0" smtClean="0"/>
                        <a:t> in lab</a:t>
                      </a:r>
                      <a:endParaRPr lang="en-AU" sz="1600" dirty="0"/>
                    </a:p>
                  </a:txBody>
                  <a:tcPr/>
                </a:tc>
              </a:tr>
              <a:tr h="370840">
                <a:tc>
                  <a:txBody>
                    <a:bodyPr/>
                    <a:lstStyle/>
                    <a:p>
                      <a:r>
                        <a:rPr lang="en-AU" sz="1600" dirty="0" smtClean="0"/>
                        <a:t>TAAA</a:t>
                      </a:r>
                      <a:endParaRPr lang="en-AU" sz="1600" dirty="0"/>
                    </a:p>
                  </a:txBody>
                  <a:tcPr/>
                </a:tc>
                <a:tc>
                  <a:txBody>
                    <a:bodyPr/>
                    <a:lstStyle/>
                    <a:p>
                      <a:r>
                        <a:rPr lang="en-AU" sz="1600" dirty="0" smtClean="0"/>
                        <a:t>802.16</a:t>
                      </a:r>
                      <a:r>
                        <a:rPr lang="en-AU" sz="1600" baseline="0" dirty="0" smtClean="0"/>
                        <a:t> security</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p>
                      <a:endParaRPr lang="en-AU" sz="1600" dirty="0"/>
                    </a:p>
                  </a:txBody>
                  <a:tcPr/>
                </a:tc>
                <a:tc>
                  <a:txBody>
                    <a:bodyPr/>
                    <a:lstStyle/>
                    <a:p>
                      <a:r>
                        <a:rPr lang="en-AU" sz="1600" dirty="0" smtClean="0"/>
                        <a:t>Yes, in lab</a:t>
                      </a:r>
                      <a:endParaRPr lang="en-AU" sz="1600" dirty="0"/>
                    </a:p>
                  </a:txBody>
                  <a:tcPr/>
                </a:tc>
              </a:tr>
              <a:tr h="370840">
                <a:tc>
                  <a:txBody>
                    <a:bodyPr/>
                    <a:lstStyle/>
                    <a:p>
                      <a:r>
                        <a:rPr lang="en-AU" sz="1600" dirty="0" smtClean="0"/>
                        <a:t>WAPI</a:t>
                      </a:r>
                      <a:endParaRPr lang="en-AU" sz="1600" dirty="0"/>
                    </a:p>
                  </a:txBody>
                  <a:tcPr/>
                </a:tc>
                <a:tc>
                  <a:txBody>
                    <a:bodyPr/>
                    <a:lstStyle/>
                    <a:p>
                      <a:r>
                        <a:rPr lang="en-AU" sz="1600" dirty="0" smtClean="0"/>
                        <a:t>Subset</a:t>
                      </a:r>
                      <a:r>
                        <a:rPr lang="en-AU" sz="1600" baseline="0" dirty="0" smtClean="0"/>
                        <a:t> of </a:t>
                      </a:r>
                      <a:r>
                        <a:rPr lang="en-AU" sz="1600" dirty="0" smtClean="0"/>
                        <a:t>802.11i based security</a:t>
                      </a:r>
                      <a:endParaRPr lang="en-AU" sz="1600" dirty="0"/>
                    </a:p>
                  </a:txBody>
                  <a:tcPr/>
                </a:tc>
                <a:tc>
                  <a:txBody>
                    <a:bodyPr/>
                    <a:lstStyle/>
                    <a:p>
                      <a:r>
                        <a:rPr lang="en-AU" sz="1600" dirty="0" smtClean="0"/>
                        <a:t>Yes</a:t>
                      </a:r>
                      <a:endParaRPr lang="en-AU" sz="1600" dirty="0"/>
                    </a:p>
                  </a:txBody>
                  <a:tcPr/>
                </a:tc>
                <a:tc>
                  <a:txBody>
                    <a:bodyPr/>
                    <a:lstStyle/>
                    <a:p>
                      <a:r>
                        <a:rPr lang="en-AU" sz="1600" dirty="0" smtClean="0"/>
                        <a:t>Yes, passed,</a:t>
                      </a:r>
                      <a:r>
                        <a:rPr lang="en-AU" sz="1600" baseline="0" dirty="0" smtClean="0"/>
                        <a:t> </a:t>
                      </a:r>
                      <a:r>
                        <a:rPr lang="en-AU" sz="1600" dirty="0" smtClean="0"/>
                        <a:t>but withdrawn</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Yes, required in handsets</a:t>
                      </a:r>
                      <a:r>
                        <a:rPr lang="en-AU" sz="1600" baseline="0" dirty="0" smtClean="0"/>
                        <a:t> &amp; by SP APs, </a:t>
                      </a:r>
                      <a:r>
                        <a:rPr lang="en-AU" sz="1600" dirty="0" smtClean="0"/>
                        <a:t>but rarely used</a:t>
                      </a:r>
                    </a:p>
                  </a:txBody>
                  <a:tcPr/>
                </a:tc>
              </a:tr>
              <a:tr h="370840">
                <a:tc>
                  <a:txBody>
                    <a:bodyPr/>
                    <a:lstStyle/>
                    <a:p>
                      <a:r>
                        <a:rPr lang="en-AU" sz="1600" dirty="0" err="1" smtClean="0"/>
                        <a:t>TISec</a:t>
                      </a:r>
                      <a:endParaRPr lang="en-AU" sz="1600" dirty="0"/>
                    </a:p>
                  </a:txBody>
                  <a:tcPr/>
                </a:tc>
                <a:tc>
                  <a:txBody>
                    <a:bodyPr/>
                    <a:lstStyle/>
                    <a:p>
                      <a:r>
                        <a:rPr lang="en-AU" sz="1600" dirty="0" smtClean="0"/>
                        <a:t>Subset/copy of </a:t>
                      </a:r>
                      <a:r>
                        <a:rPr lang="en-AU" sz="1600" dirty="0" err="1" smtClean="0"/>
                        <a:t>IPSec</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endParaRPr lang="en-AU" sz="1600" baseline="0" dirty="0" smtClean="0"/>
                    </a:p>
                    <a:p>
                      <a:endParaRPr lang="en-AU" sz="1600" dirty="0"/>
                    </a:p>
                  </a:txBody>
                  <a:tcPr/>
                </a:tc>
                <a:tc>
                  <a:txBody>
                    <a:bodyPr/>
                    <a:lstStyle/>
                    <a:p>
                      <a:r>
                        <a:rPr lang="en-AU" sz="1600" dirty="0" smtClean="0"/>
                        <a:t>Not yet</a:t>
                      </a:r>
                      <a:br>
                        <a:rPr lang="en-AU" sz="1600" dirty="0" smtClean="0"/>
                      </a:br>
                      <a:r>
                        <a:rPr lang="en-AU" sz="1600" dirty="0" smtClean="0"/>
                        <a:t>(in WG7)</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r>
                        <a:rPr lang="en-AU" sz="1600" baseline="0" dirty="0" smtClean="0"/>
                        <a:t> </a:t>
                      </a: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spTree>
    <p:extLst>
      <p:ext uri="{BB962C8B-B14F-4D97-AF65-F5344CB8AC3E}">
        <p14:creationId xmlns:p14="http://schemas.microsoft.com/office/powerpoint/2010/main" val="29463041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All the </a:t>
            </a:r>
            <a:r>
              <a:rPr lang="en-AU" dirty="0" smtClean="0"/>
              <a:t>other old proposals </a:t>
            </a:r>
            <a:r>
              <a:rPr lang="en-AU" dirty="0"/>
              <a:t>in SC6 </a:t>
            </a:r>
            <a:r>
              <a:rPr lang="en-AU" dirty="0" smtClean="0"/>
              <a:t>of interest to IEEE 802 appear </a:t>
            </a:r>
            <a:r>
              <a:rPr lang="en-AU" dirty="0"/>
              <a:t>to be on hold or </a:t>
            </a:r>
            <a:r>
              <a:rPr lang="en-AU" dirty="0" smtClean="0"/>
              <a:t>abandoned</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93055665"/>
              </p:ext>
            </p:extLst>
          </p:nvPr>
        </p:nvGraphicFramePr>
        <p:xfrm>
          <a:off x="685800" y="1981200"/>
          <a:ext cx="7772400" cy="3870960"/>
        </p:xfrm>
        <a:graphic>
          <a:graphicData uri="http://schemas.openxmlformats.org/drawingml/2006/table">
            <a:tbl>
              <a:tblPr firstRow="1" bandRow="1">
                <a:tableStyleId>{21E4AEA4-8DFA-4A89-87EB-49C32662AFE0}</a:tableStyleId>
              </a:tblPr>
              <a:tblGrid>
                <a:gridCol w="1371600"/>
                <a:gridCol w="2057400"/>
                <a:gridCol w="1219200"/>
                <a:gridCol w="1524000"/>
                <a:gridCol w="1600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UHT</a:t>
                      </a:r>
                      <a:endParaRPr lang="en-AU" sz="1600" b="0" dirty="0"/>
                    </a:p>
                  </a:txBody>
                  <a:tcPr/>
                </a:tc>
                <a:tc>
                  <a:txBody>
                    <a:bodyPr/>
                    <a:lstStyle/>
                    <a:p>
                      <a:r>
                        <a:rPr lang="en-AU" sz="1600" dirty="0" smtClean="0"/>
                        <a:t>802.11n</a:t>
                      </a:r>
                      <a:r>
                        <a:rPr lang="en-AU" sz="1600" baseline="0" dirty="0" smtClean="0"/>
                        <a:t> </a:t>
                      </a:r>
                      <a:r>
                        <a:rPr lang="en-AU" sz="1600" dirty="0" smtClean="0"/>
                        <a:t>extension</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 abandoned?</a:t>
                      </a:r>
                      <a:endParaRPr lang="en-AU" sz="1600" dirty="0"/>
                    </a:p>
                  </a:txBody>
                  <a:tcPr/>
                </a:tc>
                <a:tc>
                  <a:txBody>
                    <a:bodyPr/>
                    <a:lstStyle/>
                    <a:p>
                      <a:r>
                        <a:rPr lang="en-AU" sz="1600" dirty="0" smtClean="0"/>
                        <a:t>Not known</a:t>
                      </a:r>
                      <a:endParaRPr lang="en-AU" sz="1600" dirty="0"/>
                    </a:p>
                  </a:txBody>
                  <a:tcPr/>
                </a:tc>
              </a:tr>
              <a:tr h="370840">
                <a:tc>
                  <a:txBody>
                    <a:bodyPr/>
                    <a:lstStyle/>
                    <a:p>
                      <a:r>
                        <a:rPr lang="en-AU" sz="1600" dirty="0" smtClean="0"/>
                        <a:t>EUHT</a:t>
                      </a:r>
                      <a:endParaRPr lang="en-AU" sz="1600" dirty="0"/>
                    </a:p>
                  </a:txBody>
                  <a:tcPr/>
                </a:tc>
                <a:tc>
                  <a:txBody>
                    <a:bodyPr/>
                    <a:lstStyle/>
                    <a:p>
                      <a:r>
                        <a:rPr lang="en-AU" sz="1600" dirty="0" smtClean="0"/>
                        <a:t>802.11ac competitor – really</a:t>
                      </a:r>
                      <a:r>
                        <a:rPr lang="en-AU" sz="1600" baseline="0" dirty="0" smtClean="0"/>
                        <a:t> a LTE </a:t>
                      </a:r>
                      <a:r>
                        <a:rPr lang="en-AU" sz="1600" baseline="0" dirty="0" err="1" smtClean="0"/>
                        <a:t>lite</a:t>
                      </a:r>
                      <a:r>
                        <a:rPr lang="en-AU" sz="1600" baseline="0" dirty="0" smtClean="0"/>
                        <a:t> in unlicensed spectrum solution</a:t>
                      </a:r>
                      <a:endParaRPr lang="en-AU" sz="1600" dirty="0"/>
                    </a:p>
                  </a:txBody>
                  <a:tcPr/>
                </a:tc>
                <a:tc>
                  <a:txBody>
                    <a:bodyPr/>
                    <a:lstStyle/>
                    <a:p>
                      <a:r>
                        <a:rPr lang="en-AU" sz="1600" dirty="0" smtClean="0"/>
                        <a:t>Yes</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 abandoned?</a:t>
                      </a:r>
                    </a:p>
                  </a:txBody>
                  <a:tcPr/>
                </a:tc>
                <a:tc>
                  <a:txBody>
                    <a:bodyPr/>
                    <a:lstStyle/>
                    <a:p>
                      <a:r>
                        <a:rPr lang="en-AU" sz="1600" dirty="0" smtClean="0"/>
                        <a:t>Prototype</a:t>
                      </a:r>
                      <a:endParaRPr lang="en-AU" sz="1600" dirty="0"/>
                    </a:p>
                  </a:txBody>
                  <a:tcPr/>
                </a:tc>
              </a:tr>
              <a:tr h="370840">
                <a:tc>
                  <a:txBody>
                    <a:bodyPr/>
                    <a:lstStyle/>
                    <a:p>
                      <a:r>
                        <a:rPr lang="en-AU" sz="1600" dirty="0" smtClean="0"/>
                        <a:t>WLAN Cloud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Similar to existing functionality in APs or</a:t>
                      </a:r>
                      <a:r>
                        <a:rPr lang="en-AU" sz="1600" baseline="0" dirty="0" smtClean="0"/>
                        <a:t> using HS2.0</a:t>
                      </a:r>
                      <a:endParaRPr lang="en-AU"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Planned teleconference not scheduled</a:t>
                      </a:r>
                      <a:endParaRPr lang="en-AU" sz="1600" dirty="0"/>
                    </a:p>
                  </a:txBody>
                  <a:tcPr/>
                </a:tc>
                <a:tc>
                  <a:txBody>
                    <a:bodyPr/>
                    <a:lstStyle/>
                    <a:p>
                      <a:r>
                        <a:rPr lang="en-AU" sz="1600" dirty="0" smtClean="0"/>
                        <a:t>Not known</a:t>
                      </a:r>
                      <a:endParaRPr lang="en-AU"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Optimization technology in WLAN</a:t>
                      </a:r>
                    </a:p>
                  </a:txBody>
                  <a:tcPr/>
                </a:tc>
                <a:tc>
                  <a:txBody>
                    <a:bodyPr/>
                    <a:lstStyle/>
                    <a:p>
                      <a:r>
                        <a:rPr lang="en-AU" sz="1600" dirty="0" smtClean="0"/>
                        <a:t>Number</a:t>
                      </a:r>
                      <a:r>
                        <a:rPr lang="en-AU" sz="1600" baseline="0" dirty="0" smtClean="0"/>
                        <a:t> of proprietary sniffer systems</a:t>
                      </a:r>
                      <a:endParaRPr lang="en-AU" sz="1600" dirty="0"/>
                    </a:p>
                  </a:txBody>
                  <a:tcPr/>
                </a:tc>
                <a:tc>
                  <a:txBody>
                    <a:bodyPr/>
                    <a:lstStyle/>
                    <a:p>
                      <a:r>
                        <a:rPr lang="en-AU" sz="1600" dirty="0" smtClean="0"/>
                        <a:t>No</a:t>
                      </a:r>
                      <a:endParaRPr lang="en-AU" sz="1600" dirty="0"/>
                    </a:p>
                  </a:txBody>
                  <a:tcPr/>
                </a:tc>
                <a:tc>
                  <a:txBody>
                    <a:bodyPr/>
                    <a:lstStyle/>
                    <a:p>
                      <a:r>
                        <a:rPr lang="en-AU" sz="1600" dirty="0" smtClean="0"/>
                        <a:t>Planned teleconference not scheduled</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8408637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a:t>
            </a:r>
          </a:p>
          <a:p>
            <a:pPr lvl="1"/>
            <a:r>
              <a:rPr lang="en-AU" dirty="0" smtClean="0"/>
              <a:t>A recent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at the Belgium meeting but no one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spTree>
    <p:extLst>
      <p:ext uri="{BB962C8B-B14F-4D97-AF65-F5344CB8AC3E}">
        <p14:creationId xmlns:p14="http://schemas.microsoft.com/office/powerpoint/2010/main" val="22850212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57</a:t>
            </a:fld>
            <a:endParaRPr lang="en-US"/>
          </a:p>
        </p:txBody>
      </p:sp>
    </p:spTree>
    <p:extLst>
      <p:ext uri="{BB962C8B-B14F-4D97-AF65-F5344CB8AC3E}">
        <p14:creationId xmlns:p14="http://schemas.microsoft.com/office/powerpoint/2010/main" val="9312439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Various names have been added to the SC6 document access lists at this time</a:t>
            </a:r>
            <a:endParaRPr lang="en-AU" dirty="0"/>
          </a:p>
        </p:txBody>
      </p:sp>
      <p:sp>
        <p:nvSpPr>
          <p:cNvPr id="3" name="Content Placeholder 2"/>
          <p:cNvSpPr>
            <a:spLocks noGrp="1"/>
          </p:cNvSpPr>
          <p:nvPr>
            <p:ph idx="1"/>
          </p:nvPr>
        </p:nvSpPr>
        <p:spPr/>
        <p:txBody>
          <a:bodyPr/>
          <a:lstStyle/>
          <a:p>
            <a:pPr lvl="1"/>
            <a:r>
              <a:rPr lang="en-AU" dirty="0" smtClean="0"/>
              <a:t>The small number of people who asked to be added to the SC6 reflectors have been added:</a:t>
            </a:r>
          </a:p>
          <a:p>
            <a:pPr lvl="2"/>
            <a:r>
              <a:rPr lang="en-AU" dirty="0" smtClean="0"/>
              <a:t>Ian </a:t>
            </a:r>
            <a:r>
              <a:rPr lang="en-AU" dirty="0"/>
              <a:t>Sherlock - </a:t>
            </a:r>
            <a:r>
              <a:rPr lang="en-AU" dirty="0" smtClean="0"/>
              <a:t>isherlock@ti.com</a:t>
            </a:r>
          </a:p>
          <a:p>
            <a:pPr lvl="2"/>
            <a:r>
              <a:rPr lang="en-AU" dirty="0" smtClean="0"/>
              <a:t>Al </a:t>
            </a:r>
            <a:r>
              <a:rPr lang="en-AU" dirty="0" err="1" smtClean="0"/>
              <a:t>Petrick</a:t>
            </a:r>
            <a:r>
              <a:rPr lang="en-AU" dirty="0"/>
              <a:t> - </a:t>
            </a:r>
            <a:r>
              <a:rPr lang="en-AU" dirty="0" smtClean="0"/>
              <a:t>al@jpasoc.com</a:t>
            </a:r>
          </a:p>
          <a:p>
            <a:pPr lvl="2"/>
            <a:r>
              <a:rPr lang="en-AU" dirty="0" smtClean="0"/>
              <a:t>Dan </a:t>
            </a:r>
            <a:r>
              <a:rPr lang="en-AU" dirty="0"/>
              <a:t>Harkins - </a:t>
            </a:r>
            <a:r>
              <a:rPr lang="en-AU" dirty="0" smtClean="0"/>
              <a:t>dharkins@arubanetworks.com</a:t>
            </a:r>
          </a:p>
          <a:p>
            <a:pPr lvl="2"/>
            <a:r>
              <a:rPr lang="en-AU" dirty="0" smtClean="0"/>
              <a:t>Brian </a:t>
            </a:r>
            <a:r>
              <a:rPr lang="en-AU" dirty="0"/>
              <a:t>Weis - </a:t>
            </a:r>
            <a:r>
              <a:rPr lang="en-AU" dirty="0" smtClean="0"/>
              <a:t>bew@cisco.com</a:t>
            </a:r>
          </a:p>
          <a:p>
            <a:pPr lvl="2"/>
            <a:r>
              <a:rPr lang="en-AU" dirty="0" smtClean="0"/>
              <a:t>Mick </a:t>
            </a:r>
            <a:r>
              <a:rPr lang="en-AU" dirty="0"/>
              <a:t>Seaman - </a:t>
            </a:r>
            <a:r>
              <a:rPr lang="en-AU" dirty="0" smtClean="0"/>
              <a:t>mickseaman@gmail.com</a:t>
            </a:r>
          </a:p>
          <a:p>
            <a:pPr lvl="2"/>
            <a:r>
              <a:rPr lang="en-AU" dirty="0"/>
              <a:t>Stephen McCann  - </a:t>
            </a:r>
            <a:r>
              <a:rPr lang="en-AU" dirty="0" smtClean="0"/>
              <a:t>mccann.stephen@gmail.com</a:t>
            </a:r>
          </a:p>
          <a:p>
            <a:pPr lvl="2"/>
            <a:r>
              <a:rPr lang="en-AU" dirty="0"/>
              <a:t>Adrian Stephens - </a:t>
            </a:r>
            <a:r>
              <a:rPr lang="en-AU" dirty="0" smtClean="0"/>
              <a:t>Adrian.P.Stephens@intel.com</a:t>
            </a:r>
          </a:p>
          <a:p>
            <a:pPr lvl="2"/>
            <a:r>
              <a:rPr lang="en-AU" dirty="0"/>
              <a:t>Bruce Kraemer - </a:t>
            </a:r>
            <a:r>
              <a:rPr lang="en-AU" dirty="0" smtClean="0"/>
              <a:t>bkraemer@marvell.com</a:t>
            </a:r>
          </a:p>
          <a:p>
            <a:pPr lvl="2"/>
            <a:r>
              <a:rPr lang="en-AU" dirty="0" smtClean="0"/>
              <a:t>John </a:t>
            </a:r>
            <a:r>
              <a:rPr lang="en-AU" dirty="0"/>
              <a:t>Messenger - </a:t>
            </a:r>
            <a:r>
              <a:rPr lang="en-AU" dirty="0" smtClean="0"/>
              <a:t>jmessenger@advaoptical.com</a:t>
            </a:r>
          </a:p>
          <a:p>
            <a:pPr lvl="2"/>
            <a:r>
              <a:rPr lang="en-AU" dirty="0" smtClean="0"/>
              <a:t>…</a:t>
            </a:r>
          </a:p>
          <a:p>
            <a:pPr lvl="1"/>
            <a:r>
              <a:rPr lang="en-AU" dirty="0" smtClean="0"/>
              <a:t>Yell if you would like to be added too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15941415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6</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Bangkok in Sept 2015,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33233178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a:t>
            </a:r>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what are the processes that should be followed in interactions with SC6?</a:t>
            </a:r>
            <a:endParaRPr lang="en-AU" dirty="0"/>
          </a:p>
        </p:txBody>
      </p:sp>
      <p:sp>
        <p:nvSpPr>
          <p:cNvPr id="3" name="Content Placeholder 2"/>
          <p:cNvSpPr>
            <a:spLocks noGrp="1"/>
          </p:cNvSpPr>
          <p:nvPr>
            <p:ph idx="1"/>
          </p:nvPr>
        </p:nvSpPr>
        <p:spPr/>
        <p:txBody>
          <a:bodyPr/>
          <a:lstStyle/>
          <a:p>
            <a:pPr lvl="1"/>
            <a:r>
              <a:rPr lang="en-AU" dirty="0" smtClean="0"/>
              <a:t>The following pages contain draft processes for interactions with SC6</a:t>
            </a:r>
          </a:p>
          <a:p>
            <a:pPr lvl="1"/>
            <a:r>
              <a:rPr lang="en-AU" dirty="0" smtClean="0"/>
              <a:t>Once refined and agreed by the SC6, they will be documented as an operations manual and approved by IEEE 802 EC</a:t>
            </a:r>
          </a:p>
          <a:p>
            <a:pPr lvl="1"/>
            <a:r>
              <a:rPr lang="en-AU" dirty="0" smtClean="0"/>
              <a:t>The draft process include:</a:t>
            </a:r>
          </a:p>
          <a:p>
            <a:pPr lvl="2"/>
            <a:r>
              <a:rPr lang="en-AU" dirty="0" smtClean="0"/>
              <a:t>How </a:t>
            </a:r>
            <a:r>
              <a:rPr lang="en-AU" dirty="0"/>
              <a:t>does a WG send a liaison to SC6</a:t>
            </a:r>
            <a:r>
              <a:rPr lang="en-AU" dirty="0" smtClean="0"/>
              <a:t>?</a:t>
            </a:r>
          </a:p>
          <a:p>
            <a:pPr lvl="2"/>
            <a:r>
              <a:rPr lang="en-AU" dirty="0"/>
              <a:t>H</a:t>
            </a:r>
            <a:r>
              <a:rPr lang="en-AU" dirty="0" smtClean="0"/>
              <a:t>ow </a:t>
            </a:r>
            <a:r>
              <a:rPr lang="en-AU" dirty="0"/>
              <a:t>does a WG send a draft (or ratified standard) to SC6 for information or review</a:t>
            </a:r>
            <a:r>
              <a:rPr lang="en-AU" dirty="0" smtClean="0"/>
              <a:t>?</a:t>
            </a:r>
          </a:p>
          <a:p>
            <a:pPr lvl="2"/>
            <a:r>
              <a:rPr lang="en-AU" dirty="0" smtClean="0"/>
              <a:t>How </a:t>
            </a:r>
            <a:r>
              <a:rPr lang="en-AU" dirty="0"/>
              <a:t>does a WG submit a standard for ratification under the PSDO process</a:t>
            </a:r>
            <a:r>
              <a:rPr lang="en-AU" dirty="0" smtClean="0"/>
              <a:t>?</a:t>
            </a:r>
          </a:p>
          <a:p>
            <a:pPr lvl="2"/>
            <a:r>
              <a:rPr lang="en-AU" dirty="0" smtClean="0"/>
              <a:t>How </a:t>
            </a:r>
            <a:r>
              <a:rPr lang="en-AU" dirty="0"/>
              <a:t>does a WG submit response to any comments received during the PSDO process?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9425229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send a liaison to SC6?</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The WG may develop a proposed liaison at any time</a:t>
            </a:r>
          </a:p>
          <a:p>
            <a:pPr lvl="2"/>
            <a:r>
              <a:rPr lang="en-AU" dirty="0" smtClean="0"/>
              <a:t>It is suggested that the WG coordinate with the IEEE 802 JTC1 SC </a:t>
            </a:r>
          </a:p>
          <a:p>
            <a:pPr lvl="1"/>
            <a:r>
              <a:rPr lang="en-AU" dirty="0" smtClean="0"/>
              <a:t>Approval</a:t>
            </a:r>
          </a:p>
          <a:p>
            <a:pPr lvl="2"/>
            <a:r>
              <a:rPr lang="en-AU" dirty="0" smtClean="0"/>
              <a:t>The WG and then the IEEE 802 EC must approve liaisons to SC6</a:t>
            </a:r>
          </a:p>
          <a:p>
            <a:pPr lvl="1"/>
            <a:r>
              <a:rPr lang="en-AU" dirty="0" smtClean="0"/>
              <a:t>Transmission</a:t>
            </a:r>
          </a:p>
          <a:p>
            <a:pPr lvl="2"/>
            <a:r>
              <a:rPr lang="en-AU" dirty="0" smtClean="0"/>
              <a:t>The WG Chair is responsible for transmitting the liaison to the SC6 Secretary</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64</a:t>
            </a:fld>
            <a:endParaRPr lang="en-US"/>
          </a:p>
        </p:txBody>
      </p:sp>
    </p:spTree>
    <p:extLst>
      <p:ext uri="{BB962C8B-B14F-4D97-AF65-F5344CB8AC3E}">
        <p14:creationId xmlns:p14="http://schemas.microsoft.com/office/powerpoint/2010/main" val="9531942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send a draft (or ratified standard) to SC6 for information or review?</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The WG may decide to send a draft (or a ratified standard) to SC6 for information or review at any time</a:t>
            </a:r>
          </a:p>
          <a:p>
            <a:pPr lvl="2"/>
            <a:r>
              <a:rPr lang="en-AU" dirty="0" smtClean="0"/>
              <a:t>It is suggested that the WG coordinate with the IEEE 802 JTC1 SC</a:t>
            </a:r>
          </a:p>
          <a:p>
            <a:pPr lvl="2"/>
            <a:r>
              <a:rPr lang="en-AU" dirty="0"/>
              <a:t>The WG Chair must work with IEEE-SA staff to ensure the inclusion of appropriate front </a:t>
            </a:r>
            <a:r>
              <a:rPr lang="en-AU" dirty="0" smtClean="0"/>
              <a:t>matter </a:t>
            </a:r>
          </a:p>
          <a:p>
            <a:pPr lvl="1"/>
            <a:r>
              <a:rPr lang="en-AU" dirty="0" smtClean="0"/>
              <a:t>Approval</a:t>
            </a:r>
          </a:p>
          <a:p>
            <a:pPr lvl="2"/>
            <a:r>
              <a:rPr lang="en-AU" dirty="0" smtClean="0"/>
              <a:t>The WG and the IEEE 802 EC must approve sending a draft (or a ratified standard) to SC6 and the request for any SC6 action</a:t>
            </a:r>
          </a:p>
          <a:p>
            <a:pPr lvl="3"/>
            <a:r>
              <a:rPr lang="en-AU" dirty="0" smtClean="0"/>
              <a:t>The approval will normally be on the IEEE 802 EC consent agenda </a:t>
            </a:r>
          </a:p>
          <a:p>
            <a:pPr lvl="1"/>
            <a:r>
              <a:rPr lang="en-AU" dirty="0" smtClean="0"/>
              <a:t>Transmission</a:t>
            </a:r>
          </a:p>
          <a:p>
            <a:pPr lvl="2"/>
            <a:r>
              <a:rPr lang="en-AU" dirty="0" smtClean="0"/>
              <a:t>The WG Chair is responsible for notifying the SC6 Secretary that a draft (or a ratified standard) is available and any action expected of SC6</a:t>
            </a:r>
          </a:p>
          <a:p>
            <a:pPr lvl="3"/>
            <a:r>
              <a:rPr lang="en-AU" dirty="0" smtClean="0"/>
              <a:t>Normally the draft will be held in an IEEE 802 WG private area with only the user name/password sent to SC6</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spTree>
    <p:extLst>
      <p:ext uri="{BB962C8B-B14F-4D97-AF65-F5344CB8AC3E}">
        <p14:creationId xmlns:p14="http://schemas.microsoft.com/office/powerpoint/2010/main" val="37092767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submit a standard for ratification under the PSDO process?</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A WG may decide to submit a standard for ratification at any time</a:t>
            </a:r>
          </a:p>
          <a:p>
            <a:pPr lvl="2"/>
            <a:r>
              <a:rPr lang="en-AU" dirty="0" smtClean="0"/>
              <a:t>It is suggested that the WG coordinate with the IEEE 802 JTC1 SC </a:t>
            </a:r>
          </a:p>
          <a:p>
            <a:pPr lvl="1"/>
            <a:r>
              <a:rPr lang="en-AU" dirty="0" smtClean="0"/>
              <a:t>Approval</a:t>
            </a:r>
          </a:p>
          <a:p>
            <a:pPr lvl="2"/>
            <a:r>
              <a:rPr lang="en-AU" dirty="0" smtClean="0"/>
              <a:t>The WG and the IEEE 802 EC shall approve submitting a standard for ratification under the PSDO process</a:t>
            </a:r>
          </a:p>
          <a:p>
            <a:pPr lvl="1"/>
            <a:r>
              <a:rPr lang="en-AU" dirty="0" smtClean="0"/>
              <a:t>Transmission</a:t>
            </a:r>
          </a:p>
          <a:p>
            <a:pPr lvl="2"/>
            <a:r>
              <a:rPr lang="en-AU" dirty="0"/>
              <a:t>The WG Chair shall </a:t>
            </a:r>
            <a:r>
              <a:rPr lang="en-AU" dirty="0" smtClean="0"/>
              <a:t>request the </a:t>
            </a:r>
            <a:r>
              <a:rPr lang="en-AU" dirty="0"/>
              <a:t>IEEE-SA staff </a:t>
            </a:r>
            <a:r>
              <a:rPr lang="en-AU" dirty="0" smtClean="0"/>
              <a:t>liaison to arrange the execution of the PSDO process</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7365821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submit response to any comments received during the PSDO process?</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A WG is responsible for developing responses to any comments received during the PSDO process</a:t>
            </a:r>
          </a:p>
          <a:p>
            <a:pPr lvl="2"/>
            <a:r>
              <a:rPr lang="en-AU" dirty="0" smtClean="0"/>
              <a:t>It is suggested that the WG coordinate with the IEEE 802 JTC1 SC </a:t>
            </a:r>
          </a:p>
          <a:p>
            <a:pPr lvl="1"/>
            <a:r>
              <a:rPr lang="en-AU" dirty="0" smtClean="0"/>
              <a:t>Approval</a:t>
            </a:r>
          </a:p>
          <a:p>
            <a:pPr lvl="2"/>
            <a:r>
              <a:rPr lang="en-AU" dirty="0" smtClean="0"/>
              <a:t>The WG and the IEEE 802 EC shall approve submitting any responses to comments received during the PSDO process</a:t>
            </a:r>
          </a:p>
          <a:p>
            <a:pPr lvl="1"/>
            <a:r>
              <a:rPr lang="en-AU" dirty="0" smtClean="0"/>
              <a:t>Transmission</a:t>
            </a:r>
          </a:p>
          <a:p>
            <a:pPr lvl="2"/>
            <a:r>
              <a:rPr lang="en-AU" dirty="0"/>
              <a:t>The WG Chair is responsible for sending any responses to the SC6 Secretary</a:t>
            </a:r>
          </a:p>
          <a:p>
            <a:pPr lvl="2"/>
            <a:r>
              <a:rPr lang="en-AU" dirty="0"/>
              <a:t>The WG Chair shall notify the IEEE-SA staff liaison so that they can ensure the next step of the PSDO process is executed</a:t>
            </a:r>
          </a:p>
          <a:p>
            <a:pPr lvl="1"/>
            <a:endParaRPr lang="en-AU" dirty="0" smtClean="0"/>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1827802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AU" sz="1600" dirty="0"/>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one slot at the Bangkok interim meeting</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15 Sept 2015, PM1</a:t>
            </a:r>
            <a:endParaRPr lang="en-US" sz="1600" b="1"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July 2015 in Hawaii</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9</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Bangkok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Bangkok, Thailand in Sept 2015, as documented on slide 8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6268</Words>
  <Application>Microsoft Office PowerPoint</Application>
  <PresentationFormat>On-screen Show (4:3)</PresentationFormat>
  <Paragraphs>1027</Paragraphs>
  <Slides>67</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67</vt:i4>
      </vt:variant>
    </vt:vector>
  </HeadingPairs>
  <TitlesOfParts>
    <vt:vector size="70" baseType="lpstr">
      <vt:lpstr>802-11-Submission</vt:lpstr>
      <vt:lpstr>Acrobat Document</vt:lpstr>
      <vt:lpstr>Packager Shell Object</vt:lpstr>
      <vt:lpstr>IEEE 802 JTC1 Standing Committee Sept 2015 agenda</vt:lpstr>
      <vt:lpstr>This presentation will be used to run the IEEE 802 JTC1 SC meetings in Bangkok in September 2015</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one slot at the Bangkok interim meeting</vt:lpstr>
      <vt:lpstr>The IEEE 802 JTC1 SC has a high level list of agenda items to be considered</vt:lpstr>
      <vt:lpstr>The IEEE 802 JTC1 SC will consider approving its agenda for the Bangkok meeting</vt:lpstr>
      <vt:lpstr>The IEEE 802 JTC1 SC will consider approval of the minutes of its Hawaii meeting</vt:lpstr>
      <vt:lpstr>The goals of the IEEE 802 JTC1 SC were reaffirmed by the IEEE 802 EC in March 2014</vt:lpstr>
      <vt:lpstr>The IEEE 802 WGs continue to liaise drafts to SC6 for their information</vt:lpstr>
      <vt:lpstr>IEEE 802.11 WG has liaised a variety of drafts from complete TGs  to SC6</vt:lpstr>
      <vt:lpstr>IEEE 802.11 WG is liaised a variety of drafts from active TGs  to SC6</vt:lpstr>
      <vt:lpstr>The SC will discuss drafts that should be liaised from the IEEE 802.11 WG</vt:lpstr>
      <vt:lpstr>IEEE 802.1 WG has liaised a variety of drafts to SC6</vt:lpstr>
      <vt:lpstr>The SC will discuss drafts that should be liaised from the IEEE 802.1 WG</vt:lpstr>
      <vt:lpstr>IEEE 802.3 WG has liaised a variety of drafts to SC6</vt:lpstr>
      <vt:lpstr>The SC will discuss drafts that should be liaised from the IEEE 802.3 WG</vt:lpstr>
      <vt:lpstr>The SC may discuss the possibility of liaising IEEE 802.15 drafts to SC6</vt:lpstr>
      <vt:lpstr>IEEE 802.22 WG has liaised a variety of drafts to SC6</vt:lpstr>
      <vt:lpstr>IEEE 802.22 WG will continue to consider drafts for liaison</vt:lpstr>
      <vt:lpstr>IEEE 802 continues to notify SC6 of various new projects</vt:lpstr>
      <vt:lpstr>The new Central Desktop area for the “Adoption of IEEE 802 standards by ISO/IEC JTC1” is ready to go</vt:lpstr>
      <vt:lpstr>IEEE 802 has pushed 16 standards completely through the PSDO ratification process</vt:lpstr>
      <vt:lpstr>IEEE 802 has pushed 16 standards completely through the PSDO ratification process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 has eight standards in the pipeline for ratification under the PSDO</vt:lpstr>
      <vt:lpstr>IEEE 802-2014 FDIS closes 2 Nov 2015</vt:lpstr>
      <vt:lpstr>IEEE 802.1Xbx-2014 is waiting for start of FDIS</vt:lpstr>
      <vt:lpstr>IEEE 802.1Q-Rev-2014 is waiting for start of FDIS</vt:lpstr>
      <vt:lpstr>IEEE 802.1AX-2014 FDIS closes on 19 Nov 2015</vt:lpstr>
      <vt:lpstr>IEEE 802.1BR-2012 has been submitted to 60 day pre-ballot</vt:lpstr>
      <vt:lpstr>IEEE 802.1BA-2011 has been submitted to 60 day pre-ballot</vt:lpstr>
      <vt:lpstr>IEEE 802.22a will be submitted to 60 day pre-ballot soon</vt:lpstr>
      <vt:lpstr>IEEE 802.3bx will be submitted to 60 day pre-ballot soon</vt:lpstr>
      <vt:lpstr>The next SC6 meeting will be in February 2016  in Xi'an, China </vt:lpstr>
      <vt:lpstr>Volunteers will be sought for the IEEE 802 delegation to SC6 in February 2016</vt:lpstr>
      <vt:lpstr>All the security proposal based on TePA  in SC6 appear to be on hold or abandoned</vt:lpstr>
      <vt:lpstr>All the other old proposals in SC6 of interest to IEEE 802 appear to be on hold or abandoned</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Process: what are the processes that should be followed in interactions with SC6?</vt:lpstr>
      <vt:lpstr>Process: how does a WG send a liaison to SC6?</vt:lpstr>
      <vt:lpstr>Process: how does a WG send a draft (or ratified standard) to SC6 for information or review?</vt:lpstr>
      <vt:lpstr>Process: how does a WG submit a standard for ratification under the PSDO process?</vt:lpstr>
      <vt:lpstr>Process: how does a WG submit response to any comments received during the PSDO process?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2015-09-03T01:03:45Z</dcterms:modified>
</cp:coreProperties>
</file>