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5" r:id="rId4"/>
    <p:sldId id="266" r:id="rId5"/>
    <p:sldId id="267" r:id="rId6"/>
    <p:sldId id="277" r:id="rId7"/>
    <p:sldId id="268" r:id="rId8"/>
    <p:sldId id="270" r:id="rId9"/>
    <p:sldId id="269" r:id="rId10"/>
    <p:sldId id="271" r:id="rId11"/>
    <p:sldId id="276" r:id="rId12"/>
    <p:sldId id="272" r:id="rId13"/>
    <p:sldId id="273" r:id="rId14"/>
    <p:sldId id="274" r:id="rId15"/>
    <p:sldId id="275" r:id="rId16"/>
    <p:sldId id="26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73" d="100"/>
          <a:sy n="173" d="100"/>
        </p:scale>
        <p:origin x="-156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802.11-yy/1014r0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s-ES" smtClean="0"/>
              <a:t>Guido R. Hiertz et al., Ericsson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802.11-yy/1014r0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smtClean="0"/>
              <a:t>Guido R. Hiertz et al., Ericsson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802.11-yy/1014r0</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802.11-yy/1014r0</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802.11-yy/1014r0</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smtClean="0"/>
              <a:t>Guido R. Hiertz et al.,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2015</a:t>
            </a:r>
            <a:endParaRPr lang="en-GB"/>
          </a:p>
        </p:txBody>
      </p:sp>
      <p:sp>
        <p:nvSpPr>
          <p:cNvPr id="6" name="Footer Placeholder 5"/>
          <p:cNvSpPr>
            <a:spLocks noGrp="1"/>
          </p:cNvSpPr>
          <p:nvPr>
            <p:ph type="ftr" idx="11"/>
          </p:nvPr>
        </p:nvSpPr>
        <p:spPr/>
        <p:txBody>
          <a:bodyPr/>
          <a:lstStyle>
            <a:lvl1pPr>
              <a:defRPr/>
            </a:lvl1pPr>
          </a:lstStyle>
          <a:p>
            <a:r>
              <a:rPr lang="es-ES" smtClean="0"/>
              <a:t>Guido R. Hiertz et al., Ericsson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s-ES" smtClean="0"/>
              <a:t>Guido R. Hiertz et al.,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2015</a:t>
            </a:r>
            <a:endParaRPr lang="en-GB"/>
          </a:p>
        </p:txBody>
      </p:sp>
      <p:sp>
        <p:nvSpPr>
          <p:cNvPr id="4" name="Footer Placeholder 3"/>
          <p:cNvSpPr>
            <a:spLocks noGrp="1"/>
          </p:cNvSpPr>
          <p:nvPr>
            <p:ph type="ftr" idx="11"/>
          </p:nvPr>
        </p:nvSpPr>
        <p:spPr/>
        <p:txBody>
          <a:bodyPr/>
          <a:lstStyle>
            <a:lvl1pPr>
              <a:defRPr/>
            </a:lvl1pPr>
          </a:lstStyle>
          <a:p>
            <a:r>
              <a:rPr lang="es-ES" smtClean="0"/>
              <a:t>Guido R. Hiertz et al., Ericsson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2015</a:t>
            </a:r>
            <a:endParaRPr lang="en-GB"/>
          </a:p>
        </p:txBody>
      </p:sp>
      <p:sp>
        <p:nvSpPr>
          <p:cNvPr id="3" name="Footer Placeholder 2"/>
          <p:cNvSpPr>
            <a:spLocks noGrp="1"/>
          </p:cNvSpPr>
          <p:nvPr>
            <p:ph type="ftr" idx="11"/>
          </p:nvPr>
        </p:nvSpPr>
        <p:spPr/>
        <p:txBody>
          <a:bodyPr/>
          <a:lstStyle>
            <a:lvl1pPr>
              <a:defRPr/>
            </a:lvl1pPr>
          </a:lstStyle>
          <a:p>
            <a:r>
              <a:rPr lang="es-ES" smtClean="0"/>
              <a:t>Guido R. Hiertz et al., Ericsson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smtClean="0"/>
              <a:t>Guido R. Hiertz et al.,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802.11-14/1014r0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87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1/dcn/15/11-15-0531" TargetMode="External"/><Relationship Id="rId5" Type="http://schemas.openxmlformats.org/officeDocument/2006/relationships/hyperlink" Target="http://www.ieee802.org/11/LetterBallots/LB155v/LB155_voters_list.xls" TargetMode="External"/><Relationship Id="rId4" Type="http://schemas.openxmlformats.org/officeDocument/2006/relationships/hyperlink" Target="https://mentor.ieee.org/802.11/dcn/09/11-09-092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s-ES" smtClean="0"/>
              <a:t>Guido R. Hiertz et al.,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Multiple BSSID element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71756579"/>
              </p:ext>
            </p:extLst>
          </p:nvPr>
        </p:nvGraphicFramePr>
        <p:xfrm>
          <a:off x="517525" y="2278063"/>
          <a:ext cx="8115300" cy="3059112"/>
        </p:xfrm>
        <a:graphic>
          <a:graphicData uri="http://schemas.openxmlformats.org/presentationml/2006/ole">
            <mc:AlternateContent xmlns:mc="http://schemas.openxmlformats.org/markup-compatibility/2006">
              <mc:Choice xmlns:v="urn:schemas-microsoft-com:vml" Requires="v">
                <p:oleObj spid="_x0000_s3105" name="Document" r:id="rId5" imgW="8248187" imgH="3106434" progId="Word.Document.8">
                  <p:embed/>
                </p:oleObj>
              </mc:Choice>
              <mc:Fallback>
                <p:oleObj name="Document" r:id="rId5" imgW="8248187" imgH="3106434" progId="Word.Document.8">
                  <p:embed/>
                  <p:pic>
                    <p:nvPicPr>
                      <p:cNvPr id="0" name="Picture 3"/>
                      <p:cNvPicPr>
                        <a:picLocks noChangeAspect="1" noChangeArrowheads="1"/>
                      </p:cNvPicPr>
                      <p:nvPr/>
                    </p:nvPicPr>
                    <p:blipFill>
                      <a:blip r:embed="rId6"/>
                      <a:srcRect/>
                      <a:stretch>
                        <a:fillRect/>
                      </a:stretch>
                    </p:blipFill>
                    <p:spPr bwMode="auto">
                      <a:xfrm>
                        <a:off x="517525" y="2278063"/>
                        <a:ext cx="8115300" cy="30591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implement it in 802.11ax?</a:t>
            </a:r>
            <a:endParaRPr lang="en-US" dirty="0"/>
          </a:p>
        </p:txBody>
      </p:sp>
      <p:sp>
        <p:nvSpPr>
          <p:cNvPr id="3" name="Content Placeholder 2"/>
          <p:cNvSpPr>
            <a:spLocks noGrp="1"/>
          </p:cNvSpPr>
          <p:nvPr>
            <p:ph sz="half" idx="1"/>
          </p:nvPr>
        </p:nvSpPr>
        <p:spPr/>
        <p:txBody>
          <a:bodyPr>
            <a:normAutofit fontScale="70000" lnSpcReduction="20000"/>
          </a:bodyPr>
          <a:lstStyle/>
          <a:p>
            <a:pPr marL="457200" indent="-457200">
              <a:buFont typeface="Arial" panose="020B0604020202020204" pitchFamily="34" charset="0"/>
              <a:buChar char="•"/>
            </a:pPr>
            <a:r>
              <a:rPr lang="en-US" dirty="0" smtClean="0"/>
              <a:t>Mixed operation of 802.11ax and non-802.11ax clients relies on VAPs</a:t>
            </a:r>
          </a:p>
          <a:p>
            <a:pPr marL="857250" lvl="1" indent="-457200">
              <a:buFont typeface="Arial" panose="020B0604020202020204" pitchFamily="34" charset="0"/>
              <a:buChar char="•"/>
            </a:pPr>
            <a:r>
              <a:rPr lang="en-US" dirty="0" smtClean="0"/>
              <a:t>Legacy client see only “main” SSID</a:t>
            </a:r>
          </a:p>
          <a:p>
            <a:pPr marL="457200" indent="-457200">
              <a:buFont typeface="Arial" panose="020B0604020202020204" pitchFamily="34" charset="0"/>
              <a:buChar char="•"/>
            </a:pPr>
            <a:r>
              <a:rPr lang="en-US" dirty="0" smtClean="0"/>
              <a:t>W/o legacy clients, 802.11ax APs can solely rely on the Multiple BSSID element</a:t>
            </a:r>
          </a:p>
          <a:p>
            <a:pPr marL="857250" lvl="1" indent="-457200">
              <a:buFont typeface="Arial" panose="020B0604020202020204" pitchFamily="34" charset="0"/>
              <a:buChar char="•"/>
            </a:pPr>
            <a:r>
              <a:rPr lang="en-US" dirty="0" smtClean="0"/>
              <a:t>Save multiple beacon frame transmissions</a:t>
            </a:r>
          </a:p>
          <a:p>
            <a:pPr marL="857250" lvl="1" indent="-457200">
              <a:buFont typeface="Arial" panose="020B0604020202020204" pitchFamily="34" charset="0"/>
              <a:buChar char="•"/>
            </a:pPr>
            <a:r>
              <a:rPr lang="en-US" dirty="0" smtClean="0"/>
              <a:t>AP sharing becomes easier</a:t>
            </a:r>
          </a:p>
          <a:p>
            <a:pPr marL="857250" lvl="1" indent="-457200">
              <a:buFont typeface="Arial" panose="020B0604020202020204" pitchFamily="34" charset="0"/>
              <a:buChar char="•"/>
            </a:pPr>
            <a:endParaRPr lang="en-US" dirty="0" smtClean="0"/>
          </a:p>
          <a:p>
            <a:pPr marL="857250" lvl="1" indent="-457200">
              <a:buFont typeface="Arial" panose="020B0604020202020204" pitchFamily="34" charset="0"/>
              <a:buChar char="•"/>
            </a:pPr>
            <a:endParaRPr lang="en-US" dirty="0"/>
          </a:p>
        </p:txBody>
      </p:sp>
      <p:sp>
        <p:nvSpPr>
          <p:cNvPr id="4" name="Content Placeholder 3"/>
          <p:cNvSpPr>
            <a:spLocks noGrp="1"/>
          </p:cNvSpPr>
          <p:nvPr>
            <p:ph sz="half" idx="2"/>
          </p:nvPr>
        </p:nvSpPr>
        <p:spPr/>
        <p:txBody>
          <a:bodyPr>
            <a:normAutofit fontScale="70000" lnSpcReduction="20000"/>
          </a:bodyPr>
          <a:lstStyle/>
          <a:p>
            <a:pPr marL="514350" indent="-514350">
              <a:buFont typeface="+mj-lt"/>
              <a:buAutoNum type="arabicPeriod"/>
            </a:pPr>
            <a:r>
              <a:rPr lang="en-US" dirty="0" smtClean="0"/>
              <a:t>We observe professional deployments to </a:t>
            </a:r>
            <a:r>
              <a:rPr lang="en-US" smtClean="0"/>
              <a:t>turn off </a:t>
            </a:r>
            <a:r>
              <a:rPr lang="en-US" dirty="0" smtClean="0"/>
              <a:t>support for certain legacy implementations/features</a:t>
            </a:r>
          </a:p>
          <a:p>
            <a:pPr marL="857250" lvl="1" indent="-457200">
              <a:buFont typeface="Arial" panose="020B0604020202020204" pitchFamily="34" charset="0"/>
              <a:buChar char="•"/>
            </a:pPr>
            <a:r>
              <a:rPr lang="en-US" dirty="0" smtClean="0"/>
              <a:t>A similar transitioning will occur with 802.11ax</a:t>
            </a:r>
          </a:p>
          <a:p>
            <a:pPr marL="857250" lvl="1" indent="-457200">
              <a:buFont typeface="Arial" panose="020B0604020202020204" pitchFamily="34" charset="0"/>
              <a:buChar char="•"/>
            </a:pPr>
            <a:r>
              <a:rPr lang="en-US" dirty="0" smtClean="0"/>
              <a:t>Then, the market will benefit from the Multiple BSSID element</a:t>
            </a:r>
          </a:p>
          <a:p>
            <a:pPr marL="514350" indent="-514350">
              <a:buFont typeface="+mj-lt"/>
              <a:buAutoNum type="arabicPeriod"/>
            </a:pPr>
            <a:r>
              <a:rPr lang="en-US" dirty="0" smtClean="0"/>
              <a:t>It seems likely that mandatory support for the Multiple BSSID element in 802.11ax will stipulate implementation with legacy products too</a:t>
            </a:r>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10</a:t>
            </a:fld>
            <a:endParaRPr lang="en-GB"/>
          </a:p>
        </p:txBody>
      </p:sp>
    </p:spTree>
    <p:extLst>
      <p:ext uri="{BB962C8B-B14F-4D97-AF65-F5344CB8AC3E}">
        <p14:creationId xmlns:p14="http://schemas.microsoft.com/office/powerpoint/2010/main" val="4169477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Chicken and eggs …</a:t>
            </a:r>
            <a:endParaRPr lang="en-US" dirty="0"/>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smtClean="0"/>
              <a:t>Once we overcome the chicken and egg problem, the implementation of the Multiple BSSID element will make sense</a:t>
            </a:r>
          </a:p>
          <a:p>
            <a:pPr lvl="1">
              <a:buFont typeface="Arial" panose="020B0604020202020204" pitchFamily="34" charset="0"/>
              <a:buChar char="•"/>
            </a:pPr>
            <a:r>
              <a:rPr lang="en-US" dirty="0" smtClean="0"/>
              <a:t>802.11ax has the necessary momentum to push the market to the right direction</a:t>
            </a:r>
          </a:p>
          <a:p>
            <a:pPr lvl="1">
              <a:buFont typeface="Arial" panose="020B0604020202020204" pitchFamily="34" charset="0"/>
              <a:buChar char="•"/>
            </a:pPr>
            <a:r>
              <a:rPr lang="en-US" dirty="0" smtClean="0"/>
              <a:t>Vendors backport 802.11ac (performance relevant) solutions from 5 GHz to 2.4 GHz (802.11n)</a:t>
            </a:r>
          </a:p>
          <a:p>
            <a:pPr lvl="2">
              <a:buFont typeface="Arial" panose="020B0604020202020204" pitchFamily="34" charset="0"/>
              <a:buChar char="•"/>
            </a:pPr>
            <a:r>
              <a:rPr lang="en-US" dirty="0" smtClean="0"/>
              <a:t>If 802.11ax implements the Multiple BSSSID element as mandatory feature, new 802.11n and 802.11ac products will use it too</a:t>
            </a:r>
          </a:p>
          <a:p>
            <a:pPr lvl="1">
              <a:buFont typeface="Arial" panose="020B0604020202020204" pitchFamily="34" charset="0"/>
              <a:buChar char="•"/>
            </a:pPr>
            <a:r>
              <a:rPr lang="en-US" dirty="0" smtClean="0"/>
              <a:t>Let’s do not leave this chance unused</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11</a:t>
            </a:fld>
            <a:endParaRPr lang="en-GB"/>
          </a:p>
        </p:txBody>
      </p:sp>
      <p:sp>
        <p:nvSpPr>
          <p:cNvPr id="6" name="Footer Placeholder 5"/>
          <p:cNvSpPr>
            <a:spLocks noGrp="1"/>
          </p:cNvSpPr>
          <p:nvPr>
            <p:ph type="ftr" idx="14"/>
          </p:nvPr>
        </p:nvSpPr>
        <p:spPr/>
        <p:txBody>
          <a:bodyPr/>
          <a:lstStyle/>
          <a:p>
            <a:r>
              <a:rPr lang="es-ES" smtClean="0"/>
              <a:t>Guido R. Hiertz et al., Ericsson</a:t>
            </a:r>
            <a:endParaRPr lang="en-GB"/>
          </a:p>
        </p:txBody>
      </p:sp>
      <p:sp>
        <p:nvSpPr>
          <p:cNvPr id="5" name="Date Placeholder 4"/>
          <p:cNvSpPr>
            <a:spLocks noGrp="1"/>
          </p:cNvSpPr>
          <p:nvPr>
            <p:ph type="dt" idx="15"/>
          </p:nvPr>
        </p:nvSpPr>
        <p:spPr/>
        <p:txBody>
          <a:bodyPr/>
          <a:lstStyle/>
          <a:p>
            <a:r>
              <a:rPr lang="en-US" smtClean="0"/>
              <a:t>September 2015</a:t>
            </a:r>
            <a:endParaRPr lang="en-GB"/>
          </a:p>
        </p:txBody>
      </p:sp>
    </p:spTree>
    <p:extLst>
      <p:ext uri="{BB962C8B-B14F-4D97-AF65-F5344CB8AC3E}">
        <p14:creationId xmlns:p14="http://schemas.microsoft.com/office/powerpoint/2010/main" val="2547217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Straw Poll</a:t>
            </a:r>
            <a:endParaRPr lang="en-US" dirty="0"/>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12</a:t>
            </a:fld>
            <a:endParaRPr lang="en-GB"/>
          </a:p>
        </p:txBody>
      </p:sp>
    </p:spTree>
    <p:extLst>
      <p:ext uri="{BB962C8B-B14F-4D97-AF65-F5344CB8AC3E}">
        <p14:creationId xmlns:p14="http://schemas.microsoft.com/office/powerpoint/2010/main" val="801189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Straw Poll</a:t>
            </a:r>
            <a:endParaRPr lang="en-US" dirty="0"/>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a:t>Do you agree to add the following to the IEEE 802.11 </a:t>
            </a:r>
            <a:r>
              <a:rPr lang="en-US" dirty="0" err="1"/>
              <a:t>TGax</a:t>
            </a:r>
            <a:r>
              <a:rPr lang="en-US" dirty="0"/>
              <a:t> Specification Framework?</a:t>
            </a:r>
          </a:p>
          <a:p>
            <a:pPr lvl="1">
              <a:buFont typeface="Arial" panose="020B0604020202020204" pitchFamily="34" charset="0"/>
              <a:buChar char="•"/>
            </a:pPr>
            <a:r>
              <a:rPr lang="en-US" dirty="0"/>
              <a:t>Add to the end of Clause 6 (MAC): “HE STAs shall support the Multiple BSSID Set</a:t>
            </a:r>
            <a:r>
              <a:rPr lang="en-US" dirty="0" smtClean="0"/>
              <a:t>.”</a:t>
            </a: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13</a:t>
            </a:fld>
            <a:endParaRPr lang="en-GB"/>
          </a:p>
        </p:txBody>
      </p:sp>
      <p:sp>
        <p:nvSpPr>
          <p:cNvPr id="5" name="Footer Placeholder 4"/>
          <p:cNvSpPr>
            <a:spLocks noGrp="1"/>
          </p:cNvSpPr>
          <p:nvPr>
            <p:ph type="ftr" idx="14"/>
          </p:nvPr>
        </p:nvSpPr>
        <p:spPr/>
        <p:txBody>
          <a:bodyPr/>
          <a:lstStyle/>
          <a:p>
            <a:r>
              <a:rPr lang="es-ES" smtClean="0"/>
              <a:t>Guido R. Hiertz et al., Ericsson</a:t>
            </a:r>
            <a:endParaRPr lang="en-GB"/>
          </a:p>
        </p:txBody>
      </p:sp>
      <p:sp>
        <p:nvSpPr>
          <p:cNvPr id="4" name="Date Placeholder 3"/>
          <p:cNvSpPr>
            <a:spLocks noGrp="1"/>
          </p:cNvSpPr>
          <p:nvPr>
            <p:ph type="dt" idx="15"/>
          </p:nvPr>
        </p:nvSpPr>
        <p:spPr/>
        <p:txBody>
          <a:bodyPr/>
          <a:lstStyle/>
          <a:p>
            <a:r>
              <a:rPr lang="en-US" smtClean="0"/>
              <a:t>September 2015</a:t>
            </a:r>
            <a:endParaRPr lang="en-GB"/>
          </a:p>
        </p:txBody>
      </p:sp>
    </p:spTree>
    <p:extLst>
      <p:ext uri="{BB962C8B-B14F-4D97-AF65-F5344CB8AC3E}">
        <p14:creationId xmlns:p14="http://schemas.microsoft.com/office/powerpoint/2010/main" val="3828448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Text Placeholder 2"/>
          <p:cNvSpPr>
            <a:spLocks noGrp="1"/>
          </p:cNvSpPr>
          <p:nvPr>
            <p:ph type="body" idx="1"/>
          </p:nvPr>
        </p:nvSpPr>
        <p:spPr/>
        <p:txBody>
          <a:bodyPr/>
          <a:lstStyle/>
          <a:p>
            <a:r>
              <a:rPr lang="en-US" dirty="0"/>
              <a:t>Transform successful straw poll into a </a:t>
            </a:r>
            <a:r>
              <a:rPr lang="en-US" dirty="0" smtClean="0"/>
              <a:t>motion</a:t>
            </a:r>
            <a:endParaRPr lang="en-US" dirty="0"/>
          </a:p>
        </p:txBody>
      </p:sp>
      <p:sp>
        <p:nvSpPr>
          <p:cNvPr id="4" name="Date Placeholder 3"/>
          <p:cNvSpPr>
            <a:spLocks noGrp="1"/>
          </p:cNvSpPr>
          <p:nvPr>
            <p:ph type="dt" idx="10"/>
          </p:nvPr>
        </p:nvSpPr>
        <p:spPr/>
        <p:txBody>
          <a:bodyPr/>
          <a:lstStyle/>
          <a:p>
            <a:r>
              <a:rPr lang="en-US" smtClean="0"/>
              <a:t>September 2015</a:t>
            </a:r>
            <a:endParaRPr lang="en-GB"/>
          </a:p>
        </p:txBody>
      </p:sp>
      <p:sp>
        <p:nvSpPr>
          <p:cNvPr id="5" name="Footer Placeholder 4"/>
          <p:cNvSpPr>
            <a:spLocks noGrp="1"/>
          </p:cNvSpPr>
          <p:nvPr>
            <p:ph type="ftr" idx="11"/>
          </p:nvPr>
        </p:nvSpPr>
        <p:spPr/>
        <p:txBody>
          <a:bodyPr/>
          <a:lstStyle/>
          <a:p>
            <a:r>
              <a:rPr lang="es-ES" smtClean="0"/>
              <a:t>Guido R. Hiertz et al., Ericsson</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14</a:t>
            </a:fld>
            <a:endParaRPr lang="en-GB"/>
          </a:p>
        </p:txBody>
      </p:sp>
    </p:spTree>
    <p:extLst>
      <p:ext uri="{BB962C8B-B14F-4D97-AF65-F5344CB8AC3E}">
        <p14:creationId xmlns:p14="http://schemas.microsoft.com/office/powerpoint/2010/main" val="212982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Motion</a:t>
            </a:r>
            <a:endParaRPr lang="en-US" dirty="0"/>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a:t>Moved to add to the end of Clause 6 (MAC) of the IEEE 802.11 </a:t>
            </a:r>
            <a:r>
              <a:rPr lang="en-US" dirty="0" err="1"/>
              <a:t>TGax</a:t>
            </a:r>
            <a:r>
              <a:rPr lang="en-US" dirty="0"/>
              <a:t> Specification Framework:</a:t>
            </a:r>
          </a:p>
          <a:p>
            <a:pPr lvl="1">
              <a:buFont typeface="Arial" panose="020B0604020202020204" pitchFamily="34" charset="0"/>
              <a:buChar char="•"/>
            </a:pPr>
            <a:r>
              <a:rPr lang="en-US" dirty="0"/>
              <a:t>“HE STAs shall support the Multiple BSSID Set.”</a:t>
            </a:r>
          </a:p>
          <a:p>
            <a:pPr lvl="1">
              <a:buFont typeface="Arial" panose="020B0604020202020204" pitchFamily="34" charset="0"/>
              <a:buChar char="•"/>
            </a:pPr>
            <a:r>
              <a:rPr lang="en-US" dirty="0"/>
              <a:t>Moved by:</a:t>
            </a:r>
          </a:p>
          <a:p>
            <a:pPr lvl="1">
              <a:buFont typeface="Arial" panose="020B0604020202020204" pitchFamily="34" charset="0"/>
              <a:buChar char="•"/>
            </a:pPr>
            <a:r>
              <a:rPr lang="en-US" dirty="0"/>
              <a:t>Seconded:</a:t>
            </a:r>
          </a:p>
          <a:p>
            <a:pPr>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15</a:t>
            </a:fld>
            <a:endParaRPr lang="en-GB"/>
          </a:p>
        </p:txBody>
      </p:sp>
      <p:sp>
        <p:nvSpPr>
          <p:cNvPr id="5" name="Footer Placeholder 4"/>
          <p:cNvSpPr>
            <a:spLocks noGrp="1"/>
          </p:cNvSpPr>
          <p:nvPr>
            <p:ph type="ftr" idx="14"/>
          </p:nvPr>
        </p:nvSpPr>
        <p:spPr/>
        <p:txBody>
          <a:bodyPr/>
          <a:lstStyle/>
          <a:p>
            <a:r>
              <a:rPr lang="es-ES" smtClean="0"/>
              <a:t>Guido R. Hiertz et al., Ericsson</a:t>
            </a:r>
            <a:endParaRPr lang="en-GB"/>
          </a:p>
        </p:txBody>
      </p:sp>
      <p:sp>
        <p:nvSpPr>
          <p:cNvPr id="4" name="Date Placeholder 3"/>
          <p:cNvSpPr>
            <a:spLocks noGrp="1"/>
          </p:cNvSpPr>
          <p:nvPr>
            <p:ph type="dt" idx="15"/>
          </p:nvPr>
        </p:nvSpPr>
        <p:spPr/>
        <p:txBody>
          <a:bodyPr/>
          <a:lstStyle/>
          <a:p>
            <a:r>
              <a:rPr lang="en-US" smtClean="0"/>
              <a:t>September 2015</a:t>
            </a:r>
            <a:endParaRPr lang="en-GB"/>
          </a:p>
        </p:txBody>
      </p:sp>
    </p:spTree>
    <p:extLst>
      <p:ext uri="{BB962C8B-B14F-4D97-AF65-F5344CB8AC3E}">
        <p14:creationId xmlns:p14="http://schemas.microsoft.com/office/powerpoint/2010/main" val="1009297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3" name="Content Placeholder 2"/>
          <p:cNvSpPr>
            <a:spLocks noGrp="1"/>
          </p:cNvSpPr>
          <p:nvPr>
            <p:ph idx="1"/>
          </p:nvPr>
        </p:nvSpPr>
        <p:spPr/>
        <p:txBody>
          <a:bodyPr>
            <a:normAutofit fontScale="92500" lnSpcReduction="20000"/>
          </a:bodyPr>
          <a:lstStyle/>
          <a:p>
            <a:pPr marL="457200" indent="-457200">
              <a:buFont typeface="+mj-lt"/>
              <a:buAutoNum type="arabicPeriod"/>
            </a:pPr>
            <a:r>
              <a:rPr lang="en-US" dirty="0" smtClean="0"/>
              <a:t>G. R. </a:t>
            </a:r>
            <a:r>
              <a:rPr lang="en-US" dirty="0"/>
              <a:t>Hiertz et al., “Efficiency enhancement for </a:t>
            </a:r>
            <a:r>
              <a:rPr lang="en-US" dirty="0" smtClean="0"/>
              <a:t>802.11ax,” Jul. 2015. [Online]. Available</a:t>
            </a:r>
            <a:r>
              <a:rPr lang="en-US" dirty="0"/>
              <a:t>: </a:t>
            </a:r>
            <a:r>
              <a:rPr lang="en-US" dirty="0">
                <a:hlinkClick r:id="rId3"/>
              </a:rPr>
              <a:t>https://</a:t>
            </a:r>
            <a:r>
              <a:rPr lang="en-US" dirty="0" smtClean="0">
                <a:hlinkClick r:id="rId3"/>
              </a:rPr>
              <a:t>mentor.ieee.org/802.11/dcn/15/11-15-0871</a:t>
            </a:r>
            <a:endParaRPr lang="en-US" dirty="0" smtClean="0"/>
          </a:p>
          <a:p>
            <a:pPr marL="457200" indent="-457200">
              <a:buFont typeface="+mj-lt"/>
              <a:buAutoNum type="arabicPeriod"/>
            </a:pPr>
            <a:r>
              <a:rPr lang="en-US" dirty="0" smtClean="0"/>
              <a:t>D. Stanley and E. </a:t>
            </a:r>
            <a:r>
              <a:rPr lang="en-US" dirty="0"/>
              <a:t>Qi, “</a:t>
            </a:r>
            <a:r>
              <a:rPr lang="en-US" dirty="0" err="1"/>
              <a:t>TGv</a:t>
            </a:r>
            <a:r>
              <a:rPr lang="en-US" dirty="0"/>
              <a:t> Letter </a:t>
            </a:r>
            <a:r>
              <a:rPr lang="en-US" dirty="0" smtClean="0"/>
              <a:t>Ballot Comment Resolutions,” Sep. 2009. [Online]. Available: </a:t>
            </a:r>
            <a:r>
              <a:rPr lang="en-US" dirty="0" smtClean="0">
                <a:hlinkClick r:id="rId4"/>
              </a:rPr>
              <a:t>https://mentor.ieee.org/802.11/dcn/09/11-09-0929</a:t>
            </a:r>
            <a:endParaRPr lang="en-US" dirty="0" smtClean="0"/>
          </a:p>
          <a:p>
            <a:pPr marL="457200" indent="-457200">
              <a:buFont typeface="+mj-lt"/>
              <a:buAutoNum type="arabicPeriod"/>
            </a:pPr>
            <a:r>
              <a:rPr lang="en-US" dirty="0" smtClean="0"/>
              <a:t>“Voters </a:t>
            </a:r>
            <a:r>
              <a:rPr lang="en-US" dirty="0"/>
              <a:t>List for Recirculation Letter Ballot 155 (</a:t>
            </a:r>
            <a:r>
              <a:rPr lang="en-US" dirty="0" err="1"/>
              <a:t>TGv</a:t>
            </a:r>
            <a:r>
              <a:rPr lang="en-US" dirty="0"/>
              <a:t> Draft </a:t>
            </a:r>
            <a:r>
              <a:rPr lang="en-US" dirty="0" smtClean="0"/>
              <a:t>7.0) And </a:t>
            </a:r>
            <a:r>
              <a:rPr lang="en-US" dirty="0"/>
              <a:t>previous Ballots: 140, 146 and </a:t>
            </a:r>
            <a:r>
              <a:rPr lang="en-US" dirty="0" smtClean="0"/>
              <a:t>150,” [Online]. Available: </a:t>
            </a:r>
            <a:r>
              <a:rPr lang="en-US" dirty="0" smtClean="0">
                <a:hlinkClick r:id="rId5"/>
              </a:rPr>
              <a:t>http</a:t>
            </a:r>
            <a:r>
              <a:rPr lang="en-US" dirty="0">
                <a:hlinkClick r:id="rId5"/>
              </a:rPr>
              <a:t>://</a:t>
            </a:r>
            <a:r>
              <a:rPr lang="en-US" dirty="0" smtClean="0">
                <a:hlinkClick r:id="rId5"/>
              </a:rPr>
              <a:t>www.ieee802.org/11/LetterBallots/LB155v/LB155_voters_list.xls</a:t>
            </a:r>
            <a:endParaRPr lang="en-US" dirty="0" smtClean="0"/>
          </a:p>
          <a:p>
            <a:pPr marL="457200" indent="-457200">
              <a:buFont typeface="+mj-lt"/>
              <a:buAutoNum type="arabicPeriod"/>
            </a:pPr>
            <a:r>
              <a:rPr lang="en-US" dirty="0" smtClean="0"/>
              <a:t>M. Fischer</a:t>
            </a:r>
            <a:r>
              <a:rPr lang="en-US" dirty="0"/>
              <a:t>, “A Possible Solution to the Beacon Length Problem,” </a:t>
            </a:r>
            <a:r>
              <a:rPr lang="en-US" dirty="0" smtClean="0"/>
              <a:t>May 2015. [Online]. </a:t>
            </a:r>
            <a:r>
              <a:rPr lang="en-US" dirty="0"/>
              <a:t>Available: </a:t>
            </a:r>
            <a:r>
              <a:rPr lang="en-US" dirty="0">
                <a:hlinkClick r:id="rId6"/>
              </a:rPr>
              <a:t>https://</a:t>
            </a:r>
            <a:r>
              <a:rPr lang="en-US" dirty="0" smtClean="0">
                <a:hlinkClick r:id="rId6"/>
              </a:rPr>
              <a:t>mentor.ieee.org/802.11/dcn/15/11-15-0531</a:t>
            </a:r>
            <a:endParaRPr lang="en-US"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4" name="Date Placeholder 3"/>
          <p:cNvSpPr>
            <a:spLocks noGrp="1"/>
          </p:cNvSpPr>
          <p:nvPr>
            <p:ph type="dt" idx="15"/>
          </p:nvPr>
        </p:nvSpPr>
        <p:spPr/>
        <p:txBody>
          <a:bodyPr/>
          <a:lstStyle/>
          <a:p>
            <a:r>
              <a:rPr lang="en-US" smtClean="0"/>
              <a:t>September 2015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s-ES" smtClean="0"/>
              <a:t>Guido R. Hiertz et al.,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Submission [1] proposes the use of the Multiple BSSID element with 802.11ax. The submission was presented during the July 2015 meeting but attendees asked for more time to review the principles of the Multiple BSSID element. The present submission intends to provide further explanations about the Multiple BSSID element.</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SSIDs/BSSIDs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Traditionally, 802.11 assumes a concept of “one AP, one BSS”</a:t>
            </a:r>
          </a:p>
          <a:p>
            <a:pPr>
              <a:buFont typeface="Arial" panose="020B0604020202020204" pitchFamily="34" charset="0"/>
              <a:buChar char="•"/>
            </a:pPr>
            <a:r>
              <a:rPr lang="en-US" dirty="0" smtClean="0"/>
              <a:t>This concept evolved with the need for separate WLANs for different sets of users</a:t>
            </a:r>
          </a:p>
          <a:p>
            <a:pPr>
              <a:buFont typeface="Arial" panose="020B0604020202020204" pitchFamily="34" charset="0"/>
              <a:buChar char="•"/>
            </a:pPr>
            <a:r>
              <a:rPr lang="en-US" dirty="0" smtClean="0"/>
              <a:t>Many vendors offer Virtual AP (VAP) capabilities where a single, physical AP pretends to be multiple APs</a:t>
            </a:r>
          </a:p>
          <a:p>
            <a:pPr lvl="1">
              <a:buFont typeface="Arial" panose="020B0604020202020204" pitchFamily="34" charset="0"/>
              <a:buChar char="•"/>
            </a:pPr>
            <a:r>
              <a:rPr lang="en-US" dirty="0" smtClean="0"/>
              <a:t>Some products support up to 32 VAPs</a:t>
            </a:r>
          </a:p>
          <a:p>
            <a:pPr>
              <a:buFont typeface="Arial" panose="020B0604020202020204" pitchFamily="34" charset="0"/>
              <a:buChar char="•"/>
            </a:pPr>
            <a:r>
              <a:rPr lang="en-US" dirty="0" smtClean="0"/>
              <a:t>With</a:t>
            </a:r>
            <a:r>
              <a:rPr lang="en-US" i="1" dirty="0" smtClean="0"/>
              <a:t> n</a:t>
            </a:r>
            <a:r>
              <a:rPr lang="en-US" dirty="0" smtClean="0"/>
              <a:t> VAPs </a:t>
            </a:r>
            <a:r>
              <a:rPr lang="en-US" i="1" dirty="0"/>
              <a:t>n</a:t>
            </a:r>
            <a:r>
              <a:rPr lang="en-US" dirty="0"/>
              <a:t> beacon frames </a:t>
            </a:r>
            <a:r>
              <a:rPr lang="en-US" dirty="0" smtClean="0"/>
              <a:t>are needed, causing huge </a:t>
            </a:r>
            <a:r>
              <a:rPr lang="en-US" dirty="0"/>
              <a:t>airtime </a:t>
            </a:r>
            <a:r>
              <a:rPr lang="en-US" dirty="0" smtClean="0"/>
              <a:t>consumption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387907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VLAN use</a:t>
            </a:r>
            <a:endParaRPr lang="en-US" dirty="0"/>
          </a:p>
        </p:txBody>
      </p:sp>
      <p:sp>
        <p:nvSpPr>
          <p:cNvPr id="3" name="Content Placeholder 2"/>
          <p:cNvSpPr>
            <a:spLocks noGrp="1"/>
          </p:cNvSpPr>
          <p:nvPr>
            <p:ph idx="1"/>
          </p:nvPr>
        </p:nvSpPr>
        <p:spPr>
          <a:xfrm>
            <a:off x="685800" y="1981200"/>
            <a:ext cx="2950095" cy="4113213"/>
          </a:xfrm>
        </p:spPr>
        <p:txBody>
          <a:bodyPr>
            <a:normAutofit fontScale="92500" lnSpcReduction="20000"/>
          </a:bodyPr>
          <a:lstStyle/>
          <a:p>
            <a:pPr>
              <a:buFont typeface="Arial" panose="020B0604020202020204" pitchFamily="34" charset="0"/>
              <a:buChar char="•"/>
            </a:pPr>
            <a:r>
              <a:rPr lang="en-US" dirty="0" smtClean="0"/>
              <a:t>Today’s Ethernet deployments heavily rely on Virtual LANs (VLANs)</a:t>
            </a:r>
          </a:p>
          <a:p>
            <a:pPr lvl="1">
              <a:buFont typeface="Arial" panose="020B0604020202020204" pitchFamily="34" charset="0"/>
              <a:buChar char="•"/>
            </a:pPr>
            <a:r>
              <a:rPr lang="en-US" dirty="0" smtClean="0"/>
              <a:t>Even the most simple deployment will use two or more VLANs</a:t>
            </a:r>
          </a:p>
          <a:p>
            <a:pPr>
              <a:buFont typeface="Arial" panose="020B0604020202020204" pitchFamily="34" charset="0"/>
              <a:buChar char="•"/>
            </a:pPr>
            <a:r>
              <a:rPr lang="en-US" dirty="0" smtClean="0"/>
              <a:t>Virtual APs reflect this network design</a:t>
            </a:r>
          </a:p>
          <a:p>
            <a:pPr lvl="1">
              <a:buFont typeface="Arial" panose="020B0604020202020204" pitchFamily="34" charset="0"/>
              <a:buChar char="•"/>
            </a:pPr>
            <a:r>
              <a:rPr lang="en-US" dirty="0" smtClean="0"/>
              <a:t>One hardware AP imitates to be multiple APs (VAPs)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000" y="1528911"/>
            <a:ext cx="535305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127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Functionally equivalent</a:t>
            </a:r>
            <a:endParaRPr lang="en-US" dirty="0"/>
          </a:p>
        </p:txBody>
      </p:sp>
      <p:sp>
        <p:nvSpPr>
          <p:cNvPr id="3" name="Content Placeholder 2"/>
          <p:cNvSpPr>
            <a:spLocks noGrp="1"/>
          </p:cNvSpPr>
          <p:nvPr>
            <p:ph idx="1"/>
          </p:nvPr>
        </p:nvSpPr>
        <p:spPr>
          <a:xfrm>
            <a:off x="685801" y="1981200"/>
            <a:ext cx="2590056" cy="4113213"/>
          </a:xfrm>
        </p:spPr>
        <p:txBody>
          <a:bodyPr>
            <a:normAutofit fontScale="92500" lnSpcReduction="20000"/>
          </a:bodyPr>
          <a:lstStyle/>
          <a:p>
            <a:pPr>
              <a:buFont typeface="Arial" panose="020B0604020202020204" pitchFamily="34" charset="0"/>
              <a:buChar char="•"/>
            </a:pPr>
            <a:r>
              <a:rPr lang="en-US" dirty="0" smtClean="0"/>
              <a:t>Pretending to be multiple APs means that all management functionality is multiplied</a:t>
            </a:r>
          </a:p>
          <a:p>
            <a:pPr lvl="1">
              <a:buFont typeface="Arial" panose="020B0604020202020204" pitchFamily="34" charset="0"/>
              <a:buChar char="•"/>
            </a:pPr>
            <a:r>
              <a:rPr lang="en-US" dirty="0" smtClean="0"/>
              <a:t>Each virtual AP sends its own beacon frame</a:t>
            </a:r>
          </a:p>
          <a:p>
            <a:pPr lvl="1">
              <a:buFont typeface="Arial" panose="020B0604020202020204" pitchFamily="34" charset="0"/>
              <a:buChar char="•"/>
            </a:pPr>
            <a:r>
              <a:rPr lang="en-US" dirty="0" smtClean="0"/>
              <a:t>This is functionally equivalent to having multiple hardware APs collocated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000" y="1530000"/>
            <a:ext cx="561975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412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 2.4 GHz, we observe a typical beacon size of 250 B</a:t>
            </a:r>
          </a:p>
          <a:p>
            <a:pPr lvl="1">
              <a:buFont typeface="Arial" panose="020B0604020202020204" pitchFamily="34" charset="0"/>
              <a:buChar char="•"/>
            </a:pPr>
            <a:r>
              <a:rPr lang="en-US" dirty="0" smtClean="0"/>
              <a:t>[4] reports about typical beacon size in the order or 1000 B (!)</a:t>
            </a:r>
          </a:p>
          <a:p>
            <a:pPr lvl="1">
              <a:buFont typeface="Arial" panose="020B0604020202020204" pitchFamily="34" charset="0"/>
              <a:buChar char="•"/>
            </a:pPr>
            <a:r>
              <a:rPr lang="en-US" dirty="0" smtClean="0"/>
              <a:t>Many deployments provide DSSS access assuming 1 Mb/s data rate for management frames</a:t>
            </a:r>
          </a:p>
          <a:p>
            <a:pPr lvl="2">
              <a:buFont typeface="Arial" panose="020B0604020202020204" pitchFamily="34" charset="0"/>
              <a:buChar char="•"/>
            </a:pPr>
            <a:r>
              <a:rPr lang="en-US" dirty="0" smtClean="0"/>
              <a:t>Beacon frame duration is 2 </a:t>
            </a:r>
            <a:r>
              <a:rPr lang="en-US" dirty="0" err="1" smtClean="0"/>
              <a:t>ms</a:t>
            </a:r>
            <a:r>
              <a:rPr lang="en-US" dirty="0" smtClean="0"/>
              <a:t> then</a:t>
            </a:r>
          </a:p>
          <a:p>
            <a:pPr lvl="1">
              <a:buFont typeface="Arial" panose="020B0604020202020204" pitchFamily="34" charset="0"/>
              <a:buChar char="•"/>
            </a:pPr>
            <a:r>
              <a:rPr lang="en-US" dirty="0" smtClean="0"/>
              <a:t>With 3 APs collocated and each </a:t>
            </a:r>
            <a:r>
              <a:rPr lang="en-US" dirty="0"/>
              <a:t>AP implementing 4 VAPs, </a:t>
            </a:r>
            <a:r>
              <a:rPr lang="en-US" dirty="0" smtClean="0"/>
              <a:t>every beacon interval (102.4 </a:t>
            </a:r>
            <a:r>
              <a:rPr lang="en-US" dirty="0" err="1" smtClean="0"/>
              <a:t>ms</a:t>
            </a:r>
            <a:r>
              <a:rPr lang="en-US" dirty="0" smtClean="0"/>
              <a:t>) consists of 3</a:t>
            </a:r>
            <a:r>
              <a:rPr lang="en-US" dirty="0"/>
              <a:t> × 4 </a:t>
            </a:r>
            <a:r>
              <a:rPr lang="en-US" dirty="0" smtClean="0"/>
              <a:t>×</a:t>
            </a:r>
            <a:r>
              <a:rPr lang="en-US" dirty="0"/>
              <a:t> </a:t>
            </a:r>
            <a:r>
              <a:rPr lang="en-US" dirty="0" smtClean="0"/>
              <a:t>2</a:t>
            </a:r>
            <a:r>
              <a:rPr lang="en-US" dirty="0"/>
              <a:t> </a:t>
            </a:r>
            <a:r>
              <a:rPr lang="en-US" dirty="0" err="1"/>
              <a:t>ms</a:t>
            </a:r>
            <a:r>
              <a:rPr lang="en-US" dirty="0"/>
              <a:t> = 24 </a:t>
            </a:r>
            <a:r>
              <a:rPr lang="en-US" dirty="0" err="1" smtClean="0"/>
              <a:t>ms</a:t>
            </a:r>
            <a:r>
              <a:rPr lang="en-US" dirty="0" smtClean="0"/>
              <a:t> beacon airtime</a:t>
            </a:r>
          </a:p>
          <a:p>
            <a:pPr>
              <a:buFont typeface="Arial" panose="020B0604020202020204" pitchFamily="34" charset="0"/>
              <a:buChar char="•"/>
            </a:pPr>
            <a:r>
              <a:rPr lang="en-US" dirty="0" smtClean="0"/>
              <a:t>Without considering medium access overhead 23.4% of airtime can be easily consumed by beacon frames in this example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91101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BSSID </a:t>
            </a:r>
            <a:r>
              <a:rPr lang="en-US" dirty="0" smtClean="0"/>
              <a:t>element</a:t>
            </a:r>
            <a:endParaRPr lang="en-US" dirty="0"/>
          </a:p>
        </p:txBody>
      </p:sp>
      <p:sp>
        <p:nvSpPr>
          <p:cNvPr id="3" name="Content Placeholder 2"/>
          <p:cNvSpPr>
            <a:spLocks noGrp="1"/>
          </p:cNvSpPr>
          <p:nvPr>
            <p:ph sz="half" idx="1"/>
          </p:nvPr>
        </p:nvSpPr>
        <p:spPr/>
        <p:txBody>
          <a:bodyPr>
            <a:normAutofit fontScale="92500" lnSpcReduction="10000"/>
          </a:bodyPr>
          <a:lstStyle/>
          <a:p>
            <a:pPr marL="457200" indent="-457200">
              <a:buFont typeface="Arial" panose="020B0604020202020204" pitchFamily="34" charset="0"/>
              <a:buChar char="•"/>
            </a:pPr>
            <a:r>
              <a:rPr lang="en-US" dirty="0"/>
              <a:t>The Multiple BSSID element collapses information for multiple BSSIDs (= SSIDs) into one single beacon frame</a:t>
            </a:r>
          </a:p>
          <a:p>
            <a:pPr marL="857250" lvl="1" indent="-457200">
              <a:buFont typeface="Arial" panose="020B0604020202020204" pitchFamily="34" charset="0"/>
              <a:buChar char="•"/>
            </a:pPr>
            <a:r>
              <a:rPr lang="en-US" dirty="0"/>
              <a:t>If not otherwise needed, this avoids sending the same information elements (e.g. EDCA parameter set etc.) several times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11" name="Content Placeholder 10"/>
          <p:cNvSpPr>
            <a:spLocks noGrp="1"/>
          </p:cNvSpPr>
          <p:nvPr>
            <p:ph sz="half" idx="2"/>
          </p:nvPr>
        </p:nvSpPr>
        <p:spPr>
          <a:xfrm>
            <a:off x="4646613" y="4365104"/>
            <a:ext cx="3810000" cy="1729309"/>
          </a:xfrm>
        </p:spPr>
        <p:txBody>
          <a:bodyPr/>
          <a:lstStyle/>
          <a:p>
            <a:pPr marL="457200" indent="-457200">
              <a:buFont typeface="Arial" panose="020B0604020202020204" pitchFamily="34" charset="0"/>
              <a:buChar char="•"/>
            </a:pPr>
            <a:r>
              <a:rPr lang="en-US" dirty="0" smtClean="0"/>
              <a:t>The Multiple BSSID element is defined in 802.11v-2011</a:t>
            </a:r>
            <a:endParaRPr lang="en-US" dirty="0"/>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9" name="Content Placeholder 3"/>
          <p:cNvSpPr txBox="1">
            <a:spLocks/>
          </p:cNvSpPr>
          <p:nvPr/>
        </p:nvSpPr>
        <p:spPr>
          <a:xfrm>
            <a:off x="4646613" y="1981200"/>
            <a:ext cx="3810000" cy="411321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Arial" panose="020B0604020202020204" pitchFamily="34" charset="0"/>
              <a:buChar char="•"/>
            </a:pPr>
            <a:endParaRPr lang="en-US" kern="0"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1875" y="2492896"/>
            <a:ext cx="4467225" cy="124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7932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802.11v-2011 </a:t>
            </a:r>
            <a:r>
              <a:rPr lang="en-US" dirty="0"/>
              <a:t>– </a:t>
            </a:r>
            <a:r>
              <a:rPr lang="en-US" dirty="0" smtClean="0"/>
              <a:t>Source of the Multiple </a:t>
            </a:r>
            <a:r>
              <a:rPr lang="en-US" dirty="0"/>
              <a:t>BSSID element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802.11v-2011 provides means for Wireless Network Management</a:t>
            </a:r>
          </a:p>
          <a:p>
            <a:pPr lvl="1">
              <a:buFont typeface="Arial" panose="020B0604020202020204" pitchFamily="34" charset="0"/>
              <a:buChar char="•"/>
            </a:pPr>
            <a:r>
              <a:rPr lang="en-US" dirty="0" smtClean="0"/>
              <a:t>The project had seven letter (LBs) and nine sponsor ballots (SBs)</a:t>
            </a:r>
          </a:p>
          <a:p>
            <a:pPr lvl="1">
              <a:buFont typeface="Arial" panose="020B0604020202020204" pitchFamily="34" charset="0"/>
              <a:buChar char="•"/>
            </a:pPr>
            <a:r>
              <a:rPr lang="en-US" dirty="0" smtClean="0"/>
              <a:t>The PAR was approved 2004-12-08</a:t>
            </a:r>
          </a:p>
          <a:p>
            <a:pPr lvl="1">
              <a:buFont typeface="Arial" panose="020B0604020202020204" pitchFamily="34" charset="0"/>
              <a:buChar char="•"/>
            </a:pPr>
            <a:r>
              <a:rPr lang="en-US" dirty="0" smtClean="0"/>
              <a:t>The final amendment was approved 2011-02-09</a:t>
            </a:r>
          </a:p>
          <a:p>
            <a:pPr>
              <a:buFont typeface="Arial" panose="020B0604020202020204" pitchFamily="34" charset="0"/>
              <a:buChar char="•"/>
            </a:pPr>
            <a:r>
              <a:rPr lang="en-US" dirty="0" smtClean="0"/>
              <a:t>The final draft had 98% approval rate</a:t>
            </a:r>
          </a:p>
          <a:p>
            <a:pPr lvl="1">
              <a:buFont typeface="Arial" panose="020B0604020202020204" pitchFamily="34" charset="0"/>
              <a:buChar char="•"/>
            </a:pPr>
            <a:r>
              <a:rPr lang="en-US" dirty="0" smtClean="0"/>
              <a:t>During the final LB [2] no commenter [3] addressed the Multiple BSSID element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3986412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Users\eguihie\AppData\Local\Microsoft\Windows\Temporary Internet Files\Content.IE5\MI4QQ2EA\chicken egg_thumb[1][1].png"/>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 r="2366" b="2935"/>
          <a:stretch/>
        </p:blipFill>
        <p:spPr bwMode="auto">
          <a:xfrm>
            <a:off x="5508104" y="2204864"/>
            <a:ext cx="3292538" cy="184011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What about legacy clients?</a:t>
            </a:r>
            <a:endParaRPr lang="en-US" dirty="0"/>
          </a:p>
        </p:txBody>
      </p:sp>
      <p:sp>
        <p:nvSpPr>
          <p:cNvPr id="3" name="Content Placeholder 2"/>
          <p:cNvSpPr>
            <a:spLocks noGrp="1"/>
          </p:cNvSpPr>
          <p:nvPr>
            <p:ph sz="half" idx="1"/>
          </p:nvPr>
        </p:nvSpPr>
        <p:spPr>
          <a:xfrm>
            <a:off x="685800" y="1981200"/>
            <a:ext cx="4822304" cy="4113213"/>
          </a:xfrm>
        </p:spPr>
        <p:txBody>
          <a:bodyPr>
            <a:normAutofit/>
          </a:bodyPr>
          <a:lstStyle/>
          <a:p>
            <a:pPr marL="457200" indent="-457200">
              <a:buFont typeface="Arial" panose="020B0604020202020204" pitchFamily="34" charset="0"/>
              <a:buChar char="•"/>
            </a:pPr>
            <a:r>
              <a:rPr lang="en-US" dirty="0" smtClean="0"/>
              <a:t>A chicken and egg problem</a:t>
            </a:r>
          </a:p>
          <a:p>
            <a:pPr marL="857250" lvl="1" indent="-457200">
              <a:buFont typeface="Arial" panose="020B0604020202020204" pitchFamily="34" charset="0"/>
              <a:buChar char="•"/>
            </a:pPr>
            <a:r>
              <a:rPr lang="en-US" dirty="0" smtClean="0"/>
              <a:t>Most legacy clients cannot interpret the Multiple BSSID element, thus</a:t>
            </a:r>
            <a:r>
              <a:rPr lang="en-US" dirty="0"/>
              <a:t>, most APs do not support it</a:t>
            </a:r>
          </a:p>
          <a:p>
            <a:pPr marL="1257300" lvl="2" indent="-457200">
              <a:buFont typeface="Arial" panose="020B0604020202020204" pitchFamily="34" charset="0"/>
              <a:buChar char="•"/>
            </a:pPr>
            <a:r>
              <a:rPr lang="en-US" dirty="0"/>
              <a:t>Most </a:t>
            </a:r>
            <a:r>
              <a:rPr lang="en-US" dirty="0" smtClean="0"/>
              <a:t>clients do </a:t>
            </a:r>
            <a:r>
              <a:rPr lang="en-US" dirty="0"/>
              <a:t>not </a:t>
            </a:r>
            <a:r>
              <a:rPr lang="en-US" dirty="0" smtClean="0"/>
              <a:t>implement the </a:t>
            </a:r>
            <a:r>
              <a:rPr lang="en-US" dirty="0"/>
              <a:t>Multiple BSSID element </a:t>
            </a:r>
            <a:r>
              <a:rPr lang="en-US" dirty="0" smtClean="0"/>
              <a:t>because few </a:t>
            </a:r>
            <a:r>
              <a:rPr lang="en-US" dirty="0"/>
              <a:t>APs support </a:t>
            </a:r>
            <a:r>
              <a:rPr lang="en-US" dirty="0" smtClean="0"/>
              <a:t>it	</a:t>
            </a:r>
            <a:endParaRPr lang="en-US" dirty="0"/>
          </a:p>
          <a:p>
            <a:pPr marL="1257300" lvl="2" indent="-457200">
              <a:buFont typeface="Arial" panose="020B0604020202020204" pitchFamily="34" charset="0"/>
              <a:buChar char="•"/>
            </a:pPr>
            <a:r>
              <a:rPr lang="en-US" dirty="0"/>
              <a:t>Most </a:t>
            </a:r>
            <a:r>
              <a:rPr lang="en-US" dirty="0" smtClean="0"/>
              <a:t>APs </a:t>
            </a:r>
            <a:r>
              <a:rPr lang="en-US" dirty="0"/>
              <a:t>do not support the Multiple BSSID element as few </a:t>
            </a:r>
            <a:r>
              <a:rPr lang="en-US" dirty="0" smtClean="0"/>
              <a:t>clients support it</a:t>
            </a:r>
            <a:endParaRPr lang="en-US" sz="1000" dirty="0"/>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sp>
        <p:nvSpPr>
          <p:cNvPr id="9" name="Curved Right Arrow 8"/>
          <p:cNvSpPr/>
          <p:nvPr/>
        </p:nvSpPr>
        <p:spPr bwMode="auto">
          <a:xfrm>
            <a:off x="755576" y="4365104"/>
            <a:ext cx="648072" cy="1152128"/>
          </a:xfrm>
          <a:prstGeom prst="curved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Curved Right Arrow 11"/>
          <p:cNvSpPr/>
          <p:nvPr/>
        </p:nvSpPr>
        <p:spPr bwMode="auto">
          <a:xfrm flipH="1" flipV="1">
            <a:off x="5436096" y="4365104"/>
            <a:ext cx="648072" cy="1152128"/>
          </a:xfrm>
          <a:prstGeom prst="curved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075923440"/>
      </p:ext>
    </p:extLst>
  </p:cSld>
  <p:clrMapOvr>
    <a:masterClrMapping/>
  </p:clrMapOvr>
</p:sld>
</file>

<file path=ppt/theme/theme1.xml><?xml version="1.0" encoding="utf-8"?>
<a:theme xmlns:a="http://schemas.openxmlformats.org/drawingml/2006/main" name="802-11-Submission (5)">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(5)</Template>
  <TotalTime>11716</TotalTime>
  <Words>982</Words>
  <Application>Microsoft Office PowerPoint</Application>
  <PresentationFormat>On-screen Show (4:3)</PresentationFormat>
  <Paragraphs>135</Paragraphs>
  <Slides>16</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 (5)</vt:lpstr>
      <vt:lpstr>Document</vt:lpstr>
      <vt:lpstr>Multiple BSSID element</vt:lpstr>
      <vt:lpstr>Abstract</vt:lpstr>
      <vt:lpstr>Multiple SSIDs/BSSIDs</vt:lpstr>
      <vt:lpstr>Typical VLAN use</vt:lpstr>
      <vt:lpstr>Functionally equivalent</vt:lpstr>
      <vt:lpstr>Example</vt:lpstr>
      <vt:lpstr>Multiple BSSID element</vt:lpstr>
      <vt:lpstr>802.11v-2011 – Source of the Multiple BSSID element</vt:lpstr>
      <vt:lpstr>What about legacy clients?</vt:lpstr>
      <vt:lpstr>Why implement it in 802.11ax?</vt:lpstr>
      <vt:lpstr>Chicken and eggs …</vt:lpstr>
      <vt:lpstr>Straw Poll</vt:lpstr>
      <vt:lpstr>Straw Poll</vt:lpstr>
      <vt:lpstr>Motion</vt:lpstr>
      <vt:lpstr>Motion</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BSSID element</dc:title>
  <dc:creator>Guido R. Hiertz</dc:creator>
  <cp:lastModifiedBy>Guido R. Hiertz</cp:lastModifiedBy>
  <cp:revision>37</cp:revision>
  <cp:lastPrinted>1601-01-01T00:00:00Z</cp:lastPrinted>
  <dcterms:created xsi:type="dcterms:W3CDTF">2015-07-27T13:34:41Z</dcterms:created>
  <dcterms:modified xsi:type="dcterms:W3CDTF">2015-08-25T13:59:25Z</dcterms:modified>
</cp:coreProperties>
</file>