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2" r:id="rId4"/>
    <p:sldId id="265" r:id="rId5"/>
    <p:sldId id="263" r:id="rId6"/>
    <p:sldId id="267" r:id="rId7"/>
    <p:sldId id="266" r:id="rId8"/>
    <p:sldId id="272" r:id="rId9"/>
    <p:sldId id="273" r:id="rId10"/>
    <p:sldId id="278" r:id="rId11"/>
    <p:sldId id="274" r:id="rId12"/>
    <p:sldId id="275" r:id="rId13"/>
    <p:sldId id="276" r:id="rId14"/>
    <p:sldId id="277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73" d="100"/>
          <a:sy n="173" d="100"/>
        </p:scale>
        <p:origin x="-156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802.11-yy/1013r0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802.11-yy/1013r0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802.11-yy/1013r0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802.11-yy/1013r0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802.11-yy/1013r0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802.11-yy/1013r0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802.11-yy/1013r0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802.11-14/1013r0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3/11-13-0523" TargetMode="External"/><Relationship Id="rId3" Type="http://schemas.openxmlformats.org/officeDocument/2006/relationships/hyperlink" Target="https://mentor.ieee.org/802.11/dcn/12/11-12-0030" TargetMode="External"/><Relationship Id="rId7" Type="http://schemas.openxmlformats.org/officeDocument/2006/relationships/hyperlink" Target="https://mentor.ieee.org/802.11/dcn/12/11-12-047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/11-11-0888" TargetMode="External"/><Relationship Id="rId5" Type="http://schemas.openxmlformats.org/officeDocument/2006/relationships/hyperlink" Target="http://www.ieee802.org/11/LetterBallots/LB181ae/LB181_voters_list.xls" TargetMode="External"/><Relationship Id="rId4" Type="http://schemas.openxmlformats.org/officeDocument/2006/relationships/hyperlink" Target="http://standards.ieee.org/getieee802/download/802.11ae-2012.pdf" TargetMode="External"/><Relationship Id="rId9" Type="http://schemas.openxmlformats.org/officeDocument/2006/relationships/hyperlink" Target="https://mentor.ieee.org/802.11/dcn/15/11-15-087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802.11ae &amp; 802.11ax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2015-08-25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863094"/>
              </p:ext>
            </p:extLst>
          </p:nvPr>
        </p:nvGraphicFramePr>
        <p:xfrm>
          <a:off x="511175" y="2278063"/>
          <a:ext cx="8016875" cy="359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Document" r:id="rId4" imgW="8248187" imgH="3697588" progId="Word.Document.8">
                  <p:embed/>
                </p:oleObj>
              </mc:Choice>
              <mc:Fallback>
                <p:oleObj name="Document" r:id="rId4" imgW="8248187" imgH="369758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78063"/>
                        <a:ext cx="8016875" cy="359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802.11ae prevents overloading the highest priority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default table covers most aspects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Time critical management frames remain in AC_VO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 management frame prioritization policy can be locally adjusted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However, there is no requirement for an AP to use this mechanism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Implementation of 802.11ae requires little (high level) changes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89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667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to add </a:t>
            </a:r>
            <a:r>
              <a:rPr lang="en-US" dirty="0" smtClean="0"/>
              <a:t>the following to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to the end of Clause 6 (MAC): “The amendment shall define a HE STA to be </a:t>
            </a:r>
            <a:r>
              <a:rPr lang="en-US" dirty="0"/>
              <a:t>a </a:t>
            </a:r>
            <a:r>
              <a:rPr lang="en-US" dirty="0" smtClean="0"/>
              <a:t>QMF STA.”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  <a:cs typeface="Arial Unicode MS" charset="0"/>
              </a:rPr>
              <a:t>September 2015</a:t>
            </a:r>
            <a:endParaRPr lang="en-GB" sz="1800" b="1" dirty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00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Transform successful straw poll into a motion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878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/>
              <a:t>to add </a:t>
            </a:r>
            <a:r>
              <a:rPr lang="en-US" dirty="0" smtClean="0"/>
              <a:t>to </a:t>
            </a:r>
            <a:r>
              <a:rPr lang="en-US" dirty="0"/>
              <a:t>the end of Clause 6 (</a:t>
            </a:r>
            <a:r>
              <a:rPr lang="en-US" dirty="0" smtClean="0"/>
              <a:t>MAC) of the IEEE 802.11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Specification </a:t>
            </a:r>
            <a:r>
              <a:rPr lang="en-US" dirty="0" smtClean="0"/>
              <a:t>Framework: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“The </a:t>
            </a:r>
            <a:r>
              <a:rPr lang="en-US" dirty="0"/>
              <a:t>amendment shall define a HE STA to be a </a:t>
            </a:r>
            <a:r>
              <a:rPr lang="en-US" dirty="0" smtClean="0"/>
              <a:t>QMF </a:t>
            </a:r>
            <a:r>
              <a:rPr lang="en-US" dirty="0"/>
              <a:t>STA</a:t>
            </a:r>
            <a:r>
              <a:rPr lang="en-US" dirty="0" smtClean="0"/>
              <a:t>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Moved </a:t>
            </a:r>
            <a:r>
              <a:rPr lang="en-US" dirty="0" smtClean="0"/>
              <a:t>by: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Seconded: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  <a:cs typeface="Arial Unicode MS" charset="0"/>
              </a:rPr>
              <a:t>September 2015</a:t>
            </a:r>
            <a:endParaRPr lang="en-GB" sz="1800" b="1" dirty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5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5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M. </a:t>
            </a:r>
            <a:r>
              <a:rPr lang="en-US" dirty="0" err="1" smtClean="0"/>
              <a:t>Montemurro</a:t>
            </a:r>
            <a:r>
              <a:rPr lang="en-US" dirty="0" smtClean="0"/>
              <a:t> and B. </a:t>
            </a:r>
            <a:r>
              <a:rPr lang="en-US" dirty="0"/>
              <a:t>Kramer, “P802.11ae report to EC on in support of approval to proceed to </a:t>
            </a:r>
            <a:r>
              <a:rPr lang="en-US" dirty="0" err="1"/>
              <a:t>RevCom</a:t>
            </a:r>
            <a:r>
              <a:rPr lang="en-US" dirty="0"/>
              <a:t>,” </a:t>
            </a:r>
            <a:r>
              <a:rPr lang="en-US" dirty="0" smtClean="0"/>
              <a:t>Jan. 2012. [Online]. Available: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mentor.ieee.org/802.11/dcn/12/11-12-0030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IEEE, “IEEE Standard for Information </a:t>
            </a:r>
            <a:r>
              <a:rPr lang="en-US" dirty="0" smtClean="0"/>
              <a:t>technology—Telecommunications </a:t>
            </a:r>
            <a:r>
              <a:rPr lang="en-US" dirty="0"/>
              <a:t>and information exchange between </a:t>
            </a:r>
            <a:r>
              <a:rPr lang="en-US" dirty="0" smtClean="0"/>
              <a:t>systems—Local </a:t>
            </a:r>
            <a:r>
              <a:rPr lang="en-US" dirty="0"/>
              <a:t>and metropolitan area </a:t>
            </a:r>
            <a:r>
              <a:rPr lang="en-US" dirty="0" smtClean="0"/>
              <a:t>networks—Specific requirements Part </a:t>
            </a:r>
            <a:r>
              <a:rPr lang="en-US" dirty="0"/>
              <a:t>11: Wireless LAN Medium Access </a:t>
            </a:r>
            <a:r>
              <a:rPr lang="en-US" dirty="0" smtClean="0"/>
              <a:t>Control (MAC</a:t>
            </a:r>
            <a:r>
              <a:rPr lang="en-US" dirty="0"/>
              <a:t>) and Physical Layer (PHY) </a:t>
            </a:r>
            <a:r>
              <a:rPr lang="en-US" dirty="0" smtClean="0"/>
              <a:t>Specifications Amendment </a:t>
            </a:r>
            <a:r>
              <a:rPr lang="en-US" dirty="0"/>
              <a:t>1: Prioritization of </a:t>
            </a:r>
            <a:r>
              <a:rPr lang="en-US" dirty="0" smtClean="0"/>
              <a:t>Management Frames</a:t>
            </a:r>
            <a:r>
              <a:rPr lang="en-US" dirty="0"/>
              <a:t>,” </a:t>
            </a:r>
            <a:r>
              <a:rPr lang="en-US" dirty="0" smtClean="0"/>
              <a:t>Apr. 2012. </a:t>
            </a:r>
            <a:r>
              <a:rPr lang="en-US" dirty="0"/>
              <a:t>[Online]. </a:t>
            </a:r>
            <a:r>
              <a:rPr lang="en-US" dirty="0" smtClean="0"/>
              <a:t>Available: 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standards.ieee.org/getieee802/download/802.11ae-2012.pdf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“Voters List for Recirculation Letter Ballot 181 (</a:t>
            </a:r>
            <a:r>
              <a:rPr lang="en-US" dirty="0" err="1"/>
              <a:t>TGae</a:t>
            </a:r>
            <a:r>
              <a:rPr lang="en-US" dirty="0"/>
              <a:t> Draft </a:t>
            </a:r>
            <a:r>
              <a:rPr lang="en-US" dirty="0" smtClean="0"/>
              <a:t>5.0) And </a:t>
            </a:r>
            <a:r>
              <a:rPr lang="en-US" dirty="0"/>
              <a:t>previous Ballots: 169, 172, 176 and </a:t>
            </a:r>
            <a:r>
              <a:rPr lang="en-US" dirty="0" smtClean="0"/>
              <a:t>180,” [Online]. </a:t>
            </a:r>
            <a:r>
              <a:rPr lang="en-US" dirty="0"/>
              <a:t>Available: </a:t>
            </a: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www.ieee802.org/11/LetterBallots/LB181ae/LB181_voters_list.xls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M. </a:t>
            </a:r>
            <a:r>
              <a:rPr lang="en-US" dirty="0" err="1" smtClean="0"/>
              <a:t>Montemurro</a:t>
            </a:r>
            <a:r>
              <a:rPr lang="en-US" dirty="0"/>
              <a:t>, “</a:t>
            </a:r>
            <a:r>
              <a:rPr lang="en-US" dirty="0" err="1"/>
              <a:t>TGae</a:t>
            </a:r>
            <a:r>
              <a:rPr lang="en-US" dirty="0"/>
              <a:t> LB180 Comment Resolutions,” </a:t>
            </a:r>
            <a:r>
              <a:rPr lang="en-US" dirty="0" smtClean="0"/>
              <a:t>Jun. 2011. [Online]. </a:t>
            </a:r>
            <a:r>
              <a:rPr lang="en-US" dirty="0"/>
              <a:t>Available: </a:t>
            </a: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mentor.ieee.org/802.11/dcn/11/11-11-0888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</a:t>
            </a:r>
            <a:r>
              <a:rPr lang="en-US" dirty="0"/>
              <a:t>. Kramer </a:t>
            </a:r>
            <a:r>
              <a:rPr lang="en-US" dirty="0" smtClean="0"/>
              <a:t>and M. </a:t>
            </a:r>
            <a:r>
              <a:rPr lang="en-US" dirty="0" err="1" smtClean="0"/>
              <a:t>Montemurro</a:t>
            </a:r>
            <a:r>
              <a:rPr lang="en-US" dirty="0" smtClean="0"/>
              <a:t>, </a:t>
            </a:r>
            <a:r>
              <a:rPr lang="en-US" dirty="0"/>
              <a:t>“P802.11ae Press Release,” </a:t>
            </a:r>
            <a:r>
              <a:rPr lang="en-US" dirty="0" smtClean="0"/>
              <a:t>Apr. 2012. [Online]. </a:t>
            </a:r>
            <a:r>
              <a:rPr lang="en-US" dirty="0"/>
              <a:t>Available: </a:t>
            </a:r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mentor.ieee.org/802.11/dcn/12/11-12-0478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K. </a:t>
            </a:r>
            <a:r>
              <a:rPr lang="en-US" dirty="0" err="1"/>
              <a:t>Yunoki</a:t>
            </a:r>
            <a:r>
              <a:rPr lang="en-US" dirty="0"/>
              <a:t> et al., “Understanding Current Situation of Public Wi-Fi </a:t>
            </a:r>
            <a:r>
              <a:rPr lang="en-US" dirty="0" smtClean="0"/>
              <a:t>Usage— </a:t>
            </a:r>
            <a:r>
              <a:rPr lang="en-US" dirty="0"/>
              <a:t>Possible Requirements for HEW,” [Online]. Available: </a:t>
            </a:r>
            <a:r>
              <a:rPr lang="en-US" dirty="0">
                <a:hlinkClick r:id="rId8"/>
              </a:rPr>
              <a:t>https://</a:t>
            </a:r>
            <a:r>
              <a:rPr lang="en-US" dirty="0" smtClean="0">
                <a:hlinkClick r:id="rId8"/>
              </a:rPr>
              <a:t>mentor.ieee.org/802.11/dcn/13/11-13-0523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G. R. </a:t>
            </a:r>
            <a:r>
              <a:rPr lang="fr-FR" dirty="0" err="1"/>
              <a:t>Hiertz</a:t>
            </a:r>
            <a:r>
              <a:rPr lang="fr-FR" dirty="0"/>
              <a:t> et al., “</a:t>
            </a:r>
            <a:r>
              <a:rPr lang="fr-FR" dirty="0" err="1"/>
              <a:t>Efficiency</a:t>
            </a:r>
            <a:r>
              <a:rPr lang="fr-FR" dirty="0"/>
              <a:t> </a:t>
            </a:r>
            <a:r>
              <a:rPr lang="fr-FR" dirty="0" err="1"/>
              <a:t>enhancement</a:t>
            </a:r>
            <a:r>
              <a:rPr lang="fr-FR" dirty="0"/>
              <a:t> for 802.11ax,” </a:t>
            </a:r>
            <a:r>
              <a:rPr lang="fr-FR" dirty="0" err="1"/>
              <a:t>Jul</a:t>
            </a:r>
            <a:r>
              <a:rPr lang="fr-FR" dirty="0"/>
              <a:t>. 2015. [Online]. </a:t>
            </a:r>
            <a:r>
              <a:rPr lang="fr-FR" dirty="0" err="1"/>
              <a:t>Available</a:t>
            </a:r>
            <a:r>
              <a:rPr lang="fr-FR" dirty="0"/>
              <a:t>: </a:t>
            </a:r>
            <a:r>
              <a:rPr lang="fr-FR" dirty="0">
                <a:hlinkClick r:id="rId9"/>
              </a:rPr>
              <a:t>https://</a:t>
            </a:r>
            <a:r>
              <a:rPr lang="fr-FR" dirty="0" smtClean="0">
                <a:hlinkClick r:id="rId9"/>
              </a:rPr>
              <a:t>mentor.ieee.org/802.11/dcn/15/11-15-0871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802.11ae introduces a prioritization scheme for management frame. </a:t>
            </a:r>
            <a:r>
              <a:rPr lang="en-GB" dirty="0" smtClean="0"/>
              <a:t>Submission [7] </a:t>
            </a:r>
            <a:r>
              <a:rPr lang="en-GB" dirty="0"/>
              <a:t>proposes </a:t>
            </a:r>
            <a:r>
              <a:rPr lang="en-GB" dirty="0" smtClean="0"/>
              <a:t>to mandate support for 802.11ae with 802.11ax. The </a:t>
            </a:r>
            <a:r>
              <a:rPr lang="en-GB" dirty="0"/>
              <a:t>submission was presented during the July 2015 meeting but attendees asked for more time to review the principles of </a:t>
            </a:r>
            <a:r>
              <a:rPr lang="en-GB" dirty="0" smtClean="0"/>
              <a:t>802.11ae. </a:t>
            </a:r>
            <a:r>
              <a:rPr lang="en-GB" dirty="0"/>
              <a:t>The present submission intends to provide further explanations about </a:t>
            </a:r>
            <a:r>
              <a:rPr lang="en-GB" dirty="0" smtClean="0"/>
              <a:t>802.11ae.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 dirty="0" smtClean="0"/>
              <a:t>IEEE 802.11ae-2012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IEEE 802.11ae-2012 [2] is the first amendment of IEEE 802.11-2012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IEEE 802.11ae describes “</a:t>
            </a:r>
            <a:r>
              <a:rPr lang="en-US" dirty="0"/>
              <a:t>Prioritization </a:t>
            </a:r>
            <a:r>
              <a:rPr lang="en-US" dirty="0" smtClean="0"/>
              <a:t>of Management</a:t>
            </a:r>
            <a:r>
              <a:rPr lang="en-US" dirty="0"/>
              <a:t> </a:t>
            </a:r>
            <a:r>
              <a:rPr lang="en-US" dirty="0" smtClean="0"/>
              <a:t>Frames”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The amendment consists of a grand total of 52 pages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 smtClean="0"/>
              <a:t>38 pages of normative text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The PAR was approved 2009-12-09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The final amendment was approved 2012-03-01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The project had five Letter Ballots and four Sponsor Ballots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The first draft had 81% approval rate and the final draft 100</a:t>
            </a:r>
            <a:r>
              <a:rPr lang="en-US" dirty="0"/>
              <a:t>% approval rate without </a:t>
            </a:r>
            <a:r>
              <a:rPr lang="en-US" dirty="0" smtClean="0"/>
              <a:t>any non-satisfied comments remaining [1]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Because the first 802.11 letter ballot received &gt;75% approval rate, the ballot group was closed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[3] contains the list of  voters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LB181 is the last 802.11 letter ballot on P802.11ae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182 affirmative votes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7 negative votes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35 abstention votes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Negative votes must be accompanied by comments, the latter are documented in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Zero comments in LB181, last comments in LB180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total of eight 802.11 voting members provided comments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 smtClean="0"/>
              <a:t>Guido R. </a:t>
            </a:r>
            <a:r>
              <a:rPr lang="es-ES" dirty="0" err="1" smtClean="0"/>
              <a:t>Hiertz</a:t>
            </a:r>
            <a:r>
              <a:rPr lang="es-ES" dirty="0" smtClean="0"/>
              <a:t>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802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 dirty="0" smtClean="0"/>
              <a:t>Why 802.11ae?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802.11ae press release [5] </a:t>
            </a:r>
            <a:r>
              <a:rPr lang="en-US" dirty="0" smtClean="0"/>
              <a:t>explains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/>
              <a:t>“Wireless </a:t>
            </a:r>
            <a:r>
              <a:rPr lang="en-US" i="1" dirty="0"/>
              <a:t>LANs increasingly carry more management traffic. Management traffic is currently transmitted at a single priority that is higher than most data traffic</a:t>
            </a:r>
            <a:r>
              <a:rPr lang="en-US" i="1" dirty="0" smtClean="0"/>
              <a:t>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Without </a:t>
            </a:r>
            <a:r>
              <a:rPr lang="en-US" dirty="0" smtClean="0"/>
              <a:t>802.11ae, </a:t>
            </a:r>
            <a:r>
              <a:rPr lang="en-US" dirty="0"/>
              <a:t>all management frames </a:t>
            </a:r>
            <a:r>
              <a:rPr lang="en-US" dirty="0" smtClean="0"/>
              <a:t>use highest </a:t>
            </a:r>
            <a:r>
              <a:rPr lang="en-US" dirty="0"/>
              <a:t>Access Category (Voice, AC VO</a:t>
            </a:r>
            <a:r>
              <a:rPr lang="en-US" dirty="0" smtClean="0"/>
              <a:t>)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Not necessarily queued with </a:t>
            </a:r>
            <a:r>
              <a:rPr lang="en-US" smtClean="0"/>
              <a:t>Data frames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all management frames need high priority handling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Previous studies </a:t>
            </a:r>
            <a:r>
              <a:rPr lang="en-US" dirty="0" smtClean="0"/>
              <a:t>reveal </a:t>
            </a:r>
            <a:r>
              <a:rPr lang="en-US" dirty="0"/>
              <a:t>that management traffic is severe in dense deployments [6]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frame traffic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Various contributions outline that in dense deployments 60% or more can be management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Many management frames are sent at the most robust Modulation and Coding Scheme (MCS)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 Mb/s @ 2.4 GHz, 6 Mb/s @ 5 GHz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Substantial airtime killer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Access Category Voice (AC_VO) uses very aggressive default settings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AIFSN = 2, </a:t>
            </a:r>
            <a:r>
              <a:rPr lang="en-US" dirty="0" err="1" smtClean="0"/>
              <a:t>CWmin</a:t>
            </a:r>
            <a:r>
              <a:rPr lang="en-US" dirty="0" smtClean="0"/>
              <a:t> = 3, </a:t>
            </a:r>
            <a:r>
              <a:rPr lang="en-US" dirty="0" err="1" smtClean="0"/>
              <a:t>CWmax</a:t>
            </a:r>
            <a:r>
              <a:rPr lang="en-US" dirty="0" smtClean="0"/>
              <a:t> = 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Management frames severely impact VoIP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Threatening </a:t>
            </a:r>
            <a:r>
              <a:rPr lang="en-US" dirty="0"/>
              <a:t>market opportunity for “Wi-Fi </a:t>
            </a:r>
            <a:r>
              <a:rPr lang="en-US" dirty="0" smtClean="0"/>
              <a:t>calling”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423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802.11ae?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802.11ae press release [5] explains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smtClean="0"/>
              <a:t>“This </a:t>
            </a:r>
            <a:r>
              <a:rPr lang="en-US" i="1" dirty="0"/>
              <a:t>amendment defines a new mechanism for the prioritization of management frames and a protocol to communicate management frame prioritization policy. The new protocol allows IEEE 802.11™ devices to define and communicate a local management frame prioritization policy for the Wireless LAN. The mechanism allows IEEE 802.11™ devices to prioritize management frames against other management and data traffic</a:t>
            </a:r>
            <a:r>
              <a:rPr lang="en-US" i="1" dirty="0" smtClean="0"/>
              <a:t>.</a:t>
            </a:r>
            <a:br>
              <a:rPr lang="en-US" i="1" dirty="0" smtClean="0"/>
            </a:br>
            <a:r>
              <a:rPr lang="en-US" i="1" dirty="0" smtClean="0"/>
              <a:t>[…] </a:t>
            </a:r>
            <a:r>
              <a:rPr lang="en-US" i="1" dirty="0"/>
              <a:t>IEEE 802.11ae™ allows devices to communicate a prioritization policy for management frames, and a mechanism for transmitting management frames at different priorities according to that policy</a:t>
            </a:r>
            <a:r>
              <a:rPr lang="en-US" i="1" dirty="0" smtClean="0"/>
              <a:t>.”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1733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QMF policy (1)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Group addressed (Broadcast) Probe requests are assigned to the Best Effort category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Individually addressed Probe requests remain in AC_VO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612" y="2738415"/>
            <a:ext cx="4301014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0667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QMF policy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Mobility related management frames remain in AC_VO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Enable timely handling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023" y="1329484"/>
            <a:ext cx="4046465" cy="509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48052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4283</TotalTime>
  <Words>1141</Words>
  <Application>Microsoft Office PowerPoint</Application>
  <PresentationFormat>On-screen Show (4:3)</PresentationFormat>
  <Paragraphs>141</Paragraphs>
  <Slides>15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Microsoft Word 97 - 2003 Document</vt:lpstr>
      <vt:lpstr>802.11ae &amp; 802.11ax</vt:lpstr>
      <vt:lpstr>Abstract</vt:lpstr>
      <vt:lpstr>IEEE 802.11ae-2012</vt:lpstr>
      <vt:lpstr>History</vt:lpstr>
      <vt:lpstr>Why 802.11ae?</vt:lpstr>
      <vt:lpstr>Management frame traffic problem</vt:lpstr>
      <vt:lpstr>What is 802.11ae?</vt:lpstr>
      <vt:lpstr>Default QMF policy (1)</vt:lpstr>
      <vt:lpstr>Default QMF policy (2)</vt:lpstr>
      <vt:lpstr>Summary</vt:lpstr>
      <vt:lpstr>Straw Poll</vt:lpstr>
      <vt:lpstr>Straw Poll</vt:lpstr>
      <vt:lpstr>Motion</vt:lpstr>
      <vt:lpstr>Motion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Non-overlapping channels in 2.4 GHz</dc:title>
  <dc:creator>Guido R. Hiertz</dc:creator>
  <cp:lastModifiedBy>Guido R. Hiertz</cp:lastModifiedBy>
  <cp:revision>26</cp:revision>
  <cp:lastPrinted>1601-01-01T00:00:00Z</cp:lastPrinted>
  <dcterms:created xsi:type="dcterms:W3CDTF">2015-07-24T12:35:51Z</dcterms:created>
  <dcterms:modified xsi:type="dcterms:W3CDTF">2015-08-25T13:48:49Z</dcterms:modified>
</cp:coreProperties>
</file>