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4"/>
  </p:notesMasterIdLst>
  <p:handoutMasterIdLst>
    <p:handoutMasterId r:id="rId65"/>
  </p:handoutMasterIdLst>
  <p:sldIdLst>
    <p:sldId id="256" r:id="rId2"/>
    <p:sldId id="265" r:id="rId3"/>
    <p:sldId id="257" r:id="rId4"/>
    <p:sldId id="266" r:id="rId5"/>
    <p:sldId id="267" r:id="rId6"/>
    <p:sldId id="299" r:id="rId7"/>
    <p:sldId id="300" r:id="rId8"/>
    <p:sldId id="301" r:id="rId9"/>
    <p:sldId id="302" r:id="rId10"/>
    <p:sldId id="303" r:id="rId11"/>
    <p:sldId id="304" r:id="rId12"/>
    <p:sldId id="273" r:id="rId13"/>
    <p:sldId id="274" r:id="rId14"/>
    <p:sldId id="278" r:id="rId15"/>
    <p:sldId id="275" r:id="rId16"/>
    <p:sldId id="276" r:id="rId17"/>
    <p:sldId id="277" r:id="rId18"/>
    <p:sldId id="309" r:id="rId19"/>
    <p:sldId id="323" r:id="rId20"/>
    <p:sldId id="310" r:id="rId21"/>
    <p:sldId id="324" r:id="rId22"/>
    <p:sldId id="325" r:id="rId23"/>
    <p:sldId id="294" r:id="rId24"/>
    <p:sldId id="295" r:id="rId25"/>
    <p:sldId id="296" r:id="rId26"/>
    <p:sldId id="297" r:id="rId27"/>
    <p:sldId id="298" r:id="rId28"/>
    <p:sldId id="326" r:id="rId29"/>
    <p:sldId id="320" r:id="rId30"/>
    <p:sldId id="321" r:id="rId31"/>
    <p:sldId id="318" r:id="rId32"/>
    <p:sldId id="319" r:id="rId33"/>
    <p:sldId id="330" r:id="rId34"/>
    <p:sldId id="311" r:id="rId35"/>
    <p:sldId id="312" r:id="rId36"/>
    <p:sldId id="313" r:id="rId37"/>
    <p:sldId id="316" r:id="rId38"/>
    <p:sldId id="328" r:id="rId39"/>
    <p:sldId id="329" r:id="rId40"/>
    <p:sldId id="291" r:id="rId41"/>
    <p:sldId id="289" r:id="rId42"/>
    <p:sldId id="290" r:id="rId43"/>
    <p:sldId id="288" r:id="rId44"/>
    <p:sldId id="287" r:id="rId45"/>
    <p:sldId id="286" r:id="rId46"/>
    <p:sldId id="284" r:id="rId47"/>
    <p:sldId id="264" r:id="rId48"/>
    <p:sldId id="285" r:id="rId49"/>
    <p:sldId id="308" r:id="rId50"/>
    <p:sldId id="292" r:id="rId51"/>
    <p:sldId id="322" r:id="rId52"/>
    <p:sldId id="327" r:id="rId53"/>
    <p:sldId id="280" r:id="rId54"/>
    <p:sldId id="281" r:id="rId55"/>
    <p:sldId id="282" r:id="rId56"/>
    <p:sldId id="283" r:id="rId57"/>
    <p:sldId id="258" r:id="rId58"/>
    <p:sldId id="259" r:id="rId59"/>
    <p:sldId id="260" r:id="rId60"/>
    <p:sldId id="261" r:id="rId61"/>
    <p:sldId id="262" r:id="rId62"/>
    <p:sldId id="263" r:id="rId6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266"/>
            <p14:sldId id="267"/>
            <p14:sldId id="299"/>
            <p14:sldId id="300"/>
            <p14:sldId id="301"/>
            <p14:sldId id="302"/>
            <p14:sldId id="303"/>
            <p14:sldId id="304"/>
            <p14:sldId id="273"/>
            <p14:sldId id="274"/>
            <p14:sldId id="278"/>
          </p14:sldIdLst>
        </p14:section>
        <p14:section name="Slot #1" id="{8011746D-81A9-49E2-ACB8-98A4477292B3}">
          <p14:sldIdLst>
            <p14:sldId id="275"/>
            <p14:sldId id="276"/>
            <p14:sldId id="277"/>
            <p14:sldId id="309"/>
            <p14:sldId id="323"/>
            <p14:sldId id="310"/>
            <p14:sldId id="324"/>
            <p14:sldId id="325"/>
            <p14:sldId id="294"/>
            <p14:sldId id="295"/>
          </p14:sldIdLst>
        </p14:section>
        <p14:section name="Slot#2" id="{D9FDAC3C-59EC-4F24-A258-990E5A99524B}">
          <p14:sldIdLst>
            <p14:sldId id="296"/>
            <p14:sldId id="297"/>
            <p14:sldId id="298"/>
            <p14:sldId id="326"/>
            <p14:sldId id="320"/>
            <p14:sldId id="321"/>
          </p14:sldIdLst>
        </p14:section>
        <p14:section name="Slot#3" id="{93B9EB07-A2D0-459C-A16F-0CCDB5199DFA}">
          <p14:sldIdLst>
            <p14:sldId id="318"/>
            <p14:sldId id="319"/>
            <p14:sldId id="330"/>
            <p14:sldId id="311"/>
            <p14:sldId id="312"/>
            <p14:sldId id="313"/>
            <p14:sldId id="316"/>
            <p14:sldId id="328"/>
            <p14:sldId id="329"/>
            <p14:sldId id="291"/>
            <p14:sldId id="289"/>
            <p14:sldId id="290"/>
            <p14:sldId id="288"/>
            <p14:sldId id="287"/>
            <p14:sldId id="286"/>
          </p14:sldIdLst>
        </p14:section>
        <p14:section name="Backup" id="{9FBC3677-2CD2-4DE4-B71A-F5EAB5A48DDF}">
          <p14:sldIdLst>
            <p14:sldId id="284"/>
            <p14:sldId id="264"/>
            <p14:sldId id="285"/>
            <p14:sldId id="308"/>
            <p14:sldId id="292"/>
            <p14:sldId id="322"/>
            <p14:sldId id="327"/>
          </p14:sldIdLst>
        </p14:section>
        <p14:section name="Motions' templates" id="{A00CE131-3A42-486E-8953-DA2CA69571D8}">
          <p14:sldIdLst>
            <p14:sldId id="280"/>
            <p14:sldId id="281"/>
            <p14:sldId id="282"/>
            <p14:sldId id="283"/>
          </p14:sldIdLst>
        </p14:section>
        <p14:section name="Template ins." id="{36DBBB44-409E-4E78-B32A-6F729B1C4114}">
          <p14:sldIdLst>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64" autoAdjust="0"/>
    <p:restoredTop sz="94660"/>
  </p:normalViewPr>
  <p:slideViewPr>
    <p:cSldViewPr>
      <p:cViewPr>
        <p:scale>
          <a:sx n="100" d="100"/>
          <a:sy n="100" d="100"/>
        </p:scale>
        <p:origin x="762" y="-78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288296848"/>
        <c:axId val="288294496"/>
        <c:axId val="0"/>
      </c:bar3DChart>
      <c:catAx>
        <c:axId val="288296848"/>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288294496"/>
        <c:crosses val="autoZero"/>
        <c:auto val="1"/>
        <c:lblAlgn val="ctr"/>
        <c:lblOffset val="100"/>
        <c:tickLblSkip val="3"/>
        <c:tickMarkSkip val="1"/>
        <c:noMultiLvlLbl val="0"/>
      </c:catAx>
      <c:valAx>
        <c:axId val="288294496"/>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288296848"/>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802.11-15/1003r0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9/16/2015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802.11-15/1003r0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Sep.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57</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59</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61</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68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954ED42D-D056-467B-823A-98B3B3BE9EFD}" type="slidenum">
              <a:rPr lang="en-US" altLang="en-US"/>
              <a:pPr/>
              <a:t>6</a:t>
            </a:fld>
            <a:endParaRPr lang="en-US"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57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78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78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78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C4F2CEBB-AF98-4562-A90F-B2F56959C40D}" type="slidenum">
              <a:rPr lang="en-US" altLang="en-US"/>
              <a:pPr/>
              <a:t>7</a:t>
            </a:fld>
            <a:endParaRPr lang="en-US" altLang="en-US"/>
          </a:p>
        </p:txBody>
      </p:sp>
      <p:sp>
        <p:nvSpPr>
          <p:cNvPr id="37894"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37895"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05482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89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4C8F9A-5616-4419-A76B-B6BE77CA352E}" type="slidenum">
              <a:rPr lang="en-US" altLang="en-US"/>
              <a:pPr/>
              <a:t>8</a:t>
            </a:fld>
            <a:endParaRPr lang="en-US" altLang="en-US"/>
          </a:p>
        </p:txBody>
      </p:sp>
      <p:sp>
        <p:nvSpPr>
          <p:cNvPr id="38918" name="Rectangle 2"/>
          <p:cNvSpPr>
            <a:spLocks noGrp="1" noRot="1" noChangeAspect="1" noChangeArrowheads="1" noTextEdit="1"/>
          </p:cNvSpPr>
          <p:nvPr>
            <p:ph type="sldImg"/>
          </p:nvPr>
        </p:nvSpPr>
        <p:spPr>
          <a:xfrm>
            <a:off x="1149350" y="696913"/>
            <a:ext cx="4637088" cy="3478212"/>
          </a:xfrm>
          <a:ln/>
        </p:spPr>
      </p:sp>
      <p:sp>
        <p:nvSpPr>
          <p:cNvPr id="38919"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060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993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99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C949E98-44DF-4ACA-A38E-62CBC32CF9D8}" type="slidenum">
              <a:rPr lang="en-US" altLang="en-US"/>
              <a:pPr/>
              <a:t>9</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44901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409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4FF3AD7-108E-49C9-8BBE-D022AF9AF718}" type="slidenum">
              <a:rPr lang="en-US" altLang="en-US"/>
              <a:pPr/>
              <a:t>10</a:t>
            </a:fld>
            <a:endParaRPr lang="en-US" alt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0841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4198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19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B488EA2-B5E1-4352-ACFF-66FBD4827B42}" type="slidenum">
              <a:rPr lang="en-US" altLang="en-US"/>
              <a:pPr/>
              <a:t>11</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0726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Sep.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Sep. 2015</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Sep. 2015</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Sep. 2015</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Sep. 2015</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802.11-15/1003r4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5/11-15-0970-01-0ngp-ngp-sg-kona-meeting-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5/11-15-0388-01-0ngp-ngp-use-case-template.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5/11-15-0970-01-0ngp-ngp-sg-kona-meeting-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t>NGP </a:t>
            </a:r>
            <a:r>
              <a:rPr lang="en-US" altLang="en-US" smtClean="0"/>
              <a:t>TG </a:t>
            </a:r>
            <a:r>
              <a:rPr lang="en-US" altLang="en-US" dirty="0" smtClean="0"/>
              <a:t>Sep. Agenda</a:t>
            </a:r>
            <a:endParaRPr lang="en-GB" dirty="0"/>
          </a:p>
        </p:txBody>
      </p:sp>
      <p:sp>
        <p:nvSpPr>
          <p:cNvPr id="3074" name="Rectangle 2"/>
          <p:cNvSpPr>
            <a:spLocks noGrp="1" noChangeArrowheads="1"/>
          </p:cNvSpPr>
          <p:nvPr>
            <p:ph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2015-09-17</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Sep. 2015</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27"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2C574D9-590B-4592-B945-C53340F3C18E}" type="slidenum">
              <a:rPr lang="en-US" altLang="en-US"/>
              <a:pPr/>
              <a:t>10</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127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a:t>
            </a:r>
            <a:r>
              <a:rPr lang="en-GB" sz="1100" dirty="0" smtClean="0">
                <a:solidFill>
                  <a:schemeClr val="tx1"/>
                </a:solidFill>
              </a:rPr>
              <a:t>Corporation</a:t>
            </a:r>
            <a:endParaRPr lang="en-GB" sz="1200" dirty="0">
              <a:solidFill>
                <a:schemeClr val="tx1"/>
              </a:solidFill>
            </a:endParaRPr>
          </a:p>
        </p:txBody>
      </p:sp>
    </p:spTree>
    <p:extLst>
      <p:ext uri="{BB962C8B-B14F-4D97-AF65-F5344CB8AC3E}">
        <p14:creationId xmlns:p14="http://schemas.microsoft.com/office/powerpoint/2010/main" val="3145680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986FA895-9E28-4809-A88E-804690EC3545}" type="slidenum">
              <a:rPr lang="en-US" altLang="en-US"/>
              <a:pPr/>
              <a:t>11</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12294"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#4</a:t>
            </a:r>
            <a:endParaRPr lang="en-US" altLang="en-US" sz="2400"/>
          </a:p>
        </p:txBody>
      </p:sp>
      <p:sp>
        <p:nvSpPr>
          <p:cNvPr id="12295"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Clr>
                <a:srgbClr val="CC3300"/>
              </a:buClr>
              <a:buSzPct val="50000"/>
              <a:buFont typeface="Monotype Sorts"/>
              <a:buChar char="l"/>
            </a:pPr>
            <a:endParaRPr lang="en-US" altLang="en-US" sz="700" u="sng">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b="1">
                <a:solidFill>
                  <a:srgbClr val="000099"/>
                </a:solidFill>
                <a:latin typeface="Arial" panose="020B0604020202020204" pitchFamily="34" charset="0"/>
              </a:rPr>
              <a:t>---------------------------------------------------------------   </a:t>
            </a: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anose="020B0604020202020204" pitchFamily="34" charset="0"/>
              </a:rPr>
              <a:t>See </a:t>
            </a:r>
            <a:r>
              <a:rPr lang="en-US" altLang="en-US" b="1" i="1">
                <a:solidFill>
                  <a:srgbClr val="000099"/>
                </a:solidFill>
                <a:latin typeface="Arial" panose="020B0604020202020204" pitchFamily="34" charset="0"/>
              </a:rPr>
              <a:t>IEEE-SA Standards Board Operations Manual</a:t>
            </a:r>
            <a:r>
              <a:rPr lang="en-US" altLang="en-US" b="1">
                <a:solidFill>
                  <a:srgbClr val="000099"/>
                </a:solidFill>
                <a:latin typeface="Arial" panose="020B0604020202020204" pitchFamily="34" charset="0"/>
              </a:rPr>
              <a:t>, clause 5.3.10 and </a:t>
            </a:r>
            <a:r>
              <a:rPr lang="en-GB" altLang="en-US" b="1">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b="1">
                <a:solidFill>
                  <a:srgbClr val="000099"/>
                </a:solidFill>
                <a:latin typeface="Arial" panose="020B0604020202020204" pitchFamily="34" charset="0"/>
              </a:rPr>
              <a:t> for more details.</a:t>
            </a:r>
          </a:p>
        </p:txBody>
      </p:sp>
      <p:sp>
        <p:nvSpPr>
          <p:cNvPr id="9"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solidFill>
                  <a:schemeClr val="tx1"/>
                </a:solidFill>
              </a:rPr>
              <a:t>Jonathan</a:t>
            </a:r>
            <a:r>
              <a:rPr lang="en-GB" sz="1400" dirty="0" smtClean="0">
                <a:solidFill>
                  <a:schemeClr val="tx1"/>
                </a:solidFill>
              </a:rPr>
              <a:t> Segev, Intel </a:t>
            </a:r>
            <a:r>
              <a:rPr lang="en-GB" dirty="0" smtClean="0">
                <a:solidFill>
                  <a:schemeClr val="tx1"/>
                </a:solidFill>
              </a:rPr>
              <a:t>Corporation</a:t>
            </a:r>
            <a:endParaRPr lang="en-GB" sz="1400" dirty="0">
              <a:solidFill>
                <a:schemeClr val="tx1"/>
              </a:solidFill>
            </a:endParaRPr>
          </a:p>
        </p:txBody>
      </p:sp>
    </p:spTree>
    <p:extLst>
      <p:ext uri="{BB962C8B-B14F-4D97-AF65-F5344CB8AC3E}">
        <p14:creationId xmlns:p14="http://schemas.microsoft.com/office/powerpoint/2010/main" val="1450855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TGaz</a:t>
            </a:r>
            <a:r>
              <a:rPr lang="en-US" altLang="en-US" dirty="0" smtClean="0">
                <a:solidFill>
                  <a:schemeClr val="tx2"/>
                </a:solidFill>
              </a:rPr>
              <a:t> - Schedule </a:t>
            </a:r>
            <a:r>
              <a:rPr lang="en-US" altLang="en-US" dirty="0">
                <a:solidFill>
                  <a:schemeClr val="tx2"/>
                </a:solidFill>
              </a:rPr>
              <a:t>in a </a:t>
            </a:r>
            <a:r>
              <a:rPr lang="en-US" altLang="en-US" dirty="0" smtClean="0">
                <a:solidFill>
                  <a:schemeClr val="tx2"/>
                </a:solidFill>
              </a:rPr>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90667001"/>
              </p:ext>
            </p:extLst>
          </p:nvPr>
        </p:nvGraphicFramePr>
        <p:xfrm>
          <a:off x="685800" y="1828800"/>
          <a:ext cx="7620000" cy="2276052"/>
        </p:xfrm>
        <a:graphic>
          <a:graphicData uri="http://schemas.openxmlformats.org/drawingml/2006/table">
            <a:tbl>
              <a:tblPr firstRow="1" bandRow="1">
                <a:tableStyleId>{21E4AEA4-8DFA-4A89-87EB-49C32662AFE0}</a:tableStyleId>
              </a:tblPr>
              <a:tblGrid>
                <a:gridCol w="1270000"/>
                <a:gridCol w="1270000"/>
                <a:gridCol w="1270000"/>
                <a:gridCol w="1270000"/>
                <a:gridCol w="1270000"/>
                <a:gridCol w="1270000"/>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NGP</a:t>
                      </a:r>
                      <a:endParaRPr lang="en-US" sz="1800" dirty="0"/>
                    </a:p>
                  </a:txBody>
                  <a:tcPr marT="45746" marB="45746">
                    <a:solidFill>
                      <a:srgbClr val="92D050"/>
                    </a:solidFill>
                  </a:tcPr>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NGP</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NGP</a:t>
                      </a:r>
                    </a:p>
                  </a:txBody>
                  <a:tcPr marT="45746" marB="45746">
                    <a:solidFill>
                      <a:srgbClr val="92D050"/>
                    </a:solidFill>
                  </a:tcPr>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531594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11-15/970r1</a:t>
            </a:r>
            <a:r>
              <a:rPr lang="en-US" altLang="en-US" sz="1800" b="0" dirty="0" smtClean="0"/>
              <a:t>).  </a:t>
            </a:r>
            <a:endParaRPr lang="en-US" altLang="en-US" sz="1800" b="0" dirty="0"/>
          </a:p>
          <a:p>
            <a:pPr algn="just">
              <a:spcBef>
                <a:spcPct val="20000"/>
              </a:spcBef>
              <a:buFontTx/>
              <a:buChar char="•"/>
            </a:pPr>
            <a:r>
              <a:rPr lang="en-US" altLang="en-US" sz="1800" b="0" dirty="0" smtClean="0">
                <a:solidFill>
                  <a:schemeClr val="tx1"/>
                </a:solidFill>
              </a:rPr>
              <a:t>Review CSD and PAR modifications coming from EC and </a:t>
            </a:r>
            <a:r>
              <a:rPr lang="en-US" altLang="en-US" sz="1800" b="0" dirty="0" err="1" smtClean="0">
                <a:solidFill>
                  <a:schemeClr val="tx1"/>
                </a:solidFill>
              </a:rPr>
              <a:t>NesCom</a:t>
            </a:r>
            <a:r>
              <a:rPr lang="en-US" altLang="en-US" sz="1800" b="0" dirty="0" smtClean="0">
                <a:solidFill>
                  <a:schemeClr val="tx1"/>
                </a:solidFill>
              </a:rPr>
              <a:t> approval process.</a:t>
            </a:r>
            <a:endParaRPr lang="en-US" altLang="en-US" sz="1800" b="0" dirty="0">
              <a:solidFill>
                <a:srgbClr val="FF33CC"/>
              </a:solidFill>
            </a:endParaRPr>
          </a:p>
          <a:p>
            <a:pPr>
              <a:spcBef>
                <a:spcPct val="20000"/>
              </a:spcBef>
              <a:buFontTx/>
              <a:buChar char="•"/>
            </a:pPr>
            <a:r>
              <a:rPr lang="en-US" altLang="en-US" sz="1800" b="0" dirty="0" smtClean="0"/>
              <a:t>Generate TG </a:t>
            </a:r>
            <a:r>
              <a:rPr lang="en-US" altLang="en-US" sz="1800" b="0" dirty="0"/>
              <a:t>officers </a:t>
            </a:r>
            <a:r>
              <a:rPr lang="en-US" altLang="en-US" sz="1800" b="0" dirty="0" smtClean="0"/>
              <a:t>recommendation for 802.11 chair </a:t>
            </a:r>
            <a:r>
              <a:rPr lang="en-US" altLang="en-US" sz="1800" b="0" dirty="0" smtClean="0">
                <a:solidFill>
                  <a:schemeClr val="tx1"/>
                </a:solidFill>
              </a:rPr>
              <a:t>approval</a:t>
            </a:r>
            <a:r>
              <a:rPr lang="en-US" altLang="en-US" sz="1800" b="0" dirty="0" smtClean="0"/>
              <a:t>.</a:t>
            </a:r>
            <a:endParaRPr lang="en-US" altLang="en-US" sz="1800" b="0" dirty="0"/>
          </a:p>
          <a:p>
            <a:pPr algn="just">
              <a:spcBef>
                <a:spcPct val="20000"/>
              </a:spcBef>
              <a:buFontTx/>
              <a:buChar char="•"/>
            </a:pPr>
            <a:r>
              <a:rPr lang="en-US" altLang="en-US" sz="1800" b="0" dirty="0" smtClean="0"/>
              <a:t>Review TG development process and  documentation.</a:t>
            </a:r>
          </a:p>
          <a:p>
            <a:pPr algn="just">
              <a:spcBef>
                <a:spcPct val="20000"/>
              </a:spcBef>
              <a:buFontTx/>
              <a:buChar char="•"/>
            </a:pPr>
            <a:r>
              <a:rPr lang="en-US" altLang="en-US" sz="1800" b="0" dirty="0" smtClean="0"/>
              <a:t>Responding to liaison letter from ATIS (Alliance for Telecommunication and Industry Solution). </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a:t>Continued development of the use case documents.</a:t>
            </a:r>
          </a:p>
          <a:p>
            <a:pPr lvl="1" algn="just">
              <a:spcBef>
                <a:spcPct val="20000"/>
              </a:spcBef>
              <a:buFontTx/>
              <a:buChar char="•"/>
            </a:pPr>
            <a:r>
              <a:rPr lang="en-US" altLang="en-US" sz="1600" dirty="0"/>
              <a:t>Problems statements</a:t>
            </a:r>
          </a:p>
          <a:p>
            <a:pPr lvl="1" algn="just">
              <a:spcBef>
                <a:spcPct val="20000"/>
              </a:spcBef>
              <a:buFontTx/>
              <a:buChar char="•"/>
            </a:pPr>
            <a:r>
              <a:rPr lang="en-US" altLang="en-US" sz="1600" dirty="0"/>
              <a:t>Channel models </a:t>
            </a:r>
          </a:p>
          <a:p>
            <a:pPr algn="just">
              <a:spcBef>
                <a:spcPct val="20000"/>
              </a:spcBef>
              <a:buFontTx/>
              <a:buChar char="•"/>
            </a:pPr>
            <a:r>
              <a:rPr lang="en-US" altLang="en-US" sz="1800" b="0" dirty="0" smtClean="0"/>
              <a:t>Schedule </a:t>
            </a:r>
            <a:r>
              <a:rPr lang="en-US" altLang="en-US" sz="1800" b="0" dirty="0"/>
              <a:t>teleconference times as needed</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771460346"/>
              </p:ext>
            </p:extLst>
          </p:nvPr>
        </p:nvGraphicFramePr>
        <p:xfrm>
          <a:off x="395536" y="1724994"/>
          <a:ext cx="8458200" cy="4497262"/>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11-15-1003</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smtClean="0"/>
                        <a:t>NGP Sep. 2015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465008">
                <a:tc>
                  <a:txBody>
                    <a:bodyPr/>
                    <a:lstStyle/>
                    <a:p>
                      <a:r>
                        <a:rPr lang="en-US" sz="1400" kern="1200" dirty="0" smtClean="0">
                          <a:solidFill>
                            <a:schemeClr val="dk1"/>
                          </a:solidFill>
                          <a:latin typeface="+mn-lt"/>
                          <a:ea typeface="+mn-ea"/>
                          <a:cs typeface="+mn-cs"/>
                        </a:rPr>
                        <a:t>11-15</a:t>
                      </a:r>
                      <a:r>
                        <a:rPr lang="en-US" sz="1400" kern="1200" baseline="0" dirty="0" smtClean="0">
                          <a:solidFill>
                            <a:schemeClr val="dk1"/>
                          </a:solidFill>
                          <a:latin typeface="+mn-lt"/>
                          <a:ea typeface="+mn-ea"/>
                          <a:cs typeface="+mn-cs"/>
                        </a:rPr>
                        <a:t>-</a:t>
                      </a:r>
                      <a:r>
                        <a:rPr lang="en-US" sz="1400" kern="1200" dirty="0" smtClean="0">
                          <a:solidFill>
                            <a:schemeClr val="dk1"/>
                          </a:solidFill>
                          <a:latin typeface="+mn-lt"/>
                          <a:ea typeface="+mn-ea"/>
                          <a:cs typeface="+mn-cs"/>
                        </a:rPr>
                        <a:t>992</a:t>
                      </a:r>
                      <a:endParaRPr lang="en-US" sz="1400" kern="1200" dirty="0">
                        <a:solidFill>
                          <a:schemeClr val="dk1"/>
                        </a:solidFill>
                        <a:latin typeface="+mn-lt"/>
                        <a:ea typeface="+mn-ea"/>
                        <a:cs typeface="+mn-cs"/>
                      </a:endParaRPr>
                    </a:p>
                  </a:txBody>
                  <a:tcPr marT="45712" marB="45712"/>
                </a:tc>
                <a:tc>
                  <a:txBody>
                    <a:bodyPr/>
                    <a:lstStyle/>
                    <a:p>
                      <a:r>
                        <a:rPr lang="en-US" sz="1500" kern="1200" dirty="0" smtClean="0">
                          <a:solidFill>
                            <a:schemeClr val="dk1"/>
                          </a:solidFill>
                          <a:latin typeface="+mn-lt"/>
                          <a:ea typeface="+mn-ea"/>
                          <a:cs typeface="+mn-cs"/>
                        </a:rPr>
                        <a:t>Jonathan</a:t>
                      </a:r>
                      <a:r>
                        <a:rPr lang="en-US" sz="1500" kern="1200" baseline="0" dirty="0" smtClean="0">
                          <a:solidFill>
                            <a:schemeClr val="dk1"/>
                          </a:solidFill>
                          <a:latin typeface="+mn-lt"/>
                          <a:ea typeface="+mn-ea"/>
                          <a:cs typeface="+mn-cs"/>
                        </a:rPr>
                        <a:t> Segev</a:t>
                      </a:r>
                      <a:endParaRPr lang="en-US" sz="15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kern="1200" dirty="0" smtClean="0">
                          <a:solidFill>
                            <a:schemeClr val="dk1"/>
                          </a:solidFill>
                          <a:latin typeface="+mn-lt"/>
                          <a:ea typeface="+mn-ea"/>
                          <a:cs typeface="+mn-cs"/>
                        </a:rPr>
                        <a:t>Liaison from ATIS on Emergency Location</a:t>
                      </a:r>
                    </a:p>
                  </a:txBody>
                  <a:tcPr marT="45712" marB="45712"/>
                </a:tc>
                <a:tc>
                  <a:txBody>
                    <a:bodyPr/>
                    <a:lstStyle/>
                    <a:p>
                      <a:r>
                        <a:rPr lang="en-US" sz="1500" kern="1200" dirty="0" smtClean="0">
                          <a:solidFill>
                            <a:schemeClr val="dk1"/>
                          </a:solidFill>
                          <a:latin typeface="+mn-lt"/>
                          <a:ea typeface="+mn-ea"/>
                          <a:cs typeface="+mn-cs"/>
                        </a:rPr>
                        <a:t>Review</a:t>
                      </a:r>
                      <a:r>
                        <a:rPr lang="en-US" sz="1500" kern="1200" baseline="0" dirty="0" smtClean="0">
                          <a:solidFill>
                            <a:schemeClr val="dk1"/>
                          </a:solidFill>
                          <a:latin typeface="+mn-lt"/>
                          <a:ea typeface="+mn-ea"/>
                          <a:cs typeface="+mn-cs"/>
                        </a:rPr>
                        <a:t> and response to liaison letter.</a:t>
                      </a:r>
                      <a:endParaRPr lang="en-US" sz="1500" kern="1200" dirty="0">
                        <a:solidFill>
                          <a:schemeClr val="dk1"/>
                        </a:solidFill>
                        <a:latin typeface="+mn-lt"/>
                        <a:ea typeface="+mn-ea"/>
                        <a:cs typeface="+mn-cs"/>
                      </a:endParaRPr>
                    </a:p>
                  </a:txBody>
                  <a:tcPr marT="45712" marB="45712"/>
                </a:tc>
              </a:tr>
              <a:tr h="4650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11-15-388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Brian Hart</a:t>
                      </a:r>
                    </a:p>
                  </a:txBody>
                  <a:tcPr marT="45712" marB="45712"/>
                </a:tc>
                <a:tc>
                  <a:txBody>
                    <a:bodyPr/>
                    <a:lstStyle/>
                    <a:p>
                      <a:r>
                        <a:rPr lang="en-US" sz="1500" dirty="0" smtClean="0"/>
                        <a:t>NGP Use Case Template</a:t>
                      </a:r>
                      <a:endParaRPr lang="en-US" sz="1500" dirty="0"/>
                    </a:p>
                  </a:txBody>
                  <a:tcPr marT="45712" marB="45712"/>
                </a:tc>
                <a:tc>
                  <a:txBody>
                    <a:bodyPr/>
                    <a:lstStyle/>
                    <a:p>
                      <a:r>
                        <a:rPr lang="en-US" sz="1500" dirty="0" smtClean="0"/>
                        <a:t>Use cases</a:t>
                      </a:r>
                      <a:endParaRPr lang="en-US" sz="1500" dirty="0"/>
                    </a:p>
                  </a:txBody>
                  <a:tcPr marT="45712" marB="45712"/>
                </a:tc>
              </a:tr>
              <a:tr h="152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11-15-0030</a:t>
                      </a:r>
                      <a:endParaRPr lang="en-US" sz="1400" kern="1200" dirty="0">
                        <a:solidFill>
                          <a:schemeClr val="dk1"/>
                        </a:solidFill>
                        <a:latin typeface="+mn-lt"/>
                        <a:ea typeface="+mn-ea"/>
                        <a:cs typeface="+mn-cs"/>
                      </a:endParaRPr>
                    </a:p>
                  </a:txBody>
                  <a:tcPr marT="45712" marB="45712"/>
                </a:tc>
                <a:tc>
                  <a:txBody>
                    <a:bodyPr/>
                    <a:lstStyle/>
                    <a:p>
                      <a:r>
                        <a:rPr lang="en-US" sz="1400" dirty="0" smtClean="0"/>
                        <a:t>Brian Hart</a:t>
                      </a:r>
                    </a:p>
                  </a:txBody>
                  <a:tcPr marT="45712" marB="45712"/>
                </a:tc>
                <a:tc>
                  <a:txBody>
                    <a:bodyPr/>
                    <a:lstStyle/>
                    <a:p>
                      <a:r>
                        <a:rPr lang="en-US" sz="1400" dirty="0" smtClean="0"/>
                        <a:t>NGP PAR </a:t>
                      </a:r>
                      <a:endParaRPr lang="en-US" sz="1400" dirty="0"/>
                    </a:p>
                  </a:txBody>
                  <a:tcPr marT="45712" marB="45712"/>
                </a:tc>
                <a:tc>
                  <a:txBody>
                    <a:bodyPr/>
                    <a:lstStyle/>
                    <a:p>
                      <a:r>
                        <a:rPr lang="en-US" sz="1400" dirty="0" smtClean="0"/>
                        <a:t>Review PAR</a:t>
                      </a:r>
                      <a:r>
                        <a:rPr lang="en-US" sz="1400" baseline="0" dirty="0" smtClean="0"/>
                        <a:t> post IEEE-SASB approval.</a:t>
                      </a:r>
                      <a:endParaRPr lang="en-US" sz="1400" dirty="0"/>
                    </a:p>
                  </a:txBody>
                  <a:tcPr marT="45712" marB="45712"/>
                </a:tc>
              </a:tr>
              <a:tr h="152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11-15-1154</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Edward Au</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TGaz</a:t>
                      </a:r>
                      <a:r>
                        <a:rPr lang="en-US" sz="1400" kern="1200" baseline="0" dirty="0" smtClean="0">
                          <a:solidFill>
                            <a:schemeClr val="dk1"/>
                          </a:solidFill>
                          <a:latin typeface="+mn-lt"/>
                          <a:ea typeface="+mn-ea"/>
                          <a:cs typeface="+mn-cs"/>
                        </a:rPr>
                        <a:t> development documentation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Program</a:t>
                      </a:r>
                      <a:r>
                        <a:rPr lang="en-US" sz="1400" kern="1200" baseline="0" dirty="0" smtClean="0">
                          <a:solidFill>
                            <a:schemeClr val="dk1"/>
                          </a:solidFill>
                          <a:latin typeface="+mn-lt"/>
                          <a:ea typeface="+mn-ea"/>
                          <a:cs typeface="+mn-cs"/>
                        </a:rPr>
                        <a:t> development process</a:t>
                      </a:r>
                      <a:endParaRPr lang="en-US" sz="1400" kern="1200" dirty="0">
                        <a:solidFill>
                          <a:schemeClr val="dk1"/>
                        </a:solidFill>
                        <a:latin typeface="+mn-lt"/>
                        <a:ea typeface="+mn-ea"/>
                        <a:cs typeface="+mn-cs"/>
                      </a:endParaRPr>
                    </a:p>
                  </a:txBody>
                  <a:tcPr marT="45712" marB="45712"/>
                </a:tc>
              </a:tr>
              <a:tr h="3876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11-15-1061</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Kare Agardh</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Further Use Cases for Next Generation Positioning</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cases</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11-15</a:t>
                      </a:r>
                      <a:endParaRPr lang="en-US" sz="1400" dirty="0"/>
                    </a:p>
                  </a:txBody>
                  <a:tcPr marT="45712" marB="45712"/>
                </a:tc>
                <a:tc>
                  <a:txBody>
                    <a:bodyPr/>
                    <a:lstStyle/>
                    <a:p>
                      <a:r>
                        <a:rPr lang="en-US" sz="1400" dirty="0" smtClean="0"/>
                        <a:t>Rolf De </a:t>
                      </a:r>
                      <a:r>
                        <a:rPr lang="en-US" sz="1400" dirty="0" err="1" smtClean="0"/>
                        <a:t>Vegt</a:t>
                      </a:r>
                      <a:endParaRPr lang="en-US" sz="1400" dirty="0" smtClean="0"/>
                    </a:p>
                  </a:txBody>
                  <a:tcPr marT="45712" marB="45712"/>
                </a:tc>
                <a:tc>
                  <a:txBody>
                    <a:bodyPr/>
                    <a:lstStyle/>
                    <a:p>
                      <a:r>
                        <a:rPr lang="en-US" sz="1400" dirty="0" smtClean="0"/>
                        <a:t>Spec</a:t>
                      </a:r>
                      <a:r>
                        <a:rPr lang="en-US" sz="1400" baseline="0" dirty="0" smtClean="0"/>
                        <a:t> Framework development process</a:t>
                      </a:r>
                      <a:endParaRPr lang="en-US" sz="1400" dirty="0"/>
                    </a:p>
                  </a:txBody>
                  <a:tcPr marT="45712" marB="45712"/>
                </a:tc>
                <a:tc>
                  <a:txBody>
                    <a:bodyPr/>
                    <a:lstStyle/>
                    <a:p>
                      <a:r>
                        <a:rPr lang="en-US" sz="1400" dirty="0" smtClean="0"/>
                        <a:t>Program development process</a:t>
                      </a:r>
                      <a:endParaRPr lang="en-US" sz="1400" dirty="0"/>
                    </a:p>
                  </a:txBody>
                  <a:tcPr marT="45712" marB="45712"/>
                </a:tc>
              </a:tr>
              <a:tr h="492360">
                <a:tc>
                  <a:txBody>
                    <a:bodyPr/>
                    <a:lstStyle/>
                    <a:p>
                      <a:r>
                        <a:rPr lang="en-US" sz="1400" dirty="0" smtClean="0"/>
                        <a:t>11-15-1159</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Xun</a:t>
                      </a:r>
                      <a:r>
                        <a:rPr lang="en-US" sz="1400" kern="1200" dirty="0" smtClean="0">
                          <a:solidFill>
                            <a:schemeClr val="dk1"/>
                          </a:solidFill>
                          <a:latin typeface="+mn-lt"/>
                          <a:ea typeface="+mn-ea"/>
                          <a:cs typeface="+mn-cs"/>
                        </a:rPr>
                        <a:t> Yang</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Underground Location Use Cases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cases</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11-15-907</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UAV use case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Agenda</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(0min</a:t>
            </a:r>
            <a:r>
              <a:rPr lang="en-US" altLang="en-US" sz="2000" b="0" dirty="0"/>
              <a:t>)</a:t>
            </a:r>
          </a:p>
          <a:p>
            <a:pPr algn="just">
              <a:spcBef>
                <a:spcPct val="20000"/>
              </a:spcBef>
              <a:buFontTx/>
              <a:buChar char="•"/>
            </a:pPr>
            <a:r>
              <a:rPr lang="en-US" altLang="en-US" sz="2000" b="0" dirty="0"/>
              <a:t>Agenda Setting (4min</a:t>
            </a:r>
            <a:r>
              <a:rPr lang="en-US" altLang="en-US" sz="2000" b="0" dirty="0" smtClean="0"/>
              <a:t>)</a:t>
            </a:r>
          </a:p>
          <a:p>
            <a:pPr algn="just">
              <a:spcBef>
                <a:spcPct val="20000"/>
              </a:spcBef>
              <a:buFontTx/>
              <a:buChar char="•"/>
            </a:pPr>
            <a:r>
              <a:rPr lang="en-US" altLang="en-US" sz="2000" b="0" dirty="0" smtClean="0"/>
              <a:t>Approval of previous meeting minutes (3min - Chair)</a:t>
            </a:r>
            <a:endParaRPr lang="en-US" altLang="en-US" sz="2000" b="0" dirty="0"/>
          </a:p>
          <a:p>
            <a:pPr algn="just">
              <a:spcBef>
                <a:spcPct val="20000"/>
              </a:spcBef>
              <a:buFontTx/>
              <a:buChar char="•"/>
            </a:pPr>
            <a:r>
              <a:rPr lang="en-US" altLang="en-US" sz="2000" b="0" dirty="0" smtClean="0"/>
              <a:t>Review changes from PAR approval process (15min – Brian H.)</a:t>
            </a:r>
            <a:endParaRPr lang="en-US" altLang="en-US" sz="2000" b="0" dirty="0">
              <a:solidFill>
                <a:srgbClr val="FF33CC"/>
              </a:solidFill>
            </a:endParaRPr>
          </a:p>
          <a:p>
            <a:pPr algn="just">
              <a:spcBef>
                <a:spcPct val="20000"/>
              </a:spcBef>
              <a:buFontTx/>
              <a:buChar char="•"/>
            </a:pPr>
            <a:r>
              <a:rPr lang="en-US" altLang="en-US" sz="2000" b="0" dirty="0" smtClean="0"/>
              <a:t>Closing the call for nominees for Task Group chair and nominees </a:t>
            </a:r>
            <a:r>
              <a:rPr lang="en-US" altLang="en-US" sz="2000" b="0" dirty="0"/>
              <a:t>presentation (</a:t>
            </a:r>
            <a:r>
              <a:rPr lang="en-US" altLang="en-US" sz="2000" b="0" dirty="0" smtClean="0"/>
              <a:t>10min – Chair/nominees).</a:t>
            </a:r>
            <a:endParaRPr lang="en-US" altLang="en-US" sz="2000" b="0" dirty="0"/>
          </a:p>
          <a:p>
            <a:pPr algn="just">
              <a:spcBef>
                <a:spcPct val="20000"/>
              </a:spcBef>
              <a:buFontTx/>
              <a:buChar char="•"/>
            </a:pPr>
            <a:r>
              <a:rPr lang="en-US" altLang="en-US" sz="2000" b="0" dirty="0" smtClean="0"/>
              <a:t>Review and adopt NGP SG updated use case document (30min – Brian H.)</a:t>
            </a:r>
          </a:p>
          <a:p>
            <a:pPr algn="just">
              <a:spcBef>
                <a:spcPct val="20000"/>
              </a:spcBef>
              <a:buFontTx/>
              <a:buChar char="•"/>
            </a:pPr>
            <a:r>
              <a:rPr lang="en-US" altLang="en-US" sz="2000" b="0" dirty="0" err="1"/>
              <a:t>TGaz</a:t>
            </a:r>
            <a:r>
              <a:rPr lang="en-US" altLang="en-US" sz="2000" b="0" dirty="0"/>
              <a:t> development </a:t>
            </a:r>
            <a:r>
              <a:rPr lang="en-US" altLang="en-US" sz="2000" b="0" dirty="0" smtClean="0"/>
              <a:t>documentation (30min – Edward A.)</a:t>
            </a:r>
          </a:p>
          <a:p>
            <a:pPr algn="just">
              <a:spcBef>
                <a:spcPct val="20000"/>
              </a:spcBef>
              <a:buFontTx/>
              <a:buChar char="•"/>
            </a:pPr>
            <a:r>
              <a:rPr lang="en-US" altLang="en-US" sz="2000" b="0" dirty="0" smtClean="0"/>
              <a:t>Further </a:t>
            </a:r>
            <a:r>
              <a:rPr lang="en-US" altLang="en-US" sz="2000" b="0" dirty="0"/>
              <a:t>Use Cases for Next Generation </a:t>
            </a:r>
            <a:r>
              <a:rPr lang="en-US" altLang="en-US" sz="2000" b="0" dirty="0" smtClean="0"/>
              <a:t>Positioning (30min – Kare A. As time permits)</a:t>
            </a:r>
            <a:endParaRPr lang="en-US" altLang="en-US" sz="2000" b="0" dirty="0"/>
          </a:p>
          <a:p>
            <a:pPr algn="just">
              <a:spcBef>
                <a:spcPct val="20000"/>
              </a:spcBef>
              <a:buFontTx/>
              <a:buChar char="•"/>
            </a:pPr>
            <a:r>
              <a:rPr lang="en-US" altLang="en-US" sz="2000" b="0" dirty="0" smtClean="0"/>
              <a:t>Recess</a:t>
            </a:r>
            <a:endParaRPr lang="en-US" altLang="en-US" sz="1800" dirty="0"/>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88711747"/>
              </p:ext>
            </p:extLst>
          </p:nvPr>
        </p:nvGraphicFramePr>
        <p:xfrm>
          <a:off x="656785" y="2420888"/>
          <a:ext cx="7772404" cy="2936018"/>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11-15/1003</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smtClean="0"/>
                        <a:t>Next Gen.</a:t>
                      </a:r>
                      <a:r>
                        <a:rPr lang="en-US" sz="1500" baseline="0" dirty="0" smtClean="0"/>
                        <a:t> Positioning </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5486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11-15-388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Brian</a:t>
                      </a:r>
                      <a:r>
                        <a:rPr lang="en-US" sz="1500" baseline="0" dirty="0" smtClean="0"/>
                        <a:t> Hart</a:t>
                      </a:r>
                      <a:endParaRPr lang="en-US" sz="1500" dirty="0" smtClean="0"/>
                    </a:p>
                  </a:txBody>
                  <a:tcPr marT="45712" marB="45712"/>
                </a:tc>
                <a:tc>
                  <a:txBody>
                    <a:bodyPr/>
                    <a:lstStyle/>
                    <a:p>
                      <a:r>
                        <a:rPr lang="en-US" sz="1500" dirty="0" smtClean="0"/>
                        <a:t>NGP Use Case Template</a:t>
                      </a:r>
                      <a:endParaRPr lang="en-US" sz="1500" dirty="0"/>
                    </a:p>
                  </a:txBody>
                  <a:tcPr marT="45712" marB="45712"/>
                </a:tc>
                <a:tc>
                  <a:txBody>
                    <a:bodyPr/>
                    <a:lstStyle/>
                    <a:p>
                      <a:r>
                        <a:rPr lang="en-US" sz="1500" dirty="0" smtClean="0"/>
                        <a:t>Use case</a:t>
                      </a:r>
                      <a:endParaRPr lang="en-US" sz="15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11-15-0030</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Brian Hart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PAR document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PAR</a:t>
                      </a:r>
                      <a:endParaRPr lang="en-US" sz="1400" kern="1200" dirty="0">
                        <a:solidFill>
                          <a:schemeClr val="dk1"/>
                        </a:solidFill>
                        <a:latin typeface="+mn-lt"/>
                        <a:ea typeface="+mn-ea"/>
                        <a:cs typeface="+mn-cs"/>
                      </a:endParaRPr>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11-15-1154</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Edward Au</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TGaz</a:t>
                      </a:r>
                      <a:r>
                        <a:rPr lang="en-US" sz="1400" kern="1200" baseline="0" dirty="0" smtClean="0">
                          <a:solidFill>
                            <a:schemeClr val="dk1"/>
                          </a:solidFill>
                          <a:latin typeface="+mn-lt"/>
                          <a:ea typeface="+mn-ea"/>
                          <a:cs typeface="+mn-cs"/>
                        </a:rPr>
                        <a:t> development documentation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Program</a:t>
                      </a:r>
                      <a:r>
                        <a:rPr lang="en-US" sz="1400" kern="1200" baseline="0" dirty="0" smtClean="0">
                          <a:solidFill>
                            <a:schemeClr val="dk1"/>
                          </a:solidFill>
                          <a:latin typeface="+mn-lt"/>
                          <a:ea typeface="+mn-ea"/>
                          <a:cs typeface="+mn-cs"/>
                        </a:rPr>
                        <a:t> development process</a:t>
                      </a:r>
                      <a:endParaRPr lang="en-US" sz="1400" kern="1200" dirty="0">
                        <a:solidFill>
                          <a:schemeClr val="dk1"/>
                        </a:solidFill>
                        <a:latin typeface="+mn-lt"/>
                        <a:ea typeface="+mn-ea"/>
                        <a:cs typeface="+mn-cs"/>
                      </a:endParaRPr>
                    </a:p>
                  </a:txBody>
                  <a:tcPr marT="45712" marB="45712"/>
                </a:tc>
              </a:tr>
              <a:tr h="5486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11-15-1061</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Kare Agardh</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Further Use Cases for Next Generation Positioning</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3560214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Preference</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dirty="0" smtClean="0"/>
              <a:t>For the development of </a:t>
            </a:r>
            <a:r>
              <a:rPr lang="en-US" dirty="0" err="1" smtClean="0"/>
              <a:t>TGaz</a:t>
            </a:r>
            <a:r>
              <a:rPr lang="en-US" dirty="0" smtClean="0"/>
              <a:t> amendment we prefer the following documents to be used:</a:t>
            </a:r>
          </a:p>
          <a:p>
            <a:pPr marL="457200" indent="-457200">
              <a:buAutoNum type="arabicPeriod"/>
            </a:pPr>
            <a:r>
              <a:rPr lang="en-US" dirty="0" smtClean="0"/>
              <a:t>Usage model/use case document </a:t>
            </a:r>
          </a:p>
          <a:p>
            <a:pPr marL="457200" indent="-457200">
              <a:buAutoNum type="arabicPeriod"/>
            </a:pPr>
            <a:r>
              <a:rPr lang="en-US" dirty="0" smtClean="0"/>
              <a:t>Functional requirement </a:t>
            </a:r>
          </a:p>
          <a:p>
            <a:pPr marL="457200" indent="-457200">
              <a:buAutoNum type="arabicPeriod"/>
            </a:pPr>
            <a:r>
              <a:rPr lang="en-US" dirty="0" smtClean="0"/>
              <a:t>Specification framework</a:t>
            </a:r>
          </a:p>
          <a:p>
            <a:pPr marL="457200" indent="-457200">
              <a:buAutoNum type="arabicPeriod"/>
            </a:pPr>
            <a:r>
              <a:rPr lang="en-US" dirty="0" smtClean="0"/>
              <a:t>Channel model</a:t>
            </a:r>
          </a:p>
          <a:p>
            <a:pPr marL="0" indent="0"/>
            <a:r>
              <a:rPr lang="en-US" dirty="0" smtClean="0"/>
              <a:t>D1: 23		D2: 19 	D3: 19 	D4: 10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629699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t>
            </a:r>
            <a:r>
              <a:rPr lang="en-US" altLang="en-US" dirty="0" err="1" smtClean="0">
                <a:solidFill>
                  <a:srgbClr val="0000FF"/>
                </a:solidFill>
                <a:cs typeface="Times New Roman" panose="02020603050405020304" pitchFamily="18" charset="0"/>
              </a:rPr>
              <a:t>az</a:t>
            </a:r>
            <a:r>
              <a:rPr lang="en-US" altLang="en-US" dirty="0" smtClean="0">
                <a:solidFill>
                  <a:srgbClr val="0000FF"/>
                </a:solidFill>
                <a:cs typeface="Times New Roman" panose="02020603050405020304" pitchFamily="18" charset="0"/>
              </a:rPr>
              <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Bangkok	, Thailand</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Sep. 13</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-18</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a:t>
            </a:r>
            <a:r>
              <a:rPr lang="en-US" altLang="en-US" sz="3600" dirty="0">
                <a:cs typeface="Times New Roman" panose="02020603050405020304" pitchFamily="18" charset="0"/>
              </a:rPr>
              <a:t>, 2015</a:t>
            </a:r>
          </a:p>
          <a:p>
            <a:pPr algn="ctr">
              <a:lnSpc>
                <a:spcPct val="90000"/>
              </a:lnSpc>
              <a:buFontTx/>
              <a:buNone/>
            </a:pPr>
            <a:endParaRPr lang="en-US" altLang="en-US" dirty="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Chair pro-tem: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a:t>
            </a:r>
            <a:r>
              <a:rPr lang="en-US" altLang="en-US" b="0" dirty="0">
                <a:cs typeface="Times New Roman" panose="02020603050405020304" pitchFamily="18" charset="0"/>
              </a:rPr>
              <a:t>)</a:t>
            </a:r>
          </a:p>
          <a:p>
            <a:pPr algn="ctr">
              <a:lnSpc>
                <a:spcPct val="90000"/>
              </a:lnSpc>
              <a:buFontTx/>
              <a:buNone/>
            </a:pPr>
            <a:r>
              <a:rPr lang="en-US" altLang="en-US" dirty="0" smtClean="0">
                <a:cs typeface="Times New Roman" panose="02020603050405020304" pitchFamily="18" charset="0"/>
              </a:rPr>
              <a:t>Secretary pro-tem</a:t>
            </a:r>
            <a:r>
              <a:rPr lang="en-US" altLang="en-US" b="0" dirty="0" smtClean="0">
                <a:cs typeface="Times New Roman" panose="02020603050405020304" pitchFamily="18" charset="0"/>
              </a:rPr>
              <a:t>: </a:t>
            </a:r>
            <a:r>
              <a:rPr lang="en-US" b="0" dirty="0"/>
              <a:t>Zhou Lan </a:t>
            </a:r>
            <a:r>
              <a:rPr lang="en-US" altLang="en-US" b="0" dirty="0" smtClean="0">
                <a:cs typeface="Times New Roman" panose="02020603050405020304" pitchFamily="18" charset="0"/>
              </a:rPr>
              <a:t> </a:t>
            </a:r>
            <a:r>
              <a:rPr lang="en-US" altLang="en-US"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b="0" dirty="0">
                <a:cs typeface="Times New Roman" panose="02020603050405020304" pitchFamily="18" charset="0"/>
              </a:rPr>
              <a:t>)</a:t>
            </a:r>
            <a:endParaRPr lang="en-US" altLang="en-US" sz="14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Adopting Use Case document baseline</a:t>
            </a:r>
            <a:endParaRPr lang="en-US" dirty="0"/>
          </a:p>
        </p:txBody>
      </p:sp>
      <p:sp>
        <p:nvSpPr>
          <p:cNvPr id="3" name="Content Placeholder 2"/>
          <p:cNvSpPr>
            <a:spLocks noGrp="1"/>
          </p:cNvSpPr>
          <p:nvPr>
            <p:ph idx="1"/>
          </p:nvPr>
        </p:nvSpPr>
        <p:spPr>
          <a:xfrm>
            <a:off x="685800" y="1751014"/>
            <a:ext cx="7770813" cy="4343400"/>
          </a:xfrm>
        </p:spPr>
        <p:txBody>
          <a:bodyPr/>
          <a:lstStyle/>
          <a:p>
            <a:r>
              <a:rPr lang="en-US" dirty="0" smtClean="0"/>
              <a:t>Use case document </a:t>
            </a:r>
            <a:r>
              <a:rPr lang="en-US" altLang="en-US" b="0" dirty="0" smtClean="0"/>
              <a:t>(</a:t>
            </a:r>
            <a:r>
              <a:rPr lang="en-US" sz="1800" u="sng" dirty="0">
                <a:hlinkClick r:id="rId2"/>
              </a:rPr>
              <a:t>https://</a:t>
            </a:r>
            <a:r>
              <a:rPr lang="en-US" sz="1800" u="sng" dirty="0" smtClean="0">
                <a:hlinkClick r:id="rId2"/>
              </a:rPr>
              <a:t>mentor.ieee.org/802.11/dcn/15/11-15-0388-01-0ngp-ngp-use-case-template.pptx</a:t>
            </a:r>
            <a:r>
              <a:rPr lang="en-US" altLang="en-US" b="0" dirty="0" smtClean="0"/>
              <a:t>) </a:t>
            </a:r>
            <a:r>
              <a:rPr lang="en-US" altLang="en-US" dirty="0" smtClean="0"/>
              <a:t>dated August 29</a:t>
            </a:r>
            <a:r>
              <a:rPr lang="en-US" altLang="en-US" baseline="30000" dirty="0" smtClean="0"/>
              <a:t>th</a:t>
            </a:r>
            <a:r>
              <a:rPr lang="en-US" altLang="en-US" dirty="0" smtClean="0"/>
              <a:t> .</a:t>
            </a:r>
          </a:p>
          <a:p>
            <a:pPr marL="0" indent="0">
              <a:buNone/>
            </a:pPr>
            <a:endParaRPr lang="en-US" altLang="en-US" dirty="0"/>
          </a:p>
          <a:p>
            <a:pPr marL="0" indent="0">
              <a:buNone/>
            </a:pPr>
            <a:r>
              <a:rPr lang="en-US" altLang="en-US" dirty="0"/>
              <a:t>Motion:</a:t>
            </a:r>
          </a:p>
          <a:p>
            <a:pPr marL="0" indent="0">
              <a:buNone/>
            </a:pPr>
            <a:r>
              <a:rPr lang="en-US" altLang="en-US" dirty="0"/>
              <a:t>We approve document </a:t>
            </a:r>
            <a:r>
              <a:rPr lang="en-US" altLang="en-US" dirty="0" smtClean="0"/>
              <a:t>11-15/0388r01 </a:t>
            </a:r>
            <a:r>
              <a:rPr lang="en-US" altLang="en-US" dirty="0"/>
              <a:t>as our </a:t>
            </a:r>
            <a:r>
              <a:rPr lang="en-US" altLang="en-US" dirty="0" smtClean="0"/>
              <a:t>working draft baseline for the TG use case document. </a:t>
            </a:r>
          </a:p>
          <a:p>
            <a:pPr marL="0" indent="0">
              <a:buNone/>
            </a:pPr>
            <a:r>
              <a:rPr lang="en-US" altLang="en-US" dirty="0" smtClean="0"/>
              <a:t>Move: Brian Hart</a:t>
            </a:r>
            <a:endParaRPr lang="en-US" altLang="en-US" dirty="0"/>
          </a:p>
          <a:p>
            <a:pPr marL="0" indent="0">
              <a:buNone/>
            </a:pPr>
            <a:r>
              <a:rPr lang="en-US" altLang="en-US" dirty="0"/>
              <a:t>2</a:t>
            </a:r>
            <a:r>
              <a:rPr lang="en-US" altLang="en-US" baseline="30000" dirty="0"/>
              <a:t>nd</a:t>
            </a:r>
            <a:r>
              <a:rPr lang="en-US" altLang="en-US" dirty="0" smtClean="0"/>
              <a:t>: Ganesh Venkatesan </a:t>
            </a:r>
            <a:endParaRPr lang="en-US" altLang="en-US" dirty="0"/>
          </a:p>
          <a:p>
            <a:pPr marL="0" indent="0">
              <a:buNone/>
            </a:pPr>
            <a:r>
              <a:rPr lang="en-US" altLang="en-US" dirty="0" smtClean="0"/>
              <a:t>Y</a:t>
            </a:r>
            <a:r>
              <a:rPr lang="en-US" altLang="en-US" dirty="0"/>
              <a:t>: </a:t>
            </a:r>
            <a:r>
              <a:rPr lang="en-US" altLang="en-US" dirty="0" smtClean="0"/>
              <a:t>unanimous consent</a:t>
            </a:r>
            <a:r>
              <a:rPr lang="en-US" altLang="en-US" dirty="0"/>
              <a:t>	</a:t>
            </a:r>
            <a:r>
              <a:rPr lang="en-US" altLang="en-US" dirty="0" smtClean="0"/>
              <a:t>	N</a:t>
            </a:r>
            <a:r>
              <a:rPr lang="en-US" altLang="en-US" dirty="0"/>
              <a:t>: 	</a:t>
            </a:r>
            <a:r>
              <a:rPr lang="en-US" altLang="en-US" dirty="0" smtClean="0"/>
              <a:t>	A</a:t>
            </a:r>
            <a:r>
              <a:rPr lang="en-US" altLang="en-US" dirty="0"/>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14695076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Preference</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dirty="0" smtClean="0"/>
              <a:t>For the development of </a:t>
            </a:r>
            <a:r>
              <a:rPr lang="en-US" dirty="0" err="1" smtClean="0"/>
              <a:t>TGaz</a:t>
            </a:r>
            <a:r>
              <a:rPr lang="en-US" dirty="0" smtClean="0"/>
              <a:t> amendment we prefer the following documents to be used:</a:t>
            </a:r>
          </a:p>
          <a:p>
            <a:pPr marL="457200" indent="-457200">
              <a:buAutoNum type="arabicPeriod"/>
            </a:pPr>
            <a:r>
              <a:rPr lang="en-US" dirty="0" smtClean="0"/>
              <a:t>Usage model/use case document </a:t>
            </a:r>
          </a:p>
          <a:p>
            <a:pPr marL="457200" indent="-457200">
              <a:buAutoNum type="arabicPeriod"/>
            </a:pPr>
            <a:r>
              <a:rPr lang="en-US" dirty="0" smtClean="0"/>
              <a:t>Functional requirement </a:t>
            </a:r>
          </a:p>
          <a:p>
            <a:pPr marL="457200" indent="-457200">
              <a:buAutoNum type="arabicPeriod"/>
            </a:pPr>
            <a:r>
              <a:rPr lang="en-US" dirty="0" smtClean="0"/>
              <a:t>Specification framework</a:t>
            </a:r>
          </a:p>
          <a:p>
            <a:pPr marL="457200" indent="-457200">
              <a:buAutoNum type="arabicPeriod"/>
            </a:pPr>
            <a:r>
              <a:rPr lang="en-US" dirty="0" smtClean="0"/>
              <a:t>Channel model</a:t>
            </a:r>
          </a:p>
          <a:p>
            <a:pPr marL="0" indent="0"/>
            <a:r>
              <a:rPr lang="en-US" dirty="0" smtClean="0"/>
              <a:t>D1:Y: N:A: 23-0-0	D2:21-0-3  D3: 21-0-3	D4: 10-1-11</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2162182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 development preference</a:t>
            </a:r>
            <a:endParaRPr lang="en-US" dirty="0"/>
          </a:p>
        </p:txBody>
      </p:sp>
      <p:sp>
        <p:nvSpPr>
          <p:cNvPr id="3" name="Content Placeholder 2"/>
          <p:cNvSpPr>
            <a:spLocks noGrp="1"/>
          </p:cNvSpPr>
          <p:nvPr>
            <p:ph idx="1"/>
          </p:nvPr>
        </p:nvSpPr>
        <p:spPr/>
        <p:txBody>
          <a:bodyPr/>
          <a:lstStyle/>
          <a:p>
            <a:r>
              <a:rPr lang="en-US" dirty="0" smtClean="0"/>
              <a:t>Motion</a:t>
            </a:r>
          </a:p>
          <a:p>
            <a:r>
              <a:rPr lang="en-US" dirty="0" err="1" smtClean="0"/>
              <a:t>TGaz</a:t>
            </a:r>
            <a:r>
              <a:rPr lang="en-US" dirty="0" smtClean="0"/>
              <a:t> will use at least the following documents to develop the amendment text:</a:t>
            </a:r>
          </a:p>
          <a:p>
            <a:pPr marL="457200" indent="-457200">
              <a:buAutoNum type="arabicPeriod"/>
            </a:pPr>
            <a:r>
              <a:rPr lang="en-US" dirty="0" smtClean="0"/>
              <a:t>Usage model/use case document </a:t>
            </a:r>
          </a:p>
          <a:p>
            <a:pPr marL="457200" indent="-457200">
              <a:buAutoNum type="arabicPeriod"/>
            </a:pPr>
            <a:r>
              <a:rPr lang="en-US" dirty="0" smtClean="0"/>
              <a:t>Functional requirement </a:t>
            </a:r>
          </a:p>
          <a:p>
            <a:pPr marL="457200" indent="-457200">
              <a:buAutoNum type="arabicPeriod"/>
            </a:pPr>
            <a:r>
              <a:rPr lang="en-US" dirty="0" smtClean="0"/>
              <a:t>Specification framework</a:t>
            </a:r>
          </a:p>
          <a:p>
            <a:pPr marL="0" indent="0"/>
            <a:r>
              <a:rPr lang="en-US" dirty="0" smtClean="0"/>
              <a:t>Move: Edward Au</a:t>
            </a:r>
          </a:p>
          <a:p>
            <a:pPr marL="0" indent="0"/>
            <a:r>
              <a:rPr lang="en-US" dirty="0" smtClean="0"/>
              <a:t>2</a:t>
            </a:r>
            <a:r>
              <a:rPr lang="en-US" baseline="30000" dirty="0" smtClean="0"/>
              <a:t>nd</a:t>
            </a:r>
            <a:r>
              <a:rPr lang="en-US" dirty="0" smtClean="0"/>
              <a:t>: Bill Carney </a:t>
            </a:r>
          </a:p>
          <a:p>
            <a:pPr marL="0" indent="0"/>
            <a:r>
              <a:rPr lang="en-US" dirty="0" smtClean="0"/>
              <a:t>Results: 15 – 0 – 3</a:t>
            </a:r>
          </a:p>
          <a:p>
            <a:pPr marL="0" indent="0"/>
            <a:r>
              <a:rPr lang="en-US" dirty="0" smtClean="0"/>
              <a:t>Motion passes.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28023294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Agenda</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Generating TG chair recommendation for WG chair </a:t>
            </a:r>
            <a:r>
              <a:rPr lang="en-US" altLang="en-US" sz="2000" b="0" dirty="0" smtClean="0">
                <a:solidFill>
                  <a:schemeClr val="tx1"/>
                </a:solidFill>
              </a:rPr>
              <a:t>approval (10min).</a:t>
            </a:r>
            <a:endParaRPr lang="en-US" altLang="en-US" sz="2000" b="0" dirty="0" smtClean="0"/>
          </a:p>
          <a:p>
            <a:pPr algn="just">
              <a:spcBef>
                <a:spcPct val="20000"/>
              </a:spcBef>
              <a:buFontTx/>
              <a:buChar char="•"/>
            </a:pPr>
            <a:r>
              <a:rPr lang="en-US" altLang="en-US" sz="2000" b="0" dirty="0" smtClean="0"/>
              <a:t>Review and respond to liaison letter form ATIS (45min).</a:t>
            </a:r>
            <a:endParaRPr lang="en-US" altLang="en-US" sz="2000" b="0" dirty="0" smtClean="0">
              <a:solidFill>
                <a:srgbClr val="FF33CC"/>
              </a:solidFill>
            </a:endParaRPr>
          </a:p>
          <a:p>
            <a:pPr algn="just">
              <a:spcBef>
                <a:spcPct val="20000"/>
              </a:spcBef>
              <a:buFontTx/>
              <a:buChar char="•"/>
            </a:pPr>
            <a:r>
              <a:rPr lang="en-US" altLang="en-US" sz="2000" b="0" dirty="0" smtClean="0"/>
              <a:t>Presentations to inform the group on use cases, process, timelines (55min)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878155428"/>
              </p:ext>
            </p:extLst>
          </p:nvPr>
        </p:nvGraphicFramePr>
        <p:xfrm>
          <a:off x="656785" y="2420888"/>
          <a:ext cx="7772404" cy="3454160"/>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11-15/1003</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smtClean="0"/>
                        <a:t>Next Gen.</a:t>
                      </a:r>
                      <a:r>
                        <a:rPr lang="en-US" sz="1500" baseline="0" dirty="0" smtClean="0"/>
                        <a:t> Positioning </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401480">
                <a:tc>
                  <a:txBody>
                    <a:bodyPr/>
                    <a:lstStyle/>
                    <a:p>
                      <a:r>
                        <a:rPr lang="en-US" sz="1500" kern="1200" dirty="0" smtClean="0">
                          <a:solidFill>
                            <a:schemeClr val="dk1"/>
                          </a:solidFill>
                          <a:latin typeface="+mn-lt"/>
                          <a:ea typeface="+mn-ea"/>
                          <a:cs typeface="+mn-cs"/>
                        </a:rPr>
                        <a:t>11-15/1003</a:t>
                      </a:r>
                      <a:endParaRPr lang="en-US" sz="1500" kern="1200" dirty="0">
                        <a:solidFill>
                          <a:schemeClr val="dk1"/>
                        </a:solidFill>
                        <a:latin typeface="+mn-lt"/>
                        <a:ea typeface="+mn-ea"/>
                        <a:cs typeface="+mn-cs"/>
                      </a:endParaRPr>
                    </a:p>
                  </a:txBody>
                  <a:tcPr marT="45712" marB="45712"/>
                </a:tc>
                <a:tc>
                  <a:txBody>
                    <a:bodyPr/>
                    <a:lstStyle/>
                    <a:p>
                      <a:r>
                        <a:rPr lang="en-US" sz="1500" kern="1200" dirty="0" smtClean="0">
                          <a:solidFill>
                            <a:schemeClr val="dk1"/>
                          </a:solidFill>
                          <a:latin typeface="+mn-lt"/>
                          <a:ea typeface="+mn-ea"/>
                          <a:cs typeface="+mn-cs"/>
                        </a:rPr>
                        <a:t>Jonathan</a:t>
                      </a:r>
                      <a:r>
                        <a:rPr lang="en-US" sz="1500" kern="1200" baseline="0" dirty="0" smtClean="0">
                          <a:solidFill>
                            <a:schemeClr val="dk1"/>
                          </a:solidFill>
                          <a:latin typeface="+mn-lt"/>
                          <a:ea typeface="+mn-ea"/>
                          <a:cs typeface="+mn-cs"/>
                        </a:rPr>
                        <a:t> Segev</a:t>
                      </a:r>
                      <a:endParaRPr lang="en-US" sz="15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kern="1200" dirty="0" smtClean="0">
                          <a:solidFill>
                            <a:schemeClr val="dk1"/>
                          </a:solidFill>
                          <a:latin typeface="+mn-lt"/>
                          <a:ea typeface="+mn-ea"/>
                          <a:cs typeface="+mn-cs"/>
                        </a:rPr>
                        <a:t>Approval of meeting minutes</a:t>
                      </a:r>
                    </a:p>
                  </a:txBody>
                  <a:tcPr marT="45712" marB="45712"/>
                </a:tc>
                <a:tc>
                  <a:txBody>
                    <a:bodyPr/>
                    <a:lstStyle/>
                    <a:p>
                      <a:r>
                        <a:rPr lang="en-US" sz="1500" kern="1200" dirty="0" smtClean="0">
                          <a:solidFill>
                            <a:schemeClr val="dk1"/>
                          </a:solidFill>
                          <a:latin typeface="+mn-lt"/>
                          <a:ea typeface="+mn-ea"/>
                          <a:cs typeface="+mn-cs"/>
                        </a:rPr>
                        <a:t>Review</a:t>
                      </a:r>
                      <a:r>
                        <a:rPr lang="en-US" sz="1500" kern="1200" baseline="0" dirty="0" smtClean="0">
                          <a:solidFill>
                            <a:schemeClr val="dk1"/>
                          </a:solidFill>
                          <a:latin typeface="+mn-lt"/>
                          <a:ea typeface="+mn-ea"/>
                          <a:cs typeface="+mn-cs"/>
                        </a:rPr>
                        <a:t> and respond to liaison letter.</a:t>
                      </a:r>
                      <a:endParaRPr lang="en-US" sz="1500" kern="1200" dirty="0">
                        <a:solidFill>
                          <a:schemeClr val="dk1"/>
                        </a:solidFill>
                        <a:latin typeface="+mn-lt"/>
                        <a:ea typeface="+mn-ea"/>
                        <a:cs typeface="+mn-cs"/>
                      </a:endParaRPr>
                    </a:p>
                  </a:txBody>
                  <a:tcPr marT="45712" marB="45712"/>
                </a:tc>
              </a:tr>
              <a:tr h="548621">
                <a:tc>
                  <a:txBody>
                    <a:bodyPr/>
                    <a:lstStyle/>
                    <a:p>
                      <a:r>
                        <a:rPr lang="en-US" sz="1500" kern="1200" dirty="0" smtClean="0">
                          <a:solidFill>
                            <a:schemeClr val="dk1"/>
                          </a:solidFill>
                          <a:latin typeface="+mn-lt"/>
                          <a:ea typeface="+mn-ea"/>
                          <a:cs typeface="+mn-cs"/>
                        </a:rPr>
                        <a:t>11-15/992</a:t>
                      </a:r>
                      <a:endParaRPr lang="en-US" sz="1500" kern="1200" dirty="0">
                        <a:solidFill>
                          <a:schemeClr val="dk1"/>
                        </a:solidFill>
                        <a:latin typeface="+mn-lt"/>
                        <a:ea typeface="+mn-ea"/>
                        <a:cs typeface="+mn-cs"/>
                      </a:endParaRPr>
                    </a:p>
                  </a:txBody>
                  <a:tcPr marT="45712" marB="45712"/>
                </a:tc>
                <a:tc>
                  <a:txBody>
                    <a:bodyPr/>
                    <a:lstStyle/>
                    <a:p>
                      <a:r>
                        <a:rPr lang="en-US" sz="1500" kern="1200" dirty="0" smtClean="0">
                          <a:solidFill>
                            <a:schemeClr val="dk1"/>
                          </a:solidFill>
                          <a:latin typeface="+mn-lt"/>
                          <a:ea typeface="+mn-ea"/>
                          <a:cs typeface="+mn-cs"/>
                        </a:rPr>
                        <a:t>Jonathan</a:t>
                      </a:r>
                      <a:r>
                        <a:rPr lang="en-US" sz="1500" kern="1200" baseline="0" dirty="0" smtClean="0">
                          <a:solidFill>
                            <a:schemeClr val="dk1"/>
                          </a:solidFill>
                          <a:latin typeface="+mn-lt"/>
                          <a:ea typeface="+mn-ea"/>
                          <a:cs typeface="+mn-cs"/>
                        </a:rPr>
                        <a:t> Segev</a:t>
                      </a:r>
                      <a:endParaRPr lang="en-US" sz="15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kern="1200" dirty="0" smtClean="0">
                          <a:solidFill>
                            <a:schemeClr val="dk1"/>
                          </a:solidFill>
                          <a:latin typeface="+mn-lt"/>
                          <a:ea typeface="+mn-ea"/>
                          <a:cs typeface="+mn-cs"/>
                        </a:rPr>
                        <a:t>Liaison from ATIS on Emergency Location</a:t>
                      </a:r>
                    </a:p>
                  </a:txBody>
                  <a:tcPr marT="45712" marB="45712"/>
                </a:tc>
                <a:tc>
                  <a:txBody>
                    <a:bodyPr/>
                    <a:lstStyle/>
                    <a:p>
                      <a:r>
                        <a:rPr lang="en-US" sz="1500" kern="1200" dirty="0" smtClean="0">
                          <a:solidFill>
                            <a:schemeClr val="dk1"/>
                          </a:solidFill>
                          <a:latin typeface="+mn-lt"/>
                          <a:ea typeface="+mn-ea"/>
                          <a:cs typeface="+mn-cs"/>
                        </a:rPr>
                        <a:t>Review</a:t>
                      </a:r>
                      <a:r>
                        <a:rPr lang="en-US" sz="1500" kern="1200" baseline="0" dirty="0" smtClean="0">
                          <a:solidFill>
                            <a:schemeClr val="dk1"/>
                          </a:solidFill>
                          <a:latin typeface="+mn-lt"/>
                          <a:ea typeface="+mn-ea"/>
                          <a:cs typeface="+mn-cs"/>
                        </a:rPr>
                        <a:t> and respond to liaison letter.</a:t>
                      </a:r>
                      <a:endParaRPr lang="en-US" sz="1500" kern="1200" dirty="0">
                        <a:solidFill>
                          <a:schemeClr val="dk1"/>
                        </a:solidFill>
                        <a:latin typeface="+mn-lt"/>
                        <a:ea typeface="+mn-ea"/>
                        <a:cs typeface="+mn-cs"/>
                      </a:endParaRPr>
                    </a:p>
                  </a:txBody>
                  <a:tcPr marT="45712" marB="45712"/>
                </a:tc>
              </a:tr>
              <a:tr h="274311">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r h="160012">
                <a:tc>
                  <a:txBody>
                    <a:bodyPr/>
                    <a:lstStyle/>
                    <a:p>
                      <a:r>
                        <a:rPr lang="en-US" sz="1400" dirty="0" smtClean="0"/>
                        <a:t>11-15-1159</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Xun</a:t>
                      </a:r>
                      <a:r>
                        <a:rPr lang="en-US" sz="1400" kern="1200" dirty="0" smtClean="0">
                          <a:solidFill>
                            <a:schemeClr val="dk1"/>
                          </a:solidFill>
                          <a:latin typeface="+mn-lt"/>
                          <a:ea typeface="+mn-ea"/>
                          <a:cs typeface="+mn-cs"/>
                        </a:rPr>
                        <a:t> Yang</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Underground Location Use Cases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cases (as time permits)</a:t>
                      </a:r>
                      <a:endParaRPr lang="en-US" sz="1400" kern="1200" dirty="0">
                        <a:solidFill>
                          <a:schemeClr val="dk1"/>
                        </a:solidFill>
                        <a:latin typeface="+mn-lt"/>
                        <a:ea typeface="+mn-ea"/>
                        <a:cs typeface="+mn-cs"/>
                      </a:endParaRPr>
                    </a:p>
                  </a:txBody>
                  <a:tcPr marT="45712" marB="45712"/>
                </a:tc>
              </a:tr>
              <a:tr h="160012">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ATIS Liaison Response</a:t>
            </a:r>
            <a:endParaRPr lang="en-US" dirty="0"/>
          </a:p>
        </p:txBody>
      </p:sp>
      <p:sp>
        <p:nvSpPr>
          <p:cNvPr id="3" name="Content Placeholder 2"/>
          <p:cNvSpPr>
            <a:spLocks noGrp="1"/>
          </p:cNvSpPr>
          <p:nvPr>
            <p:ph idx="1"/>
          </p:nvPr>
        </p:nvSpPr>
        <p:spPr/>
        <p:txBody>
          <a:bodyPr/>
          <a:lstStyle/>
          <a:p>
            <a:r>
              <a:rPr lang="en-US" dirty="0" smtClean="0"/>
              <a:t>Motion</a:t>
            </a:r>
          </a:p>
          <a:p>
            <a:r>
              <a:rPr lang="en-US" dirty="0" smtClean="0"/>
              <a:t>Approve document “</a:t>
            </a:r>
            <a:r>
              <a:rPr lang="fr-FR" dirty="0" smtClean="0"/>
              <a:t>11-15-1172-00-Response </a:t>
            </a:r>
            <a:r>
              <a:rPr lang="fr-FR" dirty="0"/>
              <a:t>to ATIS ELOC liaison </a:t>
            </a:r>
            <a:r>
              <a:rPr lang="fr-FR" dirty="0" smtClean="0"/>
              <a:t>communication.docx" as the IEEE 802.11 </a:t>
            </a:r>
            <a:r>
              <a:rPr lang="fr-FR" dirty="0" err="1" smtClean="0"/>
              <a:t>response</a:t>
            </a:r>
            <a:r>
              <a:rPr lang="fr-FR" dirty="0" smtClean="0"/>
              <a:t> to ATIS ELOC TF </a:t>
            </a:r>
            <a:r>
              <a:rPr lang="fr-FR" dirty="0" err="1" smtClean="0"/>
              <a:t>request</a:t>
            </a:r>
            <a:r>
              <a:rPr lang="fr-FR" dirty="0"/>
              <a:t> </a:t>
            </a:r>
            <a:r>
              <a:rPr lang="fr-FR" dirty="0" smtClean="0"/>
              <a:t>and </a:t>
            </a:r>
            <a:r>
              <a:rPr lang="fr-FR" dirty="0" err="1" smtClean="0"/>
              <a:t>grant</a:t>
            </a:r>
            <a:r>
              <a:rPr lang="fr-FR" dirty="0" smtClean="0"/>
              <a:t> the 802.11 chair </a:t>
            </a:r>
            <a:r>
              <a:rPr lang="fr-FR" dirty="0" err="1" smtClean="0"/>
              <a:t>editorial</a:t>
            </a:r>
            <a:r>
              <a:rPr lang="fr-FR" dirty="0" smtClean="0"/>
              <a:t> licence. </a:t>
            </a:r>
          </a:p>
          <a:p>
            <a:r>
              <a:rPr lang="fr-FR" dirty="0" err="1" smtClean="0"/>
              <a:t>Moved</a:t>
            </a:r>
            <a:r>
              <a:rPr lang="fr-FR" dirty="0" smtClean="0"/>
              <a:t>: </a:t>
            </a:r>
            <a:r>
              <a:rPr lang="fr-FR" dirty="0" err="1" smtClean="0"/>
              <a:t>Ganesh</a:t>
            </a:r>
            <a:r>
              <a:rPr lang="fr-FR" dirty="0" smtClean="0"/>
              <a:t> Venkatesan</a:t>
            </a:r>
          </a:p>
          <a:p>
            <a:endParaRPr lang="fr-FR" dirty="0"/>
          </a:p>
          <a:p>
            <a:r>
              <a:rPr lang="fr-FR" dirty="0" smtClean="0"/>
              <a:t>2</a:t>
            </a:r>
            <a:r>
              <a:rPr lang="fr-FR" baseline="30000" dirty="0" smtClean="0"/>
              <a:t>nd</a:t>
            </a:r>
            <a:r>
              <a:rPr lang="fr-FR" dirty="0" smtClean="0"/>
              <a:t>: Peter Ecclesine </a:t>
            </a:r>
          </a:p>
          <a:p>
            <a:r>
              <a:rPr lang="fr-FR" dirty="0" err="1" smtClean="0"/>
              <a:t>Approved</a:t>
            </a:r>
            <a:r>
              <a:rPr lang="fr-FR" dirty="0" smtClean="0"/>
              <a:t> </a:t>
            </a:r>
            <a:r>
              <a:rPr lang="fr-FR" dirty="0" err="1" smtClean="0"/>
              <a:t>unanimous</a:t>
            </a:r>
            <a:r>
              <a:rPr lang="fr-FR" dirty="0" smtClean="0"/>
              <a:t> consent.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14867666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remainder</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6017794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NGP (</a:t>
            </a:r>
            <a:r>
              <a:rPr lang="en-US" altLang="en-US" dirty="0" smtClean="0"/>
              <a:t>Next Generation </a:t>
            </a:r>
            <a:r>
              <a:rPr lang="en-US" altLang="en-US" dirty="0"/>
              <a:t>Positioning) Study Group agenda for the </a:t>
            </a:r>
            <a:r>
              <a:rPr lang="en-US" altLang="en-US" dirty="0" smtClean="0"/>
              <a:t>Sep. meeting.</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22078580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a:t>
            </a:r>
            <a:r>
              <a:rPr lang="en-US" altLang="en-US" dirty="0" smtClean="0">
                <a:solidFill>
                  <a:schemeClr val="tx2"/>
                </a:solidFill>
              </a:rPr>
              <a:t> Agenda</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Approve previous meeting minutes</a:t>
            </a:r>
            <a:r>
              <a:rPr lang="en-US" altLang="en-US" sz="2000" b="0" dirty="0" smtClean="0">
                <a:solidFill>
                  <a:schemeClr val="tx1"/>
                </a:solidFill>
              </a:rPr>
              <a:t> </a:t>
            </a:r>
            <a:r>
              <a:rPr lang="en-US" altLang="en-US" sz="2000" b="0" dirty="0" smtClean="0">
                <a:solidFill>
                  <a:schemeClr val="tx1"/>
                </a:solidFill>
              </a:rPr>
              <a:t>(10min).</a:t>
            </a:r>
            <a:endParaRPr lang="en-US" altLang="en-US" sz="2000" b="0" dirty="0" smtClean="0"/>
          </a:p>
          <a:p>
            <a:pPr algn="just">
              <a:spcBef>
                <a:spcPct val="20000"/>
              </a:spcBef>
              <a:buFontTx/>
              <a:buChar char="•"/>
            </a:pPr>
            <a:r>
              <a:rPr lang="en-US" altLang="en-US" sz="2000" b="0" dirty="0" smtClean="0"/>
              <a:t>Review presentations (50min).</a:t>
            </a:r>
            <a:endParaRPr lang="en-US" altLang="en-US" sz="2000" b="0" dirty="0" smtClean="0">
              <a:solidFill>
                <a:srgbClr val="FF33CC"/>
              </a:solidFill>
            </a:endParaRPr>
          </a:p>
          <a:p>
            <a:pPr algn="just">
              <a:spcBef>
                <a:spcPct val="20000"/>
              </a:spcBef>
              <a:buFontTx/>
              <a:buChar char="•"/>
            </a:pPr>
            <a:r>
              <a:rPr lang="en-US" altLang="en-US" sz="2000" b="0" dirty="0" smtClean="0"/>
              <a:t>Initial TG timeline, goals, </a:t>
            </a:r>
            <a:r>
              <a:rPr lang="en-US" altLang="en-US" sz="2000" b="0" dirty="0" err="1" smtClean="0"/>
              <a:t>telecons</a:t>
            </a:r>
            <a:r>
              <a:rPr lang="en-US" altLang="en-US" sz="2000" b="0" dirty="0" smtClean="0"/>
              <a:t> (20min)</a:t>
            </a:r>
          </a:p>
          <a:p>
            <a:pPr algn="just">
              <a:spcBef>
                <a:spcPct val="20000"/>
              </a:spcBef>
              <a:buFontTx/>
              <a:buChar char="•"/>
            </a:pPr>
            <a:r>
              <a:rPr lang="en-US" altLang="en-US" sz="2000" b="0" dirty="0" smtClean="0"/>
              <a:t>AOB.</a:t>
            </a:r>
            <a:endParaRPr lang="en-US" altLang="en-US" sz="2000" b="0" dirty="0" smtClean="0"/>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607165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16091994"/>
              </p:ext>
            </p:extLst>
          </p:nvPr>
        </p:nvGraphicFramePr>
        <p:xfrm>
          <a:off x="656785" y="2420888"/>
          <a:ext cx="7772404" cy="1914952"/>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11-15/1003</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smtClean="0"/>
                        <a:t>Next Gen.</a:t>
                      </a:r>
                      <a:r>
                        <a:rPr lang="en-US" sz="1500" baseline="0" dirty="0" smtClean="0"/>
                        <a:t> Positioning </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160012">
                <a:tc>
                  <a:txBody>
                    <a:bodyPr/>
                    <a:lstStyle/>
                    <a:p>
                      <a:r>
                        <a:rPr lang="en-US" sz="1400" dirty="0" smtClean="0"/>
                        <a:t>11-15-1159</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Xun</a:t>
                      </a:r>
                      <a:r>
                        <a:rPr lang="en-US" sz="1400" kern="1200" dirty="0" smtClean="0">
                          <a:solidFill>
                            <a:schemeClr val="dk1"/>
                          </a:solidFill>
                          <a:latin typeface="+mn-lt"/>
                          <a:ea typeface="+mn-ea"/>
                          <a:cs typeface="+mn-cs"/>
                        </a:rPr>
                        <a:t> Yang</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Underground Location Use Cases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a:t>
                      </a:r>
                      <a:r>
                        <a:rPr lang="en-US" sz="1400" kern="1200" dirty="0" smtClean="0">
                          <a:solidFill>
                            <a:schemeClr val="dk1"/>
                          </a:solidFill>
                          <a:latin typeface="+mn-lt"/>
                          <a:ea typeface="+mn-ea"/>
                          <a:cs typeface="+mn-cs"/>
                        </a:rPr>
                        <a:t>cases</a:t>
                      </a:r>
                      <a:endParaRPr lang="en-US" sz="1400" kern="1200" dirty="0">
                        <a:solidFill>
                          <a:schemeClr val="dk1"/>
                        </a:solidFill>
                        <a:latin typeface="+mn-lt"/>
                        <a:ea typeface="+mn-ea"/>
                        <a:cs typeface="+mn-cs"/>
                      </a:endParaRPr>
                    </a:p>
                  </a:txBody>
                  <a:tcPr marT="45712" marB="45712"/>
                </a:tc>
              </a:tr>
              <a:tr h="274312">
                <a:tc>
                  <a:txBody>
                    <a:bodyPr/>
                    <a:lstStyle/>
                    <a:p>
                      <a:r>
                        <a:rPr lang="en-US" sz="1500" dirty="0" smtClean="0"/>
                        <a:t>11-15/907</a:t>
                      </a:r>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Allan Zhu</a:t>
                      </a:r>
                    </a:p>
                  </a:txBody>
                  <a:tcPr marT="45712" marB="45712"/>
                </a:tc>
                <a:tc>
                  <a:txBody>
                    <a:bodyPr/>
                    <a:lstStyle/>
                    <a:p>
                      <a:r>
                        <a:rPr lang="en-US" sz="1500" dirty="0" smtClean="0"/>
                        <a:t>UAV</a:t>
                      </a:r>
                      <a:r>
                        <a:rPr lang="en-US" sz="1500" baseline="0" dirty="0" smtClean="0"/>
                        <a:t> use cases</a:t>
                      </a:r>
                      <a:endParaRPr lang="en-US" sz="1500" dirty="0"/>
                    </a:p>
                  </a:txBody>
                  <a:tcPr marT="45712" marB="45712"/>
                </a:tc>
                <a:tc>
                  <a:txBody>
                    <a:bodyPr/>
                    <a:lstStyle/>
                    <a:p>
                      <a:r>
                        <a:rPr lang="en-US" sz="1500" dirty="0" smtClean="0"/>
                        <a:t>Use</a:t>
                      </a:r>
                      <a:r>
                        <a:rPr lang="en-US" sz="1500" baseline="0" dirty="0" smtClean="0"/>
                        <a:t> cases</a:t>
                      </a:r>
                      <a:endParaRPr lang="en-US" sz="1500" dirty="0"/>
                    </a:p>
                  </a:txBody>
                  <a:tcPr marT="45712" marB="45712"/>
                </a:tc>
              </a:tr>
              <a:tr h="274312">
                <a:tc>
                  <a:txBody>
                    <a:bodyPr/>
                    <a:lstStyle/>
                    <a:p>
                      <a:r>
                        <a:rPr lang="en-US" sz="1500" dirty="0" smtClean="0"/>
                        <a:t>11-15/1003</a:t>
                      </a:r>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Jonathan</a:t>
                      </a:r>
                      <a:r>
                        <a:rPr lang="en-US" sz="1500" baseline="0" dirty="0" smtClean="0"/>
                        <a:t> Segev</a:t>
                      </a:r>
                      <a:endParaRPr lang="en-US" sz="1500" dirty="0" smtClean="0"/>
                    </a:p>
                  </a:txBody>
                  <a:tcPr marT="45712" marB="45712"/>
                </a:tc>
                <a:tc>
                  <a:txBody>
                    <a:bodyPr/>
                    <a:lstStyle/>
                    <a:p>
                      <a:r>
                        <a:rPr lang="en-US" sz="1500" dirty="0" smtClean="0"/>
                        <a:t>TG</a:t>
                      </a:r>
                      <a:r>
                        <a:rPr lang="en-US" sz="1500" baseline="0" dirty="0" smtClean="0"/>
                        <a:t> process</a:t>
                      </a:r>
                      <a:endParaRPr lang="en-US" sz="1500" dirty="0"/>
                    </a:p>
                  </a:txBody>
                  <a:tcPr marT="45712" marB="45712"/>
                </a:tc>
                <a:tc>
                  <a:txBody>
                    <a:bodyPr/>
                    <a:lstStyle/>
                    <a:p>
                      <a:r>
                        <a:rPr lang="en-US" sz="1500" dirty="0" smtClean="0"/>
                        <a:t>TG process,</a:t>
                      </a:r>
                      <a:r>
                        <a:rPr lang="en-US" sz="1500" baseline="0" dirty="0" smtClean="0"/>
                        <a:t> goals and </a:t>
                      </a:r>
                      <a:r>
                        <a:rPr lang="en-US" sz="1500" baseline="0" dirty="0" err="1" smtClean="0"/>
                        <a:t>telecon</a:t>
                      </a:r>
                      <a:r>
                        <a:rPr lang="en-US" sz="1500" baseline="0" dirty="0" smtClean="0"/>
                        <a:t>.</a:t>
                      </a:r>
                      <a:endParaRPr lang="en-US" sz="1500" dirty="0"/>
                    </a:p>
                  </a:txBody>
                  <a:tcPr marT="45712" marB="45712"/>
                </a:tc>
              </a:tr>
            </a:tbl>
          </a:graphicData>
        </a:graphic>
      </p:graphicFrame>
    </p:spTree>
    <p:extLst>
      <p:ext uri="{BB962C8B-B14F-4D97-AF65-F5344CB8AC3E}">
        <p14:creationId xmlns:p14="http://schemas.microsoft.com/office/powerpoint/2010/main" val="2160031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Approval of previous meeting minutes</a:t>
            </a:r>
          </a:p>
        </p:txBody>
      </p:sp>
      <p:sp>
        <p:nvSpPr>
          <p:cNvPr id="3" name="Content Placeholder 2"/>
          <p:cNvSpPr>
            <a:spLocks noGrp="1"/>
          </p:cNvSpPr>
          <p:nvPr>
            <p:ph idx="1"/>
          </p:nvPr>
        </p:nvSpPr>
        <p:spPr/>
        <p:txBody>
          <a:bodyPr/>
          <a:lstStyle/>
          <a:p>
            <a:r>
              <a:rPr lang="en-US" dirty="0" smtClean="0"/>
              <a:t>July meeting </a:t>
            </a:r>
            <a:r>
              <a:rPr lang="en-US" dirty="0"/>
              <a:t>minutes </a:t>
            </a:r>
            <a:r>
              <a:rPr lang="en-US" altLang="en-US" b="0" dirty="0"/>
              <a:t>(</a:t>
            </a:r>
            <a:r>
              <a:rPr lang="en-US" altLang="en-US" b="0" dirty="0">
                <a:hlinkClick r:id="rId2"/>
              </a:rPr>
              <a:t>11-15/970r1 </a:t>
            </a:r>
            <a:r>
              <a:rPr lang="en-US" altLang="en-US" b="0" dirty="0" smtClean="0"/>
              <a:t>) </a:t>
            </a:r>
            <a:r>
              <a:rPr lang="en-US" altLang="en-US" dirty="0" smtClean="0"/>
              <a:t>dated July 28</a:t>
            </a:r>
            <a:r>
              <a:rPr lang="en-US" altLang="en-US" baseline="30000" dirty="0" smtClean="0"/>
              <a:t>th</a:t>
            </a:r>
            <a:r>
              <a:rPr lang="en-US" altLang="en-US" dirty="0" smtClean="0"/>
              <a:t> .</a:t>
            </a:r>
            <a:endParaRPr lang="en-US" altLang="en-US" dirty="0"/>
          </a:p>
          <a:p>
            <a:pPr marL="0" indent="0">
              <a:buNone/>
            </a:pPr>
            <a:endParaRPr lang="en-US" altLang="en-US" dirty="0"/>
          </a:p>
          <a:p>
            <a:pPr marL="0" indent="0">
              <a:buNone/>
            </a:pPr>
            <a:r>
              <a:rPr lang="en-US" altLang="en-US" dirty="0"/>
              <a:t>Motion:</a:t>
            </a:r>
          </a:p>
          <a:p>
            <a:pPr marL="0" indent="0">
              <a:buNone/>
            </a:pPr>
            <a:r>
              <a:rPr lang="en-US" altLang="en-US" dirty="0"/>
              <a:t>We approve document </a:t>
            </a:r>
            <a:r>
              <a:rPr lang="en-US" altLang="en-US" dirty="0" smtClean="0"/>
              <a:t>11-15/970r1 </a:t>
            </a:r>
            <a:r>
              <a:rPr lang="en-US" altLang="en-US" dirty="0"/>
              <a:t>as our meeting minutes for the </a:t>
            </a:r>
            <a:r>
              <a:rPr lang="en-US" altLang="en-US" dirty="0" smtClean="0"/>
              <a:t>Waikoloa meeting.</a:t>
            </a:r>
            <a:endParaRPr lang="en-US" altLang="en-US" dirty="0"/>
          </a:p>
          <a:p>
            <a:pPr marL="0" indent="0">
              <a:buNone/>
            </a:pPr>
            <a:r>
              <a:rPr lang="en-US" altLang="en-US" dirty="0"/>
              <a:t>Move</a:t>
            </a:r>
            <a:r>
              <a:rPr lang="en-US" altLang="en-US" dirty="0" smtClean="0"/>
              <a:t>:</a:t>
            </a:r>
            <a:endParaRPr lang="en-US" altLang="en-US" dirty="0"/>
          </a:p>
          <a:p>
            <a:pPr marL="0" indent="0">
              <a:buNone/>
            </a:pPr>
            <a:r>
              <a:rPr lang="en-US" altLang="en-US" dirty="0"/>
              <a:t>2</a:t>
            </a:r>
            <a:r>
              <a:rPr lang="en-US" altLang="en-US" baseline="30000" dirty="0"/>
              <a:t>nd</a:t>
            </a:r>
            <a:r>
              <a:rPr lang="en-US" altLang="en-US" dirty="0" smtClean="0"/>
              <a:t>:</a:t>
            </a:r>
            <a:endParaRPr lang="en-US" altLang="en-US" dirty="0"/>
          </a:p>
          <a:p>
            <a:pPr marL="0" indent="0">
              <a:buNone/>
            </a:pPr>
            <a:endParaRPr lang="en-US" altLang="en-US" dirty="0"/>
          </a:p>
          <a:p>
            <a:pPr marL="0" indent="0">
              <a:buNone/>
            </a:pPr>
            <a:r>
              <a:rPr lang="en-US" altLang="en-US" dirty="0"/>
              <a:t>Y: 	</a:t>
            </a:r>
            <a:r>
              <a:rPr lang="en-US" altLang="en-US" dirty="0" smtClean="0"/>
              <a:t>	N</a:t>
            </a:r>
            <a:r>
              <a:rPr lang="en-US" altLang="en-US" dirty="0"/>
              <a:t>: 	</a:t>
            </a:r>
            <a:r>
              <a:rPr lang="en-US" altLang="en-US" dirty="0" smtClean="0"/>
              <a:t>	A</a:t>
            </a:r>
            <a:r>
              <a:rPr lang="en-US" altLang="en-US" dirty="0"/>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26617663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long to develop an amendment?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The number of unknowns when evaluating a project timelines are substantial:</a:t>
            </a:r>
          </a:p>
          <a:p>
            <a:pPr lvl="1">
              <a:buFont typeface="Arial" panose="020B0604020202020204" pitchFamily="34" charset="0"/>
              <a:buChar char="•"/>
            </a:pPr>
            <a:r>
              <a:rPr lang="en-US" dirty="0" smtClean="0"/>
              <a:t>Technical unknowns – channel development, different technical approaches, one protocol needs to solves several usages, selection between multiple options.</a:t>
            </a:r>
          </a:p>
          <a:p>
            <a:pPr lvl="1">
              <a:buFont typeface="Arial" panose="020B0604020202020204" pitchFamily="34" charset="0"/>
              <a:buChar char="•"/>
            </a:pPr>
            <a:r>
              <a:rPr lang="en-US" dirty="0" smtClean="0"/>
              <a:t>Schedule unknowns – dependency on other amendments, comment resolution and technical quality of submissions, time needed to develop agreements.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53120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long to develop an amendment?</a:t>
            </a:r>
          </a:p>
        </p:txBody>
      </p:sp>
      <p:sp>
        <p:nvSpPr>
          <p:cNvPr id="3" name="Content Placeholder 2"/>
          <p:cNvSpPr>
            <a:spLocks noGrp="1"/>
          </p:cNvSpPr>
          <p:nvPr>
            <p:ph idx="1"/>
          </p:nvPr>
        </p:nvSpPr>
        <p:spPr>
          <a:xfrm>
            <a:off x="685800" y="1981201"/>
            <a:ext cx="7770813" cy="1159768"/>
          </a:xfrm>
        </p:spPr>
        <p:txBody>
          <a:bodyPr/>
          <a:lstStyle/>
          <a:p>
            <a:pPr>
              <a:buFont typeface="Arial" panose="020B0604020202020204" pitchFamily="34" charset="0"/>
              <a:buChar char="•"/>
            </a:pPr>
            <a:r>
              <a:rPr lang="en-US" dirty="0" smtClean="0"/>
              <a:t>How to evaluate the schedule then?</a:t>
            </a:r>
          </a:p>
          <a:p>
            <a:pPr lvl="1">
              <a:buFont typeface="Arial" panose="020B0604020202020204" pitchFamily="34" charset="0"/>
              <a:buChar char="•"/>
            </a:pPr>
            <a:r>
              <a:rPr lang="en-US" sz="1800" dirty="0" smtClean="0"/>
              <a:t>Compare to other amendments – do we have any reason to believe we’ll do better?</a:t>
            </a:r>
          </a:p>
          <a:p>
            <a:pPr lvl="1">
              <a:buFont typeface="Arial" panose="020B0604020202020204" pitchFamily="34" charset="0"/>
              <a:buChar char="•"/>
            </a:pPr>
            <a:r>
              <a:rPr lang="en-US" sz="1800" dirty="0" smtClean="0"/>
              <a:t>Compare to one or more projects with </a:t>
            </a:r>
            <a:r>
              <a:rPr lang="en-US" dirty="0" smtClean="0"/>
              <a:t>similar complexity and </a:t>
            </a:r>
            <a:r>
              <a:rPr lang="en-US" dirty="0" smtClean="0"/>
              <a:t>size –easier in some then others.</a:t>
            </a:r>
            <a:endParaRPr lang="en-US" dirty="0" smtClean="0"/>
          </a:p>
          <a:p>
            <a:pPr lvl="1">
              <a:buFont typeface="Arial" panose="020B0604020202020204" pitchFamily="34" charset="0"/>
              <a:buChar char="•"/>
            </a:pPr>
            <a:r>
              <a:rPr lang="en-US" sz="1800" dirty="0" smtClean="0"/>
              <a:t>Extrapolate </a:t>
            </a:r>
            <a:r>
              <a:rPr lang="en-US" sz="1800" dirty="0" smtClean="0"/>
              <a:t>from past projects.</a:t>
            </a:r>
            <a:endParaRPr lang="en-US" sz="1800" dirty="0" smtClean="0"/>
          </a:p>
          <a:p>
            <a:pPr lvl="1">
              <a:buFont typeface="Arial" panose="020B0604020202020204" pitchFamily="34" charset="0"/>
              <a:buChar char="•"/>
            </a:pPr>
            <a:r>
              <a:rPr lang="en-US" sz="1800" dirty="0" smtClean="0"/>
              <a:t>Close </a:t>
            </a:r>
            <a:r>
              <a:rPr lang="en-US" sz="1800" dirty="0" smtClean="0"/>
              <a:t>the loop and perform sanity check by receiving inputs from ITAs (e.g. WFA) as to the timing of market demand for products.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7861995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long to develop an amendment?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Risk reduction for process evaluation</a:t>
            </a:r>
          </a:p>
          <a:p>
            <a:pPr lvl="1">
              <a:buFont typeface="Arial" panose="020B0604020202020204" pitchFamily="34" charset="0"/>
              <a:buChar char="•"/>
            </a:pPr>
            <a:r>
              <a:rPr lang="en-US" sz="1800" dirty="0" smtClean="0"/>
              <a:t>Agree on a process that decreases the unknowns and helps to build agreements amongst group members. </a:t>
            </a:r>
            <a:r>
              <a:rPr lang="en-US" sz="1800" dirty="0" smtClean="0"/>
              <a:t>We already agreed on</a:t>
            </a:r>
            <a:r>
              <a:rPr lang="en-US" sz="1800" dirty="0"/>
              <a:t> </a:t>
            </a:r>
            <a:r>
              <a:rPr lang="en-US" sz="1800" dirty="0" smtClean="0"/>
              <a:t>having:</a:t>
            </a:r>
            <a:endParaRPr lang="en-US" sz="1800" dirty="0" smtClean="0"/>
          </a:p>
          <a:p>
            <a:pPr lvl="2">
              <a:buFont typeface="Arial" panose="020B0604020202020204" pitchFamily="34" charset="0"/>
              <a:buChar char="•"/>
            </a:pPr>
            <a:r>
              <a:rPr lang="en-US" sz="1600" dirty="0" smtClean="0"/>
              <a:t>Use case document</a:t>
            </a:r>
          </a:p>
          <a:p>
            <a:pPr lvl="2">
              <a:buFont typeface="Arial" panose="020B0604020202020204" pitchFamily="34" charset="0"/>
              <a:buChar char="•"/>
            </a:pPr>
            <a:r>
              <a:rPr lang="en-US" sz="1600" dirty="0" smtClean="0"/>
              <a:t>Functional requirements.</a:t>
            </a:r>
          </a:p>
          <a:p>
            <a:pPr lvl="2">
              <a:buFont typeface="Arial" panose="020B0604020202020204" pitchFamily="34" charset="0"/>
              <a:buChar char="•"/>
            </a:pPr>
            <a:r>
              <a:rPr lang="en-US" sz="1600" dirty="0" smtClean="0"/>
              <a:t>Spec Framework Document</a:t>
            </a:r>
            <a:endParaRPr lang="en-US" sz="1600" dirty="0" smtClean="0"/>
          </a:p>
          <a:p>
            <a:pPr lvl="2">
              <a:buFont typeface="Arial" panose="020B0604020202020204" pitchFamily="34" charset="0"/>
              <a:buChar char="•"/>
            </a:pPr>
            <a:endParaRPr lang="en-US" sz="1600" dirty="0" smtClean="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2729279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69085640"/>
              </p:ext>
            </p:extLst>
          </p:nvPr>
        </p:nvGraphicFramePr>
        <p:xfrm>
          <a:off x="323528" y="2057400"/>
          <a:ext cx="8218810" cy="2788920"/>
        </p:xfrm>
        <a:graphic>
          <a:graphicData uri="http://schemas.openxmlformats.org/drawingml/2006/table">
            <a:tbl>
              <a:tblPr firstRow="1" bandRow="1">
                <a:tableStyleId>{5C22544A-7EE6-4342-B048-85BDC9FD1C3A}</a:tableStyleId>
              </a:tblPr>
              <a:tblGrid>
                <a:gridCol w="1872208"/>
                <a:gridCol w="1152128"/>
                <a:gridCol w="1008112"/>
                <a:gridCol w="936104"/>
                <a:gridCol w="1008112"/>
                <a:gridCol w="1121073"/>
                <a:gridCol w="1121073"/>
              </a:tblGrid>
              <a:tr h="370840">
                <a:tc>
                  <a:txBody>
                    <a:bodyPr/>
                    <a:lstStyle/>
                    <a:p>
                      <a:pPr algn="ctr"/>
                      <a:r>
                        <a:rPr lang="en-US" dirty="0" smtClean="0"/>
                        <a:t>Stage</a:t>
                      </a:r>
                      <a:endParaRPr lang="en-US" dirty="0"/>
                    </a:p>
                  </a:txBody>
                  <a:tcPr>
                    <a:solidFill>
                      <a:srgbClr val="4F81BD"/>
                    </a:solidFill>
                  </a:tcPr>
                </a:tc>
                <a:tc gridSpan="6">
                  <a:txBody>
                    <a:bodyPr/>
                    <a:lstStyle/>
                    <a:p>
                      <a:pPr algn="ctr"/>
                      <a:r>
                        <a:rPr lang="en-US" dirty="0" smtClean="0"/>
                        <a:t>Duration</a:t>
                      </a:r>
                      <a:endParaRPr lang="en-US" dirty="0"/>
                    </a:p>
                  </a:txBody>
                  <a:tcPr>
                    <a:solidFill>
                      <a:srgbClr val="4F81BD"/>
                    </a:solidFill>
                  </a:tcPr>
                </a:tc>
                <a:tc hMerge="1">
                  <a:txBody>
                    <a:bodyPr/>
                    <a:lstStyle/>
                    <a:p>
                      <a:endParaRPr lang="en-US" dirty="0"/>
                    </a:p>
                  </a:txBody>
                  <a:tcPr/>
                </a:tc>
                <a:tc hMerge="1">
                  <a:txBody>
                    <a:bodyPr/>
                    <a:lstStyle/>
                    <a:p>
                      <a:pPr algn="ct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0840">
                <a:tc>
                  <a:txBody>
                    <a:bodyPr/>
                    <a:lstStyle/>
                    <a:p>
                      <a:endParaRPr lang="en-US" dirty="0"/>
                    </a:p>
                  </a:txBody>
                  <a:tcPr>
                    <a:solidFill>
                      <a:srgbClr val="D0D8E8"/>
                    </a:solidFill>
                  </a:tcPr>
                </a:tc>
                <a:tc>
                  <a:txBody>
                    <a:bodyPr/>
                    <a:lstStyle/>
                    <a:p>
                      <a:pPr algn="ctr"/>
                      <a:r>
                        <a:rPr lang="en-US" sz="1400" dirty="0" smtClean="0"/>
                        <a:t>11ac</a:t>
                      </a:r>
                      <a:endParaRPr lang="en-US" sz="1400" dirty="0"/>
                    </a:p>
                  </a:txBody>
                  <a:tcPr>
                    <a:solidFill>
                      <a:srgbClr val="D0D8E8"/>
                    </a:solidFill>
                  </a:tcPr>
                </a:tc>
                <a:tc>
                  <a:txBody>
                    <a:bodyPr/>
                    <a:lstStyle/>
                    <a:p>
                      <a:pPr algn="ctr"/>
                      <a:r>
                        <a:rPr lang="en-US" sz="1400" dirty="0" smtClean="0"/>
                        <a:t>11ad</a:t>
                      </a:r>
                      <a:endParaRPr lang="en-US" sz="1400" dirty="0"/>
                    </a:p>
                  </a:txBody>
                  <a:tcPr>
                    <a:solidFill>
                      <a:srgbClr val="D0D8E8"/>
                    </a:solidFill>
                  </a:tcPr>
                </a:tc>
                <a:tc>
                  <a:txBody>
                    <a:bodyPr/>
                    <a:lstStyle/>
                    <a:p>
                      <a:pPr algn="ctr"/>
                      <a:r>
                        <a:rPr lang="en-US" sz="1400" dirty="0" smtClean="0"/>
                        <a:t>11ae</a:t>
                      </a:r>
                      <a:endParaRPr lang="en-US" sz="1400" dirty="0"/>
                    </a:p>
                  </a:txBody>
                  <a:tcPr>
                    <a:solidFill>
                      <a:srgbClr val="D0D8E8"/>
                    </a:solidFill>
                  </a:tcPr>
                </a:tc>
                <a:tc>
                  <a:txBody>
                    <a:bodyPr/>
                    <a:lstStyle/>
                    <a:p>
                      <a:pPr algn="ctr"/>
                      <a:r>
                        <a:rPr lang="en-US" sz="1400" dirty="0" smtClean="0"/>
                        <a:t>11ax</a:t>
                      </a:r>
                    </a:p>
                    <a:p>
                      <a:pPr algn="ctr"/>
                      <a:r>
                        <a:rPr lang="en-US" sz="1400" dirty="0" smtClean="0"/>
                        <a:t>Forecasted</a:t>
                      </a:r>
                      <a:endParaRPr lang="en-US" sz="1400" dirty="0"/>
                    </a:p>
                  </a:txBody>
                  <a:tcPr>
                    <a:solidFill>
                      <a:srgbClr val="D0D8E8"/>
                    </a:solidFill>
                  </a:tcPr>
                </a:tc>
                <a:tc>
                  <a:txBody>
                    <a:bodyPr/>
                    <a:lstStyle/>
                    <a:p>
                      <a:pPr algn="ctr"/>
                      <a:r>
                        <a:rPr lang="en-US" sz="1400" dirty="0" smtClean="0"/>
                        <a:t>11ay</a:t>
                      </a:r>
                      <a:endParaRPr lang="en-US" sz="1400" dirty="0" smtClean="0"/>
                    </a:p>
                    <a:p>
                      <a:pPr algn="ctr"/>
                      <a:r>
                        <a:rPr lang="en-US" sz="1400" dirty="0" smtClean="0"/>
                        <a:t>Forecasted</a:t>
                      </a:r>
                      <a:endParaRPr lang="en-US" sz="1400" dirty="0"/>
                    </a:p>
                  </a:txBody>
                  <a:tcPr>
                    <a:solidFill>
                      <a:srgbClr val="D0D8E8"/>
                    </a:solidFill>
                  </a:tcPr>
                </a:tc>
                <a:tc>
                  <a:txBody>
                    <a:bodyPr/>
                    <a:lstStyle/>
                    <a:p>
                      <a:pPr algn="ctr"/>
                      <a:r>
                        <a:rPr lang="en-US" sz="1400" dirty="0" smtClean="0"/>
                        <a:t>11az</a:t>
                      </a:r>
                    </a:p>
                    <a:p>
                      <a:pPr algn="ctr"/>
                      <a:r>
                        <a:rPr lang="en-US" sz="1400" dirty="0" smtClean="0"/>
                        <a:t>Proposed</a:t>
                      </a:r>
                      <a:endParaRPr lang="en-US" sz="1400" dirty="0"/>
                    </a:p>
                  </a:txBody>
                  <a:tcPr>
                    <a:solidFill>
                      <a:srgbClr val="D0D8E8"/>
                    </a:solidFill>
                  </a:tcPr>
                </a:tc>
              </a:tr>
              <a:tr h="370840">
                <a:tc>
                  <a:txBody>
                    <a:bodyPr/>
                    <a:lstStyle/>
                    <a:p>
                      <a:r>
                        <a:rPr lang="en-US" sz="1600" dirty="0" smtClean="0"/>
                        <a:t>PAR</a:t>
                      </a:r>
                      <a:r>
                        <a:rPr lang="en-US" sz="1600" baseline="0" dirty="0" smtClean="0"/>
                        <a:t> approval -&gt; Approved Standard</a:t>
                      </a:r>
                      <a:endParaRPr lang="en-US" sz="1600" dirty="0"/>
                    </a:p>
                  </a:txBody>
                  <a:tcPr>
                    <a:solidFill>
                      <a:srgbClr val="E9EDF4"/>
                    </a:solidFill>
                  </a:tcPr>
                </a:tc>
                <a:tc>
                  <a:txBody>
                    <a:bodyPr/>
                    <a:lstStyle/>
                    <a:p>
                      <a:pPr algn="ctr"/>
                      <a:r>
                        <a:rPr lang="en-US" sz="1400" baseline="0" dirty="0" smtClean="0"/>
                        <a:t>5.2Y|63m</a:t>
                      </a:r>
                      <a:endParaRPr lang="en-US" sz="1400" dirty="0"/>
                    </a:p>
                  </a:txBody>
                  <a:tcPr>
                    <a:solidFill>
                      <a:srgbClr val="E9EDF4"/>
                    </a:solidFill>
                  </a:tcPr>
                </a:tc>
                <a:tc>
                  <a:txBody>
                    <a:bodyPr/>
                    <a:lstStyle/>
                    <a:p>
                      <a:pPr algn="ctr"/>
                      <a:r>
                        <a:rPr lang="en-US" sz="1400" dirty="0" smtClean="0"/>
                        <a:t>3.83Y|46m</a:t>
                      </a:r>
                      <a:endParaRPr lang="en-US" sz="1400" dirty="0"/>
                    </a:p>
                  </a:txBody>
                  <a:tcPr>
                    <a:solidFill>
                      <a:srgbClr val="E9EDF4"/>
                    </a:solidFill>
                  </a:tcPr>
                </a:tc>
                <a:tc>
                  <a:txBody>
                    <a:bodyPr/>
                    <a:lstStyle/>
                    <a:p>
                      <a:pPr algn="ctr"/>
                      <a:r>
                        <a:rPr lang="en-US" sz="1400" dirty="0" smtClean="0"/>
                        <a:t>5Y|60m</a:t>
                      </a:r>
                      <a:endParaRPr lang="en-US" sz="1400" dirty="0"/>
                    </a:p>
                  </a:txBody>
                  <a:tcPr>
                    <a:solidFill>
                      <a:srgbClr val="E9EDF4"/>
                    </a:solidFill>
                  </a:tcPr>
                </a:tc>
                <a:tc>
                  <a:txBody>
                    <a:bodyPr/>
                    <a:lstStyle/>
                    <a:p>
                      <a:pPr algn="ctr"/>
                      <a:r>
                        <a:rPr lang="en-US" sz="1400" dirty="0" smtClean="0"/>
                        <a:t>5Y|60m</a:t>
                      </a:r>
                      <a:endParaRPr lang="en-US" sz="1400" dirty="0"/>
                    </a:p>
                  </a:txBody>
                  <a:tcPr>
                    <a:solidFill>
                      <a:srgbClr val="E9EDF4"/>
                    </a:solidFill>
                  </a:tcPr>
                </a:tc>
                <a:tc>
                  <a:txBody>
                    <a:bodyPr/>
                    <a:lstStyle/>
                    <a:p>
                      <a:pPr algn="ctr"/>
                      <a:r>
                        <a:rPr lang="en-US" sz="1400" dirty="0" smtClean="0"/>
                        <a:t>4.75Y|57m</a:t>
                      </a:r>
                      <a:endParaRPr lang="en-US" sz="1400" dirty="0"/>
                    </a:p>
                  </a:txBody>
                  <a:tcPr>
                    <a:solidFill>
                      <a:srgbClr val="E9EDF4"/>
                    </a:solidFill>
                  </a:tcPr>
                </a:tc>
                <a:tc>
                  <a:txBody>
                    <a:bodyPr/>
                    <a:lstStyle/>
                    <a:p>
                      <a:pPr algn="ctr"/>
                      <a:r>
                        <a:rPr lang="en-US" sz="1400" dirty="0" smtClean="0"/>
                        <a:t>4.5Y|54m</a:t>
                      </a:r>
                      <a:endParaRPr lang="en-US" sz="1400" dirty="0"/>
                    </a:p>
                  </a:txBody>
                  <a:tcPr>
                    <a:solidFill>
                      <a:srgbClr val="E9EDF4"/>
                    </a:solidFill>
                  </a:tcPr>
                </a:tc>
              </a:tr>
              <a:tr h="370840">
                <a:tc>
                  <a:txBody>
                    <a:bodyPr/>
                    <a:lstStyle/>
                    <a:p>
                      <a:r>
                        <a:rPr lang="en-US" sz="1600" dirty="0" smtClean="0"/>
                        <a:t>PAR approval -&gt; Draft 1.0</a:t>
                      </a:r>
                      <a:endParaRPr lang="en-US" sz="1600" dirty="0"/>
                    </a:p>
                  </a:txBody>
                  <a:tcPr>
                    <a:solidFill>
                      <a:srgbClr val="D0D8E8"/>
                    </a:solidFill>
                  </a:tcPr>
                </a:tc>
                <a:tc>
                  <a:txBody>
                    <a:bodyPr/>
                    <a:lstStyle/>
                    <a:p>
                      <a:pPr algn="ctr"/>
                      <a:r>
                        <a:rPr lang="en-US" sz="1400" dirty="0" smtClean="0"/>
                        <a:t>2.83Y|34 m</a:t>
                      </a:r>
                      <a:endParaRPr lang="en-US" sz="1400" dirty="0"/>
                    </a:p>
                  </a:txBody>
                  <a:tcPr>
                    <a:solidFill>
                      <a:srgbClr val="D0D8E8"/>
                    </a:solidFill>
                  </a:tcPr>
                </a:tc>
                <a:tc>
                  <a:txBody>
                    <a:bodyPr/>
                    <a:lstStyle/>
                    <a:p>
                      <a:pPr algn="ctr"/>
                      <a:r>
                        <a:rPr lang="en-US" sz="1400" dirty="0" smtClean="0"/>
                        <a:t>1.75Y|21m</a:t>
                      </a:r>
                      <a:endParaRPr lang="en-US" sz="1400" dirty="0"/>
                    </a:p>
                  </a:txBody>
                  <a:tcPr>
                    <a:solidFill>
                      <a:srgbClr val="D0D8E8"/>
                    </a:solidFill>
                  </a:tcPr>
                </a:tc>
                <a:tc>
                  <a:txBody>
                    <a:bodyPr/>
                    <a:lstStyle/>
                    <a:p>
                      <a:pPr algn="ctr"/>
                      <a:r>
                        <a:rPr lang="en-US" sz="1400" dirty="0" smtClean="0"/>
                        <a:t>10 </a:t>
                      </a:r>
                      <a:r>
                        <a:rPr lang="en-US" sz="1400" baseline="0" dirty="0" smtClean="0"/>
                        <a:t>months</a:t>
                      </a:r>
                      <a:endParaRPr lang="en-US" sz="1400" dirty="0"/>
                    </a:p>
                  </a:txBody>
                  <a:tcPr>
                    <a:solidFill>
                      <a:srgbClr val="D0D8E8"/>
                    </a:solidFill>
                  </a:tcPr>
                </a:tc>
                <a:tc>
                  <a:txBody>
                    <a:bodyPr/>
                    <a:lstStyle/>
                    <a:p>
                      <a:pPr algn="ctr"/>
                      <a:r>
                        <a:rPr lang="en-US" sz="1400" dirty="0" smtClean="0"/>
                        <a:t>2.16Y|26m</a:t>
                      </a:r>
                      <a:endParaRPr lang="en-US" sz="1400" dirty="0"/>
                    </a:p>
                  </a:txBody>
                  <a:tcPr>
                    <a:solidFill>
                      <a:srgbClr val="D0D8E8"/>
                    </a:solidFill>
                  </a:tcPr>
                </a:tc>
                <a:tc>
                  <a:txBody>
                    <a:bodyPr/>
                    <a:lstStyle/>
                    <a:p>
                      <a:pPr algn="ctr"/>
                      <a:r>
                        <a:rPr lang="en-US" sz="1400" dirty="0" smtClean="0"/>
                        <a:t>2.16Y|26m</a:t>
                      </a:r>
                      <a:endParaRPr lang="en-US" sz="1400" dirty="0"/>
                    </a:p>
                  </a:txBody>
                  <a:tcPr>
                    <a:solidFill>
                      <a:srgbClr val="D0D8E8"/>
                    </a:solidFill>
                  </a:tcPr>
                </a:tc>
                <a:tc>
                  <a:txBody>
                    <a:bodyPr/>
                    <a:lstStyle/>
                    <a:p>
                      <a:pPr algn="ctr"/>
                      <a:r>
                        <a:rPr lang="en-US" sz="1400" dirty="0" smtClean="0"/>
                        <a:t>2Y|24m</a:t>
                      </a:r>
                      <a:endParaRPr lang="en-US" sz="1400" dirty="0"/>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Draft 1.0 – Draft 2.0</a:t>
                      </a:r>
                    </a:p>
                  </a:txBody>
                  <a:tcPr>
                    <a:solidFill>
                      <a:srgbClr val="E9EDF4"/>
                    </a:solidFill>
                  </a:tcPr>
                </a:tc>
                <a:tc>
                  <a:txBody>
                    <a:bodyPr/>
                    <a:lstStyle/>
                    <a:p>
                      <a:pPr algn="ctr"/>
                      <a:r>
                        <a:rPr lang="en-US" sz="1400" dirty="0" smtClean="0"/>
                        <a:t>8m</a:t>
                      </a:r>
                      <a:endParaRPr lang="en-US" sz="1400" dirty="0"/>
                    </a:p>
                  </a:txBody>
                  <a:tcPr>
                    <a:solidFill>
                      <a:srgbClr val="E9EDF4"/>
                    </a:solidFill>
                  </a:tcPr>
                </a:tc>
                <a:tc>
                  <a:txBody>
                    <a:bodyPr/>
                    <a:lstStyle/>
                    <a:p>
                      <a:pPr algn="ctr"/>
                      <a:r>
                        <a:rPr lang="en-US" sz="1400" dirty="0" smtClean="0"/>
                        <a:t>6m</a:t>
                      </a:r>
                      <a:endParaRPr lang="en-US" sz="1400" dirty="0"/>
                    </a:p>
                  </a:txBody>
                  <a:tcPr>
                    <a:solidFill>
                      <a:srgbClr val="E9EDF4"/>
                    </a:solidFill>
                  </a:tcPr>
                </a:tc>
                <a:tc>
                  <a:txBody>
                    <a:bodyPr/>
                    <a:lstStyle/>
                    <a:p>
                      <a:pPr algn="ctr"/>
                      <a:r>
                        <a:rPr lang="en-US" sz="1400" dirty="0" smtClean="0"/>
                        <a:t>11 </a:t>
                      </a:r>
                      <a:r>
                        <a:rPr lang="en-US" sz="1400" baseline="0" dirty="0" smtClean="0"/>
                        <a:t>months</a:t>
                      </a:r>
                      <a:endParaRPr lang="en-US" sz="1400" dirty="0"/>
                    </a:p>
                  </a:txBody>
                  <a:tcPr>
                    <a:solidFill>
                      <a:srgbClr val="E9EDF4"/>
                    </a:solidFill>
                  </a:tcPr>
                </a:tc>
                <a:tc>
                  <a:txBody>
                    <a:bodyPr/>
                    <a:lstStyle/>
                    <a:p>
                      <a:pPr algn="ctr"/>
                      <a:r>
                        <a:rPr lang="en-US" sz="1400" dirty="0" smtClean="0"/>
                        <a:t>8m</a:t>
                      </a:r>
                      <a:endParaRPr lang="en-US" sz="1400" dirty="0"/>
                    </a:p>
                  </a:txBody>
                  <a:tcPr>
                    <a:solidFill>
                      <a:srgbClr val="E9EDF4"/>
                    </a:solidFill>
                  </a:tcPr>
                </a:tc>
                <a:tc>
                  <a:txBody>
                    <a:bodyPr/>
                    <a:lstStyle/>
                    <a:p>
                      <a:pPr algn="ctr"/>
                      <a:r>
                        <a:rPr lang="en-US" sz="1400" dirty="0" smtClean="0"/>
                        <a:t>6m</a:t>
                      </a:r>
                      <a:endParaRPr lang="en-US" sz="1400" dirty="0"/>
                    </a:p>
                  </a:txBody>
                  <a:tcPr>
                    <a:solidFill>
                      <a:srgbClr val="E9EDF4"/>
                    </a:solidFill>
                  </a:tcPr>
                </a:tc>
                <a:tc>
                  <a:txBody>
                    <a:bodyPr/>
                    <a:lstStyle/>
                    <a:p>
                      <a:pPr algn="ctr"/>
                      <a:r>
                        <a:rPr lang="en-US" sz="1400" dirty="0" smtClean="0"/>
                        <a:t>6m</a:t>
                      </a:r>
                      <a:endParaRPr lang="en-US" sz="1400" dirty="0"/>
                    </a:p>
                  </a:txBody>
                  <a:tcPr>
                    <a:solidFill>
                      <a:srgbClr val="E9EDF4"/>
                    </a:solidFill>
                  </a:tcPr>
                </a:tc>
              </a:tr>
              <a:tr h="370840">
                <a:tc>
                  <a:txBody>
                    <a:bodyPr/>
                    <a:lstStyle/>
                    <a:p>
                      <a:r>
                        <a:rPr lang="en-US" sz="1600" dirty="0" smtClean="0"/>
                        <a:t>Draft</a:t>
                      </a:r>
                      <a:r>
                        <a:rPr lang="en-US" sz="1600" baseline="0" dirty="0" smtClean="0"/>
                        <a:t> 2.0 </a:t>
                      </a:r>
                      <a:r>
                        <a:rPr lang="en-US" sz="1600" baseline="0" dirty="0" smtClean="0"/>
                        <a:t>– </a:t>
                      </a:r>
                      <a:r>
                        <a:rPr lang="en-US" sz="1600" baseline="0" dirty="0" smtClean="0"/>
                        <a:t>Final</a:t>
                      </a:r>
                      <a:endParaRPr lang="en-US" sz="1600" dirty="0"/>
                    </a:p>
                  </a:txBody>
                  <a:tcPr>
                    <a:solidFill>
                      <a:srgbClr val="D0D8E8"/>
                    </a:solidFill>
                  </a:tcPr>
                </a:tc>
                <a:tc>
                  <a:txBody>
                    <a:bodyPr/>
                    <a:lstStyle/>
                    <a:p>
                      <a:pPr algn="ctr"/>
                      <a:r>
                        <a:rPr lang="en-US" sz="1400" dirty="0" smtClean="0"/>
                        <a:t>1.83Y|22m</a:t>
                      </a:r>
                      <a:endParaRPr lang="en-US" sz="1400" dirty="0"/>
                    </a:p>
                  </a:txBody>
                  <a:tcPr>
                    <a:solidFill>
                      <a:srgbClr val="D0D8E8"/>
                    </a:solidFill>
                  </a:tcPr>
                </a:tc>
                <a:tc>
                  <a:txBody>
                    <a:bodyPr/>
                    <a:lstStyle/>
                    <a:p>
                      <a:pPr algn="ctr"/>
                      <a:r>
                        <a:rPr lang="en-US" sz="1400" dirty="0" smtClean="0"/>
                        <a:t>1.56|19m</a:t>
                      </a:r>
                      <a:endParaRPr lang="en-US" sz="1400" dirty="0"/>
                    </a:p>
                  </a:txBody>
                  <a:tcPr>
                    <a:solidFill>
                      <a:srgbClr val="D0D8E8"/>
                    </a:solidFill>
                  </a:tcPr>
                </a:tc>
                <a:tc>
                  <a:txBody>
                    <a:bodyPr/>
                    <a:lstStyle/>
                    <a:p>
                      <a:pPr algn="ctr"/>
                      <a:r>
                        <a:rPr lang="en-US" sz="1400" dirty="0" smtClean="0"/>
                        <a:t>5 </a:t>
                      </a:r>
                      <a:r>
                        <a:rPr lang="en-US" sz="1400" baseline="0" dirty="0" smtClean="0"/>
                        <a:t>months</a:t>
                      </a:r>
                      <a:endParaRPr lang="en-US" sz="1400" dirty="0"/>
                    </a:p>
                  </a:txBody>
                  <a:tcPr>
                    <a:solidFill>
                      <a:srgbClr val="D0D8E8"/>
                    </a:solidFill>
                  </a:tcPr>
                </a:tc>
                <a:tc>
                  <a:txBody>
                    <a:bodyPr/>
                    <a:lstStyle/>
                    <a:p>
                      <a:pPr algn="ctr"/>
                      <a:r>
                        <a:rPr lang="en-US" sz="1400" dirty="0" smtClean="0"/>
                        <a:t>2.16|26m</a:t>
                      </a:r>
                      <a:endParaRPr lang="en-US" sz="1400" dirty="0"/>
                    </a:p>
                  </a:txBody>
                  <a:tcPr>
                    <a:solidFill>
                      <a:srgbClr val="D0D8E8"/>
                    </a:solidFill>
                  </a:tcPr>
                </a:tc>
                <a:tc>
                  <a:txBody>
                    <a:bodyPr/>
                    <a:lstStyle/>
                    <a:p>
                      <a:pPr algn="ctr"/>
                      <a:r>
                        <a:rPr lang="en-US" sz="1400" dirty="0" smtClean="0"/>
                        <a:t>1.56Y|19m</a:t>
                      </a:r>
                      <a:endParaRPr lang="en-US" sz="1400" dirty="0"/>
                    </a:p>
                  </a:txBody>
                  <a:tcPr>
                    <a:solidFill>
                      <a:srgbClr val="D0D8E8"/>
                    </a:solidFill>
                  </a:tcPr>
                </a:tc>
                <a:tc>
                  <a:txBody>
                    <a:bodyPr/>
                    <a:lstStyle/>
                    <a:p>
                      <a:pPr algn="ctr"/>
                      <a:r>
                        <a:rPr lang="en-US" sz="1400" dirty="0" smtClean="0"/>
                        <a:t>1.83Y|22m</a:t>
                      </a:r>
                      <a:endParaRPr lang="en-US" sz="1400" dirty="0"/>
                    </a:p>
                  </a:txBody>
                  <a:tcPr>
                    <a:solidFill>
                      <a:srgbClr val="D0D8E8"/>
                    </a:solidFill>
                  </a:tcPr>
                </a:tc>
              </a:tr>
            </a:tbl>
          </a:graphicData>
        </a:graphic>
      </p:graphicFrame>
      <p:sp>
        <p:nvSpPr>
          <p:cNvPr id="3" name="Oval 2"/>
          <p:cNvSpPr/>
          <p:nvPr/>
        </p:nvSpPr>
        <p:spPr bwMode="auto">
          <a:xfrm>
            <a:off x="7327354" y="2348880"/>
            <a:ext cx="1296144" cy="2664296"/>
          </a:xfrm>
          <a:prstGeom prst="ellipse">
            <a:avLst/>
          </a:prstGeom>
          <a:noFill/>
          <a:ln w="22225"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9244463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42"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a:t>
            </a:r>
            <a:r>
              <a:rPr lang="en-US" altLang="en-US" dirty="0"/>
              <a:t>11az</a:t>
            </a:r>
            <a:r>
              <a:rPr lang="en-US" altLang="en-US" dirty="0"/>
              <a:t/>
            </a:r>
            <a:br>
              <a:rPr lang="en-US" altLang="en-US" dirty="0"/>
            </a:br>
            <a:r>
              <a:rPr lang="en-US" altLang="en-US" dirty="0"/>
              <a:t> </a:t>
            </a:r>
            <a:r>
              <a:rPr lang="en-US" altLang="en-US" dirty="0"/>
              <a:t>Final</a:t>
            </a:r>
          </a:p>
          <a:p>
            <a:r>
              <a:rPr lang="en-US" altLang="en-US" dirty="0"/>
              <a:t>(Jan. 2019)</a:t>
            </a:r>
            <a:endParaRPr lang="en-US" altLang="en-US" dirty="0"/>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a:t>
            </a:r>
            <a:r>
              <a:rPr lang="en-US" altLang="en-US" sz="800" b="1" dirty="0" smtClean="0">
                <a:latin typeface="Arial" panose="020B0604020202020204" pitchFamily="34" charset="0"/>
                <a:cs typeface="Arial" panose="020B0604020202020204" pitchFamily="34" charset="0"/>
              </a:rPr>
              <a:t>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610749" y="3207013"/>
            <a:ext cx="1047156" cy="654251"/>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May </a:t>
            </a:r>
            <a:r>
              <a:rPr lang="en-US" altLang="en-US" sz="800" b="1" dirty="0" smtClean="0">
                <a:latin typeface="Arial" panose="020B0604020202020204" pitchFamily="34" charset="0"/>
                <a:cs typeface="Arial" panose="020B0604020202020204" pitchFamily="34" charset="0"/>
              </a:rPr>
              <a:t>16 – Mar. 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17 – Jan. 19)</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2854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Motion:</a:t>
            </a:r>
          </a:p>
          <a:p>
            <a:r>
              <a:rPr lang="en-US" dirty="0" smtClean="0"/>
              <a:t>To approve the timeline.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206101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751014"/>
            <a:ext cx="7770813" cy="4343400"/>
          </a:xfrm>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smtClean="0"/>
              <a:t>Please </a:t>
            </a:r>
            <a:r>
              <a:rPr lang="en-US" altLang="en-US" sz="2000" b="0" dirty="0"/>
              <a:t>announce your affiliation when you first address the group during a meeting slot</a:t>
            </a:r>
          </a:p>
          <a:p>
            <a:pPr>
              <a:lnSpc>
                <a:spcPct val="150000"/>
              </a:lnSpc>
              <a:buFont typeface="Arial" panose="020B0604020202020204" pitchFamily="34" charset="0"/>
              <a:buChar char="•"/>
            </a:pPr>
            <a:r>
              <a:rPr lang="en-US" altLang="en-US" sz="2000" b="0" dirty="0" smtClean="0"/>
              <a:t>If </a:t>
            </a:r>
            <a:r>
              <a:rPr lang="en-US" altLang="en-US" sz="2000" b="0" dirty="0"/>
              <a:t>you plan to make a submission be sure it does not contain company logos or advertising</a:t>
            </a:r>
          </a:p>
          <a:p>
            <a:pPr>
              <a:lnSpc>
                <a:spcPct val="150000"/>
              </a:lnSpc>
              <a:buFont typeface="Arial" panose="020B0604020202020204" pitchFamily="34" charset="0"/>
              <a:buChar char="•"/>
            </a:pPr>
            <a:r>
              <a:rPr lang="en-US" altLang="en-US" sz="2000" b="0" dirty="0" smtClean="0"/>
              <a:t>Questions </a:t>
            </a:r>
            <a:r>
              <a:rPr lang="en-US" altLang="en-US" sz="2000" b="0" dirty="0"/>
              <a:t>on Voting status, Ballot pool, Access to Reflector, Documentation,  </a:t>
            </a:r>
            <a:r>
              <a:rPr lang="en-US" altLang="en-US" sz="2000" b="0" dirty="0" smtClean="0"/>
              <a:t>member’</a:t>
            </a:r>
            <a:r>
              <a:rPr lang="en-US" altLang="ja-JP" sz="2000" b="0" dirty="0" smtClean="0"/>
              <a:t>s </a:t>
            </a:r>
            <a:r>
              <a:rPr lang="en-US" altLang="ja-JP" sz="2000" b="0" dirty="0"/>
              <a:t>area</a:t>
            </a:r>
          </a:p>
          <a:p>
            <a:pPr marL="800100" lvl="1" indent="-342900">
              <a:lnSpc>
                <a:spcPct val="150000"/>
              </a:lnSpc>
              <a:buFont typeface="Wingdings" panose="05000000000000000000" pitchFamily="2" charset="2"/>
              <a:buChar char="Ø"/>
            </a:pPr>
            <a:r>
              <a:rPr lang="en-US" altLang="en-US" dirty="0"/>
              <a:t>see Jon Rosdahl – Jon.Rosdahl@csr.com</a:t>
            </a:r>
            <a:endParaRPr lang="en-US" altLang="en-US" sz="1800" dirty="0"/>
          </a:p>
          <a:p>
            <a:pPr>
              <a:lnSpc>
                <a:spcPct val="150000"/>
              </a:lnSpc>
              <a:buFont typeface="Arial" panose="020B0604020202020204" pitchFamily="34" charset="0"/>
              <a:buChar char="•"/>
            </a:pPr>
            <a:r>
              <a:rPr lang="en-US" altLang="en-US" sz="2000" b="0" dirty="0" smtClean="0"/>
              <a:t>Cell </a:t>
            </a:r>
            <a:r>
              <a:rPr lang="en-US" altLang="en-US" sz="2000" b="0" dirty="0"/>
              <a:t>Phones Silent or </a:t>
            </a:r>
            <a:r>
              <a:rPr lang="en-US" altLang="en-US" sz="2000" b="0" dirty="0" smtClean="0"/>
              <a:t>Off</a:t>
            </a:r>
            <a:endParaRPr lang="en-US" altLang="en-US" sz="1800" dirty="0"/>
          </a:p>
          <a:p>
            <a:pPr>
              <a:lnSpc>
                <a:spcPct val="150000"/>
              </a:lnSpc>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180383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Nov.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with technical presentations.</a:t>
            </a:r>
          </a:p>
          <a:p>
            <a:pPr algn="just">
              <a:spcBef>
                <a:spcPts val="1225"/>
              </a:spcBef>
              <a:buFontTx/>
              <a:buChar char="•"/>
            </a:pPr>
            <a:r>
              <a:rPr lang="en-US" altLang="en-US" dirty="0" smtClean="0"/>
              <a:t>TG approval for use case document.</a:t>
            </a:r>
          </a:p>
          <a:p>
            <a:pPr algn="just">
              <a:spcBef>
                <a:spcPts val="1225"/>
              </a:spcBef>
              <a:buFontTx/>
              <a:buChar char="•"/>
            </a:pPr>
            <a:r>
              <a:rPr lang="en-US" altLang="en-US" dirty="0" smtClean="0"/>
              <a:t>Review and approve development process and timeline.</a:t>
            </a:r>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 - </a:t>
            </a:r>
            <a:r>
              <a:rPr lang="en-US" altLang="en-US" dirty="0" smtClean="0">
                <a:solidFill>
                  <a:schemeClr val="tx2"/>
                </a:solidFill>
              </a:rPr>
              <a:t>TBD</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Oct. </a:t>
            </a:r>
            <a:r>
              <a:rPr lang="en-US" altLang="en-US" sz="2800" dirty="0" smtClean="0"/>
              <a:t>8</a:t>
            </a:r>
            <a:r>
              <a:rPr lang="en-US" altLang="en-US" sz="2800" baseline="30000" dirty="0" smtClean="0"/>
              <a:t>th</a:t>
            </a:r>
            <a:r>
              <a:rPr lang="en-US" altLang="en-US" sz="2800" dirty="0" smtClean="0"/>
              <a:t> </a:t>
            </a:r>
            <a:r>
              <a:rPr lang="en-US" altLang="en-US" sz="2800" dirty="0" smtClean="0"/>
              <a:t>10:00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r>
              <a:rPr lang="en-US" altLang="en-US" dirty="0" err="1"/>
              <a:t>Strawpoll</a:t>
            </a:r>
            <a:r>
              <a:rPr lang="en-US" altLang="en-US" dirty="0"/>
              <a:t>:</a:t>
            </a:r>
          </a:p>
          <a:p>
            <a:pPr marL="0" indent="0">
              <a:spcBef>
                <a:spcPct val="20000"/>
              </a:spcBef>
            </a:pPr>
            <a:r>
              <a:rPr lang="en-US" altLang="en-US" dirty="0"/>
              <a:t>We agree to the conference call schedule depicted above.</a:t>
            </a:r>
          </a:p>
          <a:p>
            <a:pPr marL="0" indent="0">
              <a:spcBef>
                <a:spcPct val="20000"/>
              </a:spcBef>
            </a:pPr>
            <a:r>
              <a:rPr lang="en-US" altLang="en-US" dirty="0"/>
              <a:t>Y:</a:t>
            </a:r>
          </a:p>
          <a:p>
            <a:pPr marL="0" indent="0">
              <a:spcBef>
                <a:spcPct val="20000"/>
              </a:spcBef>
            </a:pPr>
            <a:r>
              <a:rPr lang="en-US" altLang="en-US" dirty="0"/>
              <a:t>N:</a:t>
            </a:r>
          </a:p>
          <a:p>
            <a:pPr marL="0" indent="0">
              <a:spcBef>
                <a:spcPct val="20000"/>
              </a:spcBef>
            </a:pPr>
            <a:r>
              <a:rPr lang="en-US" altLang="en-US" dirty="0"/>
              <a:t>A:</a:t>
            </a:r>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p:txBody>
          <a:bodyPr/>
          <a:lstStyle/>
          <a:p>
            <a:r>
              <a:rPr lang="en-US" dirty="0" smtClean="0"/>
              <a:t>Oct. </a:t>
            </a:r>
            <a:r>
              <a:rPr lang="en-US" dirty="0" smtClean="0"/>
              <a:t>8</a:t>
            </a:r>
            <a:r>
              <a:rPr lang="en-US" baseline="30000" dirty="0" smtClean="0"/>
              <a:t>th</a:t>
            </a:r>
            <a:r>
              <a:rPr lang="en-US" dirty="0" smtClean="0"/>
              <a:t> </a:t>
            </a:r>
            <a:r>
              <a:rPr lang="en-US" dirty="0" smtClean="0"/>
              <a:t>10:00 </a:t>
            </a:r>
            <a:r>
              <a:rPr lang="en-US" dirty="0"/>
              <a:t>ET for </a:t>
            </a:r>
            <a:r>
              <a:rPr lang="en-US" dirty="0" smtClean="0"/>
              <a:t>1hr</a:t>
            </a:r>
            <a:r>
              <a:rPr lang="en-US" dirty="0"/>
              <a:t> </a:t>
            </a:r>
            <a:r>
              <a:rPr lang="en-US" dirty="0" smtClean="0"/>
              <a:t>- do </a:t>
            </a:r>
            <a:r>
              <a:rPr lang="en-US" dirty="0"/>
              <a:t>we need anymore calls?</a:t>
            </a:r>
          </a:p>
          <a:p>
            <a:endParaRPr lang="en-US" dirty="0" smtClean="0"/>
          </a:p>
          <a:p>
            <a:r>
              <a:rPr lang="en-US" dirty="0" smtClean="0"/>
              <a:t>Motion</a:t>
            </a:r>
            <a:r>
              <a:rPr lang="en-US" dirty="0"/>
              <a:t>:</a:t>
            </a:r>
          </a:p>
          <a:p>
            <a:r>
              <a:rPr lang="en-US" dirty="0"/>
              <a:t>We agree to the conference call schedule depicted above.</a:t>
            </a:r>
          </a:p>
          <a:p>
            <a:endParaRPr lang="en-US" dirty="0"/>
          </a:p>
          <a:p>
            <a:r>
              <a:rPr lang="en-US" dirty="0"/>
              <a:t>Move:</a:t>
            </a:r>
          </a:p>
          <a:p>
            <a:r>
              <a:rPr lang="en-US" dirty="0"/>
              <a:t>2nd:</a:t>
            </a:r>
          </a:p>
          <a:p>
            <a:endParaRPr lang="en-US" dirty="0"/>
          </a:p>
          <a:p>
            <a:r>
              <a:rPr lang="en-US" dirty="0"/>
              <a:t>Results: Y:	N:	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43256402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Remainder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61198370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Adjourned</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211274315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endParaRPr lang="en-US" sz="4000" b="0" dirty="0" smtClean="0"/>
          </a:p>
          <a:p>
            <a:pPr algn="ctr"/>
            <a:r>
              <a:rPr lang="en-US" sz="5400" b="0" dirty="0" smtClean="0"/>
              <a:t>Backup</a:t>
            </a:r>
            <a:endParaRPr lang="en-US" sz="54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42072372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47</a:t>
            </a:fld>
            <a:endParaRPr lang="en-GB"/>
          </a:p>
        </p:txBody>
      </p:sp>
      <p:sp>
        <p:nvSpPr>
          <p:cNvPr id="5" name="Footer Placeholder 4"/>
          <p:cNvSpPr>
            <a:spLocks noGrp="1"/>
          </p:cNvSpPr>
          <p:nvPr>
            <p:ph type="ftr" idx="14"/>
          </p:nvPr>
        </p:nvSpPr>
        <p:spPr>
          <a:xfrm>
            <a:off x="6215074" y="6475413"/>
            <a:ext cx="232726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Some history</a:t>
            </a:r>
            <a:endParaRPr lang="en-US" dirty="0"/>
          </a:p>
        </p:txBody>
      </p:sp>
      <p:graphicFrame>
        <p:nvGraphicFramePr>
          <p:cNvPr id="7" name="Content Placeholder 6"/>
          <p:cNvGraphicFramePr>
            <a:graphicFrameLocks noGrp="1"/>
          </p:cNvGraphicFramePr>
          <p:nvPr>
            <p:ph idx="1"/>
            <p:extLst/>
          </p:nvPr>
        </p:nvGraphicFramePr>
        <p:xfrm>
          <a:off x="0" y="1219199"/>
          <a:ext cx="9144000" cy="5256213"/>
        </p:xfrm>
        <a:graphic>
          <a:graphicData uri="http://schemas.openxmlformats.org/drawingml/2006/chart">
            <c:chart xmlns:c="http://schemas.openxmlformats.org/drawingml/2006/chart" xmlns:r="http://schemas.openxmlformats.org/officeDocument/2006/relationships" r:id="rId2"/>
          </a:graphicData>
        </a:graphic>
      </p:graphicFrame>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48</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52763089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performance data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23671130"/>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Proposed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endParaRPr lang="en-US" sz="1100" dirty="0" smtClean="0">
                        <a:solidFill>
                          <a:srgbClr val="00B050"/>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bl>
          </a:graphicData>
        </a:graphic>
      </p:graphicFrame>
    </p:spTree>
    <p:extLst>
      <p:ext uri="{BB962C8B-B14F-4D97-AF65-F5344CB8AC3E}">
        <p14:creationId xmlns:p14="http://schemas.microsoft.com/office/powerpoint/2010/main" val="3697379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a:xfrm>
            <a:off x="685800" y="1751013"/>
            <a:ext cx="7770813" cy="4486299"/>
          </a:xfrm>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a:t>
            </a:r>
            <a:r>
              <a:rPr lang="en-US" altLang="en-US" dirty="0" err="1" smtClean="0"/>
              <a:t>TGaz</a:t>
            </a:r>
            <a:r>
              <a:rPr lang="en-US" altLang="en-US" dirty="0" smtClean="0"/>
              <a:t>” </a:t>
            </a:r>
            <a:r>
              <a:rPr lang="en-US" altLang="en-US" dirty="0"/>
              <a:t>folder for documents relating to the </a:t>
            </a:r>
            <a:r>
              <a:rPr lang="en-US" altLang="en-US" dirty="0" err="1" smtClean="0"/>
              <a:t>TGaz</a:t>
            </a:r>
            <a:r>
              <a:rPr lang="en-US" altLang="en-US" dirty="0" smtClean="0"/>
              <a:t> activity.</a:t>
            </a:r>
          </a:p>
          <a:p>
            <a:pPr lvl="1"/>
            <a:endParaRPr lang="en-US" altLang="en-US" dirty="0"/>
          </a:p>
          <a:p>
            <a:r>
              <a:rPr lang="en-US" altLang="en-US" dirty="0" smtClean="0"/>
              <a:t>Note:</a:t>
            </a:r>
          </a:p>
          <a:p>
            <a:pPr marL="365125" indent="0"/>
            <a:r>
              <a:rPr lang="en-US" altLang="en-US" sz="2000" b="0" dirty="0" smtClean="0"/>
              <a:t>Per WG leadership guidance, attendance </a:t>
            </a:r>
            <a:r>
              <a:rPr lang="en-US" altLang="en-US" sz="2000" b="0" dirty="0"/>
              <a:t>count at the midpoint of each </a:t>
            </a:r>
            <a:r>
              <a:rPr lang="en-US" altLang="en-US" sz="2000" b="0" dirty="0" smtClean="0"/>
              <a:t>timeslot will be conducted during each TG meeting slot.</a:t>
            </a:r>
            <a:endParaRPr lang="en-US" altLang="en-US" dirty="0"/>
          </a:p>
          <a:p>
            <a:pPr marL="457200" indent="-457200">
              <a:spcBef>
                <a:spcPct val="0"/>
              </a:spcBef>
              <a:buFontTx/>
              <a:buNone/>
            </a:pPr>
            <a:endParaRPr lang="en-US" alt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2303303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Study Group Timeline - </a:t>
            </a:r>
            <a:r>
              <a:rPr lang="en-US" altLang="en-US" dirty="0" smtClean="0">
                <a:solidFill>
                  <a:schemeClr val="tx2"/>
                </a:solidFill>
              </a:rPr>
              <a:t>modified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88486193"/>
              </p:ext>
            </p:extLst>
          </p:nvPr>
        </p:nvGraphicFramePr>
        <p:xfrm>
          <a:off x="696912" y="1844824"/>
          <a:ext cx="8077200" cy="4354721"/>
        </p:xfrm>
        <a:graphic>
          <a:graphicData uri="http://schemas.openxmlformats.org/drawingml/2006/table">
            <a:tbl>
              <a:tblPr/>
              <a:tblGrid>
                <a:gridCol w="2375647"/>
                <a:gridCol w="5701553"/>
              </a:tblGrid>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Month</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Milestone / Plan of Action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81274">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January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Formation meeting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Initial discussion on PAR and CSD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Presentations on use cases, usage models.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314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March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Continue discussion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Discussion supporting presentations.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91148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May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SG Final version of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Discussion on supporting 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Working Group Approval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PAR circulated amongst other WGs. </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91148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Resolve EC feedback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Executive Committee Approval on PAR and CSD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err="1" smtClean="0">
                          <a:ln>
                            <a:noFill/>
                          </a:ln>
                          <a:solidFill>
                            <a:schemeClr val="bg1">
                              <a:lumMod val="50000"/>
                            </a:schemeClr>
                          </a:solidFill>
                          <a:effectLst/>
                          <a:latin typeface="Times New Roman" panose="02020603050405020304" pitchFamily="18" charset="0"/>
                          <a:ea typeface="MS PGothic" panose="020B0600070205080204" pitchFamily="34" charset="-128"/>
                        </a:rPr>
                        <a:t>NesCom</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 Approval on PAR and CSD </a:t>
                      </a:r>
                      <a:r>
                        <a:rPr kumimoji="0" lang="en-US" altLang="en-US" sz="11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 24/Sep. 4th submittal deadline)</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sng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Nov</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 Sep.  (actual)</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Task Group formation meeting</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bl>
          </a:graphicData>
        </a:graphic>
      </p:graphicFrame>
    </p:spTree>
    <p:extLst>
      <p:ext uri="{BB962C8B-B14F-4D97-AF65-F5344CB8AC3E}">
        <p14:creationId xmlns:p14="http://schemas.microsoft.com/office/powerpoint/2010/main" val="139704011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a:latin typeface="Arial" panose="020B0604020202020204" pitchFamily="34" charset="0"/>
                <a:cs typeface="Arial" panose="020B0604020202020204" pitchFamily="34" charset="0"/>
              </a:rPr>
              <a:t>.11ax</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Draft 2.0</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(Mar 2017)</a:t>
            </a:r>
          </a:p>
        </p:txBody>
      </p:sp>
      <p:sp>
        <p:nvSpPr>
          <p:cNvPr id="42" name="Text Box 29"/>
          <p:cNvSpPr txBox="1">
            <a:spLocks noChangeArrowheads="1"/>
          </p:cNvSpPr>
          <p:nvPr/>
        </p:nvSpPr>
        <p:spPr bwMode="auto">
          <a:xfrm flipH="1">
            <a:off x="6983564" y="3410862"/>
            <a:ext cx="782637"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900" b="1" dirty="0">
                <a:latin typeface="Arial" panose="020B0604020202020204" pitchFamily="34" charset="0"/>
                <a:cs typeface="Arial" panose="020B0604020202020204" pitchFamily="34" charset="0"/>
              </a:rPr>
              <a:t>.</a:t>
            </a:r>
            <a:r>
              <a:rPr lang="en-US" altLang="en-US" sz="900" b="1" dirty="0" smtClean="0">
                <a:latin typeface="Arial" panose="020B0604020202020204" pitchFamily="34" charset="0"/>
                <a:cs typeface="Arial" panose="020B0604020202020204" pitchFamily="34" charset="0"/>
              </a:rPr>
              <a:t>11az</a:t>
            </a:r>
            <a:r>
              <a:rPr lang="en-US" altLang="en-US" sz="900" b="1" dirty="0">
                <a:latin typeface="Arial" panose="020B0604020202020204" pitchFamily="34" charset="0"/>
                <a:cs typeface="Arial" panose="020B0604020202020204" pitchFamily="34" charset="0"/>
              </a:rPr>
              <a:t/>
            </a:r>
            <a:br>
              <a:rPr lang="en-US" altLang="en-US" sz="900" b="1" dirty="0">
                <a:latin typeface="Arial" panose="020B0604020202020204" pitchFamily="34" charset="0"/>
                <a:cs typeface="Arial" panose="020B0604020202020204" pitchFamily="34" charset="0"/>
              </a:rPr>
            </a:br>
            <a:r>
              <a:rPr lang="en-US" altLang="en-US" sz="900" b="1" dirty="0">
                <a:latin typeface="Arial" panose="020B0604020202020204" pitchFamily="34" charset="0"/>
                <a:cs typeface="Arial" panose="020B0604020202020204" pitchFamily="34" charset="0"/>
              </a:rPr>
              <a:t> Final</a:t>
            </a:r>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a:t>
            </a:r>
            <a:r>
              <a:rPr lang="en-US" altLang="en-US" sz="800" b="1" dirty="0" smtClean="0">
                <a:latin typeface="Arial" panose="020B0604020202020204" pitchFamily="34" charset="0"/>
                <a:cs typeface="Arial" panose="020B0604020202020204" pitchFamily="34" charset="0"/>
              </a:rPr>
              <a:t>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610749" y="3207013"/>
            <a:ext cx="1047156" cy="654251"/>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May </a:t>
            </a:r>
            <a:r>
              <a:rPr lang="en-US" altLang="en-US" sz="800" b="1" dirty="0" smtClean="0">
                <a:latin typeface="Arial" panose="020B0604020202020204" pitchFamily="34" charset="0"/>
                <a:cs typeface="Arial" panose="020B0604020202020204" pitchFamily="34" charset="0"/>
              </a:rPr>
              <a:t>16 – Mac. 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17 – Jan. 19)</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68615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Rectangle 10"/>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Rectangle 17"/>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9"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a:latin typeface="Arial" panose="020B0604020202020204" pitchFamily="34" charset="0"/>
                <a:cs typeface="Arial" panose="020B0604020202020204" pitchFamily="34" charset="0"/>
              </a:rPr>
              <a:t>.11ax</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Draft 2.0</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(Mar 2017)</a:t>
            </a:r>
          </a:p>
        </p:txBody>
      </p:sp>
      <p:sp>
        <p:nvSpPr>
          <p:cNvPr id="20" name="Text Box 29"/>
          <p:cNvSpPr txBox="1">
            <a:spLocks noChangeArrowheads="1"/>
          </p:cNvSpPr>
          <p:nvPr/>
        </p:nvSpPr>
        <p:spPr bwMode="auto">
          <a:xfrm flipH="1">
            <a:off x="6119117" y="3365373"/>
            <a:ext cx="782637"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900" b="1" dirty="0">
                <a:latin typeface="Arial" panose="020B0604020202020204" pitchFamily="34" charset="0"/>
                <a:cs typeface="Arial" panose="020B0604020202020204" pitchFamily="34" charset="0"/>
              </a:rPr>
              <a:t>.</a:t>
            </a:r>
            <a:r>
              <a:rPr lang="en-US" altLang="en-US" sz="900" b="1" dirty="0" smtClean="0">
                <a:latin typeface="Arial" panose="020B0604020202020204" pitchFamily="34" charset="0"/>
                <a:cs typeface="Arial" panose="020B0604020202020204" pitchFamily="34" charset="0"/>
              </a:rPr>
              <a:t>11az</a:t>
            </a:r>
            <a:r>
              <a:rPr lang="en-US" altLang="en-US" sz="900" b="1" dirty="0">
                <a:latin typeface="Arial" panose="020B0604020202020204" pitchFamily="34" charset="0"/>
                <a:cs typeface="Arial" panose="020B0604020202020204" pitchFamily="34" charset="0"/>
              </a:rPr>
              <a:t/>
            </a:r>
            <a:br>
              <a:rPr lang="en-US" altLang="en-US" sz="900" b="1" dirty="0">
                <a:latin typeface="Arial" panose="020B0604020202020204" pitchFamily="34" charset="0"/>
                <a:cs typeface="Arial" panose="020B0604020202020204" pitchFamily="34" charset="0"/>
              </a:rPr>
            </a:br>
            <a:r>
              <a:rPr lang="en-US" altLang="en-US" sz="900" b="1" dirty="0">
                <a:latin typeface="Arial" panose="020B0604020202020204" pitchFamily="34" charset="0"/>
                <a:cs typeface="Arial" panose="020B0604020202020204" pitchFamily="34" charset="0"/>
              </a:rPr>
              <a:t> Final</a:t>
            </a:r>
          </a:p>
        </p:txBody>
      </p:sp>
      <p:sp>
        <p:nvSpPr>
          <p:cNvPr id="21" name="Text Box 24"/>
          <p:cNvSpPr txBox="1">
            <a:spLocks noChangeArrowheads="1"/>
          </p:cNvSpPr>
          <p:nvPr/>
        </p:nvSpPr>
        <p:spPr bwMode="auto">
          <a:xfrm>
            <a:off x="1115616" y="2598738"/>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25" name="Isosceles Triangle 24"/>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28" name="Text Box 24"/>
          <p:cNvSpPr txBox="1">
            <a:spLocks noChangeArrowheads="1"/>
          </p:cNvSpPr>
          <p:nvPr/>
        </p:nvSpPr>
        <p:spPr bwMode="auto">
          <a:xfrm>
            <a:off x="1405587" y="4703829"/>
            <a:ext cx="1102664"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Functional Req. Document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a:t>
            </a:r>
            <a:r>
              <a:rPr lang="en-US" altLang="en-US" sz="800" b="1" dirty="0" smtClean="0">
                <a:latin typeface="Arial" panose="020B0604020202020204" pitchFamily="34" charset="0"/>
                <a:cs typeface="Arial" panose="020B0604020202020204" pitchFamily="34" charset="0"/>
              </a:rPr>
              <a:t>16</a:t>
            </a:r>
            <a:r>
              <a:rPr lang="en-US" altLang="en-US" sz="800" b="1" dirty="0">
                <a:latin typeface="Arial" panose="020B0604020202020204" pitchFamily="34" charset="0"/>
                <a:cs typeface="Arial" panose="020B0604020202020204" pitchFamily="34" charset="0"/>
              </a:rPr>
              <a:t>)</a:t>
            </a:r>
          </a:p>
        </p:txBody>
      </p:sp>
      <p:sp>
        <p:nvSpPr>
          <p:cNvPr id="29" name="Isosceles Triangle 28"/>
          <p:cNvSpPr>
            <a:spLocks noChangeArrowheads="1"/>
          </p:cNvSpPr>
          <p:nvPr/>
        </p:nvSpPr>
        <p:spPr bwMode="auto">
          <a:xfrm>
            <a:off x="6413428" y="306466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2384773" y="3849290"/>
            <a:ext cx="966886"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31"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33" name="Straight Arrow Connector 56"/>
          <p:cNvCxnSpPr>
            <a:cxnSpLocks noChangeShapeType="1"/>
            <a:stCxn id="34" idx="2"/>
          </p:cNvCxnSpPr>
          <p:nvPr/>
        </p:nvCxnSpPr>
        <p:spPr bwMode="auto">
          <a:xfrm flipH="1">
            <a:off x="1610749" y="3207013"/>
            <a:ext cx="1047156" cy="654251"/>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34"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35" name="Rectangle 34"/>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6" name="Rectangle 35"/>
          <p:cNvSpPr/>
          <p:nvPr/>
        </p:nvSpPr>
        <p:spPr>
          <a:xfrm>
            <a:off x="3348026" y="3850877"/>
            <a:ext cx="3168190"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7" name="Rectangle 36"/>
          <p:cNvSpPr/>
          <p:nvPr/>
        </p:nvSpPr>
        <p:spPr>
          <a:xfrm>
            <a:off x="1826344" y="3848767"/>
            <a:ext cx="546076"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8" name="Text Box 24"/>
          <p:cNvSpPr txBox="1">
            <a:spLocks noChangeArrowheads="1"/>
          </p:cNvSpPr>
          <p:nvPr/>
        </p:nvSpPr>
        <p:spPr bwMode="auto">
          <a:xfrm>
            <a:off x="2285134" y="5080514"/>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May </a:t>
            </a:r>
            <a:r>
              <a:rPr lang="en-US" altLang="en-US" sz="800" b="1" dirty="0" smtClean="0">
                <a:latin typeface="Arial" panose="020B0604020202020204" pitchFamily="34" charset="0"/>
                <a:cs typeface="Arial" panose="020B0604020202020204" pitchFamily="34" charset="0"/>
              </a:rPr>
              <a:t>16 – Mac. 17)</a:t>
            </a:r>
            <a:endParaRPr lang="en-US" altLang="en-US" sz="800" b="1"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4117408" y="4751439"/>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17 – Jan. 19)</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60200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and </a:t>
            </a:r>
            <a:r>
              <a:rPr lang="en-US" dirty="0" err="1" smtClean="0"/>
              <a:t>strawpolls</a:t>
            </a:r>
            <a:r>
              <a:rPr lang="en-US" dirty="0" smtClean="0"/>
              <a:t> as needed</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r>
              <a:rPr lang="en-US" altLang="en-US" dirty="0" err="1" smtClean="0"/>
              <a:t>strawpoll</a:t>
            </a:r>
            <a:endParaRPr lang="en-US" altLang="en-US" dirty="0" smtClean="0"/>
          </a:p>
          <a:p>
            <a:pPr marL="0" indent="0">
              <a:buNone/>
            </a:pPr>
            <a:r>
              <a:rPr lang="en-US" altLang="en-US" dirty="0" smtClean="0"/>
              <a:t>To instruct the use case document editor to add use cases depicted by slides x y z of submission </a:t>
            </a:r>
            <a:r>
              <a:rPr lang="en-US" altLang="en-US" dirty="0" err="1" smtClean="0"/>
              <a:t>abc</a:t>
            </a:r>
            <a:r>
              <a:rPr lang="en-US" altLang="en-US" dirty="0" smtClean="0"/>
              <a:t> to the use case working draft document.</a:t>
            </a:r>
          </a:p>
          <a:p>
            <a:pPr marL="0" indent="0">
              <a:buNone/>
            </a:pPr>
            <a:r>
              <a:rPr lang="en-US" altLang="en-US" dirty="0" smtClean="0"/>
              <a:t>Move:</a:t>
            </a:r>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N: 	A:</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53</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366755704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Strawpoll#1</a:t>
            </a:r>
            <a:endParaRPr lang="en-US" dirty="0"/>
          </a:p>
        </p:txBody>
      </p:sp>
      <p:sp>
        <p:nvSpPr>
          <p:cNvPr id="3" name="Content Placeholder 2"/>
          <p:cNvSpPr>
            <a:spLocks noGrp="1"/>
          </p:cNvSpPr>
          <p:nvPr>
            <p:ph idx="1"/>
          </p:nvPr>
        </p:nvSpPr>
        <p:spPr/>
        <p:txBody>
          <a:bodyPr/>
          <a:lstStyle/>
          <a:p>
            <a:pPr marL="0" indent="0">
              <a:buNone/>
            </a:pPr>
            <a:r>
              <a:rPr lang="en-US" altLang="en-US" dirty="0" smtClean="0"/>
              <a:t>We support the addition of use cases depicted by slides </a:t>
            </a:r>
            <a:r>
              <a:rPr lang="en-US" altLang="en-US" dirty="0" err="1" smtClean="0"/>
              <a:t>a,b,c</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endParaRPr lang="en-US" altLang="en-US" dirty="0" smtClean="0"/>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54</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126046854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on submission xxx</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dirty="0" smtClean="0"/>
              <a:t>To instruct the use case document editor to add use cases depicted by slides </a:t>
            </a:r>
            <a:r>
              <a:rPr lang="en-US" altLang="en-US" dirty="0" err="1" smtClean="0"/>
              <a:t>a,b</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r>
              <a:rPr lang="en-US" altLang="en-US" dirty="0" smtClean="0"/>
              <a:t>Move: </a:t>
            </a:r>
          </a:p>
          <a:p>
            <a:pPr marL="0" indent="0">
              <a:buNone/>
            </a:pPr>
            <a:r>
              <a:rPr lang="en-US" altLang="en-US" dirty="0" smtClean="0"/>
              <a:t>2</a:t>
            </a:r>
            <a:r>
              <a:rPr lang="en-US" altLang="en-US" baseline="30000" dirty="0" smtClean="0"/>
              <a:t>nd</a:t>
            </a:r>
            <a:r>
              <a:rPr lang="en-US" altLang="en-US" dirty="0" smtClean="0"/>
              <a:t>:</a:t>
            </a:r>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55</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114217410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Strawpoll#1 submission 634</a:t>
            </a:r>
            <a:endParaRPr lang="en-US" dirty="0"/>
          </a:p>
        </p:txBody>
      </p:sp>
      <p:sp>
        <p:nvSpPr>
          <p:cNvPr id="3" name="Content Placeholder 2"/>
          <p:cNvSpPr>
            <a:spLocks noGrp="1"/>
          </p:cNvSpPr>
          <p:nvPr>
            <p:ph idx="1"/>
          </p:nvPr>
        </p:nvSpPr>
        <p:spPr/>
        <p:txBody>
          <a:bodyPr/>
          <a:lstStyle/>
          <a:p>
            <a:pPr marL="0" indent="0">
              <a:buNone/>
            </a:pPr>
            <a:r>
              <a:rPr lang="en-US" altLang="en-US" dirty="0" smtClean="0"/>
              <a:t>We support the addition of use cases depicted by slides </a:t>
            </a:r>
            <a:r>
              <a:rPr lang="en-US" altLang="en-US" dirty="0" err="1" smtClean="0"/>
              <a:t>a,b,c</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endParaRPr lang="en-US" altLang="en-US" dirty="0" smtClean="0"/>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56</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25302248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57</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58</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59</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3BA49D9-A0B4-4CE4-B52E-5C95385AE257}" type="slidenum">
              <a:rPr lang="en-US" altLang="en-US"/>
              <a:pPr/>
              <a:t>6</a:t>
            </a:fld>
            <a:endParaRPr lang="en-US" altLang="en-US"/>
          </a:p>
        </p:txBody>
      </p:sp>
      <p:sp>
        <p:nvSpPr>
          <p:cNvPr id="7173" name="Rectangle 2"/>
          <p:cNvSpPr>
            <a:spLocks noGrp="1" noChangeArrowheads="1"/>
          </p:cNvSpPr>
          <p:nvPr>
            <p:ph type="title"/>
          </p:nvPr>
        </p:nvSpPr>
        <p:spPr/>
        <p:txBody>
          <a:bodyPr/>
          <a:lstStyle/>
          <a:p>
            <a:r>
              <a:rPr lang="en-US" altLang="en-US" smtClean="0"/>
              <a:t>Patent Policy</a:t>
            </a:r>
          </a:p>
        </p:txBody>
      </p:sp>
      <p:sp>
        <p:nvSpPr>
          <p:cNvPr id="7174" name="Rectangle 3"/>
          <p:cNvSpPr>
            <a:spLocks noGrp="1" noChangeArrowheads="1"/>
          </p:cNvSpPr>
          <p:nvPr>
            <p:ph type="body" idx="1"/>
          </p:nvPr>
        </p:nvSpPr>
        <p:spPr/>
        <p:txBody>
          <a:bodyPr/>
          <a:lstStyle/>
          <a:p>
            <a:r>
              <a:rPr lang="en-US" altLang="en-US" smtClean="0"/>
              <a:t>Following 5 slides</a:t>
            </a:r>
          </a:p>
        </p:txBody>
      </p:sp>
      <p:sp>
        <p:nvSpPr>
          <p:cNvPr id="7" name="Footer Placeholder 4"/>
          <p:cNvSpPr>
            <a:spLocks noGrp="1"/>
          </p:cNvSpPr>
          <p:nvPr>
            <p:ph type="ftr" idx="14"/>
          </p:nvPr>
        </p:nvSpPr>
        <p:spPr>
          <a:xfrm>
            <a:off x="5357818" y="6475413"/>
            <a:ext cx="3184520" cy="180975"/>
          </a:xfrm>
        </p:spPr>
        <p:txBody>
          <a:bodyPr/>
          <a:lstStyle/>
          <a:p>
            <a:r>
              <a:rPr lang="en-GB" dirty="0" smtClean="0"/>
              <a:t>Jonathan Segev, Intel Corporation</a:t>
            </a:r>
            <a:endParaRPr lang="en-GB" dirty="0"/>
          </a:p>
        </p:txBody>
      </p:sp>
    </p:spTree>
    <p:extLst>
      <p:ext uri="{BB962C8B-B14F-4D97-AF65-F5344CB8AC3E}">
        <p14:creationId xmlns:p14="http://schemas.microsoft.com/office/powerpoint/2010/main" val="357118001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60</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61</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62</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819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55633EE-5C50-4AB9-91B6-25613814359F}" type="slidenum">
              <a:rPr lang="en-US" altLang="en-US"/>
              <a:pPr/>
              <a:t>7</a:t>
            </a:fld>
            <a:endParaRPr lang="en-US" altLang="en-US"/>
          </a:p>
        </p:txBody>
      </p:sp>
      <p:sp>
        <p:nvSpPr>
          <p:cNvPr id="8197"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8198" name="Rectangle 3"/>
          <p:cNvSpPr>
            <a:spLocks noGrp="1" noChangeArrowheads="1"/>
          </p:cNvSpPr>
          <p:nvPr>
            <p:ph type="body" idx="4294967295"/>
          </p:nvPr>
        </p:nvSpPr>
        <p:spPr>
          <a:xfrm>
            <a:off x="152400" y="90872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may be essential for the use of standards under development is strongly encouraged; </a:t>
            </a:r>
          </a:p>
          <a:p>
            <a:pPr lvl="2">
              <a:lnSpc>
                <a:spcPct val="80000"/>
              </a:lnSpc>
            </a:pPr>
            <a:r>
              <a:rPr lang="en-US" altLang="en-US" sz="1400" dirty="0" smtClean="0">
                <a:solidFill>
                  <a:schemeClr val="accent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anose="020B0604020202020204"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anose="020B0604020202020204"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8"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17907123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A21F2FD-A092-41B5-9FDA-2ACDBCCBA290}" type="slidenum">
              <a:rPr lang="en-US" altLang="en-US"/>
              <a:pPr/>
              <a:t>8</a:t>
            </a:fld>
            <a:endParaRPr lang="en-US" altLang="en-US"/>
          </a:p>
        </p:txBody>
      </p:sp>
      <p:sp>
        <p:nvSpPr>
          <p:cNvPr id="922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en-US" sz="2000" b="1" u="sng">
              <a:solidFill>
                <a:schemeClr val="tx2"/>
              </a:solidFill>
              <a:latin typeface="Helvetica" panose="020B0604020202020204" pitchFamily="34" charset="0"/>
            </a:endParaRPr>
          </a:p>
        </p:txBody>
      </p:sp>
      <p:sp>
        <p:nvSpPr>
          <p:cNvPr id="922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dirty="0"/>
              <a:t>Slide #1</a:t>
            </a:r>
            <a:endParaRPr lang="en-US" altLang="en-US" sz="2400" dirty="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29981455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663A9B0E-5200-41EC-BD3E-D8ECC9C8CF64}" type="slidenum">
              <a:rPr lang="en-US" altLang="en-US"/>
              <a:pPr/>
              <a:t>9</a:t>
            </a:fld>
            <a:endParaRPr lang="en-US" altLang="en-US"/>
          </a:p>
        </p:txBody>
      </p:sp>
      <p:sp>
        <p:nvSpPr>
          <p:cNvPr id="10245"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0246"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0248"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a:solidFill>
                  <a:srgbClr val="000099"/>
                </a:solidFill>
                <a:latin typeface="Arial" panose="020B0604020202020204" pitchFamily="34" charset="0"/>
              </a:rPr>
              <a:t>This slide set is available at https://development.standards.ieee.org/myproject/Public/mytools/mob/slideset.ppt</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3142092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16634</TotalTime>
  <Words>3709</Words>
  <Application>Microsoft Office PowerPoint</Application>
  <PresentationFormat>On-screen Show (4:3)</PresentationFormat>
  <Paragraphs>846</Paragraphs>
  <Slides>62</Slides>
  <Notes>15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74" baseType="lpstr">
      <vt:lpstr>Arial Unicode MS</vt:lpstr>
      <vt:lpstr>MS Gothic</vt:lpstr>
      <vt:lpstr>MS PGothic</vt:lpstr>
      <vt:lpstr>MS PGothic</vt:lpstr>
      <vt:lpstr>Arial</vt:lpstr>
      <vt:lpstr>Helvetica</vt:lpstr>
      <vt:lpstr>Monotype Sorts</vt:lpstr>
      <vt:lpstr>Times</vt:lpstr>
      <vt:lpstr>Times New Roman</vt:lpstr>
      <vt:lpstr>Wingdings</vt:lpstr>
      <vt:lpstr>Office Theme</vt:lpstr>
      <vt:lpstr>Document</vt:lpstr>
      <vt:lpstr>NGP TG Sep.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Submission List for the week</vt:lpstr>
      <vt:lpstr>PowerPoint Presentation</vt:lpstr>
      <vt:lpstr>Meeting Slot # 1 Agenda</vt:lpstr>
      <vt:lpstr>Submission order – Slot 1</vt:lpstr>
      <vt:lpstr>Presentations</vt:lpstr>
      <vt:lpstr>Preference</vt:lpstr>
      <vt:lpstr>Adopting Use Case document baseline</vt:lpstr>
      <vt:lpstr>Preference</vt:lpstr>
      <vt:lpstr>Documentation development preference</vt:lpstr>
      <vt:lpstr>Attendance reminder</vt:lpstr>
      <vt:lpstr>Recess</vt:lpstr>
      <vt:lpstr>PowerPoint Presentation</vt:lpstr>
      <vt:lpstr>Meeting Slot # 2 Agenda</vt:lpstr>
      <vt:lpstr>Submission order – Slot 2</vt:lpstr>
      <vt:lpstr>ATIS Liaison Response</vt:lpstr>
      <vt:lpstr>Attendance remainder</vt:lpstr>
      <vt:lpstr>Recess</vt:lpstr>
      <vt:lpstr>Meeting Slot # 3 Agenda</vt:lpstr>
      <vt:lpstr>Submission order – Slot 3</vt:lpstr>
      <vt:lpstr>Approval of previous meeting minutes</vt:lpstr>
      <vt:lpstr>How long to develop an amendment?</vt:lpstr>
      <vt:lpstr>How long to develop an amendment?</vt:lpstr>
      <vt:lpstr>How long to develop an amendment?</vt:lpstr>
      <vt:lpstr>Timelines</vt:lpstr>
      <vt:lpstr>TGaz Timeline</vt:lpstr>
      <vt:lpstr>Timeline</vt:lpstr>
      <vt:lpstr>Goals for the Nov. meeting </vt:lpstr>
      <vt:lpstr>Teleconference Schedule - TBD</vt:lpstr>
      <vt:lpstr>Teleconference Schedule</vt:lpstr>
      <vt:lpstr>Remainder to do attendance</vt:lpstr>
      <vt:lpstr>AOB?</vt:lpstr>
      <vt:lpstr>Adjourned</vt:lpstr>
      <vt:lpstr>PowerPoint Presentation</vt:lpstr>
      <vt:lpstr>References</vt:lpstr>
      <vt:lpstr>Some history</vt:lpstr>
      <vt:lpstr>Historical performance data</vt:lpstr>
      <vt:lpstr>Study Group Timeline - modified</vt:lpstr>
      <vt:lpstr>Timelines</vt:lpstr>
      <vt:lpstr>PowerPoint Presentation</vt:lpstr>
      <vt:lpstr>Motions and strawpolls as needed</vt:lpstr>
      <vt:lpstr>Strawpoll#1</vt:lpstr>
      <vt:lpstr>Motions on submission xxx</vt:lpstr>
      <vt:lpstr>Strawpoll#1 submission 634</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NGP SG Sep. Agenda</dc:title>
  <dc:creator>Segev, Jonathan</dc:creator>
  <cp:lastModifiedBy>Segev, Jonathan</cp:lastModifiedBy>
  <cp:revision>130</cp:revision>
  <cp:lastPrinted>1601-01-01T00:00:00Z</cp:lastPrinted>
  <dcterms:created xsi:type="dcterms:W3CDTF">2015-08-09T12:22:17Z</dcterms:created>
  <dcterms:modified xsi:type="dcterms:W3CDTF">2015-09-17T02:10:20Z</dcterms:modified>
</cp:coreProperties>
</file>