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279" r:id="rId19"/>
    <p:sldId id="309" r:id="rId20"/>
    <p:sldId id="323" r:id="rId21"/>
    <p:sldId id="310" r:id="rId22"/>
    <p:sldId id="324" r:id="rId23"/>
    <p:sldId id="325" r:id="rId24"/>
    <p:sldId id="294" r:id="rId25"/>
    <p:sldId id="295" r:id="rId26"/>
    <p:sldId id="296" r:id="rId27"/>
    <p:sldId id="297" r:id="rId28"/>
    <p:sldId id="298" r:id="rId29"/>
    <p:sldId id="320" r:id="rId30"/>
    <p:sldId id="321" r:id="rId31"/>
    <p:sldId id="318" r:id="rId32"/>
    <p:sldId id="319" r:id="rId33"/>
    <p:sldId id="311" r:id="rId34"/>
    <p:sldId id="312" r:id="rId35"/>
    <p:sldId id="313" r:id="rId36"/>
    <p:sldId id="314" r:id="rId37"/>
    <p:sldId id="316" r:id="rId38"/>
    <p:sldId id="315" r:id="rId39"/>
    <p:sldId id="291" r:id="rId40"/>
    <p:sldId id="289" r:id="rId41"/>
    <p:sldId id="290" r:id="rId42"/>
    <p:sldId id="288" r:id="rId43"/>
    <p:sldId id="287" r:id="rId44"/>
    <p:sldId id="286" r:id="rId45"/>
    <p:sldId id="284" r:id="rId46"/>
    <p:sldId id="264" r:id="rId47"/>
    <p:sldId id="285" r:id="rId48"/>
    <p:sldId id="308" r:id="rId49"/>
    <p:sldId id="292" r:id="rId50"/>
    <p:sldId id="322" r:id="rId51"/>
    <p:sldId id="280" r:id="rId52"/>
    <p:sldId id="281" r:id="rId53"/>
    <p:sldId id="282" r:id="rId54"/>
    <p:sldId id="283" r:id="rId55"/>
    <p:sldId id="258" r:id="rId56"/>
    <p:sldId id="259" r:id="rId57"/>
    <p:sldId id="260" r:id="rId58"/>
    <p:sldId id="261" r:id="rId59"/>
    <p:sldId id="262" r:id="rId60"/>
    <p:sldId id="263" r:id="rId6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279"/>
            <p14:sldId id="309"/>
            <p14:sldId id="323"/>
            <p14:sldId id="310"/>
            <p14:sldId id="324"/>
            <p14:sldId id="325"/>
            <p14:sldId id="294"/>
            <p14:sldId id="295"/>
          </p14:sldIdLst>
        </p14:section>
        <p14:section name="Slot#2" id="{D9FDAC3C-59EC-4F24-A258-990E5A99524B}">
          <p14:sldIdLst>
            <p14:sldId id="296"/>
            <p14:sldId id="297"/>
            <p14:sldId id="298"/>
            <p14:sldId id="320"/>
            <p14:sldId id="321"/>
          </p14:sldIdLst>
        </p14:section>
        <p14:section name="Slot#3" id="{93B9EB07-A2D0-459C-A16F-0CCDB5199DFA}">
          <p14:sldIdLst>
            <p14:sldId id="318"/>
            <p14:sldId id="319"/>
            <p14:sldId id="311"/>
            <p14:sldId id="312"/>
            <p14:sldId id="313"/>
            <p14:sldId id="314"/>
            <p14:sldId id="316"/>
            <p14:sldId id="315"/>
            <p14:sldId id="291"/>
            <p14:sldId id="289"/>
            <p14:sldId id="290"/>
            <p14:sldId id="288"/>
            <p14:sldId id="287"/>
            <p14:sldId id="286"/>
          </p14:sldIdLst>
        </p14:section>
        <p14:section name="Backup" id="{9FBC3677-2CD2-4DE4-B71A-F5EAB5A48DDF}">
          <p14:sldIdLst>
            <p14:sldId id="284"/>
            <p14:sldId id="264"/>
            <p14:sldId id="285"/>
            <p14:sldId id="308"/>
            <p14:sldId id="292"/>
            <p14:sldId id="322"/>
          </p14:sldIdLst>
        </p14:section>
        <p14:section name="Motions' templates" id="{A00CE131-3A42-486E-8953-DA2CA69571D8}">
          <p14:sldIdLst>
            <p14:sldId id="280"/>
            <p14:sldId id="281"/>
            <p14:sldId id="282"/>
            <p14:sldId id="283"/>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64" autoAdjust="0"/>
    <p:restoredTop sz="94660"/>
  </p:normalViewPr>
  <p:slideViewPr>
    <p:cSldViewPr>
      <p:cViewPr varScale="1">
        <p:scale>
          <a:sx n="82" d="100"/>
          <a:sy n="82" d="100"/>
        </p:scale>
        <p:origin x="130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79409392"/>
        <c:axId val="479407432"/>
        <c:axId val="0"/>
      </c:bar3DChart>
      <c:catAx>
        <c:axId val="479409392"/>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79407432"/>
        <c:crosses val="autoZero"/>
        <c:auto val="1"/>
        <c:lblAlgn val="ctr"/>
        <c:lblOffset val="100"/>
        <c:tickLblSkip val="3"/>
        <c:tickMarkSkip val="1"/>
        <c:noMultiLvlLbl val="0"/>
      </c:catAx>
      <c:valAx>
        <c:axId val="479407432"/>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79409392"/>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802.11-15/1003r0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802.11-15/1003r0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Sep.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55</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57</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 2015</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 2015</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 2015</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802.11-15/1003r3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5/11-15-0970-01-0ngp-ngp-sg-kona-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5/11-15-0970-01-0ngp-ngp-sg-kona-meeting-minut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5/11-15-0388-01-0ngp-ngp-use-case-template.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t>NGP </a:t>
            </a:r>
            <a:r>
              <a:rPr lang="en-US" altLang="en-US" smtClean="0"/>
              <a:t>TG </a:t>
            </a:r>
            <a:r>
              <a:rPr lang="en-US" altLang="en-US" dirty="0" smtClean="0"/>
              <a:t>Sep. Agenda</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2015-09-13</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Sep. 2015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11"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667001"/>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11-15/970r1</a:t>
            </a:r>
            <a:r>
              <a:rPr lang="en-US" altLang="en-US" sz="1800" b="0" dirty="0" smtClean="0"/>
              <a:t>).  </a:t>
            </a:r>
            <a:endParaRPr lang="en-US" altLang="en-US" sz="1800" b="0" dirty="0"/>
          </a:p>
          <a:p>
            <a:pPr algn="just">
              <a:spcBef>
                <a:spcPct val="20000"/>
              </a:spcBef>
              <a:buFontTx/>
              <a:buChar char="•"/>
            </a:pPr>
            <a:r>
              <a:rPr lang="en-US" altLang="en-US" sz="1800" b="0" dirty="0" smtClean="0">
                <a:solidFill>
                  <a:schemeClr val="tx1"/>
                </a:solidFill>
              </a:rPr>
              <a:t>Review CSD </a:t>
            </a:r>
            <a:r>
              <a:rPr lang="en-US" altLang="en-US" sz="1800" b="0" dirty="0" smtClean="0">
                <a:solidFill>
                  <a:schemeClr val="tx1"/>
                </a:solidFill>
              </a:rPr>
              <a:t>and PAR modifications coming from EC and </a:t>
            </a:r>
            <a:r>
              <a:rPr lang="en-US" altLang="en-US" sz="1800" b="0" dirty="0" err="1" smtClean="0">
                <a:solidFill>
                  <a:schemeClr val="tx1"/>
                </a:solidFill>
              </a:rPr>
              <a:t>NesCom</a:t>
            </a:r>
            <a:r>
              <a:rPr lang="en-US" altLang="en-US" sz="1800" b="0" dirty="0" smtClean="0">
                <a:solidFill>
                  <a:schemeClr val="tx1"/>
                </a:solidFill>
              </a:rPr>
              <a:t> approval process.</a:t>
            </a:r>
            <a:endParaRPr lang="en-US" altLang="en-US" sz="1800" b="0" dirty="0">
              <a:solidFill>
                <a:srgbClr val="FF33CC"/>
              </a:solidFill>
            </a:endParaRPr>
          </a:p>
          <a:p>
            <a:pPr>
              <a:spcBef>
                <a:spcPct val="20000"/>
              </a:spcBef>
              <a:buFontTx/>
              <a:buChar char="•"/>
            </a:pPr>
            <a:r>
              <a:rPr lang="en-US" altLang="en-US" sz="1800" b="0" dirty="0" smtClean="0"/>
              <a:t>Generate </a:t>
            </a:r>
            <a:r>
              <a:rPr lang="en-US" altLang="en-US" sz="1800" b="0" dirty="0" smtClean="0"/>
              <a:t>TG </a:t>
            </a:r>
            <a:r>
              <a:rPr lang="en-US" altLang="en-US" sz="1800" b="0" dirty="0"/>
              <a:t>officers </a:t>
            </a:r>
            <a:r>
              <a:rPr lang="en-US" altLang="en-US" sz="1800" b="0" dirty="0" smtClean="0"/>
              <a:t>recommendation for 802.11 chair </a:t>
            </a:r>
            <a:r>
              <a:rPr lang="en-US" altLang="en-US" sz="1800" b="0" dirty="0" smtClean="0">
                <a:solidFill>
                  <a:schemeClr val="tx1"/>
                </a:solidFill>
              </a:rPr>
              <a:t>approval</a:t>
            </a:r>
            <a:r>
              <a:rPr lang="en-US" altLang="en-US" sz="1800" b="0" dirty="0" smtClean="0"/>
              <a:t>.</a:t>
            </a:r>
            <a:endParaRPr lang="en-US" altLang="en-US" sz="1800" b="0" dirty="0"/>
          </a:p>
          <a:p>
            <a:pPr algn="just">
              <a:spcBef>
                <a:spcPct val="20000"/>
              </a:spcBef>
              <a:buFontTx/>
              <a:buChar char="•"/>
            </a:pPr>
            <a:r>
              <a:rPr lang="en-US" altLang="en-US" sz="1800" b="0" dirty="0" smtClean="0"/>
              <a:t>Review TG development process and  documentation.</a:t>
            </a:r>
          </a:p>
          <a:p>
            <a:pPr algn="just">
              <a:spcBef>
                <a:spcPct val="20000"/>
              </a:spcBef>
              <a:buFontTx/>
              <a:buChar char="•"/>
            </a:pPr>
            <a:r>
              <a:rPr lang="en-US" altLang="en-US" sz="1800" b="0" dirty="0" smtClean="0"/>
              <a:t>Responding </a:t>
            </a:r>
            <a:r>
              <a:rPr lang="en-US" altLang="en-US" sz="1800" b="0" dirty="0" smtClean="0"/>
              <a:t>to liaison letter from ATIS (Alliance for Telecommunication and Industry Solution). </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Continued development of the use case documents.</a:t>
            </a:r>
          </a:p>
          <a:p>
            <a:pPr lvl="1" algn="just">
              <a:spcBef>
                <a:spcPct val="20000"/>
              </a:spcBef>
              <a:buFontTx/>
              <a:buChar char="•"/>
            </a:pPr>
            <a:r>
              <a:rPr lang="en-US" altLang="en-US" sz="1600" dirty="0"/>
              <a:t>Problems statements</a:t>
            </a:r>
          </a:p>
          <a:p>
            <a:pPr lvl="1" algn="just">
              <a:spcBef>
                <a:spcPct val="20000"/>
              </a:spcBef>
              <a:buFontTx/>
              <a:buChar char="•"/>
            </a:pPr>
            <a:r>
              <a:rPr lang="en-US" altLang="en-US" sz="1600" dirty="0"/>
              <a:t>Channel models </a:t>
            </a:r>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30135302"/>
              </p:ext>
            </p:extLst>
          </p:nvPr>
        </p:nvGraphicFramePr>
        <p:xfrm>
          <a:off x="395536" y="1724994"/>
          <a:ext cx="8458200" cy="4497262"/>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11-15-1003</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Sep. 2015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465008">
                <a:tc>
                  <a:txBody>
                    <a:bodyPr/>
                    <a:lstStyle/>
                    <a:p>
                      <a:r>
                        <a:rPr lang="en-US" sz="1400" kern="1200" dirty="0" smtClean="0">
                          <a:solidFill>
                            <a:schemeClr val="dk1"/>
                          </a:solidFill>
                          <a:latin typeface="+mn-lt"/>
                          <a:ea typeface="+mn-ea"/>
                          <a:cs typeface="+mn-cs"/>
                        </a:rPr>
                        <a:t>11-15</a:t>
                      </a:r>
                      <a:r>
                        <a:rPr lang="en-US" sz="1400" kern="1200" baseline="0" dirty="0" smtClean="0">
                          <a:solidFill>
                            <a:schemeClr val="dk1"/>
                          </a:solidFill>
                          <a:latin typeface="+mn-lt"/>
                          <a:ea typeface="+mn-ea"/>
                          <a:cs typeface="+mn-cs"/>
                        </a:rPr>
                        <a:t>-</a:t>
                      </a:r>
                      <a:r>
                        <a:rPr lang="en-US" sz="1400" kern="1200" dirty="0" smtClean="0">
                          <a:solidFill>
                            <a:schemeClr val="dk1"/>
                          </a:solidFill>
                          <a:latin typeface="+mn-lt"/>
                          <a:ea typeface="+mn-ea"/>
                          <a:cs typeface="+mn-cs"/>
                        </a:rPr>
                        <a:t>992</a:t>
                      </a:r>
                      <a:endParaRPr lang="en-US" sz="1400" kern="1200" dirty="0">
                        <a:solidFill>
                          <a:schemeClr val="dk1"/>
                        </a:solidFill>
                        <a:latin typeface="+mn-lt"/>
                        <a:ea typeface="+mn-ea"/>
                        <a:cs typeface="+mn-cs"/>
                      </a:endParaRPr>
                    </a:p>
                  </a:txBody>
                  <a:tcPr marT="45712" marB="45712"/>
                </a:tc>
                <a:tc>
                  <a:txBody>
                    <a:bodyPr/>
                    <a:lstStyle/>
                    <a:p>
                      <a:r>
                        <a:rPr lang="en-US" sz="1500" kern="1200" dirty="0" smtClean="0">
                          <a:solidFill>
                            <a:schemeClr val="dk1"/>
                          </a:solidFill>
                          <a:latin typeface="+mn-lt"/>
                          <a:ea typeface="+mn-ea"/>
                          <a:cs typeface="+mn-cs"/>
                        </a:rPr>
                        <a:t>Jonathan</a:t>
                      </a:r>
                      <a:r>
                        <a:rPr lang="en-US" sz="1500" kern="1200" baseline="0" dirty="0" smtClean="0">
                          <a:solidFill>
                            <a:schemeClr val="dk1"/>
                          </a:solidFill>
                          <a:latin typeface="+mn-lt"/>
                          <a:ea typeface="+mn-ea"/>
                          <a:cs typeface="+mn-cs"/>
                        </a:rPr>
                        <a:t> Segev</a:t>
                      </a:r>
                      <a:endParaRPr lang="en-US" sz="15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dirty="0" smtClean="0">
                          <a:solidFill>
                            <a:schemeClr val="dk1"/>
                          </a:solidFill>
                          <a:latin typeface="+mn-lt"/>
                          <a:ea typeface="+mn-ea"/>
                          <a:cs typeface="+mn-cs"/>
                        </a:rPr>
                        <a:t>Liaison from ATIS on Emergency Location</a:t>
                      </a:r>
                    </a:p>
                  </a:txBody>
                  <a:tcPr marT="45712" marB="45712"/>
                </a:tc>
                <a:tc>
                  <a:txBody>
                    <a:bodyPr/>
                    <a:lstStyle/>
                    <a:p>
                      <a:r>
                        <a:rPr lang="en-US" sz="1500" kern="1200" dirty="0" smtClean="0">
                          <a:solidFill>
                            <a:schemeClr val="dk1"/>
                          </a:solidFill>
                          <a:latin typeface="+mn-lt"/>
                          <a:ea typeface="+mn-ea"/>
                          <a:cs typeface="+mn-cs"/>
                        </a:rPr>
                        <a:t>Review</a:t>
                      </a:r>
                      <a:r>
                        <a:rPr lang="en-US" sz="1500" kern="1200" baseline="0" dirty="0" smtClean="0">
                          <a:solidFill>
                            <a:schemeClr val="dk1"/>
                          </a:solidFill>
                          <a:latin typeface="+mn-lt"/>
                          <a:ea typeface="+mn-ea"/>
                          <a:cs typeface="+mn-cs"/>
                        </a:rPr>
                        <a:t> and response to liaison letter.</a:t>
                      </a:r>
                      <a:endParaRPr lang="en-US" sz="1500" kern="1200" dirty="0">
                        <a:solidFill>
                          <a:schemeClr val="dk1"/>
                        </a:solidFill>
                        <a:latin typeface="+mn-lt"/>
                        <a:ea typeface="+mn-ea"/>
                        <a:cs typeface="+mn-cs"/>
                      </a:endParaRPr>
                    </a:p>
                  </a:txBody>
                  <a:tcPr marT="45712" marB="45712"/>
                </a:tc>
              </a:tr>
              <a:tr h="4650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11-15-388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Brian Hart</a:t>
                      </a:r>
                      <a:endParaRPr lang="en-US" sz="1500" dirty="0" smtClean="0"/>
                    </a:p>
                  </a:txBody>
                  <a:tcPr marT="45712" marB="45712"/>
                </a:tc>
                <a:tc>
                  <a:txBody>
                    <a:bodyPr/>
                    <a:lstStyle/>
                    <a:p>
                      <a:r>
                        <a:rPr lang="en-US" sz="1500" dirty="0" smtClean="0"/>
                        <a:t>NGP Use Case Template</a:t>
                      </a:r>
                      <a:endParaRPr lang="en-US" sz="1500" dirty="0"/>
                    </a:p>
                  </a:txBody>
                  <a:tcPr marT="45712" marB="45712"/>
                </a:tc>
                <a:tc>
                  <a:txBody>
                    <a:bodyPr/>
                    <a:lstStyle/>
                    <a:p>
                      <a:r>
                        <a:rPr lang="en-US" sz="1500" dirty="0" smtClean="0"/>
                        <a:t>Use </a:t>
                      </a:r>
                      <a:r>
                        <a:rPr lang="en-US" sz="1500" dirty="0" smtClean="0"/>
                        <a:t>cases</a:t>
                      </a:r>
                      <a:endParaRPr lang="en-US" sz="15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11-15-0030</a:t>
                      </a:r>
                      <a:endParaRPr lang="en-US" sz="1400" kern="1200" dirty="0">
                        <a:solidFill>
                          <a:schemeClr val="dk1"/>
                        </a:solidFill>
                        <a:latin typeface="+mn-lt"/>
                        <a:ea typeface="+mn-ea"/>
                        <a:cs typeface="+mn-cs"/>
                      </a:endParaRPr>
                    </a:p>
                  </a:txBody>
                  <a:tcPr marT="45712" marB="45712"/>
                </a:tc>
                <a:tc>
                  <a:txBody>
                    <a:bodyPr/>
                    <a:lstStyle/>
                    <a:p>
                      <a:r>
                        <a:rPr lang="en-US" sz="1400" dirty="0" smtClean="0"/>
                        <a:t>Brian Hart</a:t>
                      </a:r>
                    </a:p>
                  </a:txBody>
                  <a:tcPr marT="45712" marB="45712"/>
                </a:tc>
                <a:tc>
                  <a:txBody>
                    <a:bodyPr/>
                    <a:lstStyle/>
                    <a:p>
                      <a:r>
                        <a:rPr lang="en-US" sz="1400" dirty="0" smtClean="0"/>
                        <a:t>NGP PAR </a:t>
                      </a:r>
                      <a:endParaRPr lang="en-US" sz="1400" dirty="0"/>
                    </a:p>
                  </a:txBody>
                  <a:tcPr marT="45712" marB="45712"/>
                </a:tc>
                <a:tc>
                  <a:txBody>
                    <a:bodyPr/>
                    <a:lstStyle/>
                    <a:p>
                      <a:r>
                        <a:rPr lang="en-US" sz="1400" dirty="0" smtClean="0"/>
                        <a:t>Review PAR</a:t>
                      </a:r>
                      <a:r>
                        <a:rPr lang="en-US" sz="1400" baseline="0" dirty="0" smtClean="0"/>
                        <a:t> post IEEE-SASB approval.</a:t>
                      </a:r>
                      <a:endParaRPr lang="en-US" sz="14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11-15-1154</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Edward Au</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TGaz</a:t>
                      </a:r>
                      <a:r>
                        <a:rPr lang="en-US" sz="1400" kern="1200" baseline="0" dirty="0" smtClean="0">
                          <a:solidFill>
                            <a:schemeClr val="dk1"/>
                          </a:solidFill>
                          <a:latin typeface="+mn-lt"/>
                          <a:ea typeface="+mn-ea"/>
                          <a:cs typeface="+mn-cs"/>
                        </a:rPr>
                        <a:t> development documentation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Program</a:t>
                      </a:r>
                      <a:r>
                        <a:rPr lang="en-US" sz="1400" kern="1200" baseline="0" dirty="0" smtClean="0">
                          <a:solidFill>
                            <a:schemeClr val="dk1"/>
                          </a:solidFill>
                          <a:latin typeface="+mn-lt"/>
                          <a:ea typeface="+mn-ea"/>
                          <a:cs typeface="+mn-cs"/>
                        </a:rPr>
                        <a:t> development process</a:t>
                      </a:r>
                      <a:endParaRPr lang="en-US" sz="1400" kern="1200" dirty="0">
                        <a:solidFill>
                          <a:schemeClr val="dk1"/>
                        </a:solidFill>
                        <a:latin typeface="+mn-lt"/>
                        <a:ea typeface="+mn-ea"/>
                        <a:cs typeface="+mn-cs"/>
                      </a:endParaRPr>
                    </a:p>
                  </a:txBody>
                  <a:tcPr marT="45712" marB="45712"/>
                </a:tc>
              </a:tr>
              <a:tr h="38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11-15-1061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Kare Agardh</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Further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a:t>
                      </a:r>
                      <a:endParaRPr lang="en-US" sz="1400" dirty="0"/>
                    </a:p>
                  </a:txBody>
                  <a:tcPr marT="45712" marB="45712"/>
                </a:tc>
                <a:tc>
                  <a:txBody>
                    <a:bodyPr/>
                    <a:lstStyle/>
                    <a:p>
                      <a:r>
                        <a:rPr lang="en-US" sz="1400" dirty="0" smtClean="0"/>
                        <a:t>Rolf De </a:t>
                      </a:r>
                      <a:r>
                        <a:rPr lang="en-US" sz="1400" dirty="0" err="1" smtClean="0"/>
                        <a:t>Vegt</a:t>
                      </a:r>
                      <a:endParaRPr lang="en-US" sz="1400" dirty="0" smtClean="0"/>
                    </a:p>
                  </a:txBody>
                  <a:tcPr marT="45712" marB="45712"/>
                </a:tc>
                <a:tc>
                  <a:txBody>
                    <a:bodyPr/>
                    <a:lstStyle/>
                    <a:p>
                      <a:r>
                        <a:rPr lang="en-US" sz="1400" dirty="0" smtClean="0"/>
                        <a:t>Spec</a:t>
                      </a:r>
                      <a:r>
                        <a:rPr lang="en-US" sz="1400" baseline="0" dirty="0" smtClean="0"/>
                        <a:t> Framework development process</a:t>
                      </a:r>
                      <a:endParaRPr lang="en-US" sz="1400" dirty="0"/>
                    </a:p>
                  </a:txBody>
                  <a:tcPr marT="45712" marB="45712"/>
                </a:tc>
                <a:tc>
                  <a:txBody>
                    <a:bodyPr/>
                    <a:lstStyle/>
                    <a:p>
                      <a:r>
                        <a:rPr lang="en-US" sz="1400" dirty="0" smtClean="0"/>
                        <a:t>Program development process</a:t>
                      </a:r>
                      <a:endParaRPr lang="en-US" sz="1400" dirty="0"/>
                    </a:p>
                  </a:txBody>
                  <a:tcPr marT="45712" marB="45712"/>
                </a:tc>
              </a:tr>
              <a:tr h="492360">
                <a:tc>
                  <a:txBody>
                    <a:bodyPr/>
                    <a:lstStyle/>
                    <a:p>
                      <a:r>
                        <a:rPr lang="en-US" sz="1400" dirty="0" smtClean="0"/>
                        <a:t>11-15-1159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Xun</a:t>
                      </a:r>
                      <a:r>
                        <a:rPr lang="en-US" sz="1400" kern="1200" dirty="0" smtClean="0">
                          <a:solidFill>
                            <a:schemeClr val="dk1"/>
                          </a:solidFill>
                          <a:latin typeface="+mn-lt"/>
                          <a:ea typeface="+mn-ea"/>
                          <a:cs typeface="+mn-cs"/>
                        </a:rPr>
                        <a:t> Yang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Underground Location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11-15-907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a:t>
                      </a:r>
                      <a:r>
                        <a:rPr lang="en-US" sz="1400" kern="1200" dirty="0" err="1" smtClean="0">
                          <a:solidFill>
                            <a:schemeClr val="dk1"/>
                          </a:solidFill>
                          <a:latin typeface="+mn-lt"/>
                          <a:ea typeface="+mn-ea"/>
                          <a:cs typeface="+mn-cs"/>
                        </a:rPr>
                        <a:t>Zu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UAV use case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Agenda</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(0min</a:t>
            </a:r>
            <a:r>
              <a:rPr lang="en-US" altLang="en-US" sz="2000" b="0" dirty="0"/>
              <a:t>)</a:t>
            </a:r>
          </a:p>
          <a:p>
            <a:pPr algn="just">
              <a:spcBef>
                <a:spcPct val="20000"/>
              </a:spcBef>
              <a:buFontTx/>
              <a:buChar char="•"/>
            </a:pPr>
            <a:r>
              <a:rPr lang="en-US" altLang="en-US" sz="2000" b="0" dirty="0"/>
              <a:t>Agenda Setting (4min</a:t>
            </a:r>
            <a:r>
              <a:rPr lang="en-US" altLang="en-US" sz="2000" b="0" dirty="0" smtClean="0"/>
              <a:t>)</a:t>
            </a:r>
          </a:p>
          <a:p>
            <a:pPr algn="just">
              <a:spcBef>
                <a:spcPct val="20000"/>
              </a:spcBef>
              <a:buFontTx/>
              <a:buChar char="•"/>
            </a:pPr>
            <a:r>
              <a:rPr lang="en-US" altLang="en-US" sz="2000" b="0" dirty="0" smtClean="0"/>
              <a:t>Approval of previous meeting minutes (</a:t>
            </a:r>
            <a:r>
              <a:rPr lang="en-US" altLang="en-US" sz="2000" b="0" dirty="0" smtClean="0"/>
              <a:t>3min - Chair)</a:t>
            </a:r>
            <a:endParaRPr lang="en-US" altLang="en-US" sz="2000" b="0" dirty="0"/>
          </a:p>
          <a:p>
            <a:pPr algn="just">
              <a:spcBef>
                <a:spcPct val="20000"/>
              </a:spcBef>
              <a:buFontTx/>
              <a:buChar char="•"/>
            </a:pPr>
            <a:r>
              <a:rPr lang="en-US" altLang="en-US" sz="2000" b="0" dirty="0" smtClean="0"/>
              <a:t>Review changes from PAR approval process </a:t>
            </a:r>
            <a:r>
              <a:rPr lang="en-US" altLang="en-US" sz="2000" b="0" dirty="0" smtClean="0"/>
              <a:t>(15min – Brian H.)</a:t>
            </a:r>
            <a:endParaRPr lang="en-US" altLang="en-US" sz="2000" b="0" dirty="0">
              <a:solidFill>
                <a:srgbClr val="FF33CC"/>
              </a:solidFill>
            </a:endParaRPr>
          </a:p>
          <a:p>
            <a:pPr algn="just">
              <a:spcBef>
                <a:spcPct val="20000"/>
              </a:spcBef>
              <a:buFontTx/>
              <a:buChar char="•"/>
            </a:pPr>
            <a:r>
              <a:rPr lang="en-US" altLang="en-US" sz="2000" b="0" dirty="0" smtClean="0"/>
              <a:t>Closing the call for nominees for Task Group chair and nominees </a:t>
            </a:r>
            <a:r>
              <a:rPr lang="en-US" altLang="en-US" sz="2000" b="0" dirty="0"/>
              <a:t>presentation (</a:t>
            </a:r>
            <a:r>
              <a:rPr lang="en-US" altLang="en-US" sz="2000" b="0" dirty="0" smtClean="0"/>
              <a:t>10min – Chair/nominees).</a:t>
            </a:r>
            <a:endParaRPr lang="en-US" altLang="en-US" sz="2000" b="0" dirty="0"/>
          </a:p>
          <a:p>
            <a:pPr algn="just">
              <a:spcBef>
                <a:spcPct val="20000"/>
              </a:spcBef>
              <a:buFontTx/>
              <a:buChar char="•"/>
            </a:pPr>
            <a:r>
              <a:rPr lang="en-US" altLang="en-US" sz="2000" b="0" dirty="0" smtClean="0"/>
              <a:t>Review and adopt NGP SG </a:t>
            </a:r>
            <a:r>
              <a:rPr lang="en-US" altLang="en-US" sz="2000" b="0" dirty="0" smtClean="0"/>
              <a:t>updated use case document (</a:t>
            </a:r>
            <a:r>
              <a:rPr lang="en-US" altLang="en-US" sz="2000" b="0" dirty="0" smtClean="0"/>
              <a:t>30min – Brian H.)</a:t>
            </a:r>
          </a:p>
          <a:p>
            <a:pPr algn="just">
              <a:spcBef>
                <a:spcPct val="20000"/>
              </a:spcBef>
              <a:buFontTx/>
              <a:buChar char="•"/>
            </a:pPr>
            <a:r>
              <a:rPr lang="en-US" altLang="en-US" sz="2000" b="0" dirty="0" err="1"/>
              <a:t>TGaz</a:t>
            </a:r>
            <a:r>
              <a:rPr lang="en-US" altLang="en-US" sz="2000" b="0" dirty="0"/>
              <a:t> development </a:t>
            </a:r>
            <a:r>
              <a:rPr lang="en-US" altLang="en-US" sz="2000" b="0" dirty="0" smtClean="0"/>
              <a:t>documentation (30min – Edward A.)</a:t>
            </a:r>
          </a:p>
          <a:p>
            <a:pPr algn="just">
              <a:spcBef>
                <a:spcPct val="20000"/>
              </a:spcBef>
              <a:buFontTx/>
              <a:buChar char="•"/>
            </a:pPr>
            <a:r>
              <a:rPr lang="en-US" altLang="en-US" sz="2000" b="0" dirty="0" smtClean="0"/>
              <a:t>Further </a:t>
            </a:r>
            <a:r>
              <a:rPr lang="en-US" altLang="en-US" sz="2000" b="0" dirty="0"/>
              <a:t>Use Cases for Next Generation </a:t>
            </a:r>
            <a:r>
              <a:rPr lang="en-US" altLang="en-US" sz="2000" b="0" dirty="0" smtClean="0"/>
              <a:t>Positioning (30min – Kare A. As time permits)</a:t>
            </a:r>
            <a:endParaRPr lang="en-US" altLang="en-US" sz="2000" b="0" dirty="0"/>
          </a:p>
          <a:p>
            <a:pPr algn="just">
              <a:spcBef>
                <a:spcPct val="20000"/>
              </a:spcBef>
              <a:buFontTx/>
              <a:buChar char="•"/>
            </a:pPr>
            <a:r>
              <a:rPr lang="en-US" altLang="en-US" sz="2000" b="0" dirty="0" smtClean="0"/>
              <a:t>Recess</a:t>
            </a:r>
            <a:endParaRPr lang="en-US" altLang="en-US" sz="1800" dirty="0"/>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88711747"/>
              </p:ext>
            </p:extLst>
          </p:nvPr>
        </p:nvGraphicFramePr>
        <p:xfrm>
          <a:off x="656785" y="2420888"/>
          <a:ext cx="7772404" cy="2936018"/>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5486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11-15-388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Brian</a:t>
                      </a:r>
                      <a:r>
                        <a:rPr lang="en-US" sz="1500" baseline="0" dirty="0" smtClean="0"/>
                        <a:t> Hart</a:t>
                      </a:r>
                      <a:endParaRPr lang="en-US" sz="1500" dirty="0" smtClean="0"/>
                    </a:p>
                  </a:txBody>
                  <a:tcPr marT="45712" marB="45712"/>
                </a:tc>
                <a:tc>
                  <a:txBody>
                    <a:bodyPr/>
                    <a:lstStyle/>
                    <a:p>
                      <a:r>
                        <a:rPr lang="en-US" sz="1500" dirty="0" smtClean="0"/>
                        <a:t>NGP Use Case Template</a:t>
                      </a:r>
                      <a:endParaRPr lang="en-US" sz="1500" dirty="0"/>
                    </a:p>
                  </a:txBody>
                  <a:tcPr marT="45712" marB="45712"/>
                </a:tc>
                <a:tc>
                  <a:txBody>
                    <a:bodyPr/>
                    <a:lstStyle/>
                    <a:p>
                      <a:r>
                        <a:rPr lang="en-US" sz="1500" dirty="0" smtClean="0"/>
                        <a:t>Use case</a:t>
                      </a:r>
                      <a:endParaRPr lang="en-US" sz="15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11-15-0030</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Brian Hart</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PAR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PAR</a:t>
                      </a:r>
                      <a:endParaRPr lang="en-US" sz="1400" kern="1200" dirty="0">
                        <a:solidFill>
                          <a:schemeClr val="dk1"/>
                        </a:solidFill>
                        <a:latin typeface="+mn-lt"/>
                        <a:ea typeface="+mn-ea"/>
                        <a:cs typeface="+mn-cs"/>
                      </a:endParaRPr>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11-15-1154</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Edward Au</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TGaz</a:t>
                      </a:r>
                      <a:r>
                        <a:rPr lang="en-US" sz="1400" kern="1200" baseline="0" dirty="0" smtClean="0">
                          <a:solidFill>
                            <a:schemeClr val="dk1"/>
                          </a:solidFill>
                          <a:latin typeface="+mn-lt"/>
                          <a:ea typeface="+mn-ea"/>
                          <a:cs typeface="+mn-cs"/>
                        </a:rPr>
                        <a:t> development documentation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Program</a:t>
                      </a:r>
                      <a:r>
                        <a:rPr lang="en-US" sz="1400" kern="1200" baseline="0" dirty="0" smtClean="0">
                          <a:solidFill>
                            <a:schemeClr val="dk1"/>
                          </a:solidFill>
                          <a:latin typeface="+mn-lt"/>
                          <a:ea typeface="+mn-ea"/>
                          <a:cs typeface="+mn-cs"/>
                        </a:rPr>
                        <a:t> development process</a:t>
                      </a:r>
                      <a:endParaRPr lang="en-US" sz="1400" kern="1200" dirty="0">
                        <a:solidFill>
                          <a:schemeClr val="dk1"/>
                        </a:solidFill>
                        <a:latin typeface="+mn-lt"/>
                        <a:ea typeface="+mn-ea"/>
                        <a:cs typeface="+mn-cs"/>
                      </a:endParaRPr>
                    </a:p>
                  </a:txBody>
                  <a:tcPr marT="45712" marB="45712"/>
                </a:tc>
              </a:tr>
              <a:tr h="5486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11-15-1061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Kare Agardh</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Further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Approval of previous meeting minutes</a:t>
            </a:r>
          </a:p>
        </p:txBody>
      </p:sp>
      <p:sp>
        <p:nvSpPr>
          <p:cNvPr id="3" name="Content Placeholder 2"/>
          <p:cNvSpPr>
            <a:spLocks noGrp="1"/>
          </p:cNvSpPr>
          <p:nvPr>
            <p:ph idx="1"/>
          </p:nvPr>
        </p:nvSpPr>
        <p:spPr/>
        <p:txBody>
          <a:bodyPr/>
          <a:lstStyle/>
          <a:p>
            <a:r>
              <a:rPr lang="en-US" dirty="0" smtClean="0"/>
              <a:t>July meeting </a:t>
            </a:r>
            <a:r>
              <a:rPr lang="en-US" dirty="0"/>
              <a:t>minutes </a:t>
            </a:r>
            <a:r>
              <a:rPr lang="en-US" altLang="en-US" b="0" dirty="0"/>
              <a:t>(</a:t>
            </a:r>
            <a:r>
              <a:rPr lang="en-US" altLang="en-US" b="0" dirty="0">
                <a:hlinkClick r:id="rId2"/>
              </a:rPr>
              <a:t>11-15/970r1 </a:t>
            </a:r>
            <a:r>
              <a:rPr lang="en-US" altLang="en-US" b="0" dirty="0" smtClean="0"/>
              <a:t>) </a:t>
            </a:r>
            <a:r>
              <a:rPr lang="en-US" altLang="en-US" dirty="0" smtClean="0"/>
              <a:t>dated July 28</a:t>
            </a:r>
            <a:r>
              <a:rPr lang="en-US" altLang="en-US" baseline="30000" dirty="0" smtClean="0"/>
              <a:t>th</a:t>
            </a:r>
            <a:r>
              <a:rPr lang="en-US" altLang="en-US" dirty="0" smtClean="0"/>
              <a:t> .</a:t>
            </a:r>
            <a:endParaRPr lang="en-US" altLang="en-US" dirty="0"/>
          </a:p>
          <a:p>
            <a:pPr marL="0" indent="0">
              <a:buNone/>
            </a:pPr>
            <a:endParaRPr lang="en-US" altLang="en-US" dirty="0"/>
          </a:p>
          <a:p>
            <a:pPr marL="0" indent="0">
              <a:buNone/>
            </a:pPr>
            <a:r>
              <a:rPr lang="en-US" altLang="en-US" dirty="0"/>
              <a:t>Motion:</a:t>
            </a:r>
          </a:p>
          <a:p>
            <a:pPr marL="0" indent="0">
              <a:buNone/>
            </a:pPr>
            <a:r>
              <a:rPr lang="en-US" altLang="en-US" dirty="0"/>
              <a:t>We approve document </a:t>
            </a:r>
            <a:r>
              <a:rPr lang="en-US" altLang="en-US" dirty="0" smtClean="0"/>
              <a:t>11-15/970r1 </a:t>
            </a:r>
            <a:r>
              <a:rPr lang="en-US" altLang="en-US" dirty="0"/>
              <a:t>as our meeting minutes for the </a:t>
            </a:r>
            <a:r>
              <a:rPr lang="en-US" altLang="en-US" dirty="0" smtClean="0"/>
              <a:t>Waikoloa meeting.</a:t>
            </a:r>
            <a:endParaRPr lang="en-US" altLang="en-US" dirty="0"/>
          </a:p>
          <a:p>
            <a:pPr marL="0" indent="0">
              <a:buNone/>
            </a:pPr>
            <a:r>
              <a:rPr lang="en-US" altLang="en-US" dirty="0"/>
              <a:t>Move</a:t>
            </a:r>
            <a:r>
              <a:rPr lang="en-US" altLang="en-US" dirty="0" smtClean="0"/>
              <a:t>:</a:t>
            </a:r>
            <a:endParaRPr lang="en-US" altLang="en-US" dirty="0"/>
          </a:p>
          <a:p>
            <a:pPr marL="0" indent="0">
              <a:buNone/>
            </a:pPr>
            <a:r>
              <a:rPr lang="en-US" altLang="en-US" dirty="0"/>
              <a:t>2</a:t>
            </a:r>
            <a:r>
              <a:rPr lang="en-US" altLang="en-US" baseline="30000" dirty="0"/>
              <a:t>nd</a:t>
            </a:r>
            <a:r>
              <a:rPr lang="en-US" altLang="en-US" dirty="0" smtClean="0"/>
              <a:t>:</a:t>
            </a:r>
            <a:endParaRPr lang="en-US" altLang="en-US" dirty="0"/>
          </a:p>
          <a:p>
            <a:pPr marL="0" indent="0">
              <a:buNone/>
            </a:pPr>
            <a:endParaRPr lang="en-US" altLang="en-US" dirty="0"/>
          </a:p>
          <a:p>
            <a:pPr marL="0" indent="0">
              <a:buNone/>
            </a:pPr>
            <a:r>
              <a:rPr lang="en-US" altLang="en-US" dirty="0"/>
              <a:t>Y: 	</a:t>
            </a:r>
            <a:r>
              <a:rPr lang="en-US" altLang="en-US" dirty="0" smtClean="0"/>
              <a:t>	N</a:t>
            </a:r>
            <a:r>
              <a:rPr lang="en-US" altLang="en-US" dirty="0"/>
              <a:t>: 	</a:t>
            </a:r>
            <a:r>
              <a:rPr lang="en-US" altLang="en-US" dirty="0" smtClean="0"/>
              <a:t>	A</a:t>
            </a:r>
            <a:r>
              <a:rPr lang="en-US" altLang="en-US" dirty="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453450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356021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Bangkok	, Thailand</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Sep. 13</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-18</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a:t>
            </a:r>
            <a:r>
              <a:rPr lang="en-US" altLang="en-US" sz="3600" dirty="0">
                <a:cs typeface="Times New Roman" panose="02020603050405020304" pitchFamily="18" charset="0"/>
              </a:rPr>
              <a:t>, 2015</a:t>
            </a: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Chair pro-tem: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a:t>
            </a:r>
            <a:r>
              <a:rPr lang="en-US" altLang="en-US" b="0" dirty="0">
                <a:cs typeface="Times New Roman" panose="02020603050405020304" pitchFamily="18" charset="0"/>
              </a:rPr>
              <a:t>)</a:t>
            </a:r>
          </a:p>
          <a:p>
            <a:pPr algn="ctr">
              <a:lnSpc>
                <a:spcPct val="90000"/>
              </a:lnSpc>
              <a:buFontTx/>
              <a:buNone/>
            </a:pPr>
            <a:r>
              <a:rPr lang="en-US" altLang="en-US" dirty="0" smtClean="0">
                <a:cs typeface="Times New Roman" panose="02020603050405020304" pitchFamily="18" charset="0"/>
              </a:rPr>
              <a:t>Secretary pro-tem</a:t>
            </a:r>
            <a:r>
              <a:rPr lang="en-US" altLang="en-US" b="0" dirty="0" smtClean="0">
                <a:cs typeface="Times New Roman" panose="02020603050405020304" pitchFamily="18" charset="0"/>
              </a:rPr>
              <a:t>: </a:t>
            </a:r>
            <a:r>
              <a:rPr lang="en-US" b="0" dirty="0"/>
              <a:t>Zhou Lan </a:t>
            </a:r>
            <a:r>
              <a:rPr lang="en-US" altLang="en-US" b="0" dirty="0" smtClean="0">
                <a:cs typeface="Times New Roman" panose="02020603050405020304" pitchFamily="18" charset="0"/>
              </a:rPr>
              <a:t> </a:t>
            </a:r>
            <a:r>
              <a:rPr lang="en-US" altLang="en-US"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b="0" dirty="0">
                <a:cs typeface="Times New Roman" panose="02020603050405020304" pitchFamily="18" charset="0"/>
              </a:rPr>
              <a:t>)</a:t>
            </a:r>
            <a:endParaRPr lang="en-US" altLang="en-US" sz="14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Preference</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dirty="0" smtClean="0"/>
              <a:t>For the development of </a:t>
            </a:r>
            <a:r>
              <a:rPr lang="en-US" dirty="0" err="1" smtClean="0"/>
              <a:t>TGaz</a:t>
            </a:r>
            <a:r>
              <a:rPr lang="en-US" dirty="0" smtClean="0"/>
              <a:t> amendment we prefer the following documents to be used:</a:t>
            </a:r>
          </a:p>
          <a:p>
            <a:pPr marL="457200" indent="-457200">
              <a:buAutoNum type="arabicPeriod"/>
            </a:pPr>
            <a:r>
              <a:rPr lang="en-US" dirty="0" smtClean="0"/>
              <a:t>Usage model/use case document </a:t>
            </a:r>
          </a:p>
          <a:p>
            <a:pPr marL="457200" indent="-457200">
              <a:buAutoNum type="arabicPeriod"/>
            </a:pPr>
            <a:r>
              <a:rPr lang="en-US" dirty="0" smtClean="0"/>
              <a:t>Functional requirement </a:t>
            </a:r>
          </a:p>
          <a:p>
            <a:pPr marL="457200" indent="-457200">
              <a:buAutoNum type="arabicPeriod"/>
            </a:pPr>
            <a:r>
              <a:rPr lang="en-US" dirty="0" smtClean="0"/>
              <a:t>Specification framework</a:t>
            </a:r>
          </a:p>
          <a:p>
            <a:pPr marL="457200" indent="-457200">
              <a:buAutoNum type="arabicPeriod"/>
            </a:pPr>
            <a:r>
              <a:rPr lang="en-US" dirty="0" smtClean="0"/>
              <a:t>Channel model</a:t>
            </a:r>
          </a:p>
          <a:p>
            <a:pPr marL="0" indent="0"/>
            <a:r>
              <a:rPr lang="en-US" dirty="0" smtClean="0"/>
              <a:t>D1: 23		D2: 19 	D3: 19 	D4: 10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6296997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Adopting Use Case document baseline</a:t>
            </a:r>
            <a:endParaRPr lang="en-US" dirty="0"/>
          </a:p>
        </p:txBody>
      </p:sp>
      <p:sp>
        <p:nvSpPr>
          <p:cNvPr id="3" name="Content Placeholder 2"/>
          <p:cNvSpPr>
            <a:spLocks noGrp="1"/>
          </p:cNvSpPr>
          <p:nvPr>
            <p:ph idx="1"/>
          </p:nvPr>
        </p:nvSpPr>
        <p:spPr>
          <a:xfrm>
            <a:off x="685800" y="1751014"/>
            <a:ext cx="7770813" cy="4343400"/>
          </a:xfrm>
        </p:spPr>
        <p:txBody>
          <a:bodyPr/>
          <a:lstStyle/>
          <a:p>
            <a:r>
              <a:rPr lang="en-US" dirty="0" smtClean="0"/>
              <a:t>Use case document </a:t>
            </a:r>
            <a:r>
              <a:rPr lang="en-US" altLang="en-US" b="0" dirty="0" smtClean="0"/>
              <a:t>(</a:t>
            </a:r>
            <a:r>
              <a:rPr lang="en-US" sz="1800" u="sng" dirty="0">
                <a:hlinkClick r:id="rId2"/>
              </a:rPr>
              <a:t>https://</a:t>
            </a:r>
            <a:r>
              <a:rPr lang="en-US" sz="1800" u="sng" dirty="0" smtClean="0">
                <a:hlinkClick r:id="rId2"/>
              </a:rPr>
              <a:t>mentor.ieee.org/802.11/dcn/15/11-15-0388-01-0ngp-ngp-use-case-template.pptx</a:t>
            </a:r>
            <a:r>
              <a:rPr lang="en-US" altLang="en-US" b="0" dirty="0" smtClean="0"/>
              <a:t>) </a:t>
            </a:r>
            <a:r>
              <a:rPr lang="en-US" altLang="en-US" dirty="0" smtClean="0"/>
              <a:t>dated August 29</a:t>
            </a:r>
            <a:r>
              <a:rPr lang="en-US" altLang="en-US" baseline="30000" dirty="0" smtClean="0"/>
              <a:t>th</a:t>
            </a:r>
            <a:r>
              <a:rPr lang="en-US" altLang="en-US" dirty="0" smtClean="0"/>
              <a:t> .</a:t>
            </a:r>
          </a:p>
          <a:p>
            <a:pPr marL="0" indent="0">
              <a:buNone/>
            </a:pPr>
            <a:endParaRPr lang="en-US" altLang="en-US" dirty="0"/>
          </a:p>
          <a:p>
            <a:pPr marL="0" indent="0">
              <a:buNone/>
            </a:pPr>
            <a:r>
              <a:rPr lang="en-US" altLang="en-US" dirty="0"/>
              <a:t>Motion:</a:t>
            </a:r>
          </a:p>
          <a:p>
            <a:pPr marL="0" indent="0">
              <a:buNone/>
            </a:pPr>
            <a:r>
              <a:rPr lang="en-US" altLang="en-US" dirty="0"/>
              <a:t>We approve document </a:t>
            </a:r>
            <a:r>
              <a:rPr lang="en-US" altLang="en-US" dirty="0" smtClean="0"/>
              <a:t>11-15/0388r01 </a:t>
            </a:r>
            <a:r>
              <a:rPr lang="en-US" altLang="en-US" dirty="0"/>
              <a:t>as our </a:t>
            </a:r>
            <a:r>
              <a:rPr lang="en-US" altLang="en-US" dirty="0" smtClean="0"/>
              <a:t>working draft baseline for the TG </a:t>
            </a:r>
            <a:r>
              <a:rPr lang="en-US" altLang="en-US" dirty="0" smtClean="0"/>
              <a:t>use case document. </a:t>
            </a:r>
          </a:p>
          <a:p>
            <a:pPr marL="0" indent="0">
              <a:buNone/>
            </a:pPr>
            <a:r>
              <a:rPr lang="en-US" altLang="en-US" dirty="0" smtClean="0"/>
              <a:t>Move: Brian Hart</a:t>
            </a:r>
            <a:endParaRPr lang="en-US" altLang="en-US" dirty="0"/>
          </a:p>
          <a:p>
            <a:pPr marL="0" indent="0">
              <a:buNone/>
            </a:pPr>
            <a:r>
              <a:rPr lang="en-US" altLang="en-US" dirty="0"/>
              <a:t>2</a:t>
            </a:r>
            <a:r>
              <a:rPr lang="en-US" altLang="en-US" baseline="30000" dirty="0"/>
              <a:t>nd</a:t>
            </a:r>
            <a:r>
              <a:rPr lang="en-US" altLang="en-US" dirty="0" smtClean="0"/>
              <a:t>: Ganesh Venkatesan </a:t>
            </a:r>
            <a:endParaRPr lang="en-US" altLang="en-US" dirty="0"/>
          </a:p>
          <a:p>
            <a:pPr marL="0" indent="0">
              <a:buNone/>
            </a:pPr>
            <a:r>
              <a:rPr lang="en-US" altLang="en-US" dirty="0" smtClean="0"/>
              <a:t>Y</a:t>
            </a:r>
            <a:r>
              <a:rPr lang="en-US" altLang="en-US" dirty="0"/>
              <a:t>: </a:t>
            </a:r>
            <a:r>
              <a:rPr lang="en-US" altLang="en-US" dirty="0" smtClean="0"/>
              <a:t>unanimous consent</a:t>
            </a:r>
            <a:r>
              <a:rPr lang="en-US" altLang="en-US" dirty="0"/>
              <a:t>	</a:t>
            </a:r>
            <a:r>
              <a:rPr lang="en-US" altLang="en-US" dirty="0" smtClean="0"/>
              <a:t>	N</a:t>
            </a:r>
            <a:r>
              <a:rPr lang="en-US" altLang="en-US" dirty="0"/>
              <a:t>: 	</a:t>
            </a:r>
            <a:r>
              <a:rPr lang="en-US" altLang="en-US" dirty="0" smtClean="0"/>
              <a:t>	A</a:t>
            </a:r>
            <a:r>
              <a:rPr lang="en-US" altLang="en-US" dirty="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4695076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Preference</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dirty="0" smtClean="0"/>
              <a:t>For the development of </a:t>
            </a:r>
            <a:r>
              <a:rPr lang="en-US" dirty="0" err="1" smtClean="0"/>
              <a:t>TGaz</a:t>
            </a:r>
            <a:r>
              <a:rPr lang="en-US" dirty="0" smtClean="0"/>
              <a:t> amendment we prefer the following documents to be used:</a:t>
            </a:r>
          </a:p>
          <a:p>
            <a:pPr marL="457200" indent="-457200">
              <a:buAutoNum type="arabicPeriod"/>
            </a:pPr>
            <a:r>
              <a:rPr lang="en-US" dirty="0" smtClean="0"/>
              <a:t>Usage model/use case document </a:t>
            </a:r>
          </a:p>
          <a:p>
            <a:pPr marL="457200" indent="-457200">
              <a:buAutoNum type="arabicPeriod"/>
            </a:pPr>
            <a:r>
              <a:rPr lang="en-US" dirty="0" smtClean="0"/>
              <a:t>Functional requirement </a:t>
            </a:r>
          </a:p>
          <a:p>
            <a:pPr marL="457200" indent="-457200">
              <a:buAutoNum type="arabicPeriod"/>
            </a:pPr>
            <a:r>
              <a:rPr lang="en-US" dirty="0" smtClean="0"/>
              <a:t>Specification framework</a:t>
            </a:r>
          </a:p>
          <a:p>
            <a:pPr marL="457200" indent="-457200">
              <a:buAutoNum type="arabicPeriod"/>
            </a:pPr>
            <a:r>
              <a:rPr lang="en-US" dirty="0" smtClean="0"/>
              <a:t>Channel model</a:t>
            </a:r>
          </a:p>
          <a:p>
            <a:pPr marL="0" indent="0"/>
            <a:r>
              <a:rPr lang="en-US" dirty="0" smtClean="0"/>
              <a:t>D1:Y: N:A: 23-0-0	D2:21-0-3  D3: 21-0-3	D4: 10-1-11</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162182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development preference</a:t>
            </a:r>
            <a:endParaRPr lang="en-US" dirty="0"/>
          </a:p>
        </p:txBody>
      </p:sp>
      <p:sp>
        <p:nvSpPr>
          <p:cNvPr id="3" name="Content Placeholder 2"/>
          <p:cNvSpPr>
            <a:spLocks noGrp="1"/>
          </p:cNvSpPr>
          <p:nvPr>
            <p:ph idx="1"/>
          </p:nvPr>
        </p:nvSpPr>
        <p:spPr/>
        <p:txBody>
          <a:bodyPr/>
          <a:lstStyle/>
          <a:p>
            <a:r>
              <a:rPr lang="en-US" dirty="0" smtClean="0"/>
              <a:t>Motion</a:t>
            </a:r>
          </a:p>
          <a:p>
            <a:r>
              <a:rPr lang="en-US" dirty="0" err="1" smtClean="0"/>
              <a:t>TGaz</a:t>
            </a:r>
            <a:r>
              <a:rPr lang="en-US" dirty="0" smtClean="0"/>
              <a:t> will use at least the following documents to develop the amendment text:</a:t>
            </a:r>
          </a:p>
          <a:p>
            <a:pPr marL="457200" indent="-457200">
              <a:buAutoNum type="arabicPeriod"/>
            </a:pPr>
            <a:r>
              <a:rPr lang="en-US" dirty="0" smtClean="0"/>
              <a:t>Usage model/use case document </a:t>
            </a:r>
          </a:p>
          <a:p>
            <a:pPr marL="457200" indent="-457200">
              <a:buAutoNum type="arabicPeriod"/>
            </a:pPr>
            <a:r>
              <a:rPr lang="en-US" dirty="0" smtClean="0"/>
              <a:t>Functional requirement </a:t>
            </a:r>
          </a:p>
          <a:p>
            <a:pPr marL="457200" indent="-457200">
              <a:buAutoNum type="arabicPeriod"/>
            </a:pPr>
            <a:r>
              <a:rPr lang="en-US" dirty="0" smtClean="0"/>
              <a:t>Specification framework</a:t>
            </a:r>
          </a:p>
          <a:p>
            <a:pPr marL="0" indent="0"/>
            <a:r>
              <a:rPr lang="en-US" dirty="0" smtClean="0"/>
              <a:t>Move: Edward Au</a:t>
            </a:r>
          </a:p>
          <a:p>
            <a:pPr marL="0" indent="0"/>
            <a:r>
              <a:rPr lang="en-US" dirty="0" smtClean="0"/>
              <a:t>2</a:t>
            </a:r>
            <a:r>
              <a:rPr lang="en-US" baseline="30000" dirty="0" smtClean="0"/>
              <a:t>nd</a:t>
            </a:r>
            <a:r>
              <a:rPr lang="en-US" dirty="0" smtClean="0"/>
              <a:t>: Bill Carney </a:t>
            </a:r>
          </a:p>
          <a:p>
            <a:pPr marL="0" indent="0"/>
            <a:r>
              <a:rPr lang="en-US" dirty="0" smtClean="0"/>
              <a:t>Results: 15 – 0 – 3</a:t>
            </a:r>
          </a:p>
          <a:p>
            <a:pPr marL="0" indent="0"/>
            <a:r>
              <a:rPr lang="en-US" dirty="0" smtClean="0"/>
              <a:t>Motion passes.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802329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Generating TG chair recommendation for WG chair </a:t>
            </a:r>
            <a:r>
              <a:rPr lang="en-US" altLang="en-US" sz="2000" b="0" dirty="0" smtClean="0">
                <a:solidFill>
                  <a:schemeClr val="tx1"/>
                </a:solidFill>
              </a:rPr>
              <a:t>approval (10min).</a:t>
            </a:r>
            <a:endParaRPr lang="en-US" altLang="en-US" sz="2000" b="0" dirty="0" smtClean="0"/>
          </a:p>
          <a:p>
            <a:pPr algn="just">
              <a:spcBef>
                <a:spcPct val="20000"/>
              </a:spcBef>
              <a:buFontTx/>
              <a:buChar char="•"/>
            </a:pPr>
            <a:r>
              <a:rPr lang="en-US" altLang="en-US" sz="2000" b="0" dirty="0" smtClean="0"/>
              <a:t>Review and respond to liaison letter form ATIS (45min).</a:t>
            </a:r>
            <a:endParaRPr lang="en-US" altLang="en-US" sz="2000" b="0" dirty="0" smtClean="0">
              <a:solidFill>
                <a:srgbClr val="FF33CC"/>
              </a:solidFill>
            </a:endParaRPr>
          </a:p>
          <a:p>
            <a:pPr algn="just">
              <a:spcBef>
                <a:spcPct val="20000"/>
              </a:spcBef>
              <a:buFontTx/>
              <a:buChar char="•"/>
            </a:pPr>
            <a:r>
              <a:rPr lang="en-US" altLang="en-US" sz="2000" b="0" dirty="0" smtClean="0"/>
              <a:t>Presentations to inform the group on use cases, process, </a:t>
            </a:r>
            <a:r>
              <a:rPr lang="en-US" altLang="en-US" sz="2000" b="0" dirty="0" smtClean="0"/>
              <a:t>timelines (55min)</a:t>
            </a:r>
            <a:endParaRPr lang="en-US" altLang="en-US" sz="2000" b="0" dirty="0" smtClean="0"/>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76385558"/>
              </p:ext>
            </p:extLst>
          </p:nvPr>
        </p:nvGraphicFramePr>
        <p:xfrm>
          <a:off x="656785" y="2420888"/>
          <a:ext cx="7772404" cy="3225557"/>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401480">
                <a:tc>
                  <a:txBody>
                    <a:bodyPr/>
                    <a:lstStyle/>
                    <a:p>
                      <a:r>
                        <a:rPr lang="en-US" sz="1500" kern="1200" dirty="0" smtClean="0">
                          <a:solidFill>
                            <a:schemeClr val="dk1"/>
                          </a:solidFill>
                          <a:latin typeface="+mn-lt"/>
                          <a:ea typeface="+mn-ea"/>
                          <a:cs typeface="+mn-cs"/>
                        </a:rPr>
                        <a:t>11-15/992</a:t>
                      </a:r>
                      <a:endParaRPr lang="en-US" sz="1500" kern="1200" dirty="0">
                        <a:solidFill>
                          <a:schemeClr val="dk1"/>
                        </a:solidFill>
                        <a:latin typeface="+mn-lt"/>
                        <a:ea typeface="+mn-ea"/>
                        <a:cs typeface="+mn-cs"/>
                      </a:endParaRPr>
                    </a:p>
                  </a:txBody>
                  <a:tcPr marT="45712" marB="45712"/>
                </a:tc>
                <a:tc>
                  <a:txBody>
                    <a:bodyPr/>
                    <a:lstStyle/>
                    <a:p>
                      <a:r>
                        <a:rPr lang="en-US" sz="1500" kern="1200" dirty="0" smtClean="0">
                          <a:solidFill>
                            <a:schemeClr val="dk1"/>
                          </a:solidFill>
                          <a:latin typeface="+mn-lt"/>
                          <a:ea typeface="+mn-ea"/>
                          <a:cs typeface="+mn-cs"/>
                        </a:rPr>
                        <a:t>Jonathan</a:t>
                      </a:r>
                      <a:r>
                        <a:rPr lang="en-US" sz="1500" kern="1200" baseline="0" dirty="0" smtClean="0">
                          <a:solidFill>
                            <a:schemeClr val="dk1"/>
                          </a:solidFill>
                          <a:latin typeface="+mn-lt"/>
                          <a:ea typeface="+mn-ea"/>
                          <a:cs typeface="+mn-cs"/>
                        </a:rPr>
                        <a:t> Segev</a:t>
                      </a:r>
                      <a:endParaRPr lang="en-US" sz="15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dirty="0" smtClean="0">
                          <a:solidFill>
                            <a:schemeClr val="dk1"/>
                          </a:solidFill>
                          <a:latin typeface="+mn-lt"/>
                          <a:ea typeface="+mn-ea"/>
                          <a:cs typeface="+mn-cs"/>
                        </a:rPr>
                        <a:t>Liaison from ATIS on Emergency Location</a:t>
                      </a:r>
                    </a:p>
                  </a:txBody>
                  <a:tcPr marT="45712" marB="45712"/>
                </a:tc>
                <a:tc>
                  <a:txBody>
                    <a:bodyPr/>
                    <a:lstStyle/>
                    <a:p>
                      <a:r>
                        <a:rPr lang="en-US" sz="1500" kern="1200" dirty="0" smtClean="0">
                          <a:solidFill>
                            <a:schemeClr val="dk1"/>
                          </a:solidFill>
                          <a:latin typeface="+mn-lt"/>
                          <a:ea typeface="+mn-ea"/>
                          <a:cs typeface="+mn-cs"/>
                        </a:rPr>
                        <a:t>Review</a:t>
                      </a:r>
                      <a:r>
                        <a:rPr lang="en-US" sz="1500" kern="1200" baseline="0" dirty="0" smtClean="0">
                          <a:solidFill>
                            <a:schemeClr val="dk1"/>
                          </a:solidFill>
                          <a:latin typeface="+mn-lt"/>
                          <a:ea typeface="+mn-ea"/>
                          <a:cs typeface="+mn-cs"/>
                        </a:rPr>
                        <a:t> and </a:t>
                      </a:r>
                      <a:r>
                        <a:rPr lang="en-US" sz="1500" kern="1200" baseline="0" dirty="0" smtClean="0">
                          <a:solidFill>
                            <a:schemeClr val="dk1"/>
                          </a:solidFill>
                          <a:latin typeface="+mn-lt"/>
                          <a:ea typeface="+mn-ea"/>
                          <a:cs typeface="+mn-cs"/>
                        </a:rPr>
                        <a:t>respond to </a:t>
                      </a:r>
                      <a:r>
                        <a:rPr lang="en-US" sz="1500" kern="1200" baseline="0" dirty="0" smtClean="0">
                          <a:solidFill>
                            <a:schemeClr val="dk1"/>
                          </a:solidFill>
                          <a:latin typeface="+mn-lt"/>
                          <a:ea typeface="+mn-ea"/>
                          <a:cs typeface="+mn-cs"/>
                        </a:rPr>
                        <a:t>liaison letter.</a:t>
                      </a:r>
                      <a:endParaRPr lang="en-US" sz="1500" kern="1200" dirty="0">
                        <a:solidFill>
                          <a:schemeClr val="dk1"/>
                        </a:solidFill>
                        <a:latin typeface="+mn-lt"/>
                        <a:ea typeface="+mn-ea"/>
                        <a:cs typeface="+mn-cs"/>
                      </a:endParaRPr>
                    </a:p>
                  </a:txBody>
                  <a:tcPr marT="45712" marB="45712"/>
                </a:tc>
              </a:tr>
              <a:tr h="5486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11-15-1061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Kare Agardh</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Further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a:t>
                      </a:r>
                      <a:r>
                        <a:rPr lang="en-US" sz="1400" kern="1200" dirty="0" smtClean="0">
                          <a:solidFill>
                            <a:schemeClr val="dk1"/>
                          </a:solidFill>
                          <a:latin typeface="+mn-lt"/>
                          <a:ea typeface="+mn-ea"/>
                          <a:cs typeface="+mn-cs"/>
                        </a:rPr>
                        <a:t>cases</a:t>
                      </a:r>
                      <a:endParaRPr lang="en-US" sz="1400" kern="1200" dirty="0">
                        <a:solidFill>
                          <a:schemeClr val="dk1"/>
                        </a:solidFill>
                        <a:latin typeface="+mn-lt"/>
                        <a:ea typeface="+mn-ea"/>
                        <a:cs typeface="+mn-cs"/>
                      </a:endParaRPr>
                    </a:p>
                  </a:txBody>
                  <a:tcPr marT="45712" marB="45712"/>
                </a:tc>
              </a:tr>
              <a:tr h="274311">
                <a:tc>
                  <a:txBody>
                    <a:bodyPr/>
                    <a:lstStyle/>
                    <a:p>
                      <a:r>
                        <a:rPr lang="en-US" sz="1500" dirty="0" smtClean="0"/>
                        <a:t>11-15/</a:t>
                      </a:r>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Rolf De </a:t>
                      </a:r>
                      <a:r>
                        <a:rPr lang="en-US" sz="1500" dirty="0" err="1" smtClean="0"/>
                        <a:t>Vegt</a:t>
                      </a:r>
                      <a:endParaRPr lang="en-US" sz="1500" dirty="0" smtClean="0"/>
                    </a:p>
                  </a:txBody>
                  <a:tcPr marT="45712" marB="45712"/>
                </a:tc>
                <a:tc>
                  <a:txBody>
                    <a:bodyPr/>
                    <a:lstStyle/>
                    <a:p>
                      <a:r>
                        <a:rPr lang="en-US" sz="1500" dirty="0" smtClean="0"/>
                        <a:t>SFD</a:t>
                      </a:r>
                      <a:r>
                        <a:rPr lang="en-US" sz="1500" baseline="0" dirty="0" smtClean="0"/>
                        <a:t> document </a:t>
                      </a:r>
                      <a:endParaRPr lang="en-US" sz="1500" dirty="0"/>
                    </a:p>
                  </a:txBody>
                  <a:tcPr marT="45712" marB="45712"/>
                </a:tc>
                <a:tc>
                  <a:txBody>
                    <a:bodyPr/>
                    <a:lstStyle/>
                    <a:p>
                      <a:r>
                        <a:rPr lang="en-US" sz="1500" dirty="0" smtClean="0"/>
                        <a:t>TG process</a:t>
                      </a:r>
                      <a:endParaRPr lang="en-US" sz="1500" dirty="0"/>
                    </a:p>
                  </a:txBody>
                  <a:tcPr marT="45712" marB="45712"/>
                </a:tc>
              </a:tr>
              <a:tr h="160012">
                <a:tc>
                  <a:txBody>
                    <a:bodyPr/>
                    <a:lstStyle/>
                    <a:p>
                      <a:r>
                        <a:rPr lang="en-US" sz="1400" dirty="0" smtClean="0"/>
                        <a:t>11-15-1159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Xun</a:t>
                      </a:r>
                      <a:r>
                        <a:rPr lang="en-US" sz="1400" kern="1200" dirty="0" smtClean="0">
                          <a:solidFill>
                            <a:schemeClr val="dk1"/>
                          </a:solidFill>
                          <a:latin typeface="+mn-lt"/>
                          <a:ea typeface="+mn-ea"/>
                          <a:cs typeface="+mn-cs"/>
                        </a:rPr>
                        <a:t> Yang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Underground Location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a:t>
                      </a:r>
                      <a:r>
                        <a:rPr lang="en-US" sz="1400" kern="1200" dirty="0" smtClean="0">
                          <a:solidFill>
                            <a:schemeClr val="dk1"/>
                          </a:solidFill>
                          <a:latin typeface="+mn-lt"/>
                          <a:ea typeface="+mn-ea"/>
                          <a:cs typeface="+mn-cs"/>
                        </a:rPr>
                        <a:t>cases (as time permits)</a:t>
                      </a:r>
                      <a:endParaRPr lang="en-US" sz="1400" kern="1200" dirty="0">
                        <a:solidFill>
                          <a:schemeClr val="dk1"/>
                        </a:solidFill>
                        <a:latin typeface="+mn-lt"/>
                        <a:ea typeface="+mn-ea"/>
                        <a:cs typeface="+mn-cs"/>
                      </a:endParaRPr>
                    </a:p>
                  </a:txBody>
                  <a:tcPr marT="45712" marB="45712"/>
                </a:tc>
              </a:tr>
              <a:tr h="160012">
                <a:tc>
                  <a:txBody>
                    <a:bodyPr/>
                    <a:lstStyle/>
                    <a:p>
                      <a:r>
                        <a:rPr lang="en-US" sz="1500" dirty="0" smtClean="0"/>
                        <a:t>11-15/1003</a:t>
                      </a:r>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Jonathan</a:t>
                      </a:r>
                      <a:r>
                        <a:rPr lang="en-US" sz="1500" baseline="0" dirty="0" smtClean="0"/>
                        <a:t> Segev</a:t>
                      </a:r>
                      <a:endParaRPr lang="en-US" sz="1500" dirty="0" smtClean="0"/>
                    </a:p>
                  </a:txBody>
                  <a:tcPr marT="45712" marB="45712"/>
                </a:tc>
                <a:tc>
                  <a:txBody>
                    <a:bodyPr/>
                    <a:lstStyle/>
                    <a:p>
                      <a:r>
                        <a:rPr lang="en-US" sz="1500" dirty="0" smtClean="0"/>
                        <a:t>TG</a:t>
                      </a:r>
                      <a:r>
                        <a:rPr lang="en-US" sz="1500" baseline="0" dirty="0" smtClean="0"/>
                        <a:t> process</a:t>
                      </a:r>
                      <a:endParaRPr lang="en-US" sz="1500" dirty="0"/>
                    </a:p>
                  </a:txBody>
                  <a:tcPr marT="45712" marB="45712"/>
                </a:tc>
                <a:tc>
                  <a:txBody>
                    <a:bodyPr/>
                    <a:lstStyle/>
                    <a:p>
                      <a:r>
                        <a:rPr lang="en-US" sz="1500" dirty="0" smtClean="0"/>
                        <a:t>TG process</a:t>
                      </a:r>
                      <a:endParaRPr lang="en-US" sz="1500" dirty="0"/>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remainder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601779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NGP (</a:t>
            </a:r>
            <a:r>
              <a:rPr lang="en-US" altLang="en-US" dirty="0" smtClean="0"/>
              <a:t>Next Generation </a:t>
            </a:r>
            <a:r>
              <a:rPr lang="en-US" altLang="en-US" dirty="0"/>
              <a:t>Positioning) Study Group agenda for the </a:t>
            </a:r>
            <a:r>
              <a:rPr lang="en-US" altLang="en-US" dirty="0" smtClean="0"/>
              <a:t>Sep.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2078580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3</a:t>
            </a:r>
            <a:r>
              <a:rPr lang="en-US" altLang="en-US" dirty="0" smtClean="0">
                <a:solidFill>
                  <a:schemeClr val="tx2"/>
                </a:solidFill>
              </a:rPr>
              <a:t> </a:t>
            </a:r>
            <a:r>
              <a:rPr lang="en-US" altLang="en-US" dirty="0" smtClean="0">
                <a:solidFill>
                  <a:schemeClr val="tx2"/>
                </a:solidFill>
              </a:rPr>
              <a:t>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Generating TG chair recommendation for WG chair </a:t>
            </a:r>
            <a:r>
              <a:rPr lang="en-US" altLang="en-US" sz="2000" b="0" dirty="0" smtClean="0">
                <a:solidFill>
                  <a:schemeClr val="tx1"/>
                </a:solidFill>
              </a:rPr>
              <a:t>approval (10min).</a:t>
            </a:r>
            <a:endParaRPr lang="en-US" altLang="en-US" sz="2000" b="0" dirty="0" smtClean="0"/>
          </a:p>
          <a:p>
            <a:pPr algn="just">
              <a:spcBef>
                <a:spcPct val="20000"/>
              </a:spcBef>
              <a:buFontTx/>
              <a:buChar char="•"/>
            </a:pPr>
            <a:r>
              <a:rPr lang="en-US" altLang="en-US" sz="2000" b="0" dirty="0" smtClean="0"/>
              <a:t>Review and respond to liaison letter form ATIS (45min).</a:t>
            </a:r>
            <a:endParaRPr lang="en-US" altLang="en-US" sz="2000" b="0" dirty="0" smtClean="0">
              <a:solidFill>
                <a:srgbClr val="FF33CC"/>
              </a:solidFill>
            </a:endParaRPr>
          </a:p>
          <a:p>
            <a:pPr algn="just">
              <a:spcBef>
                <a:spcPct val="20000"/>
              </a:spcBef>
              <a:buFontTx/>
              <a:buChar char="•"/>
            </a:pPr>
            <a:r>
              <a:rPr lang="en-US" altLang="en-US" sz="2000" b="0" dirty="0" smtClean="0"/>
              <a:t>Presentations to inform the group on use cases, process, </a:t>
            </a:r>
            <a:r>
              <a:rPr lang="en-US" altLang="en-US" sz="2000" b="0" dirty="0" smtClean="0"/>
              <a:t>timelines (55min)</a:t>
            </a:r>
            <a:endParaRPr lang="en-US" altLang="en-US" sz="2000" b="0" dirty="0" smtClean="0"/>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607165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51118300"/>
              </p:ext>
            </p:extLst>
          </p:nvPr>
        </p:nvGraphicFramePr>
        <p:xfrm>
          <a:off x="656785" y="2420888"/>
          <a:ext cx="7772404" cy="1808288"/>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160012">
                <a:tc>
                  <a:txBody>
                    <a:bodyPr/>
                    <a:lstStyle/>
                    <a:p>
                      <a:r>
                        <a:rPr lang="en-US" sz="1400" dirty="0" smtClean="0"/>
                        <a:t>11-15-1159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Xun</a:t>
                      </a:r>
                      <a:r>
                        <a:rPr lang="en-US" sz="1400" kern="1200" dirty="0" smtClean="0">
                          <a:solidFill>
                            <a:schemeClr val="dk1"/>
                          </a:solidFill>
                          <a:latin typeface="+mn-lt"/>
                          <a:ea typeface="+mn-ea"/>
                          <a:cs typeface="+mn-cs"/>
                        </a:rPr>
                        <a:t> Yang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Underground Location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a:t>
                      </a:r>
                      <a:r>
                        <a:rPr lang="en-US" sz="1400" kern="1200" dirty="0" smtClean="0">
                          <a:solidFill>
                            <a:schemeClr val="dk1"/>
                          </a:solidFill>
                          <a:latin typeface="+mn-lt"/>
                          <a:ea typeface="+mn-ea"/>
                          <a:cs typeface="+mn-cs"/>
                        </a:rPr>
                        <a:t>cases (as time permits)</a:t>
                      </a:r>
                      <a:endParaRPr lang="en-US" sz="1400" kern="1200" dirty="0">
                        <a:solidFill>
                          <a:schemeClr val="dk1"/>
                        </a:solidFill>
                        <a:latin typeface="+mn-lt"/>
                        <a:ea typeface="+mn-ea"/>
                        <a:cs typeface="+mn-cs"/>
                      </a:endParaRPr>
                    </a:p>
                  </a:txBody>
                  <a:tcPr marT="45712" marB="45712"/>
                </a:tc>
              </a:tr>
              <a:tr h="160012">
                <a:tc>
                  <a:txBody>
                    <a:bodyPr/>
                    <a:lstStyle/>
                    <a:p>
                      <a:r>
                        <a:rPr lang="en-US" sz="1500" dirty="0" smtClean="0"/>
                        <a:t>11-15/1003</a:t>
                      </a:r>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Jonathan</a:t>
                      </a:r>
                      <a:r>
                        <a:rPr lang="en-US" sz="1500" baseline="0" dirty="0" smtClean="0"/>
                        <a:t> Segev</a:t>
                      </a:r>
                      <a:endParaRPr lang="en-US" sz="1500" dirty="0" smtClean="0"/>
                    </a:p>
                  </a:txBody>
                  <a:tcPr marT="45712" marB="45712"/>
                </a:tc>
                <a:tc>
                  <a:txBody>
                    <a:bodyPr/>
                    <a:lstStyle/>
                    <a:p>
                      <a:r>
                        <a:rPr lang="en-US" sz="1500" dirty="0" smtClean="0"/>
                        <a:t>TG</a:t>
                      </a:r>
                      <a:r>
                        <a:rPr lang="en-US" sz="1500" baseline="0" dirty="0" smtClean="0"/>
                        <a:t> process</a:t>
                      </a:r>
                      <a:endParaRPr lang="en-US" sz="1500" dirty="0"/>
                    </a:p>
                  </a:txBody>
                  <a:tcPr marT="45712" marB="45712"/>
                </a:tc>
                <a:tc>
                  <a:txBody>
                    <a:bodyPr/>
                    <a:lstStyle/>
                    <a:p>
                      <a:r>
                        <a:rPr lang="en-US" sz="1500" dirty="0" smtClean="0"/>
                        <a:t>TG </a:t>
                      </a:r>
                      <a:r>
                        <a:rPr lang="en-US" sz="1500" dirty="0" smtClean="0"/>
                        <a:t>process,</a:t>
                      </a:r>
                      <a:r>
                        <a:rPr lang="en-US" sz="1500" baseline="0" dirty="0" smtClean="0"/>
                        <a:t> goals and </a:t>
                      </a:r>
                      <a:r>
                        <a:rPr lang="en-US" sz="1500" baseline="0" dirty="0" err="1" smtClean="0"/>
                        <a:t>telecon</a:t>
                      </a:r>
                      <a:r>
                        <a:rPr lang="en-US" sz="1500" baseline="0" dirty="0" smtClean="0"/>
                        <a:t>.</a:t>
                      </a:r>
                      <a:endParaRPr lang="en-US" sz="1500" dirty="0"/>
                    </a:p>
                  </a:txBody>
                  <a:tcPr marT="45712" marB="45712"/>
                </a:tc>
              </a:tr>
            </a:tbl>
          </a:graphicData>
        </a:graphic>
      </p:graphicFrame>
    </p:spTree>
    <p:extLst>
      <p:ext uri="{BB962C8B-B14F-4D97-AF65-F5344CB8AC3E}">
        <p14:creationId xmlns:p14="http://schemas.microsoft.com/office/powerpoint/2010/main" val="2160031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long to develop an amendment?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number of unknowns when evaluating a project timelines are substantial:</a:t>
            </a:r>
          </a:p>
          <a:p>
            <a:pPr lvl="1">
              <a:buFont typeface="Arial" panose="020B0604020202020204" pitchFamily="34" charset="0"/>
              <a:buChar char="•"/>
            </a:pPr>
            <a:r>
              <a:rPr lang="en-US" dirty="0" smtClean="0"/>
              <a:t>Technical unknowns – </a:t>
            </a:r>
            <a:r>
              <a:rPr lang="en-US" dirty="0" smtClean="0"/>
              <a:t>channel development, </a:t>
            </a:r>
            <a:r>
              <a:rPr lang="en-US" dirty="0" smtClean="0"/>
              <a:t>different </a:t>
            </a:r>
            <a:r>
              <a:rPr lang="en-US" dirty="0" smtClean="0"/>
              <a:t>technical approaches</a:t>
            </a:r>
            <a:r>
              <a:rPr lang="en-US" dirty="0" smtClean="0"/>
              <a:t>, one protocol needs to solves several usages, selection between multiple options.</a:t>
            </a:r>
          </a:p>
          <a:p>
            <a:pPr lvl="1">
              <a:buFont typeface="Arial" panose="020B0604020202020204" pitchFamily="34" charset="0"/>
              <a:buChar char="•"/>
            </a:pPr>
            <a:r>
              <a:rPr lang="en-US" dirty="0" smtClean="0"/>
              <a:t>Schedule unknowns – dependency on other amendments, comment resolution and technical quality of </a:t>
            </a:r>
            <a:r>
              <a:rPr lang="en-US" dirty="0" smtClean="0"/>
              <a:t>submissions, time needed to develop agreements.</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5312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long to develop an amendment?</a:t>
            </a:r>
          </a:p>
        </p:txBody>
      </p:sp>
      <p:sp>
        <p:nvSpPr>
          <p:cNvPr id="3" name="Content Placeholder 2"/>
          <p:cNvSpPr>
            <a:spLocks noGrp="1"/>
          </p:cNvSpPr>
          <p:nvPr>
            <p:ph idx="1"/>
          </p:nvPr>
        </p:nvSpPr>
        <p:spPr>
          <a:xfrm>
            <a:off x="685800" y="1981201"/>
            <a:ext cx="7770813" cy="1159768"/>
          </a:xfrm>
        </p:spPr>
        <p:txBody>
          <a:bodyPr/>
          <a:lstStyle/>
          <a:p>
            <a:pPr>
              <a:buFont typeface="Arial" panose="020B0604020202020204" pitchFamily="34" charset="0"/>
              <a:buChar char="•"/>
            </a:pPr>
            <a:r>
              <a:rPr lang="en-US" dirty="0" smtClean="0"/>
              <a:t>How to evaluate the schedule then?</a:t>
            </a:r>
          </a:p>
          <a:p>
            <a:pPr lvl="1">
              <a:buFont typeface="Arial" panose="020B0604020202020204" pitchFamily="34" charset="0"/>
              <a:buChar char="•"/>
            </a:pPr>
            <a:r>
              <a:rPr lang="en-US" sz="1800" dirty="0" smtClean="0"/>
              <a:t>Compare to other amendments – do we have any reason to believe we’ll do better?</a:t>
            </a:r>
          </a:p>
          <a:p>
            <a:pPr lvl="1">
              <a:buFont typeface="Arial" panose="020B0604020202020204" pitchFamily="34" charset="0"/>
              <a:buChar char="•"/>
            </a:pPr>
            <a:r>
              <a:rPr lang="en-US" sz="1800" dirty="0" smtClean="0"/>
              <a:t>Compare to one or more projects with </a:t>
            </a:r>
            <a:r>
              <a:rPr lang="en-US" dirty="0" smtClean="0"/>
              <a:t>similar complexity and size.</a:t>
            </a:r>
          </a:p>
          <a:p>
            <a:pPr lvl="1">
              <a:buFont typeface="Arial" panose="020B0604020202020204" pitchFamily="34" charset="0"/>
              <a:buChar char="•"/>
            </a:pPr>
            <a:r>
              <a:rPr lang="en-US" sz="1800" dirty="0" smtClean="0"/>
              <a:t>Extrapolate based </a:t>
            </a:r>
          </a:p>
          <a:p>
            <a:pPr lvl="1">
              <a:buFont typeface="Arial" panose="020B0604020202020204" pitchFamily="34" charset="0"/>
              <a:buChar char="•"/>
            </a:pPr>
            <a:r>
              <a:rPr lang="en-US" sz="1800" dirty="0" smtClean="0"/>
              <a:t>Make </a:t>
            </a:r>
            <a:r>
              <a:rPr lang="en-US" sz="1800" dirty="0" smtClean="0"/>
              <a:t>an educated guess on size and estimate length based on historical data progress. </a:t>
            </a:r>
          </a:p>
          <a:p>
            <a:pPr lvl="1">
              <a:buFont typeface="Arial" panose="020B0604020202020204" pitchFamily="34" charset="0"/>
              <a:buChar char="•"/>
            </a:pPr>
            <a:r>
              <a:rPr lang="en-US" sz="1800" dirty="0" smtClean="0"/>
              <a:t>Close the loop and perform sanity check by receiving inputs from ITAs (e.g. WFA) as to the timing of market demand for products.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7861995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long to develop an amendment?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Risk reduction for process evaluation</a:t>
            </a:r>
            <a:endParaRPr lang="en-US" dirty="0" smtClean="0"/>
          </a:p>
          <a:p>
            <a:pPr lvl="1">
              <a:buFont typeface="Arial" panose="020B0604020202020204" pitchFamily="34" charset="0"/>
              <a:buChar char="•"/>
            </a:pPr>
            <a:r>
              <a:rPr lang="en-US" sz="1800" dirty="0" smtClean="0"/>
              <a:t>Agree </a:t>
            </a:r>
            <a:r>
              <a:rPr lang="en-US" sz="1800" dirty="0" smtClean="0"/>
              <a:t>on a process that decreases the unknowns and helps to build agreements amongst group members. The process should </a:t>
            </a:r>
            <a:r>
              <a:rPr lang="en-US" sz="1800" dirty="0" smtClean="0"/>
              <a:t>facilitate:</a:t>
            </a:r>
            <a:endParaRPr lang="en-US" sz="1800" dirty="0" smtClean="0"/>
          </a:p>
          <a:p>
            <a:pPr lvl="2">
              <a:buFont typeface="Arial" panose="020B0604020202020204" pitchFamily="34" charset="0"/>
              <a:buChar char="•"/>
            </a:pPr>
            <a:r>
              <a:rPr lang="en-US" sz="1600" dirty="0" smtClean="0"/>
              <a:t>A focus on the what we want to solve (e.g. reduce overhead for scenario from X to 1/10X).</a:t>
            </a:r>
          </a:p>
          <a:p>
            <a:pPr lvl="2">
              <a:buFont typeface="Arial" panose="020B0604020202020204" pitchFamily="34" charset="0"/>
              <a:buChar char="•"/>
            </a:pPr>
            <a:r>
              <a:rPr lang="en-US" sz="1600" dirty="0" smtClean="0"/>
              <a:t>Agree on the high level technological approach (e.g. agree on broadcast </a:t>
            </a:r>
            <a:r>
              <a:rPr lang="en-US" sz="1600" dirty="0" smtClean="0"/>
              <a:t>method/reduced unicast/ mix for scalable location)</a:t>
            </a:r>
            <a:endParaRPr lang="en-US" sz="1600" dirty="0" smtClean="0"/>
          </a:p>
          <a:p>
            <a:pPr lvl="2">
              <a:buFont typeface="Arial" panose="020B0604020202020204" pitchFamily="34" charset="0"/>
              <a:buChar char="•"/>
            </a:pPr>
            <a:r>
              <a:rPr lang="en-US" sz="1600" dirty="0" smtClean="0"/>
              <a:t>Focus on key elements of the solution (negotiation, scheduling, PHY element structure, PHY level protocol details)</a:t>
            </a:r>
          </a:p>
          <a:p>
            <a:pPr lvl="2">
              <a:buFont typeface="Arial" panose="020B0604020202020204" pitchFamily="34" charset="0"/>
              <a:buChar char="•"/>
            </a:pPr>
            <a:r>
              <a:rPr lang="en-US" sz="1600" dirty="0" smtClean="0"/>
              <a:t>Go to greater details (specific messages used, message flow).</a:t>
            </a:r>
          </a:p>
          <a:p>
            <a:pPr lvl="2">
              <a:buFont typeface="Arial" panose="020B0604020202020204" pitchFamily="34" charset="0"/>
              <a:buChar char="•"/>
            </a:pPr>
            <a:endParaRPr lang="en-US" sz="1600" dirty="0" smtClean="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272927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Development Documents</a:t>
            </a:r>
            <a:endParaRPr lang="en-US" dirty="0"/>
          </a:p>
        </p:txBody>
      </p:sp>
      <p:sp>
        <p:nvSpPr>
          <p:cNvPr id="3" name="Content Placeholder 2"/>
          <p:cNvSpPr>
            <a:spLocks noGrp="1"/>
          </p:cNvSpPr>
          <p:nvPr>
            <p:ph idx="1"/>
          </p:nvPr>
        </p:nvSpPr>
        <p:spPr>
          <a:xfrm>
            <a:off x="685800" y="1981200"/>
            <a:ext cx="8206680" cy="4113213"/>
          </a:xfrm>
        </p:spPr>
        <p:txBody>
          <a:bodyPr/>
          <a:lstStyle/>
          <a:p>
            <a:pPr>
              <a:buFont typeface="Arial" panose="020B0604020202020204" pitchFamily="34" charset="0"/>
              <a:buChar char="•"/>
            </a:pPr>
            <a:r>
              <a:rPr lang="en-US" sz="2000" dirty="0" smtClean="0"/>
              <a:t>Use case/usage model document – </a:t>
            </a:r>
            <a:r>
              <a:rPr lang="en-US" sz="2000" b="0" dirty="0" smtClean="0"/>
              <a:t>marketing level like document (UX, without going into too much technical specifics and challenges).</a:t>
            </a:r>
          </a:p>
          <a:p>
            <a:pPr>
              <a:buFont typeface="Arial" panose="020B0604020202020204" pitchFamily="34" charset="0"/>
              <a:buChar char="•"/>
            </a:pPr>
            <a:r>
              <a:rPr lang="en-US" sz="2000" dirty="0" smtClean="0"/>
              <a:t>Functional requirement document </a:t>
            </a:r>
            <a:r>
              <a:rPr lang="en-US" sz="2000" b="0" dirty="0" smtClean="0"/>
              <a:t>– what are the requirements to which the solution needs to comply with.</a:t>
            </a:r>
          </a:p>
          <a:p>
            <a:pPr>
              <a:buFont typeface="Arial" panose="020B0604020202020204" pitchFamily="34" charset="0"/>
              <a:buChar char="•"/>
            </a:pPr>
            <a:r>
              <a:rPr lang="en-US" sz="2000" dirty="0" smtClean="0"/>
              <a:t>Channel model document </a:t>
            </a:r>
            <a:r>
              <a:rPr lang="en-US" sz="2000" b="0" dirty="0" smtClean="0"/>
              <a:t>– channel model specific to some usages or selection of channel model subset.</a:t>
            </a:r>
          </a:p>
          <a:p>
            <a:pPr>
              <a:buFont typeface="Arial" panose="020B0604020202020204" pitchFamily="34" charset="0"/>
              <a:buChar char="•"/>
            </a:pPr>
            <a:r>
              <a:rPr lang="en-US" sz="2000" dirty="0" smtClean="0"/>
              <a:t>Evaluation methodology </a:t>
            </a:r>
            <a:r>
              <a:rPr lang="en-US" sz="2000" b="0" dirty="0" smtClean="0"/>
              <a:t>– how to select between competing proposals</a:t>
            </a:r>
          </a:p>
          <a:p>
            <a:pPr>
              <a:buFont typeface="Arial" panose="020B0604020202020204" pitchFamily="34" charset="0"/>
              <a:buChar char="•"/>
            </a:pPr>
            <a:r>
              <a:rPr lang="en-US" sz="2000" dirty="0" smtClean="0"/>
              <a:t>Frame work document </a:t>
            </a:r>
            <a:r>
              <a:rPr lang="en-US" sz="2000" b="0" dirty="0" smtClean="0"/>
              <a:t>– evolving document for setting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4000624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32903291"/>
              </p:ext>
            </p:extLst>
          </p:nvPr>
        </p:nvGraphicFramePr>
        <p:xfrm>
          <a:off x="323528" y="2057400"/>
          <a:ext cx="8218809" cy="2641600"/>
        </p:xfrm>
        <a:graphic>
          <a:graphicData uri="http://schemas.openxmlformats.org/drawingml/2006/table">
            <a:tbl>
              <a:tblPr firstRow="1" bandRow="1">
                <a:tableStyleId>{5C22544A-7EE6-4342-B048-85BDC9FD1C3A}</a:tableStyleId>
              </a:tblPr>
              <a:tblGrid>
                <a:gridCol w="2558686"/>
                <a:gridCol w="1041714"/>
                <a:gridCol w="1296144"/>
                <a:gridCol w="1008112"/>
                <a:gridCol w="1368152"/>
                <a:gridCol w="946001"/>
              </a:tblGrid>
              <a:tr h="370840">
                <a:tc>
                  <a:txBody>
                    <a:bodyPr/>
                    <a:lstStyle/>
                    <a:p>
                      <a:pPr algn="ctr"/>
                      <a:r>
                        <a:rPr lang="en-US" dirty="0" smtClean="0"/>
                        <a:t>Stage</a:t>
                      </a:r>
                      <a:endParaRPr lang="en-US" dirty="0"/>
                    </a:p>
                  </a:txBody>
                  <a:tcPr>
                    <a:solidFill>
                      <a:srgbClr val="4F81BD"/>
                    </a:solidFill>
                  </a:tcPr>
                </a:tc>
                <a:tc gridSpan="5">
                  <a:txBody>
                    <a:bodyPr/>
                    <a:lstStyle/>
                    <a:p>
                      <a:pPr algn="ctr"/>
                      <a:r>
                        <a:rPr lang="en-US" dirty="0" smtClean="0"/>
                        <a:t>Duration</a:t>
                      </a:r>
                      <a:endParaRPr lang="en-US" dirty="0"/>
                    </a:p>
                  </a:txBody>
                  <a:tcPr>
                    <a:solidFill>
                      <a:srgbClr val="4F81BD"/>
                    </a:solidFill>
                  </a:tcPr>
                </a:tc>
                <a:tc hMerge="1">
                  <a:txBody>
                    <a:bodyPr/>
                    <a:lstStyle/>
                    <a:p>
                      <a:endParaRPr lang="en-US" dirty="0"/>
                    </a:p>
                  </a:txBody>
                  <a:tcPr/>
                </a:tc>
                <a:tc hMerge="1">
                  <a:txBody>
                    <a:bodyPr/>
                    <a:lstStyle/>
                    <a:p>
                      <a:pPr algn="ctr"/>
                      <a:endParaRPr lang="en-US" dirty="0"/>
                    </a:p>
                  </a:txBody>
                  <a:tcPr/>
                </a:tc>
                <a:tc hMerge="1">
                  <a:txBody>
                    <a:bodyPr/>
                    <a:lstStyle/>
                    <a:p>
                      <a:endParaRPr lang="en-US"/>
                    </a:p>
                  </a:txBody>
                  <a:tcPr/>
                </a:tc>
                <a:tc hMerge="1">
                  <a:txBody>
                    <a:bodyPr/>
                    <a:lstStyle/>
                    <a:p>
                      <a:endParaRPr lang="en-US"/>
                    </a:p>
                  </a:txBody>
                  <a:tcPr/>
                </a:tc>
              </a:tr>
              <a:tr h="370840">
                <a:tc>
                  <a:txBody>
                    <a:bodyPr/>
                    <a:lstStyle/>
                    <a:p>
                      <a:endParaRPr lang="en-US" dirty="0"/>
                    </a:p>
                  </a:txBody>
                  <a:tcPr>
                    <a:solidFill>
                      <a:srgbClr val="D0D8E8"/>
                    </a:solidFill>
                  </a:tcPr>
                </a:tc>
                <a:tc>
                  <a:txBody>
                    <a:bodyPr/>
                    <a:lstStyle/>
                    <a:p>
                      <a:pPr algn="ctr"/>
                      <a:r>
                        <a:rPr lang="en-US" dirty="0" smtClean="0"/>
                        <a:t>11ac</a:t>
                      </a:r>
                      <a:endParaRPr lang="en-US" dirty="0"/>
                    </a:p>
                  </a:txBody>
                  <a:tcPr>
                    <a:solidFill>
                      <a:srgbClr val="D0D8E8"/>
                    </a:solidFill>
                  </a:tcPr>
                </a:tc>
                <a:tc>
                  <a:txBody>
                    <a:bodyPr/>
                    <a:lstStyle/>
                    <a:p>
                      <a:pPr algn="ctr"/>
                      <a:r>
                        <a:rPr lang="en-US" dirty="0" smtClean="0"/>
                        <a:t>11ad</a:t>
                      </a:r>
                      <a:endParaRPr lang="en-US" dirty="0"/>
                    </a:p>
                  </a:txBody>
                  <a:tcPr>
                    <a:solidFill>
                      <a:srgbClr val="D0D8E8"/>
                    </a:solidFill>
                  </a:tcPr>
                </a:tc>
                <a:tc>
                  <a:txBody>
                    <a:bodyPr/>
                    <a:lstStyle/>
                    <a:p>
                      <a:pPr algn="ctr"/>
                      <a:r>
                        <a:rPr lang="en-US" dirty="0" smtClean="0"/>
                        <a:t>11ae</a:t>
                      </a:r>
                      <a:endParaRPr lang="en-US" dirty="0"/>
                    </a:p>
                  </a:txBody>
                  <a:tcPr>
                    <a:solidFill>
                      <a:srgbClr val="D0D8E8"/>
                    </a:solidFill>
                  </a:tcPr>
                </a:tc>
                <a:tc>
                  <a:txBody>
                    <a:bodyPr/>
                    <a:lstStyle/>
                    <a:p>
                      <a:pPr algn="ctr"/>
                      <a:r>
                        <a:rPr lang="en-US" dirty="0" smtClean="0"/>
                        <a:t>11ax</a:t>
                      </a:r>
                    </a:p>
                    <a:p>
                      <a:pPr algn="ctr"/>
                      <a:r>
                        <a:rPr lang="en-US" sz="1400" dirty="0" smtClean="0"/>
                        <a:t>forecasted</a:t>
                      </a:r>
                      <a:endParaRPr lang="en-US" sz="1400" dirty="0"/>
                    </a:p>
                  </a:txBody>
                  <a:tcPr>
                    <a:solidFill>
                      <a:srgbClr val="D0D8E8"/>
                    </a:solidFill>
                  </a:tcPr>
                </a:tc>
                <a:tc>
                  <a:txBody>
                    <a:bodyPr/>
                    <a:lstStyle/>
                    <a:p>
                      <a:pPr algn="ctr"/>
                      <a:r>
                        <a:rPr lang="en-US" sz="1400" dirty="0" smtClean="0"/>
                        <a:t>11az</a:t>
                      </a:r>
                    </a:p>
                    <a:p>
                      <a:pPr algn="ctr"/>
                      <a:r>
                        <a:rPr lang="en-US" sz="1400" dirty="0" smtClean="0"/>
                        <a:t>proposed</a:t>
                      </a:r>
                      <a:endParaRPr lang="en-US" sz="1400" dirty="0"/>
                    </a:p>
                  </a:txBody>
                  <a:tcPr>
                    <a:solidFill>
                      <a:srgbClr val="D0D8E8"/>
                    </a:solidFill>
                  </a:tcPr>
                </a:tc>
              </a:tr>
              <a:tr h="370840">
                <a:tc>
                  <a:txBody>
                    <a:bodyPr/>
                    <a:lstStyle/>
                    <a:p>
                      <a:r>
                        <a:rPr lang="en-US" sz="1600" dirty="0" smtClean="0"/>
                        <a:t>PAR</a:t>
                      </a:r>
                      <a:r>
                        <a:rPr lang="en-US" sz="1600" baseline="0" dirty="0" smtClean="0"/>
                        <a:t> approval -&gt; Approved Standard</a:t>
                      </a:r>
                      <a:endParaRPr lang="en-US" sz="1600" dirty="0"/>
                    </a:p>
                  </a:txBody>
                  <a:tcPr>
                    <a:solidFill>
                      <a:srgbClr val="E9EDF4"/>
                    </a:solidFill>
                  </a:tcPr>
                </a:tc>
                <a:tc>
                  <a:txBody>
                    <a:bodyPr/>
                    <a:lstStyle/>
                    <a:p>
                      <a:pPr algn="ctr"/>
                      <a:r>
                        <a:rPr lang="en-US" sz="1400" baseline="0" dirty="0" smtClean="0"/>
                        <a:t>64 months</a:t>
                      </a:r>
                      <a:endParaRPr lang="en-US" sz="1400" dirty="0"/>
                    </a:p>
                  </a:txBody>
                  <a:tcPr>
                    <a:solidFill>
                      <a:srgbClr val="E9EDF4"/>
                    </a:solidFill>
                  </a:tcPr>
                </a:tc>
                <a:tc>
                  <a:txBody>
                    <a:bodyPr/>
                    <a:lstStyle/>
                    <a:p>
                      <a:pPr algn="ctr"/>
                      <a:r>
                        <a:rPr lang="en-US" sz="1400" dirty="0" smtClean="0"/>
                        <a:t>46 months</a:t>
                      </a:r>
                      <a:endParaRPr lang="en-US" sz="1400" dirty="0"/>
                    </a:p>
                  </a:txBody>
                  <a:tcPr>
                    <a:solidFill>
                      <a:srgbClr val="E9EDF4"/>
                    </a:solidFill>
                  </a:tcPr>
                </a:tc>
                <a:tc>
                  <a:txBody>
                    <a:bodyPr/>
                    <a:lstStyle/>
                    <a:p>
                      <a:pPr algn="ctr"/>
                      <a:r>
                        <a:rPr lang="en-US" sz="1400" dirty="0" smtClean="0"/>
                        <a:t>60 </a:t>
                      </a:r>
                      <a:r>
                        <a:rPr lang="en-US" sz="1400" baseline="0" dirty="0" smtClean="0"/>
                        <a:t>months</a:t>
                      </a:r>
                      <a:endParaRPr lang="en-US" sz="1400" dirty="0"/>
                    </a:p>
                  </a:txBody>
                  <a:tcPr>
                    <a:solidFill>
                      <a:srgbClr val="E9EDF4"/>
                    </a:solidFill>
                  </a:tcPr>
                </a:tc>
                <a:tc>
                  <a:txBody>
                    <a:bodyPr/>
                    <a:lstStyle/>
                    <a:p>
                      <a:pPr algn="ctr"/>
                      <a:r>
                        <a:rPr lang="en-US" sz="1400" dirty="0" smtClean="0"/>
                        <a:t>60 </a:t>
                      </a:r>
                      <a:r>
                        <a:rPr lang="en-US" sz="1400" baseline="0" dirty="0" smtClean="0"/>
                        <a:t>months</a:t>
                      </a:r>
                      <a:endParaRPr lang="en-US" sz="1400" dirty="0"/>
                    </a:p>
                  </a:txBody>
                  <a:tcPr>
                    <a:solidFill>
                      <a:srgbClr val="E9EDF4"/>
                    </a:solidFill>
                  </a:tcPr>
                </a:tc>
                <a:tc>
                  <a:txBody>
                    <a:bodyPr/>
                    <a:lstStyle/>
                    <a:p>
                      <a:pPr algn="ctr"/>
                      <a:endParaRPr lang="en-US" sz="1400" dirty="0"/>
                    </a:p>
                  </a:txBody>
                  <a:tcPr>
                    <a:solidFill>
                      <a:srgbClr val="E9EDF4"/>
                    </a:solidFill>
                  </a:tcPr>
                </a:tc>
              </a:tr>
              <a:tr h="370840">
                <a:tc>
                  <a:txBody>
                    <a:bodyPr/>
                    <a:lstStyle/>
                    <a:p>
                      <a:r>
                        <a:rPr lang="en-US" sz="1600" dirty="0" smtClean="0"/>
                        <a:t>PAR approval -&gt; Draft 1.0</a:t>
                      </a:r>
                      <a:endParaRPr lang="en-US" sz="1600" dirty="0"/>
                    </a:p>
                  </a:txBody>
                  <a:tcPr>
                    <a:solidFill>
                      <a:srgbClr val="D0D8E8"/>
                    </a:solidFill>
                  </a:tcPr>
                </a:tc>
                <a:tc>
                  <a:txBody>
                    <a:bodyPr/>
                    <a:lstStyle/>
                    <a:p>
                      <a:pPr algn="ctr"/>
                      <a:r>
                        <a:rPr lang="en-US" sz="1400" dirty="0" smtClean="0"/>
                        <a:t>34 months</a:t>
                      </a:r>
                      <a:endParaRPr lang="en-US" sz="1400" dirty="0"/>
                    </a:p>
                  </a:txBody>
                  <a:tcPr>
                    <a:solidFill>
                      <a:srgbClr val="D0D8E8"/>
                    </a:solidFill>
                  </a:tcPr>
                </a:tc>
                <a:tc>
                  <a:txBody>
                    <a:bodyPr/>
                    <a:lstStyle/>
                    <a:p>
                      <a:pPr algn="ctr"/>
                      <a:r>
                        <a:rPr lang="en-US" sz="1400" dirty="0" smtClean="0"/>
                        <a:t>21 months</a:t>
                      </a:r>
                      <a:endParaRPr lang="en-US" sz="1400" dirty="0"/>
                    </a:p>
                  </a:txBody>
                  <a:tcPr>
                    <a:solidFill>
                      <a:srgbClr val="D0D8E8"/>
                    </a:solidFill>
                  </a:tcPr>
                </a:tc>
                <a:tc>
                  <a:txBody>
                    <a:bodyPr/>
                    <a:lstStyle/>
                    <a:p>
                      <a:pPr algn="ctr"/>
                      <a:r>
                        <a:rPr lang="en-US" sz="1400" dirty="0" smtClean="0"/>
                        <a:t>10 </a:t>
                      </a:r>
                      <a:r>
                        <a:rPr lang="en-US" sz="1400" baseline="0" dirty="0" smtClean="0"/>
                        <a:t>months</a:t>
                      </a:r>
                      <a:endParaRPr lang="en-US" sz="1400" dirty="0"/>
                    </a:p>
                  </a:txBody>
                  <a:tcPr>
                    <a:solidFill>
                      <a:srgbClr val="D0D8E8"/>
                    </a:solidFill>
                  </a:tcPr>
                </a:tc>
                <a:tc>
                  <a:txBody>
                    <a:bodyPr/>
                    <a:lstStyle/>
                    <a:p>
                      <a:pPr algn="ctr"/>
                      <a:r>
                        <a:rPr lang="en-US" sz="1400" dirty="0" smtClean="0"/>
                        <a:t>26 </a:t>
                      </a:r>
                      <a:r>
                        <a:rPr lang="en-US" sz="1400" baseline="0" dirty="0" smtClean="0"/>
                        <a:t>months</a:t>
                      </a:r>
                      <a:endParaRPr lang="en-US" sz="1400" dirty="0"/>
                    </a:p>
                  </a:txBody>
                  <a:tcPr>
                    <a:solidFill>
                      <a:srgbClr val="D0D8E8"/>
                    </a:solidFill>
                  </a:tcPr>
                </a:tc>
                <a:tc>
                  <a:txBody>
                    <a:bodyPr/>
                    <a:lstStyle/>
                    <a:p>
                      <a:pPr algn="ctr"/>
                      <a:endParaRPr lang="en-US" sz="1400" dirty="0"/>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Draft 1.0 – Draft 2.0</a:t>
                      </a:r>
                    </a:p>
                  </a:txBody>
                  <a:tcPr>
                    <a:solidFill>
                      <a:srgbClr val="E9EDF4"/>
                    </a:solidFill>
                  </a:tcPr>
                </a:tc>
                <a:tc>
                  <a:txBody>
                    <a:bodyPr/>
                    <a:lstStyle/>
                    <a:p>
                      <a:pPr algn="ctr"/>
                      <a:r>
                        <a:rPr lang="en-US" sz="1400" dirty="0" smtClean="0"/>
                        <a:t>8 months</a:t>
                      </a:r>
                      <a:endParaRPr lang="en-US" sz="1400" dirty="0"/>
                    </a:p>
                  </a:txBody>
                  <a:tcPr>
                    <a:solidFill>
                      <a:srgbClr val="E9EDF4"/>
                    </a:solidFill>
                  </a:tcPr>
                </a:tc>
                <a:tc>
                  <a:txBody>
                    <a:bodyPr/>
                    <a:lstStyle/>
                    <a:p>
                      <a:pPr algn="ctr"/>
                      <a:r>
                        <a:rPr lang="en-US" sz="1400" dirty="0" smtClean="0"/>
                        <a:t>6 </a:t>
                      </a:r>
                      <a:r>
                        <a:rPr lang="en-US" sz="1400" baseline="0" dirty="0" smtClean="0"/>
                        <a:t>months</a:t>
                      </a:r>
                      <a:endParaRPr lang="en-US" sz="1400" dirty="0"/>
                    </a:p>
                  </a:txBody>
                  <a:tcPr>
                    <a:solidFill>
                      <a:srgbClr val="E9EDF4"/>
                    </a:solidFill>
                  </a:tcPr>
                </a:tc>
                <a:tc>
                  <a:txBody>
                    <a:bodyPr/>
                    <a:lstStyle/>
                    <a:p>
                      <a:pPr algn="ctr"/>
                      <a:r>
                        <a:rPr lang="en-US" sz="1400" dirty="0" smtClean="0"/>
                        <a:t>11 </a:t>
                      </a:r>
                      <a:r>
                        <a:rPr lang="en-US" sz="1400" baseline="0" dirty="0" smtClean="0"/>
                        <a:t>months</a:t>
                      </a:r>
                      <a:endParaRPr lang="en-US" sz="1400" dirty="0"/>
                    </a:p>
                  </a:txBody>
                  <a:tcPr>
                    <a:solidFill>
                      <a:srgbClr val="E9EDF4"/>
                    </a:solidFill>
                  </a:tcPr>
                </a:tc>
                <a:tc>
                  <a:txBody>
                    <a:bodyPr/>
                    <a:lstStyle/>
                    <a:p>
                      <a:pPr algn="ctr"/>
                      <a:r>
                        <a:rPr lang="en-US" sz="1400" dirty="0" smtClean="0"/>
                        <a:t>8 </a:t>
                      </a:r>
                      <a:r>
                        <a:rPr lang="en-US" sz="1400" baseline="0" dirty="0" smtClean="0"/>
                        <a:t>months</a:t>
                      </a:r>
                      <a:endParaRPr lang="en-US" sz="1400" dirty="0"/>
                    </a:p>
                  </a:txBody>
                  <a:tcPr>
                    <a:solidFill>
                      <a:srgbClr val="E9EDF4"/>
                    </a:solidFill>
                  </a:tcPr>
                </a:tc>
                <a:tc>
                  <a:txBody>
                    <a:bodyPr/>
                    <a:lstStyle/>
                    <a:p>
                      <a:pPr algn="ctr"/>
                      <a:endParaRPr lang="en-US" sz="1400" dirty="0"/>
                    </a:p>
                  </a:txBody>
                  <a:tcPr>
                    <a:solidFill>
                      <a:srgbClr val="E9EDF4"/>
                    </a:solidFill>
                  </a:tcPr>
                </a:tc>
              </a:tr>
              <a:tr h="370840">
                <a:tc>
                  <a:txBody>
                    <a:bodyPr/>
                    <a:lstStyle/>
                    <a:p>
                      <a:r>
                        <a:rPr lang="en-US" sz="1600" dirty="0" smtClean="0"/>
                        <a:t>Draft</a:t>
                      </a:r>
                      <a:r>
                        <a:rPr lang="en-US" sz="1600" baseline="0" dirty="0" smtClean="0"/>
                        <a:t> 2.0 - Final</a:t>
                      </a:r>
                      <a:endParaRPr lang="en-US" sz="1600" dirty="0"/>
                    </a:p>
                  </a:txBody>
                  <a:tcPr>
                    <a:solidFill>
                      <a:srgbClr val="D0D8E8"/>
                    </a:solidFill>
                  </a:tcPr>
                </a:tc>
                <a:tc>
                  <a:txBody>
                    <a:bodyPr/>
                    <a:lstStyle/>
                    <a:p>
                      <a:pPr algn="ctr"/>
                      <a:r>
                        <a:rPr lang="en-US" sz="1400" dirty="0" smtClean="0"/>
                        <a:t>22 months</a:t>
                      </a:r>
                      <a:endParaRPr lang="en-US" sz="1400" dirty="0"/>
                    </a:p>
                  </a:txBody>
                  <a:tcPr>
                    <a:solidFill>
                      <a:srgbClr val="D0D8E8"/>
                    </a:solidFill>
                  </a:tcPr>
                </a:tc>
                <a:tc>
                  <a:txBody>
                    <a:bodyPr/>
                    <a:lstStyle/>
                    <a:p>
                      <a:pPr algn="ctr"/>
                      <a:r>
                        <a:rPr lang="en-US" sz="1400" dirty="0" smtClean="0"/>
                        <a:t>19 </a:t>
                      </a:r>
                      <a:r>
                        <a:rPr lang="en-US" sz="1400" baseline="0" dirty="0" smtClean="0"/>
                        <a:t>months</a:t>
                      </a:r>
                      <a:endParaRPr lang="en-US" sz="1400" dirty="0"/>
                    </a:p>
                  </a:txBody>
                  <a:tcPr>
                    <a:solidFill>
                      <a:srgbClr val="D0D8E8"/>
                    </a:solidFill>
                  </a:tcPr>
                </a:tc>
                <a:tc>
                  <a:txBody>
                    <a:bodyPr/>
                    <a:lstStyle/>
                    <a:p>
                      <a:pPr algn="ctr"/>
                      <a:r>
                        <a:rPr lang="en-US" sz="1400" dirty="0" smtClean="0"/>
                        <a:t>5 </a:t>
                      </a:r>
                      <a:r>
                        <a:rPr lang="en-US" sz="1400" baseline="0" dirty="0" smtClean="0"/>
                        <a:t>months</a:t>
                      </a:r>
                      <a:endParaRPr lang="en-US" sz="1400" dirty="0"/>
                    </a:p>
                  </a:txBody>
                  <a:tcPr>
                    <a:solidFill>
                      <a:srgbClr val="D0D8E8"/>
                    </a:solidFill>
                  </a:tcPr>
                </a:tc>
                <a:tc>
                  <a:txBody>
                    <a:bodyPr/>
                    <a:lstStyle/>
                    <a:p>
                      <a:pPr algn="ctr"/>
                      <a:r>
                        <a:rPr lang="en-US" sz="1400" dirty="0" smtClean="0"/>
                        <a:t>26 </a:t>
                      </a:r>
                      <a:r>
                        <a:rPr lang="en-US" sz="1400" baseline="0" dirty="0" smtClean="0"/>
                        <a:t>months</a:t>
                      </a:r>
                      <a:endParaRPr lang="en-US" sz="1400" dirty="0"/>
                    </a:p>
                  </a:txBody>
                  <a:tcPr>
                    <a:solidFill>
                      <a:srgbClr val="D0D8E8"/>
                    </a:solidFill>
                  </a:tcPr>
                </a:tc>
                <a:tc>
                  <a:txBody>
                    <a:bodyPr/>
                    <a:lstStyle/>
                    <a:p>
                      <a:pPr algn="ctr"/>
                      <a:endParaRPr lang="en-US" sz="1400" dirty="0"/>
                    </a:p>
                  </a:txBody>
                  <a:tcPr>
                    <a:solidFill>
                      <a:srgbClr val="D0D8E8"/>
                    </a:solidFill>
                  </a:tcPr>
                </a:tc>
              </a:tr>
            </a:tbl>
          </a:graphicData>
        </a:graphic>
      </p:graphicFrame>
    </p:spTree>
    <p:extLst>
      <p:ext uri="{BB962C8B-B14F-4D97-AF65-F5344CB8AC3E}">
        <p14:creationId xmlns:p14="http://schemas.microsoft.com/office/powerpoint/2010/main" val="9244463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documentation</a:t>
            </a:r>
            <a:endParaRPr lang="en-US" dirty="0"/>
          </a:p>
        </p:txBody>
      </p:sp>
      <p:sp>
        <p:nvSpPr>
          <p:cNvPr id="3" name="Content Placeholder 2"/>
          <p:cNvSpPr>
            <a:spLocks noGrp="1"/>
          </p:cNvSpPr>
          <p:nvPr>
            <p:ph idx="1"/>
          </p:nvPr>
        </p:nvSpPr>
        <p:spPr>
          <a:xfrm>
            <a:off x="685800" y="1628800"/>
            <a:ext cx="7770813" cy="4465613"/>
          </a:xfrm>
        </p:spPr>
        <p:txBody>
          <a:bodyPr/>
          <a:lstStyle/>
          <a:p>
            <a:r>
              <a:rPr lang="en-US" b="0" dirty="0" smtClean="0"/>
              <a:t>We agree on development of the following documents</a:t>
            </a:r>
          </a:p>
          <a:p>
            <a:pPr marL="0" indent="0"/>
            <a:r>
              <a:rPr lang="en-US" b="0" dirty="0" smtClean="0"/>
              <a:t>towards the </a:t>
            </a:r>
            <a:r>
              <a:rPr lang="en-US" b="0" dirty="0" err="1" smtClean="0"/>
              <a:t>TGaz</a:t>
            </a:r>
            <a:r>
              <a:rPr lang="en-US" b="0" dirty="0" smtClean="0"/>
              <a:t> amendment development:</a:t>
            </a:r>
          </a:p>
          <a:p>
            <a:pPr marL="457200" indent="-457200">
              <a:buAutoNum type="alphaLcPeriod"/>
            </a:pPr>
            <a:r>
              <a:rPr lang="en-US" b="0" dirty="0" smtClean="0"/>
              <a:t>Use case document</a:t>
            </a:r>
          </a:p>
          <a:p>
            <a:pPr marL="457200" indent="-457200">
              <a:buAutoNum type="alphaLcPeriod"/>
            </a:pPr>
            <a:r>
              <a:rPr lang="en-US" b="0" dirty="0" smtClean="0"/>
              <a:t>Channel model</a:t>
            </a:r>
          </a:p>
          <a:p>
            <a:pPr marL="457200" indent="-457200">
              <a:buAutoNum type="alphaLcPeriod"/>
            </a:pPr>
            <a:r>
              <a:rPr lang="en-US" b="0" dirty="0" smtClean="0"/>
              <a:t>Functional requirements document</a:t>
            </a:r>
          </a:p>
          <a:p>
            <a:pPr marL="457200" indent="-457200">
              <a:buAutoNum type="alphaLcPeriod"/>
            </a:pPr>
            <a:r>
              <a:rPr lang="en-US" b="0" dirty="0" smtClean="0"/>
              <a:t>Evaluation methodology</a:t>
            </a:r>
          </a:p>
          <a:p>
            <a:pPr marL="457200" indent="-457200">
              <a:buAutoNum type="alphaLcPeriod"/>
            </a:pPr>
            <a:r>
              <a:rPr lang="en-US" b="0" dirty="0"/>
              <a:t>Spec frame </a:t>
            </a:r>
            <a:r>
              <a:rPr lang="en-US" b="0" dirty="0" smtClean="0"/>
              <a:t>work</a:t>
            </a:r>
          </a:p>
          <a:p>
            <a:pPr marL="0" indent="0"/>
            <a:endParaRPr lang="en-US" b="0" dirty="0" smtClean="0"/>
          </a:p>
          <a:p>
            <a:pPr marL="0" indent="0"/>
            <a:r>
              <a:rPr lang="en-US" dirty="0" smtClean="0"/>
              <a:t>Move:</a:t>
            </a:r>
          </a:p>
          <a:p>
            <a:pPr marL="0" indent="0"/>
            <a:r>
              <a:rPr lang="en-US" dirty="0" smtClean="0"/>
              <a:t>2</a:t>
            </a:r>
            <a:r>
              <a:rPr lang="en-US" baseline="30000" dirty="0" smtClean="0"/>
              <a:t>nd</a:t>
            </a:r>
            <a:r>
              <a:rPr lang="en-US" dirty="0" smtClean="0"/>
              <a:t>:</a:t>
            </a:r>
          </a:p>
          <a:p>
            <a:pPr marL="0" indent="0"/>
            <a:r>
              <a:rPr lang="en-US" dirty="0" smtClean="0"/>
              <a:t>Y-N-A: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3190794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Nov.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with technical presentations.</a:t>
            </a:r>
          </a:p>
          <a:p>
            <a:pPr algn="just">
              <a:spcBef>
                <a:spcPts val="1225"/>
              </a:spcBef>
              <a:buFontTx/>
              <a:buChar char="•"/>
            </a:pPr>
            <a:r>
              <a:rPr lang="en-US" altLang="en-US" dirty="0" smtClean="0"/>
              <a:t>TG approval for use case document.</a:t>
            </a:r>
          </a:p>
          <a:p>
            <a:pPr algn="just">
              <a:spcBef>
                <a:spcPts val="1225"/>
              </a:spcBef>
              <a:buFontTx/>
              <a:buChar char="•"/>
            </a:pPr>
            <a:r>
              <a:rPr lang="en-US" altLang="en-US" dirty="0" smtClean="0"/>
              <a:t>Review </a:t>
            </a:r>
            <a:r>
              <a:rPr lang="en-US" altLang="en-US" dirty="0" smtClean="0"/>
              <a:t>and approve development process and timeline.</a:t>
            </a: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Rosdahl – Jon.Rosdahl@csr.com</a:t>
            </a:r>
            <a:endParaRPr lang="en-US" altLang="en-US" sz="1800" dirty="0"/>
          </a:p>
          <a:p>
            <a:pPr>
              <a:lnSpc>
                <a:spcPct val="150000"/>
              </a:lnSpc>
              <a:buFont typeface="Arial" panose="020B0604020202020204" pitchFamily="34" charset="0"/>
              <a:buChar char="•"/>
            </a:pPr>
            <a:r>
              <a:rPr lang="en-US" altLang="en-US" sz="2000" b="0" dirty="0" smtClean="0"/>
              <a:t>Cell </a:t>
            </a:r>
            <a:r>
              <a:rPr lang="en-US" altLang="en-US" sz="2000" b="0" dirty="0"/>
              <a:t>Phones Silent or </a:t>
            </a:r>
            <a:r>
              <a:rPr lang="en-US" altLang="en-US" sz="2000" b="0" dirty="0" smtClean="0"/>
              <a:t>Off</a:t>
            </a:r>
            <a:endParaRPr lang="en-US" altLang="en-US" sz="1800" dirty="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 - </a:t>
            </a:r>
            <a:r>
              <a:rPr lang="en-US" altLang="en-US" dirty="0" smtClean="0">
                <a:solidFill>
                  <a:schemeClr val="tx2"/>
                </a:solidFill>
              </a:rPr>
              <a:t>TBD</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Oct. 28</a:t>
            </a:r>
            <a:r>
              <a:rPr lang="en-US" altLang="en-US" sz="2800" baseline="30000" dirty="0" smtClean="0"/>
              <a:t>th</a:t>
            </a:r>
            <a:r>
              <a:rPr lang="en-US" altLang="en-US" sz="2800" dirty="0" smtClean="0"/>
              <a:t> 10:00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r>
              <a:rPr lang="en-US" altLang="en-US" dirty="0" err="1"/>
              <a:t>Strawpoll</a:t>
            </a:r>
            <a:r>
              <a:rPr lang="en-US" altLang="en-US" dirty="0"/>
              <a:t>:</a:t>
            </a:r>
          </a:p>
          <a:p>
            <a:pPr marL="0" indent="0">
              <a:spcBef>
                <a:spcPct val="20000"/>
              </a:spcBef>
            </a:pPr>
            <a:r>
              <a:rPr lang="en-US" altLang="en-US" dirty="0"/>
              <a:t>We agree to the conference call schedule depicted above.</a:t>
            </a:r>
          </a:p>
          <a:p>
            <a:pPr marL="0" indent="0">
              <a:spcBef>
                <a:spcPct val="20000"/>
              </a:spcBef>
            </a:pPr>
            <a:r>
              <a:rPr lang="en-US" altLang="en-US" dirty="0"/>
              <a:t>Y:</a:t>
            </a:r>
          </a:p>
          <a:p>
            <a:pPr marL="0" indent="0">
              <a:spcBef>
                <a:spcPct val="20000"/>
              </a:spcBef>
            </a:pPr>
            <a:r>
              <a:rPr lang="en-US" altLang="en-US" dirty="0"/>
              <a:t>N:</a:t>
            </a:r>
          </a:p>
          <a:p>
            <a:pPr marL="0" indent="0">
              <a:spcBef>
                <a:spcPct val="20000"/>
              </a:spcBef>
            </a:pPr>
            <a:r>
              <a:rPr lang="en-US" altLang="en-US" dirty="0"/>
              <a:t>A:</a:t>
            </a:r>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r>
              <a:rPr lang="en-US" dirty="0" smtClean="0"/>
              <a:t>Oct. 28</a:t>
            </a:r>
            <a:r>
              <a:rPr lang="en-US" baseline="30000" dirty="0" smtClean="0"/>
              <a:t>th</a:t>
            </a:r>
            <a:r>
              <a:rPr lang="en-US" dirty="0" smtClean="0"/>
              <a:t> 10:00 </a:t>
            </a:r>
            <a:r>
              <a:rPr lang="en-US" dirty="0"/>
              <a:t>ET for </a:t>
            </a:r>
            <a:r>
              <a:rPr lang="en-US" dirty="0" smtClean="0"/>
              <a:t>1hr</a:t>
            </a:r>
            <a:r>
              <a:rPr lang="en-US" dirty="0"/>
              <a:t> </a:t>
            </a:r>
            <a:r>
              <a:rPr lang="en-US" dirty="0" smtClean="0"/>
              <a:t>- do </a:t>
            </a:r>
            <a:r>
              <a:rPr lang="en-US" dirty="0"/>
              <a:t>we need anymore calls?</a:t>
            </a:r>
          </a:p>
          <a:p>
            <a:endParaRPr lang="en-US" dirty="0" smtClean="0"/>
          </a:p>
          <a:p>
            <a:r>
              <a:rPr lang="en-US" dirty="0" smtClean="0"/>
              <a:t>Motion</a:t>
            </a:r>
            <a:r>
              <a:rPr lang="en-US" dirty="0"/>
              <a:t>:</a:t>
            </a:r>
          </a:p>
          <a:p>
            <a:r>
              <a:rPr lang="en-US" dirty="0"/>
              <a:t>We agree to the conference call schedule depicted above.</a:t>
            </a:r>
          </a:p>
          <a:p>
            <a:endParaRPr lang="en-US" dirty="0"/>
          </a:p>
          <a:p>
            <a:r>
              <a:rPr lang="en-US" dirty="0"/>
              <a:t>Move:</a:t>
            </a:r>
          </a:p>
          <a:p>
            <a:r>
              <a:rPr lang="en-US" dirty="0"/>
              <a:t>2nd:</a:t>
            </a:r>
          </a:p>
          <a:p>
            <a:endParaRPr lang="en-US" dirty="0"/>
          </a:p>
          <a:p>
            <a:r>
              <a:rPr lang="en-US" dirty="0"/>
              <a:t>Results: Y:	N:	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4325640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Remainder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61198370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Adjourned</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1127431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sz="4000" b="0" dirty="0" smtClean="0"/>
          </a:p>
          <a:p>
            <a:pPr algn="ctr"/>
            <a:r>
              <a:rPr lang="en-US" sz="5400" b="0" dirty="0" smtClean="0"/>
              <a:t>Backup</a:t>
            </a:r>
            <a:endParaRPr lang="en-US" sz="54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42072372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46</a:t>
            </a:fld>
            <a:endParaRPr lang="en-GB"/>
          </a:p>
        </p:txBody>
      </p:sp>
      <p:sp>
        <p:nvSpPr>
          <p:cNvPr id="5" name="Footer Placeholder 4"/>
          <p:cNvSpPr>
            <a:spLocks noGrp="1"/>
          </p:cNvSpPr>
          <p:nvPr>
            <p:ph type="ftr" idx="14"/>
          </p:nvPr>
        </p:nvSpPr>
        <p:spPr>
          <a:xfrm>
            <a:off x="6215074" y="6475413"/>
            <a:ext cx="232726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graphicFrame>
        <p:nvGraphicFramePr>
          <p:cNvPr id="7" name="Content Placeholder 6"/>
          <p:cNvGraphicFramePr>
            <a:graphicFrameLocks noGrp="1"/>
          </p:cNvGraphicFramePr>
          <p:nvPr>
            <p:ph idx="1"/>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47</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52763089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performance data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23671130"/>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Proposed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endParaRPr lang="en-US" sz="1100" dirty="0" smtClean="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bl>
          </a:graphicData>
        </a:graphic>
      </p:graphicFrame>
    </p:spTree>
    <p:extLst>
      <p:ext uri="{BB962C8B-B14F-4D97-AF65-F5344CB8AC3E}">
        <p14:creationId xmlns:p14="http://schemas.microsoft.com/office/powerpoint/2010/main" val="36973797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Study Group Timeline - </a:t>
            </a:r>
            <a:r>
              <a:rPr lang="en-US" altLang="en-US" dirty="0" smtClean="0">
                <a:solidFill>
                  <a:schemeClr val="tx2"/>
                </a:solidFill>
              </a:rPr>
              <a:t>modified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88486193"/>
              </p:ext>
            </p:extLst>
          </p:nvPr>
        </p:nvGraphicFramePr>
        <p:xfrm>
          <a:off x="696912" y="1844824"/>
          <a:ext cx="8077200" cy="4354721"/>
        </p:xfrm>
        <a:graphic>
          <a:graphicData uri="http://schemas.openxmlformats.org/drawingml/2006/table">
            <a:tbl>
              <a:tblPr/>
              <a:tblGrid>
                <a:gridCol w="2375647"/>
                <a:gridCol w="5701553"/>
              </a:tblGrid>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81274">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314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err="1" smtClean="0">
                          <a:ln>
                            <a:noFill/>
                          </a:ln>
                          <a:solidFill>
                            <a:schemeClr val="bg1">
                              <a:lumMod val="50000"/>
                            </a:schemeClr>
                          </a:solidFill>
                          <a:effectLst/>
                          <a:latin typeface="Times New Roman" panose="02020603050405020304" pitchFamily="18" charset="0"/>
                          <a:ea typeface="MS PGothic" panose="020B0600070205080204" pitchFamily="34" charset="-128"/>
                        </a:rPr>
                        <a:t>NesCom</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Approval on PAR and CSD </a:t>
                      </a:r>
                      <a:r>
                        <a:rPr kumimoji="0" lang="en-US" altLang="en-US" sz="11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24/Sep. 4th submittal deadline)</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sng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Nov</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Sep.  (actual)</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3970401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t>
            </a:r>
            <a:r>
              <a:rPr lang="en-US" altLang="en-US" dirty="0" smtClean="0"/>
              <a:t>activity.</a:t>
            </a:r>
          </a:p>
          <a:p>
            <a:pPr lvl="1"/>
            <a:endParaRPr lang="en-US" altLang="en-US" dirty="0"/>
          </a:p>
          <a:p>
            <a:r>
              <a:rPr lang="en-US" altLang="en-US" dirty="0" smtClean="0"/>
              <a:t>Note:</a:t>
            </a:r>
          </a:p>
          <a:p>
            <a:pPr marL="365125" indent="0"/>
            <a:r>
              <a:rPr lang="en-US" altLang="en-US" sz="2000" b="0" dirty="0" smtClean="0"/>
              <a:t>Per WG leadership guidance, attendance </a:t>
            </a:r>
            <a:r>
              <a:rPr lang="en-US" altLang="en-US" sz="2000" b="0" dirty="0"/>
              <a:t>count at the midpoint of each </a:t>
            </a:r>
            <a:r>
              <a:rPr lang="en-US" altLang="en-US" sz="2000" b="0" dirty="0" smtClean="0"/>
              <a:t>timeslot will be conducted during each TG meeting slot.</a:t>
            </a:r>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
        <p:nvSpPr>
          <p:cNvPr id="7" name="Line 15"/>
          <p:cNvSpPr>
            <a:spLocks noChangeShapeType="1"/>
          </p:cNvSpPr>
          <p:nvPr/>
        </p:nvSpPr>
        <p:spPr bwMode="auto">
          <a:xfrm flipH="1">
            <a:off x="6454775" y="2551113"/>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5"/>
          <p:cNvSpPr>
            <a:spLocks noChangeShapeType="1"/>
          </p:cNvSpPr>
          <p:nvPr/>
        </p:nvSpPr>
        <p:spPr bwMode="auto">
          <a:xfrm flipH="1">
            <a:off x="7572375" y="2584450"/>
            <a:ext cx="0" cy="29479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195763"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895475" y="2343150"/>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065463" y="2341563"/>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6461125" y="2312988"/>
            <a:ext cx="1163638" cy="2667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332413" y="2320925"/>
            <a:ext cx="1128712" cy="25876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068638" y="2320925"/>
            <a:ext cx="1135062" cy="25876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1895475" y="2308225"/>
            <a:ext cx="1173163" cy="27146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3" y="2308225"/>
            <a:ext cx="1135062" cy="27146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195763" y="2308225"/>
            <a:ext cx="1149350" cy="27146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345113"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926387"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20" name="Rectangle 19"/>
          <p:cNvSpPr>
            <a:spLocks noChangeArrowheads="1"/>
          </p:cNvSpPr>
          <p:nvPr/>
        </p:nvSpPr>
        <p:spPr bwMode="auto">
          <a:xfrm>
            <a:off x="7523163" y="2322513"/>
            <a:ext cx="1163637" cy="25717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29" name="Text Box 24"/>
          <p:cNvSpPr txBox="1">
            <a:spLocks noChangeArrowheads="1"/>
          </p:cNvSpPr>
          <p:nvPr/>
        </p:nvSpPr>
        <p:spPr bwMode="auto">
          <a:xfrm>
            <a:off x="5157788" y="4621213"/>
            <a:ext cx="606425"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a:latin typeface="Arial" panose="020B0604020202020204" pitchFamily="34" charset="0"/>
                <a:cs typeface="Arial" panose="020B0604020202020204" pitchFamily="34" charset="0"/>
              </a:rPr>
              <a:t>.11ac </a:t>
            </a:r>
            <a:br>
              <a:rPr lang="en-US" altLang="en-US" sz="800">
                <a:latin typeface="Arial" panose="020B0604020202020204" pitchFamily="34" charset="0"/>
                <a:cs typeface="Arial" panose="020B0604020202020204" pitchFamily="34" charset="0"/>
              </a:rPr>
            </a:br>
            <a:r>
              <a:rPr lang="en-US" altLang="en-US" sz="800">
                <a:latin typeface="Arial" panose="020B0604020202020204" pitchFamily="34" charset="0"/>
                <a:cs typeface="Arial" panose="020B0604020202020204" pitchFamily="34" charset="0"/>
              </a:rPr>
              <a:t>Draft  1.0</a:t>
            </a:r>
          </a:p>
        </p:txBody>
      </p:sp>
      <p:sp>
        <p:nvSpPr>
          <p:cNvPr id="33" name="Text Box 24"/>
          <p:cNvSpPr txBox="1">
            <a:spLocks noChangeArrowheads="1"/>
          </p:cNvSpPr>
          <p:nvPr/>
        </p:nvSpPr>
        <p:spPr bwMode="auto">
          <a:xfrm>
            <a:off x="5810250" y="4622800"/>
            <a:ext cx="606425"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a:latin typeface="Arial" panose="020B0604020202020204" pitchFamily="34" charset="0"/>
                <a:cs typeface="Arial" panose="020B0604020202020204" pitchFamily="34" charset="0"/>
              </a:rPr>
              <a:t>.11ac</a:t>
            </a:r>
            <a:br>
              <a:rPr lang="en-US" altLang="en-US" sz="800">
                <a:latin typeface="Arial" panose="020B0604020202020204" pitchFamily="34" charset="0"/>
                <a:cs typeface="Arial" panose="020B0604020202020204" pitchFamily="34" charset="0"/>
              </a:rPr>
            </a:br>
            <a:r>
              <a:rPr lang="en-US" altLang="en-US" sz="800">
                <a:latin typeface="Arial" panose="020B0604020202020204" pitchFamily="34" charset="0"/>
                <a:cs typeface="Arial" panose="020B0604020202020204" pitchFamily="34" charset="0"/>
              </a:rPr>
              <a:t>Draft  2.0</a:t>
            </a:r>
          </a:p>
        </p:txBody>
      </p:sp>
      <p:sp>
        <p:nvSpPr>
          <p:cNvPr id="37" name="Text Box 24"/>
          <p:cNvSpPr txBox="1">
            <a:spLocks noChangeArrowheads="1"/>
          </p:cNvSpPr>
          <p:nvPr/>
        </p:nvSpPr>
        <p:spPr bwMode="auto">
          <a:xfrm>
            <a:off x="7867650" y="4621213"/>
            <a:ext cx="425450"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a:latin typeface="Arial" panose="020B0604020202020204" pitchFamily="34" charset="0"/>
                <a:cs typeface="Arial" panose="020B0604020202020204" pitchFamily="34" charset="0"/>
              </a:rPr>
              <a:t>.11ac</a:t>
            </a:r>
            <a:br>
              <a:rPr lang="en-US" altLang="en-US" sz="800">
                <a:latin typeface="Arial" panose="020B0604020202020204" pitchFamily="34" charset="0"/>
                <a:cs typeface="Arial" panose="020B0604020202020204" pitchFamily="34" charset="0"/>
              </a:rPr>
            </a:br>
            <a:r>
              <a:rPr lang="en-US" altLang="en-US" sz="800">
                <a:latin typeface="Arial" panose="020B0604020202020204" pitchFamily="34" charset="0"/>
                <a:cs typeface="Arial" panose="020B0604020202020204" pitchFamily="34" charset="0"/>
              </a:rPr>
              <a:t>Final</a:t>
            </a: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a:latin typeface="Arial" panose="020B0604020202020204" pitchFamily="34" charset="0"/>
                <a:cs typeface="Arial" panose="020B0604020202020204" pitchFamily="34" charset="0"/>
              </a:rPr>
              <a:t>.11ax</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Draft 2.0</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(Mar 2017)</a:t>
            </a:r>
          </a:p>
        </p:txBody>
      </p:sp>
      <p:sp>
        <p:nvSpPr>
          <p:cNvPr id="42" name="Text Box 29"/>
          <p:cNvSpPr txBox="1">
            <a:spLocks noChangeArrowheads="1"/>
          </p:cNvSpPr>
          <p:nvPr/>
        </p:nvSpPr>
        <p:spPr bwMode="auto">
          <a:xfrm flipH="1">
            <a:off x="7310438" y="3317875"/>
            <a:ext cx="78263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900" b="1" dirty="0">
                <a:latin typeface="Arial" panose="020B0604020202020204" pitchFamily="34" charset="0"/>
                <a:cs typeface="Arial" panose="020B0604020202020204" pitchFamily="34" charset="0"/>
              </a:rPr>
              <a:t>.</a:t>
            </a:r>
            <a:r>
              <a:rPr lang="en-US" altLang="en-US" sz="900" b="1" dirty="0" smtClean="0">
                <a:latin typeface="Arial" panose="020B0604020202020204" pitchFamily="34" charset="0"/>
                <a:cs typeface="Arial" panose="020B0604020202020204" pitchFamily="34" charset="0"/>
              </a:rPr>
              <a:t>11az</a:t>
            </a:r>
            <a:r>
              <a:rPr lang="en-US" altLang="en-US" sz="900" b="1" dirty="0">
                <a:latin typeface="Arial" panose="020B0604020202020204" pitchFamily="34" charset="0"/>
                <a:cs typeface="Arial" panose="020B0604020202020204" pitchFamily="34" charset="0"/>
              </a:rPr>
              <a:t/>
            </a:r>
            <a:br>
              <a:rPr lang="en-US" altLang="en-US" sz="900" b="1" dirty="0">
                <a:latin typeface="Arial" panose="020B0604020202020204" pitchFamily="34" charset="0"/>
                <a:cs typeface="Arial" panose="020B0604020202020204" pitchFamily="34" charset="0"/>
              </a:rPr>
            </a:br>
            <a:r>
              <a:rPr lang="en-US" altLang="en-US" sz="900" b="1" dirty="0">
                <a:latin typeface="Arial" panose="020B0604020202020204" pitchFamily="34" charset="0"/>
                <a:cs typeface="Arial" panose="020B0604020202020204" pitchFamily="34" charset="0"/>
              </a:rPr>
              <a:t> Final</a:t>
            </a:r>
          </a:p>
        </p:txBody>
      </p:sp>
      <p:sp>
        <p:nvSpPr>
          <p:cNvPr id="43" name="Text Box 24"/>
          <p:cNvSpPr txBox="1">
            <a:spLocks noChangeArrowheads="1"/>
          </p:cNvSpPr>
          <p:nvPr/>
        </p:nvSpPr>
        <p:spPr bwMode="auto">
          <a:xfrm>
            <a:off x="1115616" y="2598738"/>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2935699" y="4128690"/>
            <a:ext cx="1471612"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a:latin typeface="Arial" panose="020B0604020202020204" pitchFamily="34" charset="0"/>
                <a:cs typeface="Arial" panose="020B0604020202020204" pitchFamily="34" charset="0"/>
              </a:rPr>
              <a:t>Spec Framework</a:t>
            </a:r>
          </a:p>
          <a:p>
            <a:pPr algn="ctr"/>
            <a:r>
              <a:rPr lang="en-US" altLang="en-US" sz="800" b="1">
                <a:latin typeface="Arial" panose="020B0604020202020204" pitchFamily="34" charset="0"/>
                <a:cs typeface="Arial" panose="020B0604020202020204" pitchFamily="34" charset="0"/>
              </a:rPr>
              <a:t>Document </a:t>
            </a:r>
          </a:p>
          <a:p>
            <a:pPr algn="ctr"/>
            <a:r>
              <a:rPr lang="en-US" altLang="en-US" sz="800" b="1">
                <a:latin typeface="Arial" panose="020B0604020202020204" pitchFamily="34" charset="0"/>
                <a:cs typeface="Arial" panose="020B0604020202020204" pitchFamily="34" charset="0"/>
              </a:rPr>
              <a:t> (Nov 14 -  Jan  2016)</a:t>
            </a:r>
          </a:p>
        </p:txBody>
      </p:sp>
      <p:sp>
        <p:nvSpPr>
          <p:cNvPr id="51" name="Isosceles Triangle 50"/>
          <p:cNvSpPr>
            <a:spLocks noChangeArrowheads="1"/>
          </p:cNvSpPr>
          <p:nvPr/>
        </p:nvSpPr>
        <p:spPr bwMode="auto">
          <a:xfrm>
            <a:off x="7576344" y="3032919"/>
            <a:ext cx="155575"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384773" y="3849290"/>
            <a:ext cx="966886"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p:cNvCxnSpPr>
          <p:nvPr/>
        </p:nvCxnSpPr>
        <p:spPr bwMode="auto">
          <a:xfrm flipH="1" flipV="1">
            <a:off x="457794" y="3647931"/>
            <a:ext cx="6149" cy="393844"/>
          </a:xfrm>
          <a:prstGeom prst="straightConnector1">
            <a:avLst/>
          </a:prstGeom>
          <a:noFill/>
          <a:ln w="508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82815" y="4136375"/>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348026" y="3850877"/>
            <a:ext cx="3102781"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546076"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64" name="Rectangle 63"/>
          <p:cNvSpPr/>
          <p:nvPr/>
        </p:nvSpPr>
        <p:spPr>
          <a:xfrm>
            <a:off x="1824685" y="4320254"/>
            <a:ext cx="443059"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CD </a:t>
            </a:r>
            <a:endParaRPr lang="en-US" sz="1400" dirty="0"/>
          </a:p>
        </p:txBody>
      </p:sp>
      <p:cxnSp>
        <p:nvCxnSpPr>
          <p:cNvPr id="68" name="Elbow Connector 67"/>
          <p:cNvCxnSpPr>
            <a:stCxn id="64" idx="3"/>
            <a:endCxn id="63" idx="2"/>
          </p:cNvCxnSpPr>
          <p:nvPr/>
        </p:nvCxnSpPr>
        <p:spPr bwMode="auto">
          <a:xfrm flipH="1" flipV="1">
            <a:off x="2099382" y="4113880"/>
            <a:ext cx="168362" cy="338931"/>
          </a:xfrm>
          <a:prstGeom prst="bentConnector4">
            <a:avLst>
              <a:gd name="adj1" fmla="val -135779"/>
              <a:gd name="adj2" fmla="val 69555"/>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4968615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51</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366755704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52</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26046854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on submission xxx</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To instruct the use case document editor to add use cases depicted by slides </a:t>
            </a:r>
            <a:r>
              <a:rPr lang="en-US" altLang="en-US" dirty="0" err="1" smtClean="0"/>
              <a:t>a,b</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r>
              <a:rPr lang="en-US" altLang="en-US" dirty="0" smtClean="0"/>
              <a:t>Move: </a:t>
            </a:r>
          </a:p>
          <a:p>
            <a:pPr marL="0" indent="0">
              <a:buNone/>
            </a:pPr>
            <a:r>
              <a:rPr lang="en-US" altLang="en-US" dirty="0" smtClean="0"/>
              <a:t>2</a:t>
            </a:r>
            <a:r>
              <a:rPr lang="en-US" altLang="en-US" baseline="30000" dirty="0" smtClean="0"/>
              <a:t>nd</a:t>
            </a:r>
            <a:r>
              <a:rPr lang="en-US" altLang="en-US" dirty="0" smtClean="0"/>
              <a:t>:</a:t>
            </a:r>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53</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14217410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 submission 634</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54</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25302248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55</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56</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57</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58</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59</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60</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15400</TotalTime>
  <Words>3650</Words>
  <Application>Microsoft Office PowerPoint</Application>
  <PresentationFormat>On-screen Show (4:3)</PresentationFormat>
  <Paragraphs>784</Paragraphs>
  <Slides>60</Slides>
  <Notes>15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72" baseType="lpstr">
      <vt:lpstr>Arial Unicode MS</vt:lpstr>
      <vt:lpstr>MS Gothic</vt:lpstr>
      <vt:lpstr>MS PGothic</vt:lpstr>
      <vt:lpstr>MS PGothic</vt:lpstr>
      <vt:lpstr>Arial</vt:lpstr>
      <vt:lpstr>Helvetica</vt:lpstr>
      <vt:lpstr>Monotype Sorts</vt:lpstr>
      <vt:lpstr>Times</vt:lpstr>
      <vt:lpstr>Times New Roman</vt:lpstr>
      <vt:lpstr>Wingdings</vt:lpstr>
      <vt:lpstr>Office Theme</vt:lpstr>
      <vt:lpstr>Document</vt:lpstr>
      <vt:lpstr>NGP TG Sep.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Agenda</vt:lpstr>
      <vt:lpstr>Submission order – Slot 1</vt:lpstr>
      <vt:lpstr>Approval of previous meeting minutes</vt:lpstr>
      <vt:lpstr>Presentations</vt:lpstr>
      <vt:lpstr>Preference</vt:lpstr>
      <vt:lpstr>Adopting Use Case document baseline</vt:lpstr>
      <vt:lpstr>Preference</vt:lpstr>
      <vt:lpstr>Documentation development preference</vt:lpstr>
      <vt:lpstr>Attendance reminder</vt:lpstr>
      <vt:lpstr>Recess</vt:lpstr>
      <vt:lpstr>PowerPoint Presentation</vt:lpstr>
      <vt:lpstr>Meeting Slot # 2 Agenda</vt:lpstr>
      <vt:lpstr>Submission order – Slot 2</vt:lpstr>
      <vt:lpstr>Attendance remainder</vt:lpstr>
      <vt:lpstr>Recess</vt:lpstr>
      <vt:lpstr>Meeting Slot # 3 Agenda</vt:lpstr>
      <vt:lpstr>Submission order – Slot 3</vt:lpstr>
      <vt:lpstr>How long to develop an amendment?</vt:lpstr>
      <vt:lpstr>How long to develop an amendment?</vt:lpstr>
      <vt:lpstr>How long to develop an amendment?</vt:lpstr>
      <vt:lpstr>Possible Development Documents</vt:lpstr>
      <vt:lpstr>Timelines</vt:lpstr>
      <vt:lpstr>TG documentation</vt:lpstr>
      <vt:lpstr>Goals for the Nov. meeting </vt:lpstr>
      <vt:lpstr>Teleconference Schedule - TBD</vt:lpstr>
      <vt:lpstr>Teleconference Schedule</vt:lpstr>
      <vt:lpstr>Remainder to do attendance</vt:lpstr>
      <vt:lpstr>AOB?</vt:lpstr>
      <vt:lpstr>Adjourned</vt:lpstr>
      <vt:lpstr>PowerPoint Presentation</vt:lpstr>
      <vt:lpstr>References</vt:lpstr>
      <vt:lpstr>Some history</vt:lpstr>
      <vt:lpstr>Historical performance data</vt:lpstr>
      <vt:lpstr>Study Group Timeline - modified</vt:lpstr>
      <vt:lpstr>PowerPoint Presentation</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Sep. Agenda</dc:title>
  <dc:creator>Segev, Jonathan</dc:creator>
  <cp:lastModifiedBy>Segev, Jonathan</cp:lastModifiedBy>
  <cp:revision>105</cp:revision>
  <cp:lastPrinted>1601-01-01T00:00:00Z</cp:lastPrinted>
  <dcterms:created xsi:type="dcterms:W3CDTF">2015-08-09T12:22:17Z</dcterms:created>
  <dcterms:modified xsi:type="dcterms:W3CDTF">2015-09-16T00:55:36Z</dcterms:modified>
</cp:coreProperties>
</file>