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56" r:id="rId2"/>
    <p:sldId id="265" r:id="rId3"/>
    <p:sldId id="257" r:id="rId4"/>
    <p:sldId id="266" r:id="rId5"/>
    <p:sldId id="267" r:id="rId6"/>
    <p:sldId id="299" r:id="rId7"/>
    <p:sldId id="300" r:id="rId8"/>
    <p:sldId id="301" r:id="rId9"/>
    <p:sldId id="302" r:id="rId10"/>
    <p:sldId id="303" r:id="rId11"/>
    <p:sldId id="304" r:id="rId12"/>
    <p:sldId id="273" r:id="rId13"/>
    <p:sldId id="274" r:id="rId14"/>
    <p:sldId id="278" r:id="rId15"/>
    <p:sldId id="275" r:id="rId16"/>
    <p:sldId id="276" r:id="rId17"/>
    <p:sldId id="277" r:id="rId18"/>
    <p:sldId id="279" r:id="rId19"/>
    <p:sldId id="309" r:id="rId20"/>
    <p:sldId id="310" r:id="rId21"/>
    <p:sldId id="294" r:id="rId22"/>
    <p:sldId id="295" r:id="rId23"/>
    <p:sldId id="296" r:id="rId24"/>
    <p:sldId id="297" r:id="rId25"/>
    <p:sldId id="298" r:id="rId26"/>
    <p:sldId id="311" r:id="rId27"/>
    <p:sldId id="312" r:id="rId28"/>
    <p:sldId id="313" r:id="rId29"/>
    <p:sldId id="314" r:id="rId30"/>
    <p:sldId id="315" r:id="rId31"/>
    <p:sldId id="291" r:id="rId32"/>
    <p:sldId id="289" r:id="rId33"/>
    <p:sldId id="290" r:id="rId34"/>
    <p:sldId id="288" r:id="rId35"/>
    <p:sldId id="287" r:id="rId36"/>
    <p:sldId id="286" r:id="rId37"/>
    <p:sldId id="284" r:id="rId38"/>
    <p:sldId id="264" r:id="rId39"/>
    <p:sldId id="285" r:id="rId40"/>
    <p:sldId id="308" r:id="rId41"/>
    <p:sldId id="292" r:id="rId42"/>
    <p:sldId id="280" r:id="rId43"/>
    <p:sldId id="281" r:id="rId44"/>
    <p:sldId id="282" r:id="rId45"/>
    <p:sldId id="283" r:id="rId46"/>
    <p:sldId id="258" r:id="rId47"/>
    <p:sldId id="259" r:id="rId48"/>
    <p:sldId id="260" r:id="rId49"/>
    <p:sldId id="261" r:id="rId50"/>
    <p:sldId id="262" r:id="rId51"/>
    <p:sldId id="263" r:id="rId5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265"/>
            <p14:sldId id="257"/>
            <p14:sldId id="266"/>
            <p14:sldId id="267"/>
            <p14:sldId id="299"/>
            <p14:sldId id="300"/>
            <p14:sldId id="301"/>
            <p14:sldId id="302"/>
            <p14:sldId id="303"/>
            <p14:sldId id="304"/>
            <p14:sldId id="273"/>
            <p14:sldId id="274"/>
            <p14:sldId id="278"/>
          </p14:sldIdLst>
        </p14:section>
        <p14:section name="Slot #1" id="{8011746D-81A9-49E2-ACB8-98A4477292B3}">
          <p14:sldIdLst>
            <p14:sldId id="275"/>
            <p14:sldId id="276"/>
            <p14:sldId id="277"/>
            <p14:sldId id="279"/>
            <p14:sldId id="309"/>
            <p14:sldId id="310"/>
            <p14:sldId id="294"/>
            <p14:sldId id="295"/>
          </p14:sldIdLst>
        </p14:section>
        <p14:section name="Slot#2" id="{D9FDAC3C-59EC-4F24-A258-990E5A99524B}">
          <p14:sldIdLst>
            <p14:sldId id="296"/>
            <p14:sldId id="297"/>
            <p14:sldId id="298"/>
            <p14:sldId id="311"/>
            <p14:sldId id="312"/>
            <p14:sldId id="313"/>
            <p14:sldId id="314"/>
            <p14:sldId id="315"/>
            <p14:sldId id="291"/>
            <p14:sldId id="289"/>
            <p14:sldId id="290"/>
            <p14:sldId id="288"/>
            <p14:sldId id="287"/>
            <p14:sldId id="286"/>
          </p14:sldIdLst>
        </p14:section>
        <p14:section name="Backup" id="{9FBC3677-2CD2-4DE4-B71A-F5EAB5A48DDF}">
          <p14:sldIdLst>
            <p14:sldId id="284"/>
            <p14:sldId id="264"/>
            <p14:sldId id="285"/>
            <p14:sldId id="308"/>
            <p14:sldId id="292"/>
          </p14:sldIdLst>
        </p14:section>
        <p14:section name="Motions' templates" id="{A00CE131-3A42-486E-8953-DA2CA69571D8}">
          <p14:sldIdLst>
            <p14:sldId id="280"/>
            <p14:sldId id="281"/>
            <p14:sldId id="282"/>
            <p14:sldId id="283"/>
          </p14:sldIdLst>
        </p14:section>
        <p14:section name="Template ins." id="{36DBBB44-409E-4E78-B32A-6F729B1C4114}">
          <p14:sldIdLst>
            <p14:sldId id="258"/>
            <p14:sldId id="259"/>
            <p14:sldId id="260"/>
            <p14:sldId id="261"/>
            <p14:sldId id="262"/>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1" d="100"/>
          <a:sy n="71" d="100"/>
        </p:scale>
        <p:origin x="1092"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479409392"/>
        <c:axId val="479407432"/>
        <c:axId val="0"/>
      </c:bar3DChart>
      <c:catAx>
        <c:axId val="479409392"/>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479407432"/>
        <c:crosses val="autoZero"/>
        <c:auto val="1"/>
        <c:lblAlgn val="ctr"/>
        <c:lblOffset val="100"/>
        <c:tickLblSkip val="3"/>
        <c:tickMarkSkip val="1"/>
        <c:noMultiLvlLbl val="0"/>
      </c:catAx>
      <c:valAx>
        <c:axId val="479407432"/>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479409392"/>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802.11-15/1003r0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802.11-15/1003r0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Sep.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46</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48</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50</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68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954ED42D-D056-467B-823A-98B3B3BE9EFD}" type="slidenum">
              <a:rPr lang="en-US" altLang="en-US"/>
              <a:pPr/>
              <a:t>6</a:t>
            </a:fld>
            <a:endParaRPr lang="en-US"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574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78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78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78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C4F2CEBB-AF98-4562-A90F-B2F56959C40D}" type="slidenum">
              <a:rPr lang="en-US" altLang="en-US"/>
              <a:pPr/>
              <a:t>7</a:t>
            </a:fld>
            <a:endParaRPr lang="en-US" altLang="en-US"/>
          </a:p>
        </p:txBody>
      </p:sp>
      <p:sp>
        <p:nvSpPr>
          <p:cNvPr id="37894"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37895"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054827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8915"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4C8F9A-5616-4419-A76B-B6BE77CA352E}" type="slidenum">
              <a:rPr lang="en-US" altLang="en-US"/>
              <a:pPr/>
              <a:t>8</a:t>
            </a:fld>
            <a:endParaRPr lang="en-US" altLang="en-US"/>
          </a:p>
        </p:txBody>
      </p:sp>
      <p:sp>
        <p:nvSpPr>
          <p:cNvPr id="38918" name="Rectangle 2"/>
          <p:cNvSpPr>
            <a:spLocks noGrp="1" noRot="1" noChangeAspect="1" noChangeArrowheads="1" noTextEdit="1"/>
          </p:cNvSpPr>
          <p:nvPr>
            <p:ph type="sldImg"/>
          </p:nvPr>
        </p:nvSpPr>
        <p:spPr>
          <a:xfrm>
            <a:off x="1149350" y="696913"/>
            <a:ext cx="4637088" cy="3478212"/>
          </a:xfrm>
          <a:ln/>
        </p:spPr>
      </p:sp>
      <p:sp>
        <p:nvSpPr>
          <p:cNvPr id="38919"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0606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993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994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C949E98-44DF-4ACA-A38E-62CBC32CF9D8}" type="slidenum">
              <a:rPr lang="en-US" altLang="en-US"/>
              <a:pPr/>
              <a:t>9</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44901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4096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4FF3AD7-108E-49C9-8BBE-D022AF9AF718}" type="slidenum">
              <a:rPr lang="en-US" altLang="en-US"/>
              <a:pPr/>
              <a:t>10</a:t>
            </a:fld>
            <a:endParaRPr lang="en-US" alt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08410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4198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19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0B488EA2-B5E1-4352-ACFF-66FBD4827B42}" type="slidenum">
              <a:rPr lang="en-US" altLang="en-US"/>
              <a:pPr/>
              <a:t>11</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07267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Sep.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Sep. 2015</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Sep. 2015</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Sep. 2015</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Sep. 2015</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Sep.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Sep.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802.11-15/1003r1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5/11-15-0970-01-0ngp-ngp-sg-kona-meeting-minute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5/11-15-0970-01-0ngp-ngp-sg-kona-meeting-minutes.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5/11-15-0388-01-0ngp-ngp-use-case-template.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a:t>NGP </a:t>
            </a:r>
            <a:r>
              <a:rPr lang="en-US" altLang="en-US" smtClean="0"/>
              <a:t>TG </a:t>
            </a:r>
            <a:r>
              <a:rPr lang="en-US" altLang="en-US" dirty="0" smtClean="0"/>
              <a:t>Sep. Agenda</a:t>
            </a:r>
            <a:endParaRPr lang="en-GB" dirty="0"/>
          </a:p>
        </p:txBody>
      </p:sp>
      <p:sp>
        <p:nvSpPr>
          <p:cNvPr id="3074" name="Rectangle 2"/>
          <p:cNvSpPr>
            <a:spLocks noGrp="1" noChangeArrowheads="1"/>
          </p:cNvSpPr>
          <p:nvPr>
            <p:ph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2015-09-13</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Sep. 2015</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100"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2C574D9-590B-4592-B945-C53340F3C18E}" type="slidenum">
              <a:rPr lang="en-US" altLang="en-US"/>
              <a:pPr/>
              <a:t>10</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1270"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a:t>
            </a:r>
            <a:r>
              <a:rPr lang="en-GB" sz="1100" dirty="0" smtClean="0">
                <a:solidFill>
                  <a:schemeClr val="tx1"/>
                </a:solidFill>
              </a:rPr>
              <a:t>Corporation</a:t>
            </a:r>
            <a:endParaRPr lang="en-GB" sz="1200" dirty="0">
              <a:solidFill>
                <a:schemeClr val="tx1"/>
              </a:solidFill>
            </a:endParaRPr>
          </a:p>
        </p:txBody>
      </p:sp>
    </p:spTree>
    <p:extLst>
      <p:ext uri="{BB962C8B-B14F-4D97-AF65-F5344CB8AC3E}">
        <p14:creationId xmlns:p14="http://schemas.microsoft.com/office/powerpoint/2010/main" val="3145680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986FA895-9E28-4809-A88E-804690EC3545}" type="slidenum">
              <a:rPr lang="en-US" altLang="en-US"/>
              <a:pPr/>
              <a:t>11</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12294"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#4</a:t>
            </a:r>
            <a:endParaRPr lang="en-US" altLang="en-US" sz="2400"/>
          </a:p>
        </p:txBody>
      </p:sp>
      <p:sp>
        <p:nvSpPr>
          <p:cNvPr id="12295"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Clr>
                <a:srgbClr val="CC3300"/>
              </a:buClr>
              <a:buSzPct val="50000"/>
              <a:buFont typeface="Monotype Sorts"/>
              <a:buChar char="l"/>
            </a:pPr>
            <a:endParaRPr lang="en-US" altLang="en-US" sz="700" u="sng">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b="1">
                <a:solidFill>
                  <a:srgbClr val="000099"/>
                </a:solidFill>
                <a:latin typeface="Arial" panose="020B0604020202020204" pitchFamily="34" charset="0"/>
              </a:rPr>
              <a:t>---------------------------------------------------------------   </a:t>
            </a: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anose="020B0604020202020204" pitchFamily="34" charset="0"/>
              </a:rPr>
              <a:t>See </a:t>
            </a:r>
            <a:r>
              <a:rPr lang="en-US" altLang="en-US" b="1" i="1">
                <a:solidFill>
                  <a:srgbClr val="000099"/>
                </a:solidFill>
                <a:latin typeface="Arial" panose="020B0604020202020204" pitchFamily="34" charset="0"/>
              </a:rPr>
              <a:t>IEEE-SA Standards Board Operations Manual</a:t>
            </a:r>
            <a:r>
              <a:rPr lang="en-US" altLang="en-US" b="1">
                <a:solidFill>
                  <a:srgbClr val="000099"/>
                </a:solidFill>
                <a:latin typeface="Arial" panose="020B0604020202020204" pitchFamily="34" charset="0"/>
              </a:rPr>
              <a:t>, clause 5.3.10 and </a:t>
            </a:r>
            <a:r>
              <a:rPr lang="en-GB" altLang="en-US" b="1">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b="1">
                <a:solidFill>
                  <a:srgbClr val="000099"/>
                </a:solidFill>
                <a:latin typeface="Arial" panose="020B0604020202020204" pitchFamily="34" charset="0"/>
              </a:rPr>
              <a:t> for more details.</a:t>
            </a:r>
          </a:p>
        </p:txBody>
      </p:sp>
      <p:sp>
        <p:nvSpPr>
          <p:cNvPr id="9" name="Footer Placeholder 4"/>
          <p:cNvSpPr>
            <a:spLocks noGrp="1"/>
          </p:cNvSpPr>
          <p:nvPr>
            <p:ph type="ftr" idx="4294967295"/>
          </p:nvPr>
        </p:nvSpPr>
        <p:spPr>
          <a:xfrm>
            <a:off x="5357818" y="6475413"/>
            <a:ext cx="3184520" cy="180975"/>
          </a:xfrm>
          <a:prstGeom prst="rect">
            <a:avLst/>
          </a:prstGeom>
        </p:spPr>
        <p:txBody>
          <a:bodyPr/>
          <a:lstStyle/>
          <a:p>
            <a:pPr algn="r"/>
            <a:r>
              <a:rPr lang="en-GB" dirty="0" smtClean="0">
                <a:solidFill>
                  <a:schemeClr val="tx1"/>
                </a:solidFill>
              </a:rPr>
              <a:t>Jonathan</a:t>
            </a:r>
            <a:r>
              <a:rPr lang="en-GB" sz="1400" dirty="0" smtClean="0">
                <a:solidFill>
                  <a:schemeClr val="tx1"/>
                </a:solidFill>
              </a:rPr>
              <a:t> Segev, Intel </a:t>
            </a:r>
            <a:r>
              <a:rPr lang="en-GB" dirty="0" smtClean="0">
                <a:solidFill>
                  <a:schemeClr val="tx1"/>
                </a:solidFill>
              </a:rPr>
              <a:t>Corporation</a:t>
            </a:r>
            <a:endParaRPr lang="en-GB" sz="1400" dirty="0">
              <a:solidFill>
                <a:schemeClr val="tx1"/>
              </a:solidFill>
            </a:endParaRPr>
          </a:p>
        </p:txBody>
      </p:sp>
    </p:spTree>
    <p:extLst>
      <p:ext uri="{BB962C8B-B14F-4D97-AF65-F5344CB8AC3E}">
        <p14:creationId xmlns:p14="http://schemas.microsoft.com/office/powerpoint/2010/main" val="145085556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solidFill>
                  <a:schemeClr val="tx2"/>
                </a:solidFill>
              </a:rPr>
              <a:t>TGaz</a:t>
            </a:r>
            <a:r>
              <a:rPr lang="en-US" altLang="en-US" dirty="0" smtClean="0">
                <a:solidFill>
                  <a:schemeClr val="tx2"/>
                </a:solidFill>
              </a:rPr>
              <a:t> - Schedule </a:t>
            </a:r>
            <a:r>
              <a:rPr lang="en-US" altLang="en-US" dirty="0">
                <a:solidFill>
                  <a:schemeClr val="tx2"/>
                </a:solidFill>
              </a:rPr>
              <a:t>in a </a:t>
            </a:r>
            <a:r>
              <a:rPr lang="en-US" altLang="en-US" dirty="0" smtClean="0">
                <a:solidFill>
                  <a:schemeClr val="tx2"/>
                </a:solidFill>
              </a:rPr>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90667001"/>
              </p:ext>
            </p:extLst>
          </p:nvPr>
        </p:nvGraphicFramePr>
        <p:xfrm>
          <a:off x="685800" y="1828800"/>
          <a:ext cx="7620000" cy="2276052"/>
        </p:xfrm>
        <a:graphic>
          <a:graphicData uri="http://schemas.openxmlformats.org/drawingml/2006/table">
            <a:tbl>
              <a:tblPr firstRow="1" bandRow="1">
                <a:tableStyleId>{21E4AEA4-8DFA-4A89-87EB-49C32662AFE0}</a:tableStyleId>
              </a:tblPr>
              <a:tblGrid>
                <a:gridCol w="1270000"/>
                <a:gridCol w="1270000"/>
                <a:gridCol w="1270000"/>
                <a:gridCol w="1270000"/>
                <a:gridCol w="1270000"/>
                <a:gridCol w="1270000"/>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NGP</a:t>
                      </a:r>
                      <a:endParaRPr lang="en-US" sz="1800" dirty="0"/>
                    </a:p>
                  </a:txBody>
                  <a:tcPr marT="45746" marB="45746">
                    <a:solidFill>
                      <a:srgbClr val="92D050"/>
                    </a:solidFill>
                  </a:tcPr>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NGP</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NGP</a:t>
                      </a:r>
                    </a:p>
                  </a:txBody>
                  <a:tcPr marT="45746" marB="45746">
                    <a:solidFill>
                      <a:srgbClr val="92D050"/>
                    </a:solidFill>
                  </a:tcPr>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531594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altLang="en-US" dirty="0">
                <a:solidFill>
                  <a:schemeClr val="tx2"/>
                </a:solidFill>
              </a:rPr>
              <a:t>Agenda Items for the </a:t>
            </a:r>
            <a:r>
              <a:rPr lang="en-US" altLang="en-US" dirty="0" smtClean="0">
                <a:solidFill>
                  <a:schemeClr val="tx2"/>
                </a:solidFill>
              </a:rPr>
              <a:t>Week</a:t>
            </a:r>
            <a:endParaRPr lang="en-US" dirty="0"/>
          </a:p>
        </p:txBody>
      </p:sp>
      <p:sp>
        <p:nvSpPr>
          <p:cNvPr id="3" name="Content Placeholder 2"/>
          <p:cNvSpPr>
            <a:spLocks noGrp="1"/>
          </p:cNvSpPr>
          <p:nvPr>
            <p:ph idx="1"/>
          </p:nvPr>
        </p:nvSpPr>
        <p:spPr>
          <a:xfrm>
            <a:off x="685800" y="1628800"/>
            <a:ext cx="7918648" cy="44656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a:t>
            </a:r>
            <a:r>
              <a:rPr lang="en-US" altLang="en-US" sz="1800" b="0" dirty="0" smtClean="0">
                <a:hlinkClick r:id="rId2"/>
              </a:rPr>
              <a:t>11-15/970r1</a:t>
            </a:r>
            <a:r>
              <a:rPr lang="en-US" altLang="en-US" sz="1800" b="0" dirty="0" smtClean="0"/>
              <a:t>).  </a:t>
            </a:r>
            <a:endParaRPr lang="en-US" altLang="en-US" sz="1800" b="0" dirty="0"/>
          </a:p>
          <a:p>
            <a:pPr algn="just">
              <a:spcBef>
                <a:spcPct val="20000"/>
              </a:spcBef>
              <a:buFontTx/>
              <a:buChar char="•"/>
            </a:pPr>
            <a:r>
              <a:rPr lang="en-US" altLang="en-US" sz="1800" b="0" dirty="0" smtClean="0">
                <a:solidFill>
                  <a:schemeClr val="tx1"/>
                </a:solidFill>
              </a:rPr>
              <a:t>Review CSD </a:t>
            </a:r>
            <a:r>
              <a:rPr lang="en-US" altLang="en-US" sz="1800" b="0" dirty="0" smtClean="0">
                <a:solidFill>
                  <a:schemeClr val="tx1"/>
                </a:solidFill>
              </a:rPr>
              <a:t>and PAR modifications coming from EC and </a:t>
            </a:r>
            <a:r>
              <a:rPr lang="en-US" altLang="en-US" sz="1800" b="0" dirty="0" err="1" smtClean="0">
                <a:solidFill>
                  <a:schemeClr val="tx1"/>
                </a:solidFill>
              </a:rPr>
              <a:t>NesCom</a:t>
            </a:r>
            <a:r>
              <a:rPr lang="en-US" altLang="en-US" sz="1800" b="0" dirty="0" smtClean="0">
                <a:solidFill>
                  <a:schemeClr val="tx1"/>
                </a:solidFill>
              </a:rPr>
              <a:t> approval process.</a:t>
            </a:r>
            <a:endParaRPr lang="en-US" altLang="en-US" sz="1800" b="0" dirty="0">
              <a:solidFill>
                <a:srgbClr val="FF33CC"/>
              </a:solidFill>
            </a:endParaRPr>
          </a:p>
          <a:p>
            <a:pPr>
              <a:spcBef>
                <a:spcPct val="20000"/>
              </a:spcBef>
              <a:buFontTx/>
              <a:buChar char="•"/>
            </a:pPr>
            <a:r>
              <a:rPr lang="en-US" altLang="en-US" sz="1800" b="0" dirty="0" smtClean="0"/>
              <a:t>Generate </a:t>
            </a:r>
            <a:r>
              <a:rPr lang="en-US" altLang="en-US" sz="1800" b="0" dirty="0" smtClean="0"/>
              <a:t>TG </a:t>
            </a:r>
            <a:r>
              <a:rPr lang="en-US" altLang="en-US" sz="1800" b="0" dirty="0"/>
              <a:t>officers </a:t>
            </a:r>
            <a:r>
              <a:rPr lang="en-US" altLang="en-US" sz="1800" b="0" dirty="0" smtClean="0"/>
              <a:t>recommendation for 802.11 chair </a:t>
            </a:r>
            <a:r>
              <a:rPr lang="en-US" altLang="en-US" sz="1800" b="0" dirty="0" smtClean="0">
                <a:solidFill>
                  <a:schemeClr val="tx1"/>
                </a:solidFill>
              </a:rPr>
              <a:t>approval</a:t>
            </a:r>
            <a:r>
              <a:rPr lang="en-US" altLang="en-US" sz="1800" b="0" dirty="0" smtClean="0"/>
              <a:t>.</a:t>
            </a:r>
            <a:endParaRPr lang="en-US" altLang="en-US" sz="1800" b="0" dirty="0"/>
          </a:p>
          <a:p>
            <a:pPr algn="just">
              <a:spcBef>
                <a:spcPct val="20000"/>
              </a:spcBef>
              <a:buFontTx/>
              <a:buChar char="•"/>
            </a:pPr>
            <a:r>
              <a:rPr lang="en-US" altLang="en-US" sz="1800" b="0" dirty="0" smtClean="0"/>
              <a:t>Review TG development process and  documentation.</a:t>
            </a:r>
          </a:p>
          <a:p>
            <a:pPr algn="just">
              <a:spcBef>
                <a:spcPct val="20000"/>
              </a:spcBef>
              <a:buFontTx/>
              <a:buChar char="•"/>
            </a:pPr>
            <a:r>
              <a:rPr lang="en-US" altLang="en-US" sz="1800" b="0" dirty="0" smtClean="0"/>
              <a:t>Responding </a:t>
            </a:r>
            <a:r>
              <a:rPr lang="en-US" altLang="en-US" sz="1800" b="0" dirty="0" smtClean="0"/>
              <a:t>to liaison letter from ATIS (Alliance for Telecommunication and Industry Solution). </a:t>
            </a:r>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 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a:t>Continued development of the use case documents.</a:t>
            </a:r>
          </a:p>
          <a:p>
            <a:pPr lvl="1" algn="just">
              <a:spcBef>
                <a:spcPct val="20000"/>
              </a:spcBef>
              <a:buFontTx/>
              <a:buChar char="•"/>
            </a:pPr>
            <a:r>
              <a:rPr lang="en-US" altLang="en-US" sz="1600" dirty="0"/>
              <a:t>Problems statements</a:t>
            </a:r>
          </a:p>
          <a:p>
            <a:pPr lvl="1" algn="just">
              <a:spcBef>
                <a:spcPct val="20000"/>
              </a:spcBef>
              <a:buFontTx/>
              <a:buChar char="•"/>
            </a:pPr>
            <a:r>
              <a:rPr lang="en-US" altLang="en-US" sz="1600" dirty="0"/>
              <a:t>Channel models </a:t>
            </a:r>
          </a:p>
          <a:p>
            <a:pPr algn="just">
              <a:spcBef>
                <a:spcPct val="20000"/>
              </a:spcBef>
              <a:buFontTx/>
              <a:buChar char="•"/>
            </a:pPr>
            <a:r>
              <a:rPr lang="en-US" altLang="en-US" sz="1800" b="0" dirty="0" smtClean="0"/>
              <a:t>Schedule </a:t>
            </a:r>
            <a:r>
              <a:rPr lang="en-US" altLang="en-US" sz="1800" b="0" dirty="0"/>
              <a:t>teleconference times as needed</a:t>
            </a:r>
            <a:r>
              <a:rPr lang="en-US" altLang="en-US" sz="1800" b="0" dirty="0" smtClean="0"/>
              <a:t>.</a:t>
            </a:r>
            <a:endParaRPr lang="en-US" alt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167643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a:t>
            </a:r>
            <a:r>
              <a:rPr lang="en-US" altLang="en-US" dirty="0" smtClean="0">
                <a:solidFill>
                  <a:schemeClr val="tx2"/>
                </a:solidFill>
              </a:rPr>
              <a:t>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96070636"/>
              </p:ext>
            </p:extLst>
          </p:nvPr>
        </p:nvGraphicFramePr>
        <p:xfrm>
          <a:off x="395536" y="1724994"/>
          <a:ext cx="8458200" cy="4989622"/>
        </p:xfrm>
        <a:graphic>
          <a:graphicData uri="http://schemas.openxmlformats.org/drawingml/2006/table">
            <a:tbl>
              <a:tblPr firstRow="1" bandRow="1">
                <a:tableStyleId>{21E4AEA4-8DFA-4A89-87EB-49C32662AFE0}</a:tableStyleId>
              </a:tblPr>
              <a:tblGrid>
                <a:gridCol w="1326776"/>
                <a:gridCol w="1645024"/>
                <a:gridCol w="3076872"/>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11-15-1003</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smtClean="0"/>
                        <a:t>NGP Sep. 2015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465008">
                <a:tc>
                  <a:txBody>
                    <a:bodyPr/>
                    <a:lstStyle/>
                    <a:p>
                      <a:r>
                        <a:rPr lang="en-US" sz="1400" kern="1200" dirty="0" smtClean="0">
                          <a:solidFill>
                            <a:schemeClr val="dk1"/>
                          </a:solidFill>
                          <a:latin typeface="+mn-lt"/>
                          <a:ea typeface="+mn-ea"/>
                          <a:cs typeface="+mn-cs"/>
                        </a:rPr>
                        <a:t>11-15</a:t>
                      </a:r>
                      <a:r>
                        <a:rPr lang="en-US" sz="1400" kern="1200" baseline="0" dirty="0" smtClean="0">
                          <a:solidFill>
                            <a:schemeClr val="dk1"/>
                          </a:solidFill>
                          <a:latin typeface="+mn-lt"/>
                          <a:ea typeface="+mn-ea"/>
                          <a:cs typeface="+mn-cs"/>
                        </a:rPr>
                        <a:t>-</a:t>
                      </a:r>
                      <a:r>
                        <a:rPr lang="en-US" sz="1400" kern="1200" dirty="0" smtClean="0">
                          <a:solidFill>
                            <a:schemeClr val="dk1"/>
                          </a:solidFill>
                          <a:latin typeface="+mn-lt"/>
                          <a:ea typeface="+mn-ea"/>
                          <a:cs typeface="+mn-cs"/>
                        </a:rPr>
                        <a:t>992</a:t>
                      </a:r>
                      <a:endParaRPr lang="en-US" sz="1400" kern="1200" dirty="0">
                        <a:solidFill>
                          <a:schemeClr val="dk1"/>
                        </a:solidFill>
                        <a:latin typeface="+mn-lt"/>
                        <a:ea typeface="+mn-ea"/>
                        <a:cs typeface="+mn-cs"/>
                      </a:endParaRPr>
                    </a:p>
                  </a:txBody>
                  <a:tcPr marT="45712" marB="45712"/>
                </a:tc>
                <a:tc>
                  <a:txBody>
                    <a:bodyPr/>
                    <a:lstStyle/>
                    <a:p>
                      <a:r>
                        <a:rPr lang="en-US" sz="1500" kern="1200" dirty="0" smtClean="0">
                          <a:solidFill>
                            <a:schemeClr val="dk1"/>
                          </a:solidFill>
                          <a:latin typeface="+mn-lt"/>
                          <a:ea typeface="+mn-ea"/>
                          <a:cs typeface="+mn-cs"/>
                        </a:rPr>
                        <a:t>Jonathan</a:t>
                      </a:r>
                      <a:r>
                        <a:rPr lang="en-US" sz="1500" kern="1200" baseline="0" dirty="0" smtClean="0">
                          <a:solidFill>
                            <a:schemeClr val="dk1"/>
                          </a:solidFill>
                          <a:latin typeface="+mn-lt"/>
                          <a:ea typeface="+mn-ea"/>
                          <a:cs typeface="+mn-cs"/>
                        </a:rPr>
                        <a:t> Segev</a:t>
                      </a:r>
                      <a:endParaRPr lang="en-US" sz="15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kern="1200" dirty="0" smtClean="0">
                          <a:solidFill>
                            <a:schemeClr val="dk1"/>
                          </a:solidFill>
                          <a:latin typeface="+mn-lt"/>
                          <a:ea typeface="+mn-ea"/>
                          <a:cs typeface="+mn-cs"/>
                        </a:rPr>
                        <a:t>Liaison from ATIS on Emergency Location</a:t>
                      </a:r>
                    </a:p>
                  </a:txBody>
                  <a:tcPr marT="45712" marB="45712"/>
                </a:tc>
                <a:tc>
                  <a:txBody>
                    <a:bodyPr/>
                    <a:lstStyle/>
                    <a:p>
                      <a:r>
                        <a:rPr lang="en-US" sz="1500" kern="1200" dirty="0" smtClean="0">
                          <a:solidFill>
                            <a:schemeClr val="dk1"/>
                          </a:solidFill>
                          <a:latin typeface="+mn-lt"/>
                          <a:ea typeface="+mn-ea"/>
                          <a:cs typeface="+mn-cs"/>
                        </a:rPr>
                        <a:t>Review</a:t>
                      </a:r>
                      <a:r>
                        <a:rPr lang="en-US" sz="1500" kern="1200" baseline="0" dirty="0" smtClean="0">
                          <a:solidFill>
                            <a:schemeClr val="dk1"/>
                          </a:solidFill>
                          <a:latin typeface="+mn-lt"/>
                          <a:ea typeface="+mn-ea"/>
                          <a:cs typeface="+mn-cs"/>
                        </a:rPr>
                        <a:t> and response to liaison letter.</a:t>
                      </a:r>
                      <a:endParaRPr lang="en-US" sz="1500" kern="1200" dirty="0">
                        <a:solidFill>
                          <a:schemeClr val="dk1"/>
                        </a:solidFill>
                        <a:latin typeface="+mn-lt"/>
                        <a:ea typeface="+mn-ea"/>
                        <a:cs typeface="+mn-cs"/>
                      </a:endParaRPr>
                    </a:p>
                  </a:txBody>
                  <a:tcPr marT="45712" marB="45712"/>
                </a:tc>
              </a:tr>
              <a:tr h="4650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11-15-388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Santosh Pandey</a:t>
                      </a:r>
                    </a:p>
                  </a:txBody>
                  <a:tcPr marT="45712" marB="45712"/>
                </a:tc>
                <a:tc>
                  <a:txBody>
                    <a:bodyPr/>
                    <a:lstStyle/>
                    <a:p>
                      <a:r>
                        <a:rPr lang="en-US" sz="1500" dirty="0" smtClean="0"/>
                        <a:t>NGP Use Case Template</a:t>
                      </a:r>
                      <a:endParaRPr lang="en-US" sz="1500" dirty="0"/>
                    </a:p>
                  </a:txBody>
                  <a:tcPr marT="45712" marB="45712"/>
                </a:tc>
                <a:tc>
                  <a:txBody>
                    <a:bodyPr/>
                    <a:lstStyle/>
                    <a:p>
                      <a:r>
                        <a:rPr lang="en-US" sz="1500" dirty="0" smtClean="0"/>
                        <a:t>Use case</a:t>
                      </a:r>
                      <a:endParaRPr lang="en-US" sz="1500" dirty="0"/>
                    </a:p>
                  </a:txBody>
                  <a:tcPr marT="45712" marB="45712"/>
                </a:tc>
              </a:tr>
              <a:tr h="1523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11-15-0030</a:t>
                      </a:r>
                      <a:endParaRPr lang="en-US" sz="1400" kern="1200" dirty="0">
                        <a:solidFill>
                          <a:schemeClr val="dk1"/>
                        </a:solidFill>
                        <a:latin typeface="+mn-lt"/>
                        <a:ea typeface="+mn-ea"/>
                        <a:cs typeface="+mn-cs"/>
                      </a:endParaRPr>
                    </a:p>
                  </a:txBody>
                  <a:tcPr marT="45712" marB="45712"/>
                </a:tc>
                <a:tc>
                  <a:txBody>
                    <a:bodyPr/>
                    <a:lstStyle/>
                    <a:p>
                      <a:r>
                        <a:rPr lang="en-US" sz="1400" dirty="0" smtClean="0"/>
                        <a:t>Brian Hart</a:t>
                      </a:r>
                    </a:p>
                  </a:txBody>
                  <a:tcPr marT="45712" marB="45712"/>
                </a:tc>
                <a:tc>
                  <a:txBody>
                    <a:bodyPr/>
                    <a:lstStyle/>
                    <a:p>
                      <a:r>
                        <a:rPr lang="en-US" sz="1400" dirty="0" smtClean="0"/>
                        <a:t>NGP PAR </a:t>
                      </a:r>
                      <a:endParaRPr lang="en-US" sz="1400" dirty="0"/>
                    </a:p>
                  </a:txBody>
                  <a:tcPr marT="45712" marB="45712"/>
                </a:tc>
                <a:tc>
                  <a:txBody>
                    <a:bodyPr/>
                    <a:lstStyle/>
                    <a:p>
                      <a:r>
                        <a:rPr lang="en-US" sz="1400" dirty="0" smtClean="0"/>
                        <a:t>Review PAR</a:t>
                      </a:r>
                      <a:r>
                        <a:rPr lang="en-US" sz="1400" baseline="0" dirty="0" smtClean="0"/>
                        <a:t> post IEEE-SASB approval.</a:t>
                      </a:r>
                      <a:endParaRPr lang="en-US" sz="1400" dirty="0"/>
                    </a:p>
                  </a:txBody>
                  <a:tcPr marT="45712" marB="45712"/>
                </a:tc>
              </a:tr>
              <a:tr h="1523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Edward Au</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TGaz</a:t>
                      </a:r>
                      <a:r>
                        <a:rPr lang="en-US" sz="1400" kern="1200" baseline="0" dirty="0" smtClean="0">
                          <a:solidFill>
                            <a:schemeClr val="dk1"/>
                          </a:solidFill>
                          <a:latin typeface="+mn-lt"/>
                          <a:ea typeface="+mn-ea"/>
                          <a:cs typeface="+mn-cs"/>
                        </a:rPr>
                        <a:t> development documentation</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Program</a:t>
                      </a:r>
                      <a:r>
                        <a:rPr lang="en-US" sz="1400" kern="1200" baseline="0" dirty="0" smtClean="0">
                          <a:solidFill>
                            <a:schemeClr val="dk1"/>
                          </a:solidFill>
                          <a:latin typeface="+mn-lt"/>
                          <a:ea typeface="+mn-ea"/>
                          <a:cs typeface="+mn-cs"/>
                        </a:rPr>
                        <a:t> development process</a:t>
                      </a:r>
                      <a:endParaRPr lang="en-US" sz="1400" kern="1200" dirty="0">
                        <a:solidFill>
                          <a:schemeClr val="dk1"/>
                        </a:solidFill>
                        <a:latin typeface="+mn-lt"/>
                        <a:ea typeface="+mn-ea"/>
                        <a:cs typeface="+mn-cs"/>
                      </a:endParaRPr>
                    </a:p>
                  </a:txBody>
                  <a:tcPr marT="45712" marB="45712"/>
                </a:tc>
              </a:tr>
              <a:tr h="3876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11-15-0834</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Kare Agardh</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Further Use Cases for Next Generation Positioning</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cases</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11-15-10</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r h="492360">
                <a:tc>
                  <a:txBody>
                    <a:bodyPr/>
                    <a:lstStyle/>
                    <a:p>
                      <a:endParaRPr lang="en-US" sz="1400" dirty="0"/>
                    </a:p>
                  </a:txBody>
                  <a:tcPr marT="45712" marB="45712"/>
                </a:tc>
                <a:tc>
                  <a:txBody>
                    <a:bodyPr/>
                    <a:lstStyle/>
                    <a:p>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23417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#1</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685555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a:t>
            </a:r>
            <a:r>
              <a:rPr lang="en-US" altLang="en-US" dirty="0" smtClean="0">
                <a:solidFill>
                  <a:schemeClr val="tx2"/>
                </a:solidFill>
              </a:rPr>
              <a:t>Agenda</a:t>
            </a:r>
            <a:endParaRPr lang="en-US" dirty="0"/>
          </a:p>
        </p:txBody>
      </p:sp>
      <p:sp>
        <p:nvSpPr>
          <p:cNvPr id="3" name="Content Placeholder 2"/>
          <p:cNvSpPr>
            <a:spLocks noGrp="1"/>
          </p:cNvSpPr>
          <p:nvPr>
            <p:ph idx="1"/>
          </p:nvPr>
        </p:nvSpPr>
        <p:spPr>
          <a:xfrm>
            <a:off x="685800" y="1830388"/>
            <a:ext cx="7990656" cy="4406924"/>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Last call </a:t>
            </a:r>
            <a:r>
              <a:rPr lang="en-US" altLang="en-US" sz="2000" b="0" dirty="0"/>
              <a:t>for Submission </a:t>
            </a:r>
            <a:r>
              <a:rPr lang="en-US" altLang="en-US" sz="2000" b="0" dirty="0" smtClean="0"/>
              <a:t>(0min</a:t>
            </a:r>
            <a:r>
              <a:rPr lang="en-US" altLang="en-US" sz="2000" b="0" dirty="0"/>
              <a:t>)</a:t>
            </a:r>
          </a:p>
          <a:p>
            <a:pPr algn="just">
              <a:spcBef>
                <a:spcPct val="20000"/>
              </a:spcBef>
              <a:buFontTx/>
              <a:buChar char="•"/>
            </a:pPr>
            <a:r>
              <a:rPr lang="en-US" altLang="en-US" sz="2000" b="0" dirty="0"/>
              <a:t>Agenda Setting (4min</a:t>
            </a:r>
            <a:r>
              <a:rPr lang="en-US" altLang="en-US" sz="2000" b="0" dirty="0" smtClean="0"/>
              <a:t>)</a:t>
            </a:r>
          </a:p>
          <a:p>
            <a:pPr algn="just">
              <a:spcBef>
                <a:spcPct val="20000"/>
              </a:spcBef>
              <a:buFontTx/>
              <a:buChar char="•"/>
            </a:pPr>
            <a:r>
              <a:rPr lang="en-US" altLang="en-US" sz="2000" b="0" dirty="0" smtClean="0"/>
              <a:t>Approval of previous meeting minutes (3min)</a:t>
            </a:r>
            <a:endParaRPr lang="en-US" altLang="en-US" sz="2000" b="0" dirty="0"/>
          </a:p>
          <a:p>
            <a:pPr algn="just">
              <a:spcBef>
                <a:spcPct val="20000"/>
              </a:spcBef>
              <a:buFontTx/>
              <a:buChar char="•"/>
            </a:pPr>
            <a:r>
              <a:rPr lang="en-US" altLang="en-US" sz="2000" b="0" dirty="0" smtClean="0"/>
              <a:t>Review changes from PAR approval process </a:t>
            </a:r>
            <a:r>
              <a:rPr lang="en-US" altLang="en-US" sz="2000" b="0" dirty="0" smtClean="0"/>
              <a:t>(15min</a:t>
            </a:r>
            <a:r>
              <a:rPr lang="en-US" altLang="en-US" sz="2000" b="0" dirty="0" smtClean="0"/>
              <a:t>)</a:t>
            </a:r>
            <a:endParaRPr lang="en-US" altLang="en-US" sz="2000" b="0" dirty="0">
              <a:solidFill>
                <a:srgbClr val="FF33CC"/>
              </a:solidFill>
            </a:endParaRPr>
          </a:p>
          <a:p>
            <a:pPr algn="just">
              <a:spcBef>
                <a:spcPct val="20000"/>
              </a:spcBef>
              <a:buFontTx/>
              <a:buChar char="•"/>
            </a:pPr>
            <a:r>
              <a:rPr lang="en-US" altLang="en-US" sz="2000" b="0" dirty="0" smtClean="0"/>
              <a:t>Closing the call for nominees for Task Group chair and nominees </a:t>
            </a:r>
            <a:r>
              <a:rPr lang="en-US" altLang="en-US" sz="2000" b="0" dirty="0"/>
              <a:t>presentation (10min</a:t>
            </a:r>
            <a:r>
              <a:rPr lang="en-US" altLang="en-US" sz="2000" b="0" dirty="0" smtClean="0"/>
              <a:t>).</a:t>
            </a:r>
            <a:endParaRPr lang="en-US" altLang="en-US" sz="2000" b="0" dirty="0"/>
          </a:p>
          <a:p>
            <a:pPr algn="just">
              <a:spcBef>
                <a:spcPct val="20000"/>
              </a:spcBef>
              <a:buFontTx/>
              <a:buChar char="•"/>
            </a:pPr>
            <a:r>
              <a:rPr lang="en-US" altLang="en-US" sz="2000" b="0" dirty="0" smtClean="0"/>
              <a:t>Review and adopt NGP SG </a:t>
            </a:r>
            <a:r>
              <a:rPr lang="en-US" altLang="en-US" sz="2000" b="0" dirty="0" smtClean="0"/>
              <a:t>updated use case document (</a:t>
            </a:r>
            <a:r>
              <a:rPr lang="en-US" altLang="en-US" sz="2000" b="0" dirty="0" smtClean="0"/>
              <a:t>30min)</a:t>
            </a:r>
          </a:p>
          <a:p>
            <a:pPr algn="just">
              <a:spcBef>
                <a:spcPct val="20000"/>
              </a:spcBef>
              <a:buFontTx/>
              <a:buChar char="•"/>
            </a:pPr>
            <a:r>
              <a:rPr lang="en-US" altLang="en-US" sz="2000" b="0" dirty="0" err="1"/>
              <a:t>TGaz</a:t>
            </a:r>
            <a:r>
              <a:rPr lang="en-US" altLang="en-US" sz="2000" b="0" dirty="0"/>
              <a:t> development </a:t>
            </a:r>
            <a:r>
              <a:rPr lang="en-US" altLang="en-US" sz="2000" b="0" dirty="0" smtClean="0"/>
              <a:t>documentation (30min)</a:t>
            </a:r>
          </a:p>
          <a:p>
            <a:pPr algn="just">
              <a:spcBef>
                <a:spcPct val="20000"/>
              </a:spcBef>
              <a:buFontTx/>
              <a:buChar char="•"/>
            </a:pPr>
            <a:r>
              <a:rPr lang="en-US" altLang="en-US" sz="2000" b="0" dirty="0" smtClean="0"/>
              <a:t>Further </a:t>
            </a:r>
            <a:r>
              <a:rPr lang="en-US" altLang="en-US" sz="2000" b="0" dirty="0"/>
              <a:t>Use Cases for Next Generation </a:t>
            </a:r>
            <a:r>
              <a:rPr lang="en-US" altLang="en-US" sz="2000" b="0" dirty="0" smtClean="0"/>
              <a:t>Positioning (30min - As time permits)</a:t>
            </a:r>
            <a:endParaRPr lang="en-US" altLang="en-US" sz="2000" b="0" dirty="0"/>
          </a:p>
          <a:p>
            <a:pPr algn="just">
              <a:spcBef>
                <a:spcPct val="20000"/>
              </a:spcBef>
              <a:buFontTx/>
              <a:buChar char="•"/>
            </a:pPr>
            <a:r>
              <a:rPr lang="en-US" altLang="en-US" sz="2000" b="0" dirty="0" smtClean="0"/>
              <a:t>Recess</a:t>
            </a:r>
            <a:endParaRPr lang="en-US" altLang="en-US" sz="1800" dirty="0"/>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4227729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06905198"/>
              </p:ext>
            </p:extLst>
          </p:nvPr>
        </p:nvGraphicFramePr>
        <p:xfrm>
          <a:off x="656785" y="2420888"/>
          <a:ext cx="7772404" cy="2936018"/>
        </p:xfrm>
        <a:graphic>
          <a:graphicData uri="http://schemas.openxmlformats.org/drawingml/2006/table">
            <a:tbl>
              <a:tblPr firstRow="1" bandRow="1">
                <a:tableStyleId>{21E4AEA4-8DFA-4A89-87EB-49C32662AFE0}</a:tableStyleId>
              </a:tblPr>
              <a:tblGrid>
                <a:gridCol w="1380624"/>
                <a:gridCol w="2124576"/>
                <a:gridCol w="2667000"/>
                <a:gridCol w="1600204"/>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70760">
                <a:tc>
                  <a:txBody>
                    <a:bodyPr/>
                    <a:lstStyle/>
                    <a:p>
                      <a:r>
                        <a:rPr lang="en-US" sz="1500" dirty="0" smtClean="0"/>
                        <a:t>11-15/1003</a:t>
                      </a:r>
                      <a:endParaRPr lang="en-US" sz="1500" dirty="0"/>
                    </a:p>
                  </a:txBody>
                  <a:tcPr marT="45712" marB="45712"/>
                </a:tc>
                <a:tc>
                  <a:txBody>
                    <a:bodyPr/>
                    <a:lstStyle/>
                    <a:p>
                      <a:r>
                        <a:rPr lang="en-US" sz="1500" dirty="0" smtClean="0"/>
                        <a:t>Jonathan Segev</a:t>
                      </a:r>
                      <a:endParaRPr lang="en-US" sz="1500" dirty="0"/>
                    </a:p>
                  </a:txBody>
                  <a:tcPr marT="45712" marB="45712"/>
                </a:tc>
                <a:tc>
                  <a:txBody>
                    <a:bodyPr/>
                    <a:lstStyle/>
                    <a:p>
                      <a:r>
                        <a:rPr lang="en-US" sz="1500" dirty="0" smtClean="0"/>
                        <a:t>Next Gen.</a:t>
                      </a:r>
                      <a:r>
                        <a:rPr lang="en-US" sz="1500" baseline="0" dirty="0" smtClean="0"/>
                        <a:t> Positioning </a:t>
                      </a:r>
                      <a:endParaRPr lang="en-US" sz="1500" dirty="0"/>
                    </a:p>
                  </a:txBody>
                  <a:tcPr marT="45712" marB="45712"/>
                </a:tc>
                <a:tc>
                  <a:txBody>
                    <a:bodyPr/>
                    <a:lstStyle/>
                    <a:p>
                      <a:r>
                        <a:rPr lang="en-US" sz="1500" dirty="0" smtClean="0"/>
                        <a:t>Agenda</a:t>
                      </a:r>
                      <a:r>
                        <a:rPr lang="en-US" sz="1500" baseline="0" dirty="0" smtClean="0"/>
                        <a:t> Deck</a:t>
                      </a:r>
                      <a:endParaRPr lang="en-US" sz="1500" dirty="0"/>
                    </a:p>
                  </a:txBody>
                  <a:tcPr marT="45712" marB="45712"/>
                </a:tc>
              </a:tr>
              <a:tr h="5486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11-15-388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Brian</a:t>
                      </a:r>
                      <a:r>
                        <a:rPr lang="en-US" sz="1500" baseline="0" dirty="0" smtClean="0"/>
                        <a:t> Hart</a:t>
                      </a:r>
                      <a:endParaRPr lang="en-US" sz="1500" dirty="0" smtClean="0"/>
                    </a:p>
                  </a:txBody>
                  <a:tcPr marT="45712" marB="45712"/>
                </a:tc>
                <a:tc>
                  <a:txBody>
                    <a:bodyPr/>
                    <a:lstStyle/>
                    <a:p>
                      <a:r>
                        <a:rPr lang="en-US" sz="1500" dirty="0" smtClean="0"/>
                        <a:t>NGP Use Case Template</a:t>
                      </a:r>
                      <a:endParaRPr lang="en-US" sz="1500" dirty="0"/>
                    </a:p>
                  </a:txBody>
                  <a:tcPr marT="45712" marB="45712"/>
                </a:tc>
                <a:tc>
                  <a:txBody>
                    <a:bodyPr/>
                    <a:lstStyle/>
                    <a:p>
                      <a:r>
                        <a:rPr lang="en-US" sz="1500" dirty="0" smtClean="0"/>
                        <a:t>Use case</a:t>
                      </a:r>
                      <a:endParaRPr lang="en-US" sz="15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11-15-0030</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Brian Hart</a:t>
                      </a: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PAR document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PAR</a:t>
                      </a:r>
                      <a:endParaRPr lang="en-US" sz="1400" kern="1200" dirty="0">
                        <a:solidFill>
                          <a:schemeClr val="dk1"/>
                        </a:solidFill>
                        <a:latin typeface="+mn-lt"/>
                        <a:ea typeface="+mn-ea"/>
                        <a:cs typeface="+mn-cs"/>
                      </a:endParaRPr>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Edward Au</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TGaz</a:t>
                      </a:r>
                      <a:r>
                        <a:rPr lang="en-US" sz="1400" kern="1200" baseline="0" dirty="0" smtClean="0">
                          <a:solidFill>
                            <a:schemeClr val="dk1"/>
                          </a:solidFill>
                          <a:latin typeface="+mn-lt"/>
                          <a:ea typeface="+mn-ea"/>
                          <a:cs typeface="+mn-cs"/>
                        </a:rPr>
                        <a:t> development documentation</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Program</a:t>
                      </a:r>
                      <a:r>
                        <a:rPr lang="en-US" sz="1400" kern="1200" baseline="0" dirty="0" smtClean="0">
                          <a:solidFill>
                            <a:schemeClr val="dk1"/>
                          </a:solidFill>
                          <a:latin typeface="+mn-lt"/>
                          <a:ea typeface="+mn-ea"/>
                          <a:cs typeface="+mn-cs"/>
                        </a:rPr>
                        <a:t> development process</a:t>
                      </a:r>
                      <a:endParaRPr lang="en-US" sz="1400" kern="1200" dirty="0">
                        <a:solidFill>
                          <a:schemeClr val="dk1"/>
                        </a:solidFill>
                        <a:latin typeface="+mn-lt"/>
                        <a:ea typeface="+mn-ea"/>
                        <a:cs typeface="+mn-cs"/>
                      </a:endParaRPr>
                    </a:p>
                  </a:txBody>
                  <a:tcPr marT="45712" marB="45712"/>
                </a:tc>
              </a:tr>
              <a:tr h="5486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11-15-1061</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Kare Agardh</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Further Use Cases for Next Generation Positioning</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cases</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63247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Approval of previous meeting minutes</a:t>
            </a:r>
          </a:p>
        </p:txBody>
      </p:sp>
      <p:sp>
        <p:nvSpPr>
          <p:cNvPr id="3" name="Content Placeholder 2"/>
          <p:cNvSpPr>
            <a:spLocks noGrp="1"/>
          </p:cNvSpPr>
          <p:nvPr>
            <p:ph idx="1"/>
          </p:nvPr>
        </p:nvSpPr>
        <p:spPr/>
        <p:txBody>
          <a:bodyPr/>
          <a:lstStyle/>
          <a:p>
            <a:r>
              <a:rPr lang="en-US" dirty="0" smtClean="0"/>
              <a:t>July meeting </a:t>
            </a:r>
            <a:r>
              <a:rPr lang="en-US" dirty="0"/>
              <a:t>minutes </a:t>
            </a:r>
            <a:r>
              <a:rPr lang="en-US" altLang="en-US" b="0" dirty="0"/>
              <a:t>(</a:t>
            </a:r>
            <a:r>
              <a:rPr lang="en-US" altLang="en-US" b="0" dirty="0">
                <a:hlinkClick r:id="rId2"/>
              </a:rPr>
              <a:t>11-15/970r1 </a:t>
            </a:r>
            <a:r>
              <a:rPr lang="en-US" altLang="en-US" b="0" dirty="0" smtClean="0"/>
              <a:t>) </a:t>
            </a:r>
            <a:r>
              <a:rPr lang="en-US" altLang="en-US" dirty="0" smtClean="0"/>
              <a:t>dated July 28</a:t>
            </a:r>
            <a:r>
              <a:rPr lang="en-US" altLang="en-US" baseline="30000" dirty="0" smtClean="0"/>
              <a:t>th</a:t>
            </a:r>
            <a:r>
              <a:rPr lang="en-US" altLang="en-US" dirty="0" smtClean="0"/>
              <a:t> .</a:t>
            </a:r>
            <a:endParaRPr lang="en-US" altLang="en-US" dirty="0"/>
          </a:p>
          <a:p>
            <a:pPr marL="0" indent="0">
              <a:buNone/>
            </a:pPr>
            <a:endParaRPr lang="en-US" altLang="en-US" dirty="0"/>
          </a:p>
          <a:p>
            <a:pPr marL="0" indent="0">
              <a:buNone/>
            </a:pPr>
            <a:r>
              <a:rPr lang="en-US" altLang="en-US" dirty="0"/>
              <a:t>Motion:</a:t>
            </a:r>
          </a:p>
          <a:p>
            <a:pPr marL="0" indent="0">
              <a:buNone/>
            </a:pPr>
            <a:r>
              <a:rPr lang="en-US" altLang="en-US" dirty="0"/>
              <a:t>We approve document </a:t>
            </a:r>
            <a:r>
              <a:rPr lang="en-US" altLang="en-US" dirty="0" smtClean="0"/>
              <a:t>11-15/970r1 </a:t>
            </a:r>
            <a:r>
              <a:rPr lang="en-US" altLang="en-US" dirty="0"/>
              <a:t>as our meeting minutes for the </a:t>
            </a:r>
            <a:r>
              <a:rPr lang="en-US" altLang="en-US" dirty="0" smtClean="0"/>
              <a:t>Waikoloa meeting.</a:t>
            </a:r>
            <a:endParaRPr lang="en-US" altLang="en-US" dirty="0"/>
          </a:p>
          <a:p>
            <a:pPr marL="0" indent="0">
              <a:buNone/>
            </a:pPr>
            <a:r>
              <a:rPr lang="en-US" altLang="en-US" dirty="0"/>
              <a:t>Move</a:t>
            </a:r>
            <a:r>
              <a:rPr lang="en-US" altLang="en-US" dirty="0" smtClean="0"/>
              <a:t>:</a:t>
            </a:r>
            <a:endParaRPr lang="en-US" altLang="en-US" dirty="0"/>
          </a:p>
          <a:p>
            <a:pPr marL="0" indent="0">
              <a:buNone/>
            </a:pPr>
            <a:r>
              <a:rPr lang="en-US" altLang="en-US" dirty="0"/>
              <a:t>2</a:t>
            </a:r>
            <a:r>
              <a:rPr lang="en-US" altLang="en-US" baseline="30000" dirty="0"/>
              <a:t>nd</a:t>
            </a:r>
            <a:r>
              <a:rPr lang="en-US" altLang="en-US" dirty="0" smtClean="0"/>
              <a:t>:</a:t>
            </a:r>
            <a:endParaRPr lang="en-US" altLang="en-US" dirty="0"/>
          </a:p>
          <a:p>
            <a:pPr marL="0" indent="0">
              <a:buNone/>
            </a:pPr>
            <a:endParaRPr lang="en-US" altLang="en-US" dirty="0"/>
          </a:p>
          <a:p>
            <a:pPr marL="0" indent="0">
              <a:buNone/>
            </a:pPr>
            <a:r>
              <a:rPr lang="en-US" altLang="en-US" dirty="0"/>
              <a:t>Y: 	</a:t>
            </a:r>
            <a:r>
              <a:rPr lang="en-US" altLang="en-US" dirty="0" smtClean="0"/>
              <a:t>	N</a:t>
            </a:r>
            <a:r>
              <a:rPr lang="en-US" altLang="en-US" dirty="0"/>
              <a:t>: 	</a:t>
            </a:r>
            <a:r>
              <a:rPr lang="en-US" altLang="en-US" dirty="0" smtClean="0"/>
              <a:t>	A</a:t>
            </a:r>
            <a:r>
              <a:rPr lang="en-US" altLang="en-US" dirty="0"/>
              <a: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4534500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356021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t>
            </a:r>
            <a:r>
              <a:rPr lang="en-US" altLang="en-US" dirty="0" err="1" smtClean="0">
                <a:solidFill>
                  <a:srgbClr val="0000FF"/>
                </a:solidFill>
                <a:cs typeface="Times New Roman" panose="02020603050405020304" pitchFamily="18" charset="0"/>
              </a:rPr>
              <a:t>az</a:t>
            </a:r>
            <a:r>
              <a:rPr lang="en-US" altLang="en-US" dirty="0" smtClean="0">
                <a:solidFill>
                  <a:srgbClr val="0000FF"/>
                </a:solidFill>
                <a:cs typeface="Times New Roman" panose="02020603050405020304" pitchFamily="18" charset="0"/>
              </a:rPr>
              <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3"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Bangkok	, Thailand</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Sep. 13</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-18</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a:t>
            </a:r>
            <a:r>
              <a:rPr lang="en-US" altLang="en-US" sz="3600" dirty="0">
                <a:cs typeface="Times New Roman" panose="02020603050405020304" pitchFamily="18" charset="0"/>
              </a:rPr>
              <a:t>, 2015</a:t>
            </a:r>
          </a:p>
          <a:p>
            <a:pPr algn="ctr">
              <a:lnSpc>
                <a:spcPct val="90000"/>
              </a:lnSpc>
              <a:buFontTx/>
              <a:buNone/>
            </a:pPr>
            <a:endParaRPr lang="en-US" altLang="en-US" dirty="0">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Chair pro-tem: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a:t>
            </a:r>
            <a:r>
              <a:rPr lang="en-US" altLang="en-US" b="0" dirty="0">
                <a:cs typeface="Times New Roman" panose="02020603050405020304" pitchFamily="18" charset="0"/>
              </a:rPr>
              <a:t>)</a:t>
            </a:r>
          </a:p>
          <a:p>
            <a:pPr algn="ctr">
              <a:lnSpc>
                <a:spcPct val="90000"/>
              </a:lnSpc>
              <a:buFontTx/>
              <a:buNone/>
            </a:pPr>
            <a:r>
              <a:rPr lang="en-US" altLang="en-US" dirty="0" smtClean="0">
                <a:cs typeface="Times New Roman" panose="02020603050405020304" pitchFamily="18" charset="0"/>
              </a:rPr>
              <a:t>Secretary pro-tem</a:t>
            </a:r>
            <a:r>
              <a:rPr lang="en-US" altLang="en-US" b="0" dirty="0" smtClean="0">
                <a:cs typeface="Times New Roman" panose="02020603050405020304" pitchFamily="18" charset="0"/>
              </a:rPr>
              <a:t>: </a:t>
            </a:r>
            <a:r>
              <a:rPr lang="en-US" b="0" dirty="0"/>
              <a:t>Zhou Lan </a:t>
            </a:r>
            <a:r>
              <a:rPr lang="en-US" altLang="en-US" b="0" dirty="0" smtClean="0">
                <a:cs typeface="Times New Roman" panose="02020603050405020304" pitchFamily="18" charset="0"/>
              </a:rPr>
              <a:t> </a:t>
            </a:r>
            <a:r>
              <a:rPr lang="en-US" altLang="en-US"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b="0" dirty="0">
                <a:cs typeface="Times New Roman" panose="02020603050405020304" pitchFamily="18" charset="0"/>
              </a:rPr>
              <a:t>)</a:t>
            </a:r>
            <a:endParaRPr lang="en-US" altLang="en-US" sz="14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spTree>
    <p:extLst>
      <p:ext uri="{BB962C8B-B14F-4D97-AF65-F5344CB8AC3E}">
        <p14:creationId xmlns:p14="http://schemas.microsoft.com/office/powerpoint/2010/main" val="1171640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Adopting Use Case document baseline</a:t>
            </a:r>
            <a:endParaRPr lang="en-US" dirty="0"/>
          </a:p>
        </p:txBody>
      </p:sp>
      <p:sp>
        <p:nvSpPr>
          <p:cNvPr id="3" name="Content Placeholder 2"/>
          <p:cNvSpPr>
            <a:spLocks noGrp="1"/>
          </p:cNvSpPr>
          <p:nvPr>
            <p:ph idx="1"/>
          </p:nvPr>
        </p:nvSpPr>
        <p:spPr>
          <a:xfrm>
            <a:off x="685800" y="1751014"/>
            <a:ext cx="7770813" cy="4343400"/>
          </a:xfrm>
        </p:spPr>
        <p:txBody>
          <a:bodyPr/>
          <a:lstStyle/>
          <a:p>
            <a:r>
              <a:rPr lang="en-US" dirty="0" smtClean="0"/>
              <a:t>Use case document </a:t>
            </a:r>
            <a:r>
              <a:rPr lang="en-US" altLang="en-US" b="0" dirty="0" smtClean="0"/>
              <a:t>(</a:t>
            </a:r>
            <a:r>
              <a:rPr lang="en-US" sz="1800" u="sng" dirty="0">
                <a:hlinkClick r:id="rId2"/>
              </a:rPr>
              <a:t>https://</a:t>
            </a:r>
            <a:r>
              <a:rPr lang="en-US" sz="1800" u="sng" dirty="0" smtClean="0">
                <a:hlinkClick r:id="rId2"/>
              </a:rPr>
              <a:t>mentor.ieee.org/802.11/dcn/15/11-15-0388-01-0ngp-ngp-use-case-template.pptx</a:t>
            </a:r>
            <a:r>
              <a:rPr lang="en-US" altLang="en-US" b="0" dirty="0" smtClean="0"/>
              <a:t>) </a:t>
            </a:r>
            <a:r>
              <a:rPr lang="en-US" altLang="en-US" dirty="0" smtClean="0"/>
              <a:t>dated August 29</a:t>
            </a:r>
            <a:r>
              <a:rPr lang="en-US" altLang="en-US" baseline="30000" dirty="0" smtClean="0"/>
              <a:t>th</a:t>
            </a:r>
            <a:r>
              <a:rPr lang="en-US" altLang="en-US" dirty="0" smtClean="0"/>
              <a:t> .</a:t>
            </a:r>
          </a:p>
          <a:p>
            <a:pPr marL="0" indent="0">
              <a:buNone/>
            </a:pPr>
            <a:endParaRPr lang="en-US" altLang="en-US" dirty="0"/>
          </a:p>
          <a:p>
            <a:pPr marL="0" indent="0">
              <a:buNone/>
            </a:pPr>
            <a:r>
              <a:rPr lang="en-US" altLang="en-US" dirty="0"/>
              <a:t>Motion:</a:t>
            </a:r>
          </a:p>
          <a:p>
            <a:pPr marL="0" indent="0">
              <a:buNone/>
            </a:pPr>
            <a:r>
              <a:rPr lang="en-US" altLang="en-US" dirty="0"/>
              <a:t>We approve document </a:t>
            </a:r>
            <a:r>
              <a:rPr lang="en-US" altLang="en-US" dirty="0" smtClean="0"/>
              <a:t>11-15/0388r01 </a:t>
            </a:r>
            <a:r>
              <a:rPr lang="en-US" altLang="en-US" dirty="0"/>
              <a:t>as our </a:t>
            </a:r>
            <a:r>
              <a:rPr lang="en-US" altLang="en-US" dirty="0" smtClean="0"/>
              <a:t>working draft baseline for the </a:t>
            </a:r>
            <a:r>
              <a:rPr lang="en-US" altLang="en-US" dirty="0" smtClean="0"/>
              <a:t>use case document. </a:t>
            </a:r>
          </a:p>
          <a:p>
            <a:pPr marL="0" indent="0">
              <a:buNone/>
            </a:pPr>
            <a:r>
              <a:rPr lang="en-US" altLang="en-US" dirty="0" smtClean="0"/>
              <a:t>Move</a:t>
            </a:r>
            <a:r>
              <a:rPr lang="en-US" altLang="en-US" dirty="0" smtClean="0"/>
              <a:t>:</a:t>
            </a:r>
            <a:endParaRPr lang="en-US" altLang="en-US" dirty="0"/>
          </a:p>
          <a:p>
            <a:pPr marL="0" indent="0">
              <a:buNone/>
            </a:pPr>
            <a:r>
              <a:rPr lang="en-US" altLang="en-US" dirty="0"/>
              <a:t>2</a:t>
            </a:r>
            <a:r>
              <a:rPr lang="en-US" altLang="en-US" baseline="30000" dirty="0"/>
              <a:t>nd</a:t>
            </a:r>
            <a:r>
              <a:rPr lang="en-US" altLang="en-US" dirty="0" smtClean="0"/>
              <a:t>:</a:t>
            </a:r>
            <a:endParaRPr lang="en-US" altLang="en-US" dirty="0"/>
          </a:p>
          <a:p>
            <a:pPr marL="0" indent="0">
              <a:buNone/>
            </a:pPr>
            <a:r>
              <a:rPr lang="en-US" altLang="en-US" dirty="0" smtClean="0"/>
              <a:t>Y</a:t>
            </a:r>
            <a:r>
              <a:rPr lang="en-US" altLang="en-US" dirty="0"/>
              <a:t>: 	</a:t>
            </a:r>
            <a:r>
              <a:rPr lang="en-US" altLang="en-US" dirty="0" smtClean="0"/>
              <a:t>	N</a:t>
            </a:r>
            <a:r>
              <a:rPr lang="en-US" altLang="en-US" dirty="0"/>
              <a:t>: 	</a:t>
            </a:r>
            <a:r>
              <a:rPr lang="en-US" altLang="en-US" dirty="0" smtClean="0"/>
              <a:t>	A</a:t>
            </a:r>
            <a:r>
              <a:rPr lang="en-US" altLang="en-US" dirty="0"/>
              <a: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14695076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remainder</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40603657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1178646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16142715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Agenda</a:t>
            </a:r>
            <a:endParaRPr lang="en-US" dirty="0"/>
          </a:p>
        </p:txBody>
      </p:sp>
      <p:sp>
        <p:nvSpPr>
          <p:cNvPr id="3" name="Content Placeholder 2"/>
          <p:cNvSpPr>
            <a:spLocks noGrp="1"/>
          </p:cNvSpPr>
          <p:nvPr>
            <p:ph idx="1"/>
          </p:nvPr>
        </p:nvSpPr>
        <p:spPr>
          <a:xfrm>
            <a:off x="685800" y="1981200"/>
            <a:ext cx="7770813"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Generating TG chair recommendation for WG chair </a:t>
            </a:r>
            <a:r>
              <a:rPr lang="en-US" altLang="en-US" sz="2000" b="0" dirty="0" smtClean="0">
                <a:solidFill>
                  <a:schemeClr val="tx1"/>
                </a:solidFill>
              </a:rPr>
              <a:t>approval (10min).</a:t>
            </a:r>
            <a:endParaRPr lang="en-US" altLang="en-US" sz="2000" b="0" dirty="0" smtClean="0"/>
          </a:p>
          <a:p>
            <a:pPr algn="just">
              <a:spcBef>
                <a:spcPct val="20000"/>
              </a:spcBef>
              <a:buFontTx/>
              <a:buChar char="•"/>
            </a:pPr>
            <a:r>
              <a:rPr lang="en-US" altLang="en-US" sz="2000" b="0" dirty="0" smtClean="0"/>
              <a:t>Review and respond to liaison letter form ATIS (45min).</a:t>
            </a:r>
            <a:endParaRPr lang="en-US" altLang="en-US" sz="2000" b="0" dirty="0" smtClean="0">
              <a:solidFill>
                <a:srgbClr val="FF33CC"/>
              </a:solidFill>
            </a:endParaRPr>
          </a:p>
          <a:p>
            <a:pPr algn="just">
              <a:spcBef>
                <a:spcPct val="20000"/>
              </a:spcBef>
              <a:buFontTx/>
              <a:buChar char="•"/>
            </a:pPr>
            <a:r>
              <a:rPr lang="en-US" altLang="en-US" sz="2000" b="0" dirty="0" smtClean="0"/>
              <a:t>Presentations to inform the group on use cases, process, timelines.</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23852215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974422440"/>
              </p:ext>
            </p:extLst>
          </p:nvPr>
        </p:nvGraphicFramePr>
        <p:xfrm>
          <a:off x="656785" y="2420888"/>
          <a:ext cx="7772404" cy="3164607"/>
        </p:xfrm>
        <a:graphic>
          <a:graphicData uri="http://schemas.openxmlformats.org/drawingml/2006/table">
            <a:tbl>
              <a:tblPr firstRow="1" bandRow="1">
                <a:tableStyleId>{21E4AEA4-8DFA-4A89-87EB-49C32662AFE0}</a:tableStyleId>
              </a:tblPr>
              <a:tblGrid>
                <a:gridCol w="1380624"/>
                <a:gridCol w="2124576"/>
                <a:gridCol w="2667000"/>
                <a:gridCol w="1600204"/>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70760">
                <a:tc>
                  <a:txBody>
                    <a:bodyPr/>
                    <a:lstStyle/>
                    <a:p>
                      <a:r>
                        <a:rPr lang="en-US" sz="1500" dirty="0" smtClean="0"/>
                        <a:t>11-15/1003</a:t>
                      </a:r>
                      <a:endParaRPr lang="en-US" sz="1500" dirty="0"/>
                    </a:p>
                  </a:txBody>
                  <a:tcPr marT="45712" marB="45712"/>
                </a:tc>
                <a:tc>
                  <a:txBody>
                    <a:bodyPr/>
                    <a:lstStyle/>
                    <a:p>
                      <a:r>
                        <a:rPr lang="en-US" sz="1500" dirty="0" smtClean="0"/>
                        <a:t>Jonathan Segev</a:t>
                      </a:r>
                      <a:endParaRPr lang="en-US" sz="1500" dirty="0"/>
                    </a:p>
                  </a:txBody>
                  <a:tcPr marT="45712" marB="45712"/>
                </a:tc>
                <a:tc>
                  <a:txBody>
                    <a:bodyPr/>
                    <a:lstStyle/>
                    <a:p>
                      <a:r>
                        <a:rPr lang="en-US" sz="1500" dirty="0" smtClean="0"/>
                        <a:t>Next Gen.</a:t>
                      </a:r>
                      <a:r>
                        <a:rPr lang="en-US" sz="1500" baseline="0" dirty="0" smtClean="0"/>
                        <a:t> Positioning </a:t>
                      </a:r>
                      <a:endParaRPr lang="en-US" sz="1500" dirty="0"/>
                    </a:p>
                  </a:txBody>
                  <a:tcPr marT="45712" marB="45712"/>
                </a:tc>
                <a:tc>
                  <a:txBody>
                    <a:bodyPr/>
                    <a:lstStyle/>
                    <a:p>
                      <a:r>
                        <a:rPr lang="en-US" sz="1500" dirty="0" smtClean="0"/>
                        <a:t>Agenda</a:t>
                      </a:r>
                      <a:r>
                        <a:rPr lang="en-US" sz="1500" baseline="0" dirty="0" smtClean="0"/>
                        <a:t> Deck</a:t>
                      </a:r>
                      <a:endParaRPr lang="en-US" sz="1500" dirty="0"/>
                    </a:p>
                  </a:txBody>
                  <a:tcPr marT="45712" marB="45712"/>
                </a:tc>
              </a:tr>
              <a:tr h="401480">
                <a:tc>
                  <a:txBody>
                    <a:bodyPr/>
                    <a:lstStyle/>
                    <a:p>
                      <a:r>
                        <a:rPr lang="en-US" sz="1500" kern="1200" dirty="0" smtClean="0">
                          <a:solidFill>
                            <a:schemeClr val="dk1"/>
                          </a:solidFill>
                          <a:latin typeface="+mn-lt"/>
                          <a:ea typeface="+mn-ea"/>
                          <a:cs typeface="+mn-cs"/>
                        </a:rPr>
                        <a:t>11-15/992</a:t>
                      </a:r>
                      <a:endParaRPr lang="en-US" sz="1500" kern="1200" dirty="0">
                        <a:solidFill>
                          <a:schemeClr val="dk1"/>
                        </a:solidFill>
                        <a:latin typeface="+mn-lt"/>
                        <a:ea typeface="+mn-ea"/>
                        <a:cs typeface="+mn-cs"/>
                      </a:endParaRPr>
                    </a:p>
                  </a:txBody>
                  <a:tcPr marT="45712" marB="45712"/>
                </a:tc>
                <a:tc>
                  <a:txBody>
                    <a:bodyPr/>
                    <a:lstStyle/>
                    <a:p>
                      <a:r>
                        <a:rPr lang="en-US" sz="1500" kern="1200" dirty="0" smtClean="0">
                          <a:solidFill>
                            <a:schemeClr val="dk1"/>
                          </a:solidFill>
                          <a:latin typeface="+mn-lt"/>
                          <a:ea typeface="+mn-ea"/>
                          <a:cs typeface="+mn-cs"/>
                        </a:rPr>
                        <a:t>Jonathan</a:t>
                      </a:r>
                      <a:r>
                        <a:rPr lang="en-US" sz="1500" kern="1200" baseline="0" dirty="0" smtClean="0">
                          <a:solidFill>
                            <a:schemeClr val="dk1"/>
                          </a:solidFill>
                          <a:latin typeface="+mn-lt"/>
                          <a:ea typeface="+mn-ea"/>
                          <a:cs typeface="+mn-cs"/>
                        </a:rPr>
                        <a:t> Segev</a:t>
                      </a:r>
                      <a:endParaRPr lang="en-US" sz="15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kern="1200" dirty="0" smtClean="0">
                          <a:solidFill>
                            <a:schemeClr val="dk1"/>
                          </a:solidFill>
                          <a:latin typeface="+mn-lt"/>
                          <a:ea typeface="+mn-ea"/>
                          <a:cs typeface="+mn-cs"/>
                        </a:rPr>
                        <a:t>Liaison from ATIS on Emergency Location</a:t>
                      </a:r>
                    </a:p>
                  </a:txBody>
                  <a:tcPr marT="45712" marB="45712"/>
                </a:tc>
                <a:tc>
                  <a:txBody>
                    <a:bodyPr/>
                    <a:lstStyle/>
                    <a:p>
                      <a:r>
                        <a:rPr lang="en-US" sz="1500" kern="1200" dirty="0" smtClean="0">
                          <a:solidFill>
                            <a:schemeClr val="dk1"/>
                          </a:solidFill>
                          <a:latin typeface="+mn-lt"/>
                          <a:ea typeface="+mn-ea"/>
                          <a:cs typeface="+mn-cs"/>
                        </a:rPr>
                        <a:t>Review</a:t>
                      </a:r>
                      <a:r>
                        <a:rPr lang="en-US" sz="1500" kern="1200" baseline="0" dirty="0" smtClean="0">
                          <a:solidFill>
                            <a:schemeClr val="dk1"/>
                          </a:solidFill>
                          <a:latin typeface="+mn-lt"/>
                          <a:ea typeface="+mn-ea"/>
                          <a:cs typeface="+mn-cs"/>
                        </a:rPr>
                        <a:t> and </a:t>
                      </a:r>
                      <a:r>
                        <a:rPr lang="en-US" sz="1500" kern="1200" baseline="0" dirty="0" smtClean="0">
                          <a:solidFill>
                            <a:schemeClr val="dk1"/>
                          </a:solidFill>
                          <a:latin typeface="+mn-lt"/>
                          <a:ea typeface="+mn-ea"/>
                          <a:cs typeface="+mn-cs"/>
                        </a:rPr>
                        <a:t>respond to </a:t>
                      </a:r>
                      <a:r>
                        <a:rPr lang="en-US" sz="1500" kern="1200" baseline="0" dirty="0" smtClean="0">
                          <a:solidFill>
                            <a:schemeClr val="dk1"/>
                          </a:solidFill>
                          <a:latin typeface="+mn-lt"/>
                          <a:ea typeface="+mn-ea"/>
                          <a:cs typeface="+mn-cs"/>
                        </a:rPr>
                        <a:t>liaison letter.</a:t>
                      </a:r>
                      <a:endParaRPr lang="en-US" sz="1500" kern="1200" dirty="0">
                        <a:solidFill>
                          <a:schemeClr val="dk1"/>
                        </a:solidFill>
                        <a:latin typeface="+mn-lt"/>
                        <a:ea typeface="+mn-ea"/>
                        <a:cs typeface="+mn-cs"/>
                      </a:endParaRPr>
                    </a:p>
                  </a:txBody>
                  <a:tcPr marT="45712" marB="45712"/>
                </a:tc>
              </a:tr>
              <a:tr h="5486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11-15-1061</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Kare Agardh</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Further Use Cases for Next Generation Positioning</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cases</a:t>
                      </a:r>
                      <a:endParaRPr lang="en-US" sz="1400" kern="1200" dirty="0">
                        <a:solidFill>
                          <a:schemeClr val="dk1"/>
                        </a:solidFill>
                        <a:latin typeface="+mn-lt"/>
                        <a:ea typeface="+mn-ea"/>
                        <a:cs typeface="+mn-cs"/>
                      </a:endParaRPr>
                    </a:p>
                  </a:txBody>
                  <a:tcPr marT="45712" marB="45712"/>
                </a:tc>
              </a:tr>
              <a:tr h="548621">
                <a:tc>
                  <a:txBody>
                    <a:bodyPr/>
                    <a:lstStyle/>
                    <a:p>
                      <a:r>
                        <a:rPr lang="en-US" sz="1500" dirty="0" smtClean="0"/>
                        <a:t>11-15/1003</a:t>
                      </a:r>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Jonathan</a:t>
                      </a:r>
                      <a:r>
                        <a:rPr lang="en-US" sz="1500" baseline="0" dirty="0" smtClean="0"/>
                        <a:t> Segev</a:t>
                      </a:r>
                      <a:endParaRPr lang="en-US" sz="1500" dirty="0" smtClean="0"/>
                    </a:p>
                  </a:txBody>
                  <a:tcPr marT="45712" marB="45712"/>
                </a:tc>
                <a:tc>
                  <a:txBody>
                    <a:bodyPr/>
                    <a:lstStyle/>
                    <a:p>
                      <a:r>
                        <a:rPr lang="en-US" sz="1500" dirty="0" smtClean="0"/>
                        <a:t>TG</a:t>
                      </a:r>
                      <a:r>
                        <a:rPr lang="en-US" sz="1500" baseline="0" dirty="0" smtClean="0"/>
                        <a:t> process</a:t>
                      </a:r>
                      <a:endParaRPr lang="en-US" sz="1500" dirty="0"/>
                    </a:p>
                  </a:txBody>
                  <a:tcPr marT="45712" marB="45712"/>
                </a:tc>
                <a:tc>
                  <a:txBody>
                    <a:bodyPr/>
                    <a:lstStyle/>
                    <a:p>
                      <a:r>
                        <a:rPr lang="en-US" sz="1500" dirty="0" smtClean="0"/>
                        <a:t>TG process</a:t>
                      </a:r>
                      <a:endParaRPr lang="en-US" sz="1500" dirty="0"/>
                    </a:p>
                  </a:txBody>
                  <a:tcPr marT="45712" marB="45712"/>
                </a:tc>
              </a:tr>
              <a:tr h="548621">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r>
            </a:tbl>
          </a:graphicData>
        </a:graphic>
      </p:graphicFrame>
    </p:spTree>
    <p:extLst>
      <p:ext uri="{BB962C8B-B14F-4D97-AF65-F5344CB8AC3E}">
        <p14:creationId xmlns:p14="http://schemas.microsoft.com/office/powerpoint/2010/main" val="1417333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long to develop an amendment?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The number of unknowns when evaluating a project timelines are substantial:</a:t>
            </a:r>
          </a:p>
          <a:p>
            <a:pPr lvl="1">
              <a:buFont typeface="Arial" panose="020B0604020202020204" pitchFamily="34" charset="0"/>
              <a:buChar char="•"/>
            </a:pPr>
            <a:r>
              <a:rPr lang="en-US" dirty="0" smtClean="0"/>
              <a:t>Technical unknowns – </a:t>
            </a:r>
            <a:r>
              <a:rPr lang="en-US" dirty="0" smtClean="0"/>
              <a:t>channel development, </a:t>
            </a:r>
            <a:r>
              <a:rPr lang="en-US" dirty="0" smtClean="0"/>
              <a:t>different </a:t>
            </a:r>
            <a:r>
              <a:rPr lang="en-US" dirty="0" smtClean="0"/>
              <a:t>technical approaches</a:t>
            </a:r>
            <a:r>
              <a:rPr lang="en-US" dirty="0" smtClean="0"/>
              <a:t>, one protocol needs to solves several usages, selection between multiple options.</a:t>
            </a:r>
          </a:p>
          <a:p>
            <a:pPr lvl="1">
              <a:buFont typeface="Arial" panose="020B0604020202020204" pitchFamily="34" charset="0"/>
              <a:buChar char="•"/>
            </a:pPr>
            <a:r>
              <a:rPr lang="en-US" dirty="0" smtClean="0"/>
              <a:t>Schedule unknowns – dependency on other amendments, comment resolution and technical quality of </a:t>
            </a:r>
            <a:r>
              <a:rPr lang="en-US" dirty="0" smtClean="0"/>
              <a:t>submissions, time needed to develop agreements.</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53120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long to develop an amendment?</a:t>
            </a:r>
          </a:p>
        </p:txBody>
      </p:sp>
      <p:sp>
        <p:nvSpPr>
          <p:cNvPr id="3" name="Content Placeholder 2"/>
          <p:cNvSpPr>
            <a:spLocks noGrp="1"/>
          </p:cNvSpPr>
          <p:nvPr>
            <p:ph idx="1"/>
          </p:nvPr>
        </p:nvSpPr>
        <p:spPr>
          <a:xfrm>
            <a:off x="685800" y="1981201"/>
            <a:ext cx="7770813" cy="1159768"/>
          </a:xfrm>
        </p:spPr>
        <p:txBody>
          <a:bodyPr/>
          <a:lstStyle/>
          <a:p>
            <a:pPr>
              <a:buFont typeface="Arial" panose="020B0604020202020204" pitchFamily="34" charset="0"/>
              <a:buChar char="•"/>
            </a:pPr>
            <a:r>
              <a:rPr lang="en-US" dirty="0" smtClean="0"/>
              <a:t>How to evaluate the schedule then?</a:t>
            </a:r>
          </a:p>
          <a:p>
            <a:pPr lvl="1">
              <a:buFont typeface="Arial" panose="020B0604020202020204" pitchFamily="34" charset="0"/>
              <a:buChar char="•"/>
            </a:pPr>
            <a:r>
              <a:rPr lang="en-US" sz="1800" dirty="0" smtClean="0"/>
              <a:t>Compare to other amendments – do we have any reason to believe we’ll do better?</a:t>
            </a:r>
          </a:p>
          <a:p>
            <a:pPr lvl="1">
              <a:buFont typeface="Arial" panose="020B0604020202020204" pitchFamily="34" charset="0"/>
              <a:buChar char="•"/>
            </a:pPr>
            <a:r>
              <a:rPr lang="en-US" sz="1800" dirty="0" smtClean="0"/>
              <a:t>Compare to one or more projects with </a:t>
            </a:r>
            <a:r>
              <a:rPr lang="en-US" dirty="0" smtClean="0"/>
              <a:t>similar complexity and size.</a:t>
            </a:r>
          </a:p>
          <a:p>
            <a:pPr lvl="1">
              <a:buFont typeface="Arial" panose="020B0604020202020204" pitchFamily="34" charset="0"/>
              <a:buChar char="•"/>
            </a:pPr>
            <a:r>
              <a:rPr lang="en-US" sz="1800" dirty="0" smtClean="0"/>
              <a:t>Extrapolate based </a:t>
            </a:r>
          </a:p>
          <a:p>
            <a:pPr lvl="1">
              <a:buFont typeface="Arial" panose="020B0604020202020204" pitchFamily="34" charset="0"/>
              <a:buChar char="•"/>
            </a:pPr>
            <a:r>
              <a:rPr lang="en-US" sz="1800" dirty="0" smtClean="0"/>
              <a:t>Make </a:t>
            </a:r>
            <a:r>
              <a:rPr lang="en-US" sz="1800" dirty="0" smtClean="0"/>
              <a:t>an educated guess on size and estimate length based on historical data progress. </a:t>
            </a:r>
          </a:p>
          <a:p>
            <a:pPr lvl="1">
              <a:buFont typeface="Arial" panose="020B0604020202020204" pitchFamily="34" charset="0"/>
              <a:buChar char="•"/>
            </a:pPr>
            <a:r>
              <a:rPr lang="en-US" sz="1800" dirty="0" smtClean="0"/>
              <a:t>Close the loop and perform sanity check by receiving inputs from ITAs (e.g. WFA) as to the timing of market demand for products.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7861995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long to develop an amendment?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Risk reduction for process evaluation</a:t>
            </a:r>
            <a:endParaRPr lang="en-US" dirty="0" smtClean="0"/>
          </a:p>
          <a:p>
            <a:pPr lvl="1">
              <a:buFont typeface="Arial" panose="020B0604020202020204" pitchFamily="34" charset="0"/>
              <a:buChar char="•"/>
            </a:pPr>
            <a:r>
              <a:rPr lang="en-US" sz="1800" dirty="0" smtClean="0"/>
              <a:t>Agree </a:t>
            </a:r>
            <a:r>
              <a:rPr lang="en-US" sz="1800" dirty="0" smtClean="0"/>
              <a:t>on a process that decreases the unknowns and helps to build agreements amongst group members. The process should </a:t>
            </a:r>
            <a:r>
              <a:rPr lang="en-US" sz="1800" dirty="0" smtClean="0"/>
              <a:t>facilitate:</a:t>
            </a:r>
            <a:endParaRPr lang="en-US" sz="1800" dirty="0" smtClean="0"/>
          </a:p>
          <a:p>
            <a:pPr lvl="2">
              <a:buFont typeface="Arial" panose="020B0604020202020204" pitchFamily="34" charset="0"/>
              <a:buChar char="•"/>
            </a:pPr>
            <a:r>
              <a:rPr lang="en-US" sz="1600" dirty="0" smtClean="0"/>
              <a:t>A focus on the what we want to solve (e.g. reduce overhead for scenario from X to 1/10X).</a:t>
            </a:r>
          </a:p>
          <a:p>
            <a:pPr lvl="2">
              <a:buFont typeface="Arial" panose="020B0604020202020204" pitchFamily="34" charset="0"/>
              <a:buChar char="•"/>
            </a:pPr>
            <a:r>
              <a:rPr lang="en-US" sz="1600" dirty="0" smtClean="0"/>
              <a:t>Agree on the high level technological approach (e.g. agree on broadcast </a:t>
            </a:r>
            <a:r>
              <a:rPr lang="en-US" sz="1600" dirty="0" smtClean="0"/>
              <a:t>method/reduced unicast/ mix for scalable location)</a:t>
            </a:r>
            <a:endParaRPr lang="en-US" sz="1600" dirty="0" smtClean="0"/>
          </a:p>
          <a:p>
            <a:pPr lvl="2">
              <a:buFont typeface="Arial" panose="020B0604020202020204" pitchFamily="34" charset="0"/>
              <a:buChar char="•"/>
            </a:pPr>
            <a:r>
              <a:rPr lang="en-US" sz="1600" dirty="0" smtClean="0"/>
              <a:t>Focus on key elements of the solution (negotiation, scheduling, PHY element structure, PHY level protocol details)</a:t>
            </a:r>
          </a:p>
          <a:p>
            <a:pPr lvl="2">
              <a:buFont typeface="Arial" panose="020B0604020202020204" pitchFamily="34" charset="0"/>
              <a:buChar char="•"/>
            </a:pPr>
            <a:r>
              <a:rPr lang="en-US" sz="1600" dirty="0" smtClean="0"/>
              <a:t>Go to greater details (specific messages used, message flow).</a:t>
            </a:r>
          </a:p>
          <a:p>
            <a:pPr lvl="2">
              <a:buFont typeface="Arial" panose="020B0604020202020204" pitchFamily="34" charset="0"/>
              <a:buChar char="•"/>
            </a:pPr>
            <a:endParaRPr lang="en-US" sz="1600" dirty="0" smtClean="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2729279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Development Documents</a:t>
            </a:r>
            <a:endParaRPr lang="en-US" dirty="0"/>
          </a:p>
        </p:txBody>
      </p:sp>
      <p:sp>
        <p:nvSpPr>
          <p:cNvPr id="3" name="Content Placeholder 2"/>
          <p:cNvSpPr>
            <a:spLocks noGrp="1"/>
          </p:cNvSpPr>
          <p:nvPr>
            <p:ph idx="1"/>
          </p:nvPr>
        </p:nvSpPr>
        <p:spPr>
          <a:xfrm>
            <a:off x="685800" y="1981200"/>
            <a:ext cx="8206680" cy="4113213"/>
          </a:xfrm>
        </p:spPr>
        <p:txBody>
          <a:bodyPr/>
          <a:lstStyle/>
          <a:p>
            <a:pPr>
              <a:buFont typeface="Arial" panose="020B0604020202020204" pitchFamily="34" charset="0"/>
              <a:buChar char="•"/>
            </a:pPr>
            <a:r>
              <a:rPr lang="en-US" sz="2000" dirty="0" smtClean="0"/>
              <a:t>Use case/usage model document – </a:t>
            </a:r>
            <a:r>
              <a:rPr lang="en-US" sz="2000" b="0" dirty="0" smtClean="0"/>
              <a:t>marketing level like document (UX, without going into too much technical specifics and challenges).</a:t>
            </a:r>
          </a:p>
          <a:p>
            <a:pPr>
              <a:buFont typeface="Arial" panose="020B0604020202020204" pitchFamily="34" charset="0"/>
              <a:buChar char="•"/>
            </a:pPr>
            <a:r>
              <a:rPr lang="en-US" sz="2000" dirty="0" smtClean="0"/>
              <a:t>Functional requirement document </a:t>
            </a:r>
            <a:r>
              <a:rPr lang="en-US" sz="2000" b="0" dirty="0" smtClean="0"/>
              <a:t>– what are the requirements to which the solution needs to comply with.</a:t>
            </a:r>
          </a:p>
          <a:p>
            <a:pPr>
              <a:buFont typeface="Arial" panose="020B0604020202020204" pitchFamily="34" charset="0"/>
              <a:buChar char="•"/>
            </a:pPr>
            <a:r>
              <a:rPr lang="en-US" sz="2000" dirty="0" smtClean="0"/>
              <a:t>Calibration document </a:t>
            </a:r>
            <a:r>
              <a:rPr lang="en-US" sz="2000" b="0" dirty="0" smtClean="0"/>
              <a:t>– channel model specific or selection of channel model subset.</a:t>
            </a:r>
          </a:p>
          <a:p>
            <a:pPr>
              <a:buFont typeface="Arial" panose="020B0604020202020204" pitchFamily="34" charset="0"/>
              <a:buChar char="•"/>
            </a:pPr>
            <a:r>
              <a:rPr lang="en-US" sz="2000" dirty="0" smtClean="0"/>
              <a:t>Evaluation methodology </a:t>
            </a:r>
            <a:r>
              <a:rPr lang="en-US" sz="2000" b="0" dirty="0" smtClean="0"/>
              <a:t>– how to select between competing proposals</a:t>
            </a:r>
          </a:p>
          <a:p>
            <a:pPr>
              <a:buFont typeface="Arial" panose="020B0604020202020204" pitchFamily="34" charset="0"/>
              <a:buChar char="•"/>
            </a:pPr>
            <a:r>
              <a:rPr lang="en-US" sz="2000" dirty="0" smtClean="0"/>
              <a:t>Frame work document </a:t>
            </a:r>
            <a:r>
              <a:rPr lang="en-US" sz="2000" b="0" dirty="0" smtClean="0"/>
              <a:t>– evolving document for setting </a:t>
            </a:r>
          </a:p>
          <a:p>
            <a:pPr>
              <a:buFont typeface="Arial" panose="020B0604020202020204" pitchFamily="34" charset="0"/>
              <a:buChar char="•"/>
            </a:pPr>
            <a:r>
              <a:rPr lang="en-US" sz="2000" dirty="0" smtClean="0"/>
              <a:t>Draft amendment text</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400062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indent="12700" algn="just">
              <a:spcBef>
                <a:spcPct val="20000"/>
              </a:spcBef>
            </a:pPr>
            <a:r>
              <a:rPr lang="en-US" altLang="en-US" dirty="0"/>
              <a:t>This presentation contains the IEEE 802.11 NGP (</a:t>
            </a:r>
            <a:r>
              <a:rPr lang="en-US" altLang="en-US" dirty="0" smtClean="0"/>
              <a:t>Next Generation </a:t>
            </a:r>
            <a:r>
              <a:rPr lang="en-US" altLang="en-US" dirty="0"/>
              <a:t>Positioning) Study Group agenda for the </a:t>
            </a:r>
            <a:r>
              <a:rPr lang="en-US" altLang="en-US" dirty="0" smtClean="0"/>
              <a:t>Sep. meeting.</a:t>
            </a:r>
            <a:endParaRPr lang="en-US" altLang="en-US" dirty="0"/>
          </a:p>
          <a:p>
            <a:pPr lvl="1">
              <a:spcBef>
                <a:spcPct val="20000"/>
              </a:spcBef>
              <a:buFontTx/>
              <a:buChar char="–"/>
            </a:pPr>
            <a:endParaRPr lang="en-US" altLang="en-US" dirty="0"/>
          </a:p>
          <a:p>
            <a:pPr lvl="1">
              <a:spcBef>
                <a:spcPct val="20000"/>
              </a:spcBef>
              <a:buFontTx/>
              <a:buChar cha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696912" y="333375"/>
            <a:ext cx="2589203"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documentation</a:t>
            </a:r>
            <a:endParaRPr lang="en-US" dirty="0"/>
          </a:p>
        </p:txBody>
      </p:sp>
      <p:sp>
        <p:nvSpPr>
          <p:cNvPr id="3" name="Content Placeholder 2"/>
          <p:cNvSpPr>
            <a:spLocks noGrp="1"/>
          </p:cNvSpPr>
          <p:nvPr>
            <p:ph idx="1"/>
          </p:nvPr>
        </p:nvSpPr>
        <p:spPr>
          <a:xfrm>
            <a:off x="685800" y="1628800"/>
            <a:ext cx="7770813" cy="4465613"/>
          </a:xfrm>
        </p:spPr>
        <p:txBody>
          <a:bodyPr/>
          <a:lstStyle/>
          <a:p>
            <a:r>
              <a:rPr lang="en-US" b="0" dirty="0" smtClean="0"/>
              <a:t>We agree on development of the following documents</a:t>
            </a:r>
          </a:p>
          <a:p>
            <a:pPr marL="0" indent="0"/>
            <a:r>
              <a:rPr lang="en-US" b="0" dirty="0" smtClean="0"/>
              <a:t>towards the </a:t>
            </a:r>
            <a:r>
              <a:rPr lang="en-US" b="0" dirty="0" err="1" smtClean="0"/>
              <a:t>TGaz</a:t>
            </a:r>
            <a:r>
              <a:rPr lang="en-US" b="0" dirty="0" smtClean="0"/>
              <a:t> amendment development:</a:t>
            </a:r>
          </a:p>
          <a:p>
            <a:pPr marL="457200" indent="-457200">
              <a:buAutoNum type="alphaLcPeriod"/>
            </a:pPr>
            <a:r>
              <a:rPr lang="en-US" b="0" dirty="0" smtClean="0"/>
              <a:t>Use case document</a:t>
            </a:r>
          </a:p>
          <a:p>
            <a:pPr marL="457200" indent="-457200">
              <a:buAutoNum type="alphaLcPeriod"/>
            </a:pPr>
            <a:r>
              <a:rPr lang="en-US" b="0" dirty="0" smtClean="0"/>
              <a:t>Calibration document</a:t>
            </a:r>
          </a:p>
          <a:p>
            <a:pPr marL="457200" indent="-457200">
              <a:buAutoNum type="alphaLcPeriod"/>
            </a:pPr>
            <a:r>
              <a:rPr lang="en-US" b="0" dirty="0" smtClean="0"/>
              <a:t>Functional requirements document</a:t>
            </a:r>
          </a:p>
          <a:p>
            <a:pPr marL="457200" indent="-457200">
              <a:buAutoNum type="alphaLcPeriod"/>
            </a:pPr>
            <a:r>
              <a:rPr lang="en-US" b="0" dirty="0" smtClean="0"/>
              <a:t>Evaluation methodology</a:t>
            </a:r>
          </a:p>
          <a:p>
            <a:pPr marL="457200" indent="-457200">
              <a:buAutoNum type="alphaLcPeriod"/>
            </a:pPr>
            <a:r>
              <a:rPr lang="en-US" b="0" dirty="0"/>
              <a:t>Spec frame </a:t>
            </a:r>
            <a:r>
              <a:rPr lang="en-US" b="0" dirty="0" smtClean="0"/>
              <a:t>work</a:t>
            </a:r>
          </a:p>
          <a:p>
            <a:pPr marL="0" indent="0"/>
            <a:endParaRPr lang="en-US" b="0" dirty="0" smtClean="0"/>
          </a:p>
          <a:p>
            <a:pPr marL="0" indent="0"/>
            <a:r>
              <a:rPr lang="en-US" dirty="0" smtClean="0"/>
              <a:t>Move:</a:t>
            </a:r>
          </a:p>
          <a:p>
            <a:pPr marL="0" indent="0"/>
            <a:r>
              <a:rPr lang="en-US" dirty="0" smtClean="0"/>
              <a:t>2</a:t>
            </a:r>
            <a:r>
              <a:rPr lang="en-US" baseline="30000" dirty="0" smtClean="0"/>
              <a:t>nd</a:t>
            </a:r>
            <a:r>
              <a:rPr lang="en-US" dirty="0" smtClean="0"/>
              <a:t>:</a:t>
            </a:r>
          </a:p>
          <a:p>
            <a:pPr marL="0" indent="0"/>
            <a:r>
              <a:rPr lang="en-US" dirty="0" smtClean="0"/>
              <a:t>Y-N-A: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13190794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a:t>
            </a:r>
            <a:r>
              <a:rPr lang="en-US" altLang="en-US" dirty="0" smtClean="0">
                <a:solidFill>
                  <a:schemeClr val="tx2"/>
                </a:solidFill>
              </a:rPr>
              <a:t>the Nov. 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smtClean="0"/>
              <a:t>Continue with technical presentations.</a:t>
            </a:r>
          </a:p>
          <a:p>
            <a:pPr algn="just">
              <a:spcBef>
                <a:spcPts val="1225"/>
              </a:spcBef>
              <a:buFontTx/>
              <a:buChar char="•"/>
            </a:pPr>
            <a:r>
              <a:rPr lang="en-US" altLang="en-US" dirty="0" smtClean="0"/>
              <a:t>TG approval for use case document.</a:t>
            </a:r>
          </a:p>
          <a:p>
            <a:pPr algn="just">
              <a:spcBef>
                <a:spcPts val="1225"/>
              </a:spcBef>
              <a:buFontTx/>
              <a:buChar char="•"/>
            </a:pPr>
            <a:r>
              <a:rPr lang="en-US" altLang="en-US" dirty="0" smtClean="0"/>
              <a:t>Review </a:t>
            </a:r>
            <a:r>
              <a:rPr lang="en-US" altLang="en-US" dirty="0" smtClean="0"/>
              <a:t>and approve development process and timeline.</a:t>
            </a:r>
            <a:endParaRPr lang="en-US" altLang="en-US" dirty="0" smtClean="0"/>
          </a:p>
          <a:p>
            <a:pPr algn="just">
              <a:spcBef>
                <a:spcPts val="1225"/>
              </a:spcBef>
              <a:buFontTx/>
              <a:buChar char="•"/>
            </a:pPr>
            <a:endParaRPr lang="en-US" altLang="en-US" dirty="0"/>
          </a:p>
          <a:p>
            <a:pPr lvl="0">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25811227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 - </a:t>
            </a:r>
            <a:r>
              <a:rPr lang="en-US" altLang="en-US" dirty="0" smtClean="0">
                <a:solidFill>
                  <a:schemeClr val="tx2"/>
                </a:solidFill>
              </a:rPr>
              <a:t>TBD</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800" dirty="0" smtClean="0"/>
              <a:t>Oct. 28</a:t>
            </a:r>
            <a:r>
              <a:rPr lang="en-US" altLang="en-US" sz="2800" baseline="30000" dirty="0" smtClean="0"/>
              <a:t>th</a:t>
            </a:r>
            <a:r>
              <a:rPr lang="en-US" altLang="en-US" sz="2800" dirty="0" smtClean="0"/>
              <a:t> 10:00 </a:t>
            </a:r>
            <a:r>
              <a:rPr lang="en-US" altLang="en-US" sz="2800" dirty="0"/>
              <a:t>ET for 1hr. </a:t>
            </a:r>
          </a:p>
          <a:p>
            <a:pPr algn="just">
              <a:spcBef>
                <a:spcPct val="20000"/>
              </a:spcBef>
              <a:buFontTx/>
              <a:buChar char="•"/>
            </a:pPr>
            <a:r>
              <a:rPr lang="en-US" altLang="en-US" sz="2800" dirty="0"/>
              <a:t>Do we need anymore calls?</a:t>
            </a:r>
          </a:p>
          <a:p>
            <a:pPr marL="0" indent="0">
              <a:spcBef>
                <a:spcPct val="20000"/>
              </a:spcBef>
            </a:pPr>
            <a:endParaRPr lang="en-US" altLang="en-US" dirty="0"/>
          </a:p>
          <a:p>
            <a:pPr marL="0" indent="0">
              <a:spcBef>
                <a:spcPct val="20000"/>
              </a:spcBef>
            </a:pPr>
            <a:r>
              <a:rPr lang="en-US" altLang="en-US" dirty="0" err="1"/>
              <a:t>Strawpoll</a:t>
            </a:r>
            <a:r>
              <a:rPr lang="en-US" altLang="en-US" dirty="0"/>
              <a:t>:</a:t>
            </a:r>
          </a:p>
          <a:p>
            <a:pPr marL="0" indent="0">
              <a:spcBef>
                <a:spcPct val="20000"/>
              </a:spcBef>
            </a:pPr>
            <a:r>
              <a:rPr lang="en-US" altLang="en-US" dirty="0"/>
              <a:t>We agree to the conference call schedule depicted above.</a:t>
            </a:r>
          </a:p>
          <a:p>
            <a:pPr marL="0" indent="0">
              <a:spcBef>
                <a:spcPct val="20000"/>
              </a:spcBef>
            </a:pPr>
            <a:r>
              <a:rPr lang="en-US" altLang="en-US" dirty="0"/>
              <a:t>Y:</a:t>
            </a:r>
          </a:p>
          <a:p>
            <a:pPr marL="0" indent="0">
              <a:spcBef>
                <a:spcPct val="20000"/>
              </a:spcBef>
            </a:pPr>
            <a:r>
              <a:rPr lang="en-US" altLang="en-US" dirty="0"/>
              <a:t>N:</a:t>
            </a:r>
          </a:p>
          <a:p>
            <a:pPr marL="0" indent="0">
              <a:spcBef>
                <a:spcPct val="20000"/>
              </a:spcBef>
            </a:pPr>
            <a:r>
              <a:rPr lang="en-US" altLang="en-US" dirty="0"/>
              <a:t>A:</a:t>
            </a:r>
          </a:p>
          <a:p>
            <a:pPr marL="0" indent="0">
              <a:spcBef>
                <a:spcPct val="20000"/>
              </a:spcBef>
            </a:pPr>
            <a:endParaRPr lang="en-US" altLang="en-US" dirty="0"/>
          </a:p>
          <a:p>
            <a:pPr marL="0" indent="0">
              <a:spcBef>
                <a:spcPct val="20000"/>
              </a:spcBef>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8743420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p:txBody>
          <a:bodyPr/>
          <a:lstStyle/>
          <a:p>
            <a:r>
              <a:rPr lang="en-US" dirty="0" smtClean="0"/>
              <a:t>Oct. 28</a:t>
            </a:r>
            <a:r>
              <a:rPr lang="en-US" baseline="30000" dirty="0" smtClean="0"/>
              <a:t>th</a:t>
            </a:r>
            <a:r>
              <a:rPr lang="en-US" dirty="0" smtClean="0"/>
              <a:t> 10:00 </a:t>
            </a:r>
            <a:r>
              <a:rPr lang="en-US" dirty="0"/>
              <a:t>ET for </a:t>
            </a:r>
            <a:r>
              <a:rPr lang="en-US" dirty="0" smtClean="0"/>
              <a:t>1hr</a:t>
            </a:r>
            <a:r>
              <a:rPr lang="en-US" dirty="0"/>
              <a:t> </a:t>
            </a:r>
            <a:r>
              <a:rPr lang="en-US" dirty="0" smtClean="0"/>
              <a:t>- do </a:t>
            </a:r>
            <a:r>
              <a:rPr lang="en-US" dirty="0"/>
              <a:t>we need anymore calls?</a:t>
            </a:r>
          </a:p>
          <a:p>
            <a:endParaRPr lang="en-US" dirty="0" smtClean="0"/>
          </a:p>
          <a:p>
            <a:r>
              <a:rPr lang="en-US" dirty="0" smtClean="0"/>
              <a:t>Motion</a:t>
            </a:r>
            <a:r>
              <a:rPr lang="en-US" dirty="0"/>
              <a:t>:</a:t>
            </a:r>
          </a:p>
          <a:p>
            <a:r>
              <a:rPr lang="en-US" dirty="0"/>
              <a:t>We agree to the conference call schedule depicted above.</a:t>
            </a:r>
          </a:p>
          <a:p>
            <a:endParaRPr lang="en-US" dirty="0"/>
          </a:p>
          <a:p>
            <a:r>
              <a:rPr lang="en-US" dirty="0"/>
              <a:t>Move:</a:t>
            </a:r>
          </a:p>
          <a:p>
            <a:r>
              <a:rPr lang="en-US" dirty="0"/>
              <a:t>2nd:</a:t>
            </a:r>
          </a:p>
          <a:p>
            <a:endParaRPr lang="en-US" dirty="0"/>
          </a:p>
          <a:p>
            <a:r>
              <a:rPr lang="en-US" dirty="0"/>
              <a:t>Results: Y:	N:	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4325640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Remainder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42496170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61198370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Adjourned</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211274315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endParaRPr lang="en-US" sz="4000" b="0" dirty="0" smtClean="0"/>
          </a:p>
          <a:p>
            <a:pPr algn="ctr"/>
            <a:r>
              <a:rPr lang="en-US" sz="5400" b="0" dirty="0" smtClean="0"/>
              <a:t>Backup</a:t>
            </a:r>
            <a:endParaRPr lang="en-US" sz="54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420723729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38</a:t>
            </a:fld>
            <a:endParaRPr lang="en-GB"/>
          </a:p>
        </p:txBody>
      </p:sp>
      <p:sp>
        <p:nvSpPr>
          <p:cNvPr id="5" name="Footer Placeholder 4"/>
          <p:cNvSpPr>
            <a:spLocks noGrp="1"/>
          </p:cNvSpPr>
          <p:nvPr>
            <p:ph type="ftr" idx="14"/>
          </p:nvPr>
        </p:nvSpPr>
        <p:spPr>
          <a:xfrm>
            <a:off x="6215074" y="6475413"/>
            <a:ext cx="232726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Some history</a:t>
            </a:r>
            <a:endParaRPr lang="en-US" dirty="0"/>
          </a:p>
        </p:txBody>
      </p:sp>
      <p:graphicFrame>
        <p:nvGraphicFramePr>
          <p:cNvPr id="7" name="Content Placeholder 6"/>
          <p:cNvGraphicFramePr>
            <a:graphicFrameLocks noGrp="1"/>
          </p:cNvGraphicFramePr>
          <p:nvPr>
            <p:ph idx="1"/>
            <p:extLst/>
          </p:nvPr>
        </p:nvGraphicFramePr>
        <p:xfrm>
          <a:off x="0" y="1219199"/>
          <a:ext cx="9144000" cy="5256213"/>
        </p:xfrm>
        <a:graphic>
          <a:graphicData uri="http://schemas.openxmlformats.org/drawingml/2006/chart">
            <c:chart xmlns:c="http://schemas.openxmlformats.org/drawingml/2006/chart" xmlns:r="http://schemas.openxmlformats.org/officeDocument/2006/relationships" r:id="rId2"/>
          </a:graphicData>
        </a:graphic>
      </p:graphicFrame>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39</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5276308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751014"/>
            <a:ext cx="7770813" cy="4343400"/>
          </a:xfrm>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smtClean="0"/>
              <a:t>Please </a:t>
            </a:r>
            <a:r>
              <a:rPr lang="en-US" altLang="en-US" sz="2000" b="0" dirty="0"/>
              <a:t>announce your affiliation when you first address the group during a meeting slot</a:t>
            </a:r>
          </a:p>
          <a:p>
            <a:pPr>
              <a:lnSpc>
                <a:spcPct val="150000"/>
              </a:lnSpc>
              <a:buFont typeface="Arial" panose="020B0604020202020204" pitchFamily="34" charset="0"/>
              <a:buChar char="•"/>
            </a:pPr>
            <a:r>
              <a:rPr lang="en-US" altLang="en-US" sz="2000" b="0" dirty="0" smtClean="0"/>
              <a:t>If </a:t>
            </a:r>
            <a:r>
              <a:rPr lang="en-US" altLang="en-US" sz="2000" b="0" dirty="0"/>
              <a:t>you plan to make a submission be sure it does not contain company logos or advertising</a:t>
            </a:r>
          </a:p>
          <a:p>
            <a:pPr>
              <a:lnSpc>
                <a:spcPct val="150000"/>
              </a:lnSpc>
              <a:buFont typeface="Arial" panose="020B0604020202020204" pitchFamily="34" charset="0"/>
              <a:buChar char="•"/>
            </a:pPr>
            <a:r>
              <a:rPr lang="en-US" altLang="en-US" sz="2000" b="0" dirty="0" smtClean="0"/>
              <a:t>Questions </a:t>
            </a:r>
            <a:r>
              <a:rPr lang="en-US" altLang="en-US" sz="2000" b="0" dirty="0"/>
              <a:t>on Voting status, Ballot pool, Access to Reflector, Documentation,  </a:t>
            </a:r>
            <a:r>
              <a:rPr lang="en-US" altLang="en-US" sz="2000" b="0" dirty="0" smtClean="0"/>
              <a:t>member’</a:t>
            </a:r>
            <a:r>
              <a:rPr lang="en-US" altLang="ja-JP" sz="2000" b="0" dirty="0" smtClean="0"/>
              <a:t>s </a:t>
            </a:r>
            <a:r>
              <a:rPr lang="en-US" altLang="ja-JP" sz="2000" b="0" dirty="0"/>
              <a:t>area</a:t>
            </a:r>
          </a:p>
          <a:p>
            <a:pPr marL="800100" lvl="1" indent="-342900">
              <a:lnSpc>
                <a:spcPct val="150000"/>
              </a:lnSpc>
              <a:buFont typeface="Wingdings" panose="05000000000000000000" pitchFamily="2" charset="2"/>
              <a:buChar char="Ø"/>
            </a:pPr>
            <a:r>
              <a:rPr lang="en-US" altLang="en-US" dirty="0"/>
              <a:t>see Jon Rosdahl – Jon.Rosdahl@csr.com</a:t>
            </a:r>
            <a:endParaRPr lang="en-US" altLang="en-US" sz="1800" dirty="0"/>
          </a:p>
          <a:p>
            <a:pPr>
              <a:lnSpc>
                <a:spcPct val="150000"/>
              </a:lnSpc>
              <a:buFont typeface="Arial" panose="020B0604020202020204" pitchFamily="34" charset="0"/>
              <a:buChar char="•"/>
            </a:pPr>
            <a:r>
              <a:rPr lang="en-US" altLang="en-US" sz="2000" b="0" dirty="0" smtClean="0"/>
              <a:t>Cell </a:t>
            </a:r>
            <a:r>
              <a:rPr lang="en-US" altLang="en-US" sz="2000" b="0" dirty="0"/>
              <a:t>Phones Silent or </a:t>
            </a:r>
            <a:r>
              <a:rPr lang="en-US" altLang="en-US" sz="2000" b="0" dirty="0" smtClean="0"/>
              <a:t>Off</a:t>
            </a:r>
            <a:endParaRPr lang="en-US" altLang="en-US" sz="1800" dirty="0"/>
          </a:p>
          <a:p>
            <a:pPr>
              <a:lnSpc>
                <a:spcPct val="150000"/>
              </a:lnSpc>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18038317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performance data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23671130"/>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Proposed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endParaRPr lang="en-US" sz="1100" dirty="0" smtClean="0">
                        <a:solidFill>
                          <a:srgbClr val="00B050"/>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bl>
          </a:graphicData>
        </a:graphic>
      </p:graphicFrame>
    </p:spTree>
    <p:extLst>
      <p:ext uri="{BB962C8B-B14F-4D97-AF65-F5344CB8AC3E}">
        <p14:creationId xmlns:p14="http://schemas.microsoft.com/office/powerpoint/2010/main" val="36973797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Study Group Timeline - </a:t>
            </a:r>
            <a:r>
              <a:rPr lang="en-US" altLang="en-US" dirty="0" smtClean="0">
                <a:solidFill>
                  <a:schemeClr val="tx2"/>
                </a:solidFill>
              </a:rPr>
              <a:t>modified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88486193"/>
              </p:ext>
            </p:extLst>
          </p:nvPr>
        </p:nvGraphicFramePr>
        <p:xfrm>
          <a:off x="696912" y="1844824"/>
          <a:ext cx="8077200" cy="4354721"/>
        </p:xfrm>
        <a:graphic>
          <a:graphicData uri="http://schemas.openxmlformats.org/drawingml/2006/table">
            <a:tbl>
              <a:tblPr/>
              <a:tblGrid>
                <a:gridCol w="2375647"/>
                <a:gridCol w="5701553"/>
              </a:tblGrid>
              <a:tr h="31739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Month</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Milestone / Plan of Action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81274">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January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Formation meeting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Initial discussion on PAR and CSD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Presentations on use cases, usage models.</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314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March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Continue discussion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Discussion supporting presentations.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91148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May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SG Final version of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Discussion on supporting 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Working Group Approval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PAR circulated amongst other WGs. </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91148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July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Resolve EC feedback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Executive Committee Approval on PAR and CSD</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1739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July</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err="1" smtClean="0">
                          <a:ln>
                            <a:noFill/>
                          </a:ln>
                          <a:solidFill>
                            <a:schemeClr val="bg1">
                              <a:lumMod val="50000"/>
                            </a:schemeClr>
                          </a:solidFill>
                          <a:effectLst/>
                          <a:latin typeface="Times New Roman" panose="02020603050405020304" pitchFamily="18" charset="0"/>
                          <a:ea typeface="MS PGothic" panose="020B0600070205080204" pitchFamily="34" charset="-128"/>
                        </a:rPr>
                        <a:t>NesCom</a:t>
                      </a: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 Approval on PAR and CSD </a:t>
                      </a:r>
                      <a:r>
                        <a:rPr kumimoji="0" lang="en-US" altLang="en-US" sz="11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(July 24/Sep. 4th submittal deadline)</a:t>
                      </a: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1739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sng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Nov</a:t>
                      </a: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 Sep.  (actual)</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Task Group formation meeting</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bl>
          </a:graphicData>
        </a:graphic>
      </p:graphicFrame>
    </p:spTree>
    <p:extLst>
      <p:ext uri="{BB962C8B-B14F-4D97-AF65-F5344CB8AC3E}">
        <p14:creationId xmlns:p14="http://schemas.microsoft.com/office/powerpoint/2010/main" val="139704011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Motions and </a:t>
            </a:r>
            <a:r>
              <a:rPr lang="en-US" dirty="0" err="1" smtClean="0"/>
              <a:t>strawpolls</a:t>
            </a:r>
            <a:r>
              <a:rPr lang="en-US" dirty="0" smtClean="0"/>
              <a:t> as needed</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r>
              <a:rPr lang="en-US" altLang="en-US" dirty="0" err="1" smtClean="0"/>
              <a:t>strawpoll</a:t>
            </a:r>
            <a:endParaRPr lang="en-US" altLang="en-US" dirty="0" smtClean="0"/>
          </a:p>
          <a:p>
            <a:pPr marL="0" indent="0">
              <a:buNone/>
            </a:pPr>
            <a:r>
              <a:rPr lang="en-US" altLang="en-US" dirty="0" smtClean="0"/>
              <a:t>To instruct the use case document editor to add use cases depicted by slides x y z of submission </a:t>
            </a:r>
            <a:r>
              <a:rPr lang="en-US" altLang="en-US" dirty="0" err="1" smtClean="0"/>
              <a:t>abc</a:t>
            </a:r>
            <a:r>
              <a:rPr lang="en-US" altLang="en-US" dirty="0" smtClean="0"/>
              <a:t> to the use case working draft document.</a:t>
            </a:r>
          </a:p>
          <a:p>
            <a:pPr marL="0" indent="0">
              <a:buNone/>
            </a:pPr>
            <a:r>
              <a:rPr lang="en-US" altLang="en-US" dirty="0" smtClean="0"/>
              <a:t>Move:</a:t>
            </a:r>
          </a:p>
          <a:p>
            <a:pPr marL="0" indent="0">
              <a:buNone/>
            </a:pPr>
            <a:r>
              <a:rPr lang="en-US" altLang="en-US" dirty="0" smtClean="0"/>
              <a:t>2</a:t>
            </a:r>
            <a:r>
              <a:rPr lang="en-US" altLang="en-US" baseline="30000" dirty="0" smtClean="0"/>
              <a:t>nd</a:t>
            </a:r>
            <a:r>
              <a:rPr lang="en-US" altLang="en-US" dirty="0" smtClean="0"/>
              <a:t>:</a:t>
            </a:r>
            <a:endParaRPr lang="en-US" altLang="en-US" dirty="0"/>
          </a:p>
          <a:p>
            <a:pPr marL="0" indent="0">
              <a:buNone/>
            </a:pPr>
            <a:r>
              <a:rPr lang="en-US" altLang="en-US" dirty="0" smtClean="0"/>
              <a:t>Y: 	N: 	A:</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42</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366755704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Strawpoll#1</a:t>
            </a:r>
            <a:endParaRPr lang="en-US" dirty="0"/>
          </a:p>
        </p:txBody>
      </p:sp>
      <p:sp>
        <p:nvSpPr>
          <p:cNvPr id="3" name="Content Placeholder 2"/>
          <p:cNvSpPr>
            <a:spLocks noGrp="1"/>
          </p:cNvSpPr>
          <p:nvPr>
            <p:ph idx="1"/>
          </p:nvPr>
        </p:nvSpPr>
        <p:spPr/>
        <p:txBody>
          <a:bodyPr/>
          <a:lstStyle/>
          <a:p>
            <a:pPr marL="0" indent="0">
              <a:buNone/>
            </a:pPr>
            <a:r>
              <a:rPr lang="en-US" altLang="en-US" dirty="0" smtClean="0"/>
              <a:t>We support the addition of use cases depicted by slides </a:t>
            </a:r>
            <a:r>
              <a:rPr lang="en-US" altLang="en-US" dirty="0" err="1" smtClean="0"/>
              <a:t>a,b,c</a:t>
            </a:r>
            <a:r>
              <a:rPr lang="en-US" altLang="en-US" dirty="0" smtClean="0"/>
              <a:t> of submission 11-15/</a:t>
            </a:r>
            <a:r>
              <a:rPr lang="en-US" altLang="en-US" dirty="0" err="1" smtClean="0"/>
              <a:t>XYZrN</a:t>
            </a:r>
            <a:r>
              <a:rPr lang="en-US" altLang="en-US" dirty="0" smtClean="0"/>
              <a:t> to the use case working draft document.</a:t>
            </a:r>
          </a:p>
          <a:p>
            <a:pPr marL="0" indent="0">
              <a:buNone/>
            </a:pPr>
            <a:endParaRPr lang="en-US" altLang="en-US" dirty="0" smtClean="0"/>
          </a:p>
          <a:p>
            <a:pPr marL="0" indent="0">
              <a:buNone/>
            </a:pPr>
            <a:endParaRPr lang="en-US" altLang="en-US" dirty="0" smtClean="0"/>
          </a:p>
          <a:p>
            <a:pPr marL="0" indent="0">
              <a:buNone/>
            </a:pPr>
            <a:r>
              <a:rPr lang="en-US" altLang="en-US" dirty="0" smtClean="0"/>
              <a:t>Y: 	 	N: 		A: </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43</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126046854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Motions on submission xxx</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dirty="0" smtClean="0"/>
              <a:t>To instruct the use case document editor to add use cases depicted by slides </a:t>
            </a:r>
            <a:r>
              <a:rPr lang="en-US" altLang="en-US" dirty="0" err="1" smtClean="0"/>
              <a:t>a,b</a:t>
            </a:r>
            <a:r>
              <a:rPr lang="en-US" altLang="en-US" dirty="0" smtClean="0"/>
              <a:t> of submission 11-15/</a:t>
            </a:r>
            <a:r>
              <a:rPr lang="en-US" altLang="en-US" dirty="0" err="1" smtClean="0"/>
              <a:t>XYZrN</a:t>
            </a:r>
            <a:r>
              <a:rPr lang="en-US" altLang="en-US" dirty="0" smtClean="0"/>
              <a:t> to the use case working draft document.</a:t>
            </a:r>
          </a:p>
          <a:p>
            <a:pPr marL="0" indent="0">
              <a:buNone/>
            </a:pPr>
            <a:endParaRPr lang="en-US" altLang="en-US" dirty="0" smtClean="0"/>
          </a:p>
          <a:p>
            <a:pPr marL="0" indent="0">
              <a:buNone/>
            </a:pPr>
            <a:r>
              <a:rPr lang="en-US" altLang="en-US" dirty="0" smtClean="0"/>
              <a:t>Move: </a:t>
            </a:r>
          </a:p>
          <a:p>
            <a:pPr marL="0" indent="0">
              <a:buNone/>
            </a:pPr>
            <a:r>
              <a:rPr lang="en-US" altLang="en-US" dirty="0" smtClean="0"/>
              <a:t>2</a:t>
            </a:r>
            <a:r>
              <a:rPr lang="en-US" altLang="en-US" baseline="30000" dirty="0" smtClean="0"/>
              <a:t>nd</a:t>
            </a:r>
            <a:r>
              <a:rPr lang="en-US" altLang="en-US" dirty="0" smtClean="0"/>
              <a:t>:</a:t>
            </a:r>
          </a:p>
          <a:p>
            <a:pPr marL="0" indent="0">
              <a:buNone/>
            </a:pPr>
            <a:r>
              <a:rPr lang="en-US" altLang="en-US" dirty="0" smtClean="0"/>
              <a:t>Y: 	 	N: 		A: </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44</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114217410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Strawpoll#1 submission 634</a:t>
            </a:r>
            <a:endParaRPr lang="en-US" dirty="0"/>
          </a:p>
        </p:txBody>
      </p:sp>
      <p:sp>
        <p:nvSpPr>
          <p:cNvPr id="3" name="Content Placeholder 2"/>
          <p:cNvSpPr>
            <a:spLocks noGrp="1"/>
          </p:cNvSpPr>
          <p:nvPr>
            <p:ph idx="1"/>
          </p:nvPr>
        </p:nvSpPr>
        <p:spPr/>
        <p:txBody>
          <a:bodyPr/>
          <a:lstStyle/>
          <a:p>
            <a:pPr marL="0" indent="0">
              <a:buNone/>
            </a:pPr>
            <a:r>
              <a:rPr lang="en-US" altLang="en-US" dirty="0" smtClean="0"/>
              <a:t>We support the addition of use cases depicted by slides </a:t>
            </a:r>
            <a:r>
              <a:rPr lang="en-US" altLang="en-US" dirty="0" err="1" smtClean="0"/>
              <a:t>a,b,c</a:t>
            </a:r>
            <a:r>
              <a:rPr lang="en-US" altLang="en-US" dirty="0" smtClean="0"/>
              <a:t> of submission 11-15/</a:t>
            </a:r>
            <a:r>
              <a:rPr lang="en-US" altLang="en-US" dirty="0" err="1" smtClean="0"/>
              <a:t>XYZrN</a:t>
            </a:r>
            <a:r>
              <a:rPr lang="en-US" altLang="en-US" dirty="0" smtClean="0"/>
              <a:t> to the use case working draft document.</a:t>
            </a:r>
          </a:p>
          <a:p>
            <a:pPr marL="0" indent="0">
              <a:buNone/>
            </a:pPr>
            <a:endParaRPr lang="en-US" altLang="en-US" dirty="0" smtClean="0"/>
          </a:p>
          <a:p>
            <a:pPr marL="0" indent="0">
              <a:buNone/>
            </a:pPr>
            <a:endParaRPr lang="en-US" altLang="en-US" dirty="0" smtClean="0"/>
          </a:p>
          <a:p>
            <a:pPr marL="0" indent="0">
              <a:buNone/>
            </a:pPr>
            <a:r>
              <a:rPr lang="en-US" altLang="en-US" dirty="0" smtClean="0"/>
              <a:t>Y: 	 	N: 		A: </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45</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25302248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46</a:t>
            </a:fld>
            <a:endParaRPr lang="en-GB"/>
          </a:p>
        </p:txBody>
      </p:sp>
      <p:sp>
        <p:nvSpPr>
          <p:cNvPr id="5" name="Footer Placeholder 4"/>
          <p:cNvSpPr>
            <a:spLocks noGrp="1"/>
          </p:cNvSpPr>
          <p:nvPr>
            <p:ph type="ftr" idx="14"/>
          </p:nvPr>
        </p:nvSpPr>
        <p:spPr>
          <a:xfrm>
            <a:off x="6000760" y="6475413"/>
            <a:ext cx="2541578" cy="16829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47</a:t>
            </a:fld>
            <a:endParaRPr lang="en-GB"/>
          </a:p>
        </p:txBody>
      </p:sp>
      <p:sp>
        <p:nvSpPr>
          <p:cNvPr id="5" name="Footer Placeholder 4"/>
          <p:cNvSpPr>
            <a:spLocks noGrp="1"/>
          </p:cNvSpPr>
          <p:nvPr>
            <p:ph type="ftr" idx="14"/>
          </p:nvPr>
        </p:nvSpPr>
        <p:spPr>
          <a:xfrm>
            <a:off x="6012160" y="6475413"/>
            <a:ext cx="2530178" cy="19394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48</a:t>
            </a:fld>
            <a:endParaRPr lang="en-GB"/>
          </a:p>
        </p:txBody>
      </p:sp>
      <p:sp>
        <p:nvSpPr>
          <p:cNvPr id="5" name="Footer Placeholder 4"/>
          <p:cNvSpPr>
            <a:spLocks noGrp="1"/>
          </p:cNvSpPr>
          <p:nvPr>
            <p:ph type="ftr" idx="14"/>
          </p:nvPr>
        </p:nvSpPr>
        <p:spPr>
          <a:xfrm>
            <a:off x="6500826" y="6475413"/>
            <a:ext cx="204151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49</a:t>
            </a:fld>
            <a:endParaRPr lang="en-GB"/>
          </a:p>
        </p:txBody>
      </p:sp>
      <p:sp>
        <p:nvSpPr>
          <p:cNvPr id="5" name="Footer Placeholder 4"/>
          <p:cNvSpPr>
            <a:spLocks noGrp="1"/>
          </p:cNvSpPr>
          <p:nvPr>
            <p:ph type="ftr" idx="14"/>
          </p:nvPr>
        </p:nvSpPr>
        <p:spPr>
          <a:xfrm>
            <a:off x="6072198" y="6475413"/>
            <a:ext cx="2470140"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smtClean="0"/>
              <a:t>“</a:t>
            </a:r>
            <a:r>
              <a:rPr lang="en-US" altLang="en-US" dirty="0" err="1" smtClean="0"/>
              <a:t>TGaz</a:t>
            </a:r>
            <a:r>
              <a:rPr lang="en-US" altLang="en-US" dirty="0" smtClean="0"/>
              <a:t>” </a:t>
            </a:r>
            <a:r>
              <a:rPr lang="en-US" altLang="en-US" dirty="0"/>
              <a:t>folder for documents relating to the </a:t>
            </a:r>
            <a:r>
              <a:rPr lang="en-US" altLang="en-US" dirty="0" err="1" smtClean="0"/>
              <a:t>TGaz</a:t>
            </a:r>
            <a:r>
              <a:rPr lang="en-US" altLang="en-US" dirty="0" smtClean="0"/>
              <a:t> </a:t>
            </a:r>
            <a:r>
              <a:rPr lang="en-US" altLang="en-US" dirty="0" smtClean="0"/>
              <a:t>activity.</a:t>
            </a:r>
          </a:p>
          <a:p>
            <a:pPr lvl="1"/>
            <a:endParaRPr lang="en-US" altLang="en-US" dirty="0"/>
          </a:p>
          <a:p>
            <a:endParaRPr lang="en-US" altLang="en-US" dirty="0"/>
          </a:p>
          <a:p>
            <a:pPr marL="457200" indent="-457200">
              <a:spcBef>
                <a:spcPct val="0"/>
              </a:spcBef>
              <a:buFontTx/>
              <a:buNone/>
            </a:pPr>
            <a:endParaRPr lang="en-US" alt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2303303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50</a:t>
            </a:fld>
            <a:endParaRPr lang="en-GB"/>
          </a:p>
        </p:txBody>
      </p:sp>
      <p:sp>
        <p:nvSpPr>
          <p:cNvPr id="5" name="Footer Placeholder 4"/>
          <p:cNvSpPr>
            <a:spLocks noGrp="1"/>
          </p:cNvSpPr>
          <p:nvPr>
            <p:ph type="ftr" idx="14"/>
          </p:nvPr>
        </p:nvSpPr>
        <p:spPr>
          <a:xfrm>
            <a:off x="6286512" y="6475413"/>
            <a:ext cx="2255826"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51</a:t>
            </a:fld>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3BA49D9-A0B4-4CE4-B52E-5C95385AE257}" type="slidenum">
              <a:rPr lang="en-US" altLang="en-US"/>
              <a:pPr/>
              <a:t>6</a:t>
            </a:fld>
            <a:endParaRPr lang="en-US" altLang="en-US"/>
          </a:p>
        </p:txBody>
      </p:sp>
      <p:sp>
        <p:nvSpPr>
          <p:cNvPr id="7173" name="Rectangle 2"/>
          <p:cNvSpPr>
            <a:spLocks noGrp="1" noChangeArrowheads="1"/>
          </p:cNvSpPr>
          <p:nvPr>
            <p:ph type="title"/>
          </p:nvPr>
        </p:nvSpPr>
        <p:spPr/>
        <p:txBody>
          <a:bodyPr/>
          <a:lstStyle/>
          <a:p>
            <a:r>
              <a:rPr lang="en-US" altLang="en-US" smtClean="0"/>
              <a:t>Patent Policy</a:t>
            </a:r>
          </a:p>
        </p:txBody>
      </p:sp>
      <p:sp>
        <p:nvSpPr>
          <p:cNvPr id="7174" name="Rectangle 3"/>
          <p:cNvSpPr>
            <a:spLocks noGrp="1" noChangeArrowheads="1"/>
          </p:cNvSpPr>
          <p:nvPr>
            <p:ph type="body" idx="1"/>
          </p:nvPr>
        </p:nvSpPr>
        <p:spPr/>
        <p:txBody>
          <a:bodyPr/>
          <a:lstStyle/>
          <a:p>
            <a:r>
              <a:rPr lang="en-US" altLang="en-US" smtClean="0"/>
              <a:t>Following 5 slides</a:t>
            </a:r>
          </a:p>
        </p:txBody>
      </p:sp>
      <p:sp>
        <p:nvSpPr>
          <p:cNvPr id="7" name="Footer Placeholder 4"/>
          <p:cNvSpPr>
            <a:spLocks noGrp="1"/>
          </p:cNvSpPr>
          <p:nvPr>
            <p:ph type="ftr" idx="14"/>
          </p:nvPr>
        </p:nvSpPr>
        <p:spPr>
          <a:xfrm>
            <a:off x="5357818" y="6475413"/>
            <a:ext cx="3184520" cy="180975"/>
          </a:xfrm>
        </p:spPr>
        <p:txBody>
          <a:bodyPr/>
          <a:lstStyle/>
          <a:p>
            <a:r>
              <a:rPr lang="en-GB" dirty="0" smtClean="0"/>
              <a:t>Jonathan Segev, Intel Corporation</a:t>
            </a:r>
            <a:endParaRPr lang="en-GB" dirty="0"/>
          </a:p>
        </p:txBody>
      </p:sp>
    </p:spTree>
    <p:extLst>
      <p:ext uri="{BB962C8B-B14F-4D97-AF65-F5344CB8AC3E}">
        <p14:creationId xmlns:p14="http://schemas.microsoft.com/office/powerpoint/2010/main" val="3571180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819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55633EE-5C50-4AB9-91B6-25613814359F}" type="slidenum">
              <a:rPr lang="en-US" altLang="en-US"/>
              <a:pPr/>
              <a:t>7</a:t>
            </a:fld>
            <a:endParaRPr lang="en-US" altLang="en-US"/>
          </a:p>
        </p:txBody>
      </p:sp>
      <p:sp>
        <p:nvSpPr>
          <p:cNvPr id="8197" name="Rectangle 2"/>
          <p:cNvSpPr>
            <a:spLocks noGrp="1" noChangeArrowheads="1"/>
          </p:cNvSpPr>
          <p:nvPr>
            <p:ph type="title"/>
          </p:nvPr>
        </p:nvSpPr>
        <p:spPr>
          <a:xfrm>
            <a:off x="685800" y="548680"/>
            <a:ext cx="7772400" cy="381000"/>
          </a:xfrm>
          <a:noFill/>
        </p:spPr>
        <p:txBody>
          <a:bodyPr lIns="90487" tIns="44450" rIns="90487" bIns="44450"/>
          <a:lstStyle/>
          <a:p>
            <a:r>
              <a:rPr lang="en-US" altLang="en-US" sz="2400" u="sng" dirty="0" smtClean="0">
                <a:solidFill>
                  <a:schemeClr val="accent2"/>
                </a:solidFill>
              </a:rPr>
              <a:t>Instructions for the WG Chair</a:t>
            </a:r>
          </a:p>
        </p:txBody>
      </p:sp>
      <p:sp>
        <p:nvSpPr>
          <p:cNvPr id="8198" name="Rectangle 3"/>
          <p:cNvSpPr>
            <a:spLocks noGrp="1" noChangeArrowheads="1"/>
          </p:cNvSpPr>
          <p:nvPr>
            <p:ph type="body" idx="4294967295"/>
          </p:nvPr>
        </p:nvSpPr>
        <p:spPr>
          <a:xfrm>
            <a:off x="152400" y="908720"/>
            <a:ext cx="8610600" cy="4876800"/>
          </a:xfrm>
          <a:noFill/>
        </p:spPr>
        <p:txBody>
          <a:bodyPr lIns="90487" tIns="44450" rIns="90487" bIns="44450"/>
          <a:lstStyle/>
          <a:p>
            <a:pPr>
              <a:lnSpc>
                <a:spcPct val="80000"/>
              </a:lnSpc>
              <a:spcAft>
                <a:spcPct val="30000"/>
              </a:spcAft>
              <a:buFont typeface="Monotype Sorts"/>
              <a:buNone/>
            </a:pPr>
            <a:r>
              <a:rPr lang="en-US" altLang="en-US" sz="800" b="0" dirty="0" smtClean="0"/>
              <a:t>	</a:t>
            </a:r>
            <a:r>
              <a:rPr lang="en-US" altLang="en-US" sz="1800" dirty="0" smtClean="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smtClean="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may be essential for the use of standards under development is strongly encouraged; </a:t>
            </a:r>
          </a:p>
          <a:p>
            <a:pPr lvl="2">
              <a:lnSpc>
                <a:spcPct val="80000"/>
              </a:lnSpc>
            </a:pPr>
            <a:r>
              <a:rPr lang="en-US" altLang="en-US" sz="1400" dirty="0" smtClean="0">
                <a:solidFill>
                  <a:schemeClr val="accent2"/>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anose="020B0604020202020204"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anose="020B0604020202020204"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8"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179071234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922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A21F2FD-A092-41B5-9FDA-2ACDBCCBA290}" type="slidenum">
              <a:rPr lang="en-US" altLang="en-US"/>
              <a:pPr/>
              <a:t>8</a:t>
            </a:fld>
            <a:endParaRPr lang="en-US" altLang="en-US"/>
          </a:p>
        </p:txBody>
      </p:sp>
      <p:sp>
        <p:nvSpPr>
          <p:cNvPr id="922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en-US" sz="2000" b="1" u="sng">
              <a:solidFill>
                <a:schemeClr val="tx2"/>
              </a:solidFill>
              <a:latin typeface="Helvetica" panose="020B0604020202020204" pitchFamily="34" charset="0"/>
            </a:endParaRPr>
          </a:p>
        </p:txBody>
      </p:sp>
      <p:sp>
        <p:nvSpPr>
          <p:cNvPr id="9223"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#1</a:t>
            </a:r>
            <a:endParaRPr lang="en-US" altLang="en-US" sz="240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defRPr/>
            </a:pPr>
            <a:r>
              <a:rPr lang="en-US" altLang="en-US" sz="1600" b="1" kern="0" dirty="0">
                <a:solidFill>
                  <a:schemeClr val="accent2"/>
                </a:solidFill>
                <a:latin typeface="+mn-lt"/>
                <a:cs typeface="ＭＳ Ｐゴシック" charset="0"/>
              </a:rPr>
              <a:t>All participants in this meeting have certain obligations under the IEEE-SA Patent Policy. </a:t>
            </a:r>
          </a:p>
          <a:p>
            <a:pPr marL="742950" lvl="1" indent="-285750">
              <a:spcBef>
                <a:spcPct val="20000"/>
              </a:spcBef>
              <a:buFont typeface="Arial" pitchFamily="34" charset="0"/>
              <a:buChar char="•"/>
              <a:defRPr/>
            </a:pPr>
            <a:r>
              <a:rPr lang="en-US" altLang="en-US" sz="1600" b="1" kern="0" dirty="0">
                <a:solidFill>
                  <a:srgbClr val="003399"/>
                </a:solidFill>
                <a:latin typeface="+mn-lt"/>
              </a:rPr>
              <a:t>Participants [Note: </a:t>
            </a:r>
            <a:r>
              <a:rPr lang="en-GB" altLang="en-US" sz="1600" b="1" kern="0" dirty="0">
                <a:solidFill>
                  <a:srgbClr val="003399"/>
                </a:solidFill>
                <a:latin typeface="+mn-lt"/>
              </a:rPr>
              <a:t>Quoted text excerpted from IEEE-SA Standards Board Bylaws </a:t>
            </a:r>
            <a:r>
              <a:rPr lang="en-GB" altLang="en-US" sz="1600" b="1" kern="0" dirty="0" err="1">
                <a:solidFill>
                  <a:srgbClr val="003399"/>
                </a:solidFill>
                <a:latin typeface="+mn-lt"/>
              </a:rPr>
              <a:t>subclause</a:t>
            </a:r>
            <a:r>
              <a:rPr lang="en-GB" altLang="en-US" sz="1600" b="1" kern="0" dirty="0">
                <a:solidFill>
                  <a:srgbClr val="003399"/>
                </a:solidFill>
                <a:latin typeface="+mn-lt"/>
              </a:rPr>
              <a:t> 6.2</a:t>
            </a:r>
            <a:r>
              <a:rPr lang="en-US" altLang="en-US" sz="1600" b="1" kern="0" dirty="0">
                <a:solidFill>
                  <a:srgbClr val="003399"/>
                </a:solidFill>
                <a:latin typeface="+mn-lt"/>
              </a:rPr>
              <a:t>]:</a:t>
            </a:r>
          </a:p>
          <a:p>
            <a:pPr marL="1085850" lvl="2" indent="-228600">
              <a:spcBef>
                <a:spcPct val="20000"/>
              </a:spcBef>
              <a:buFont typeface="Arial" pitchFamily="34" charset="0"/>
              <a:buChar char="•"/>
              <a:defRPr/>
            </a:pPr>
            <a:r>
              <a:rPr lang="en-US" altLang="en-US" sz="1600" b="1" kern="0" dirty="0">
                <a:solidFill>
                  <a:srgbClr val="003399"/>
                </a:solidFill>
                <a:latin typeface="+mn-lt"/>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kern="0" dirty="0">
              <a:latin typeface="+mn-lt"/>
            </a:endParaRPr>
          </a:p>
          <a:p>
            <a:pPr marL="1085850" lvl="2" indent="-228600">
              <a:spcBef>
                <a:spcPct val="20000"/>
              </a:spcBef>
              <a:buFont typeface="Arial" pitchFamily="34" charset="0"/>
              <a:buChar char="•"/>
              <a:defRPr/>
            </a:pPr>
            <a:r>
              <a:rPr lang="en-US" altLang="en-US" sz="1600" b="1" kern="0" dirty="0">
                <a:solidFill>
                  <a:srgbClr val="003399"/>
                </a:solidFill>
                <a:latin typeface="+mn-lt"/>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defRPr/>
            </a:pPr>
            <a:r>
              <a:rPr lang="en-US" altLang="en-US" sz="1600" b="1" kern="0" dirty="0">
                <a:solidFill>
                  <a:srgbClr val="003399"/>
                </a:solidFill>
                <a:latin typeface="+mn-lt"/>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defRPr/>
            </a:pPr>
            <a:r>
              <a:rPr lang="en-US" altLang="en-US" sz="1600" b="1" kern="0" dirty="0">
                <a:solidFill>
                  <a:srgbClr val="003399"/>
                </a:solidFill>
                <a:latin typeface="+mn-lt"/>
              </a:rPr>
              <a:t>Early identification of holders of potential Essential Patent Claims is strongly encouraged</a:t>
            </a:r>
          </a:p>
          <a:p>
            <a:pPr marL="742950" lvl="1" indent="-285750">
              <a:spcBef>
                <a:spcPct val="20000"/>
              </a:spcBef>
              <a:buFont typeface="Arial" pitchFamily="34" charset="0"/>
              <a:buChar char="•"/>
              <a:defRPr/>
            </a:pPr>
            <a:r>
              <a:rPr lang="en-US" altLang="en-US" sz="1600" b="1" kern="0" dirty="0">
                <a:solidFill>
                  <a:srgbClr val="003399"/>
                </a:solidFill>
                <a:latin typeface="+mn-lt"/>
              </a:rPr>
              <a:t>No duty to perform a patent search</a:t>
            </a:r>
            <a:endParaRPr lang="en-US" altLang="en-US" sz="1600" kern="0" dirty="0">
              <a:latin typeface="+mn-lt"/>
            </a:endParaRP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299814551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663A9B0E-5200-41EC-BD3E-D8ECC9C8CF64}" type="slidenum">
              <a:rPr lang="en-US" altLang="en-US"/>
              <a:pPr/>
              <a:t>9</a:t>
            </a:fld>
            <a:endParaRPr lang="en-US" altLang="en-US"/>
          </a:p>
        </p:txBody>
      </p:sp>
      <p:sp>
        <p:nvSpPr>
          <p:cNvPr id="10245"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0246"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defRPr/>
            </a:pPr>
            <a:r>
              <a:rPr lang="en-US" altLang="en-US" sz="2400" kern="0" dirty="0">
                <a:latin typeface="+mn-lt"/>
                <a:cs typeface="Times New Roman" pitchFamily="18" charset="0"/>
              </a:rPr>
              <a:t>	</a:t>
            </a:r>
            <a:r>
              <a:rPr lang="en-US" altLang="en-US" sz="2400" kern="0" dirty="0">
                <a:solidFill>
                  <a:schemeClr val="accent2">
                    <a:lumMod val="75000"/>
                  </a:schemeClr>
                </a:solidFill>
                <a:latin typeface="+mn-lt"/>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Patent Policy is stated in these sources:</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Boards Bylaws</a:t>
            </a:r>
          </a:p>
          <a:p>
            <a:pPr marL="742950" lvl="1" indent="-285750">
              <a:lnSpc>
                <a:spcPct val="90000"/>
              </a:lnSpc>
              <a:spcBef>
                <a:spcPct val="20000"/>
              </a:spcBef>
              <a:buFont typeface="Monotype Sorts"/>
              <a:buNone/>
              <a:defRPr/>
            </a:pPr>
            <a:r>
              <a:rPr lang="en-US" altLang="en-US" sz="21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http://standards.ieee.org/develop/policies/bylaws/sect6-7.html#6</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 Operations Manual</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http://standards.ieee.org/develop/policies/opman/sect6.html#6.3</a:t>
            </a:r>
            <a:endParaRPr lang="en-US" altLang="en-US" sz="2400" kern="0" dirty="0">
              <a:solidFill>
                <a:schemeClr val="accent2">
                  <a:lumMod val="75000"/>
                </a:schemeClr>
              </a:solidFill>
              <a:latin typeface="+mn-lt"/>
            </a:endParaRP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Material about the patent policy is available at</a:t>
            </a:r>
            <a:r>
              <a:rPr lang="en-US" altLang="en-US" sz="2400" kern="0" dirty="0">
                <a:solidFill>
                  <a:schemeClr val="accent2">
                    <a:lumMod val="75000"/>
                  </a:schemeClr>
                </a:solidFill>
                <a:latin typeface="+mn-lt"/>
              </a:rPr>
              <a:t> </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http://standards.ieee.org/about/sasb/patcom/materials.html</a:t>
            </a:r>
          </a:p>
        </p:txBody>
      </p:sp>
      <p:sp>
        <p:nvSpPr>
          <p:cNvPr id="10248"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a:solidFill>
                  <a:srgbClr val="000099"/>
                </a:solidFill>
                <a:latin typeface="Arial" panose="020B0604020202020204" pitchFamily="34" charset="0"/>
              </a:rPr>
              <a:t>This slide set is available at https://development.standards.ieee.org/myproject/Public/mytools/mob/slideset.ppt</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3142092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12639</TotalTime>
  <Words>3124</Words>
  <Application>Microsoft Office PowerPoint</Application>
  <PresentationFormat>On-screen Show (4:3)</PresentationFormat>
  <Paragraphs>624</Paragraphs>
  <Slides>51</Slides>
  <Notes>15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62" baseType="lpstr">
      <vt:lpstr>Arial Unicode MS</vt:lpstr>
      <vt:lpstr>MS Gothic</vt:lpstr>
      <vt:lpstr>MS PGothic</vt:lpstr>
      <vt:lpstr>MS PGothic</vt:lpstr>
      <vt:lpstr>Arial</vt:lpstr>
      <vt:lpstr>Helvetica</vt:lpstr>
      <vt:lpstr>Monotype Sorts</vt:lpstr>
      <vt:lpstr>Times New Roman</vt:lpstr>
      <vt:lpstr>Wingdings</vt:lpstr>
      <vt:lpstr>Office Theme</vt:lpstr>
      <vt:lpstr>Document</vt:lpstr>
      <vt:lpstr>NGP TG Sep.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 Schedule in a Glance</vt:lpstr>
      <vt:lpstr>Agenda Items for the Week</vt:lpstr>
      <vt:lpstr>Submission List for the week</vt:lpstr>
      <vt:lpstr>PowerPoint Presentation</vt:lpstr>
      <vt:lpstr>Meeting Slot # 1 Agenda</vt:lpstr>
      <vt:lpstr>Submission order – Slot 1</vt:lpstr>
      <vt:lpstr>Approval of previous meeting minutes</vt:lpstr>
      <vt:lpstr>Presentations</vt:lpstr>
      <vt:lpstr>Adopting Use Case document baseline</vt:lpstr>
      <vt:lpstr>Attendance remainder</vt:lpstr>
      <vt:lpstr>Recess</vt:lpstr>
      <vt:lpstr>PowerPoint Presentation</vt:lpstr>
      <vt:lpstr>Meeting Slot # 2 Agenda</vt:lpstr>
      <vt:lpstr>Submission order – Slot 2</vt:lpstr>
      <vt:lpstr>How long to develop an amendment?</vt:lpstr>
      <vt:lpstr>How long to develop an amendment?</vt:lpstr>
      <vt:lpstr>How long to develop an amendment?</vt:lpstr>
      <vt:lpstr>Possible Development Documents</vt:lpstr>
      <vt:lpstr>TG documentation</vt:lpstr>
      <vt:lpstr>Goals for the Nov. meeting </vt:lpstr>
      <vt:lpstr>Teleconference Schedule - TBD</vt:lpstr>
      <vt:lpstr>Teleconference Schedule</vt:lpstr>
      <vt:lpstr>Remainder to do attendance</vt:lpstr>
      <vt:lpstr>AOB?</vt:lpstr>
      <vt:lpstr>Adjourned</vt:lpstr>
      <vt:lpstr>PowerPoint Presentation</vt:lpstr>
      <vt:lpstr>References</vt:lpstr>
      <vt:lpstr>Some history</vt:lpstr>
      <vt:lpstr>Historical performance data</vt:lpstr>
      <vt:lpstr>Study Group Timeline - modified</vt:lpstr>
      <vt:lpstr>Motions and strawpolls as needed</vt:lpstr>
      <vt:lpstr>Strawpoll#1</vt:lpstr>
      <vt:lpstr>Motions on submission xxx</vt:lpstr>
      <vt:lpstr>Strawpoll#1 submission 634</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NGP SG Sep. Agenda</dc:title>
  <dc:creator>Segev, Jonathan</dc:creator>
  <cp:lastModifiedBy>Segev, Jonathan</cp:lastModifiedBy>
  <cp:revision>68</cp:revision>
  <cp:lastPrinted>1601-01-01T00:00:00Z</cp:lastPrinted>
  <dcterms:created xsi:type="dcterms:W3CDTF">2015-08-09T12:22:17Z</dcterms:created>
  <dcterms:modified xsi:type="dcterms:W3CDTF">2015-09-14T02:54:42Z</dcterms:modified>
</cp:coreProperties>
</file>