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65" r:id="rId3"/>
    <p:sldId id="257" r:id="rId4"/>
    <p:sldId id="266" r:id="rId5"/>
    <p:sldId id="267" r:id="rId6"/>
    <p:sldId id="269" r:id="rId7"/>
    <p:sldId id="268" r:id="rId8"/>
    <p:sldId id="270" r:id="rId9"/>
    <p:sldId id="271" r:id="rId10"/>
    <p:sldId id="272" r:id="rId11"/>
    <p:sldId id="273" r:id="rId12"/>
    <p:sldId id="274" r:id="rId13"/>
    <p:sldId id="278" r:id="rId14"/>
    <p:sldId id="275" r:id="rId15"/>
    <p:sldId id="276" r:id="rId16"/>
    <p:sldId id="277" r:id="rId17"/>
    <p:sldId id="279" r:id="rId18"/>
    <p:sldId id="294" r:id="rId19"/>
    <p:sldId id="295" r:id="rId20"/>
    <p:sldId id="296" r:id="rId21"/>
    <p:sldId id="297" r:id="rId22"/>
    <p:sldId id="298" r:id="rId23"/>
    <p:sldId id="293" r:id="rId24"/>
    <p:sldId id="291" r:id="rId25"/>
    <p:sldId id="289" r:id="rId26"/>
    <p:sldId id="290" r:id="rId27"/>
    <p:sldId id="288" r:id="rId28"/>
    <p:sldId id="287" r:id="rId29"/>
    <p:sldId id="286" r:id="rId30"/>
    <p:sldId id="284" r:id="rId31"/>
    <p:sldId id="264" r:id="rId32"/>
    <p:sldId id="285" r:id="rId33"/>
    <p:sldId id="292" r:id="rId34"/>
    <p:sldId id="280" r:id="rId35"/>
    <p:sldId id="281" r:id="rId36"/>
    <p:sldId id="282" r:id="rId37"/>
    <p:sldId id="283" r:id="rId38"/>
    <p:sldId id="258" r:id="rId39"/>
    <p:sldId id="259" r:id="rId40"/>
    <p:sldId id="260" r:id="rId41"/>
    <p:sldId id="261" r:id="rId42"/>
    <p:sldId id="262" r:id="rId43"/>
    <p:sldId id="263" r:id="rId4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E3F6127-3844-40C8-B9CC-7FB2C760D295}">
          <p14:sldIdLst>
            <p14:sldId id="256"/>
            <p14:sldId id="265"/>
            <p14:sldId id="257"/>
            <p14:sldId id="266"/>
            <p14:sldId id="267"/>
          </p14:sldIdLst>
        </p14:section>
        <p14:section name="If SG else go next section" id="{8011746D-81A9-49E2-ACB8-98A4477292B3}">
          <p14:sldIdLst>
            <p14:sldId id="269"/>
            <p14:sldId id="268"/>
            <p14:sldId id="270"/>
            <p14:sldId id="271"/>
            <p14:sldId id="272"/>
            <p14:sldId id="273"/>
            <p14:sldId id="274"/>
            <p14:sldId id="278"/>
            <p14:sldId id="275"/>
            <p14:sldId id="276"/>
            <p14:sldId id="277"/>
            <p14:sldId id="279"/>
            <p14:sldId id="294"/>
            <p14:sldId id="295"/>
          </p14:sldIdLst>
        </p14:section>
        <p14:section name="Slot#2" id="{D9FDAC3C-59EC-4F24-A258-990E5A99524B}">
          <p14:sldIdLst>
            <p14:sldId id="296"/>
            <p14:sldId id="297"/>
            <p14:sldId id="298"/>
            <p14:sldId id="293"/>
            <p14:sldId id="291"/>
            <p14:sldId id="289"/>
            <p14:sldId id="290"/>
            <p14:sldId id="288"/>
            <p14:sldId id="287"/>
            <p14:sldId id="286"/>
          </p14:sldIdLst>
        </p14:section>
        <p14:section name="Backup" id="{9FBC3677-2CD2-4DE4-B71A-F5EAB5A48DDF}">
          <p14:sldIdLst>
            <p14:sldId id="284"/>
            <p14:sldId id="264"/>
            <p14:sldId id="285"/>
            <p14:sldId id="292"/>
          </p14:sldIdLst>
        </p14:section>
        <p14:section name="Motions' templates" id="{A00CE131-3A42-486E-8953-DA2CA69571D8}">
          <p14:sldIdLst>
            <p14:sldId id="280"/>
            <p14:sldId id="281"/>
            <p14:sldId id="282"/>
            <p14:sldId id="283"/>
          </p14:sldIdLst>
        </p14:section>
        <p14:section name="Template ins." id="{36DBBB44-409E-4E78-B32A-6F729B1C4114}">
          <p14:sldIdLst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7.%20Location\01.%20WLS\Next%20Gen\11-07-1952-21-0000-non-procedural-letter-ballot-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760788347402521E-2"/>
          <c:y val="1.1428600721784777E-2"/>
          <c:w val="0.84552694426710173"/>
          <c:h val="0.932338418635170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'802.11'!$GE$1</c:f>
              <c:strCache>
                <c:ptCount val="1"/>
                <c:pt idx="0">
                  <c:v>Months between PAR Approval and start of first WG ballot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'802.11'!$GE$2:$GE$33</c:f>
              <c:numCache>
                <c:formatCode>General</c:formatCode>
                <c:ptCount val="32"/>
                <c:pt idx="0" formatCode="0.00">
                  <c:v>18.818929016189291</c:v>
                </c:pt>
                <c:pt idx="6" formatCode="0.00">
                  <c:v>12.197260273972603</c:v>
                </c:pt>
                <c:pt idx="7" formatCode="0.00">
                  <c:v>12.197260273972603</c:v>
                </c:pt>
                <c:pt idx="8" formatCode="0.00">
                  <c:v>16.339726027397262</c:v>
                </c:pt>
                <c:pt idx="9" formatCode="0.00">
                  <c:v>7.5616438356164384</c:v>
                </c:pt>
                <c:pt idx="10" formatCode="0.00">
                  <c:v>12.197260273972603</c:v>
                </c:pt>
                <c:pt idx="11" formatCode="0.00">
                  <c:v>0.69041095890410964</c:v>
                </c:pt>
                <c:pt idx="12" formatCode="0.00">
                  <c:v>19.726027397260275</c:v>
                </c:pt>
                <c:pt idx="13" formatCode="0.00">
                  <c:v>24.328767123287673</c:v>
                </c:pt>
                <c:pt idx="14" formatCode="0.00">
                  <c:v>30.246575342465754</c:v>
                </c:pt>
                <c:pt idx="15" formatCode="0.00">
                  <c:v>17.260273972602739</c:v>
                </c:pt>
                <c:pt idx="16" formatCode="0.00">
                  <c:v>18.443835616438356</c:v>
                </c:pt>
                <c:pt idx="17" formatCode="0.00">
                  <c:v>30.838356164383562</c:v>
                </c:pt>
                <c:pt idx="19" formatCode="0.00">
                  <c:v>29.983561643835614</c:v>
                </c:pt>
                <c:pt idx="20" formatCode="0.00">
                  <c:v>31.726027397260275</c:v>
                </c:pt>
                <c:pt idx="21" formatCode="0.00">
                  <c:v>18.706849315068492</c:v>
                </c:pt>
                <c:pt idx="22" formatCode="0.00">
                  <c:v>8.7780821917808218</c:v>
                </c:pt>
                <c:pt idx="23" formatCode="0.00">
                  <c:v>7.397260273972603</c:v>
                </c:pt>
                <c:pt idx="24" formatCode="0.00">
                  <c:v>25.906849315068492</c:v>
                </c:pt>
                <c:pt idx="25" formatCode="0.00">
                  <c:v>26.465753424657535</c:v>
                </c:pt>
                <c:pt idx="26" formatCode="0.00">
                  <c:v>31.956164383561646</c:v>
                </c:pt>
                <c:pt idx="27" formatCode="0.00">
                  <c:v>21.468493150684932</c:v>
                </c:pt>
                <c:pt idx="28" formatCode="0.00">
                  <c:v>9.6000000000000014</c:v>
                </c:pt>
                <c:pt idx="29" formatCode="0.00">
                  <c:v>13.545205479452054</c:v>
                </c:pt>
              </c:numCache>
            </c:numRef>
          </c:val>
        </c:ser>
        <c:ser>
          <c:idx val="1"/>
          <c:order val="1"/>
          <c:tx>
            <c:strRef>
              <c:f>'802.11'!$GF$1</c:f>
              <c:strCache>
                <c:ptCount val="1"/>
                <c:pt idx="0">
                  <c:v>Months between start of first WG ballot and end of last WG ballot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'802.11'!$GF$2:$GF$33</c:f>
              <c:numCache>
                <c:formatCode>General</c:formatCode>
                <c:ptCount val="32"/>
                <c:pt idx="0" formatCode="0.00">
                  <c:v>21.589539227895393</c:v>
                </c:pt>
                <c:pt idx="6" formatCode="0.00">
                  <c:v>35.178082191780824</c:v>
                </c:pt>
                <c:pt idx="7" formatCode="0.00">
                  <c:v>14.367123287671234</c:v>
                </c:pt>
                <c:pt idx="8" formatCode="0.00">
                  <c:v>12.131506849315068</c:v>
                </c:pt>
                <c:pt idx="9" formatCode="0.00">
                  <c:v>15.254794520547946</c:v>
                </c:pt>
                <c:pt idx="10" formatCode="0.00">
                  <c:v>31.002739726027396</c:v>
                </c:pt>
                <c:pt idx="11" formatCode="0.00">
                  <c:v>15.616438356164384</c:v>
                </c:pt>
                <c:pt idx="12" formatCode="0.00">
                  <c:v>33.07397260273973</c:v>
                </c:pt>
                <c:pt idx="13" formatCode="0.00">
                  <c:v>5.720547945205479</c:v>
                </c:pt>
                <c:pt idx="14" formatCode="0.00">
                  <c:v>32.515068493150686</c:v>
                </c:pt>
                <c:pt idx="15" formatCode="0.00">
                  <c:v>43.331506849315069</c:v>
                </c:pt>
                <c:pt idx="16" formatCode="0.00">
                  <c:v>18.575342465753423</c:v>
                </c:pt>
                <c:pt idx="17" formatCode="0.00">
                  <c:v>44.219178082191782</c:v>
                </c:pt>
                <c:pt idx="19" formatCode="0.00">
                  <c:v>26.367123287671234</c:v>
                </c:pt>
                <c:pt idx="20" formatCode="0.00">
                  <c:v>24.263013698630136</c:v>
                </c:pt>
                <c:pt idx="21" formatCode="0.00">
                  <c:v>18.279452054794518</c:v>
                </c:pt>
                <c:pt idx="22" formatCode="0.00">
                  <c:v>12</c:v>
                </c:pt>
                <c:pt idx="23" formatCode="0.00">
                  <c:v>16.767123287671232</c:v>
                </c:pt>
                <c:pt idx="24" formatCode="0.00">
                  <c:v>15.057534246575342</c:v>
                </c:pt>
                <c:pt idx="25" formatCode="0.00">
                  <c:v>14.695890410958903</c:v>
                </c:pt>
                <c:pt idx="26" formatCode="0.00">
                  <c:v>22.323287671232876</c:v>
                </c:pt>
                <c:pt idx="27" formatCode="0.00">
                  <c:v>14.005479452054796</c:v>
                </c:pt>
                <c:pt idx="28" formatCode="0.00">
                  <c:v>10.224657534246576</c:v>
                </c:pt>
                <c:pt idx="29" formatCode="0.00">
                  <c:v>30.213698630136989</c:v>
                </c:pt>
              </c:numCache>
            </c:numRef>
          </c:val>
        </c:ser>
        <c:ser>
          <c:idx val="2"/>
          <c:order val="2"/>
          <c:tx>
            <c:strRef>
              <c:f>'802.11'!$GG$1</c:f>
              <c:strCache>
                <c:ptCount val="1"/>
                <c:pt idx="0">
                  <c:v>Months between end of last WG ballot and start of first Sponsor Ballot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'802.11'!$GG$2:$GG$33</c:f>
              <c:numCache>
                <c:formatCode>General</c:formatCode>
                <c:ptCount val="32"/>
                <c:pt idx="0" formatCode="0.00">
                  <c:v>1.1970112079701123</c:v>
                </c:pt>
                <c:pt idx="6" formatCode="0.00">
                  <c:v>0.92054794520547945</c:v>
                </c:pt>
                <c:pt idx="7" formatCode="0.00">
                  <c:v>3.0904109589041093</c:v>
                </c:pt>
                <c:pt idx="8" formatCode="0.00">
                  <c:v>6.5753424657534254E-2</c:v>
                </c:pt>
                <c:pt idx="9" formatCode="0.00">
                  <c:v>1.3479452054794521</c:v>
                </c:pt>
                <c:pt idx="10" formatCode="0.00">
                  <c:v>0.52602739726027403</c:v>
                </c:pt>
                <c:pt idx="11" formatCode="0.00">
                  <c:v>1.4136986301369863</c:v>
                </c:pt>
                <c:pt idx="12" formatCode="0.00">
                  <c:v>2.2027397260273971</c:v>
                </c:pt>
                <c:pt idx="13" formatCode="0.00">
                  <c:v>1.0520547945205481</c:v>
                </c:pt>
                <c:pt idx="14" formatCode="0.00">
                  <c:v>0.29589041095890412</c:v>
                </c:pt>
                <c:pt idx="15" formatCode="0.00">
                  <c:v>0.42739726027397262</c:v>
                </c:pt>
                <c:pt idx="16" formatCode="0.00">
                  <c:v>1.5780821917808217</c:v>
                </c:pt>
                <c:pt idx="17" formatCode="0.00">
                  <c:v>1.6438356164383561</c:v>
                </c:pt>
                <c:pt idx="19" formatCode="0.00">
                  <c:v>1.6767123287671235</c:v>
                </c:pt>
                <c:pt idx="20" formatCode="0.00">
                  <c:v>2.0383561643835617</c:v>
                </c:pt>
                <c:pt idx="21" formatCode="0.00">
                  <c:v>4.1424657534246574</c:v>
                </c:pt>
                <c:pt idx="22" formatCode="0.00">
                  <c:v>0.42739726027397262</c:v>
                </c:pt>
                <c:pt idx="23" formatCode="0.00">
                  <c:v>1.3808219178082193</c:v>
                </c:pt>
                <c:pt idx="24" formatCode="0.00">
                  <c:v>1.0849315068493151</c:v>
                </c:pt>
                <c:pt idx="25" formatCode="0.00">
                  <c:v>0.39452054794520541</c:v>
                </c:pt>
                <c:pt idx="26" formatCode="0.00">
                  <c:v>3.2876712328767127E-2</c:v>
                </c:pt>
                <c:pt idx="27" formatCode="0.00">
                  <c:v>0.39452054794520541</c:v>
                </c:pt>
                <c:pt idx="28" formatCode="0.00">
                  <c:v>0.19726027397260271</c:v>
                </c:pt>
                <c:pt idx="29" formatCode="0.00">
                  <c:v>0.36164383561643837</c:v>
                </c:pt>
              </c:numCache>
            </c:numRef>
          </c:val>
        </c:ser>
        <c:ser>
          <c:idx val="3"/>
          <c:order val="3"/>
          <c:tx>
            <c:strRef>
              <c:f>'802.11'!$GH$1</c:f>
              <c:strCache>
                <c:ptCount val="1"/>
                <c:pt idx="0">
                  <c:v>Months between start of first Sponsor ballot and end of last Sponsor ballot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'802.11'!$GH$2:$GH$33</c:f>
              <c:numCache>
                <c:formatCode>General</c:formatCode>
                <c:ptCount val="32"/>
                <c:pt idx="0" formatCode="0.00">
                  <c:v>7.9621419676214167</c:v>
                </c:pt>
                <c:pt idx="6" formatCode="0.00">
                  <c:v>12.295890410958904</c:v>
                </c:pt>
                <c:pt idx="7" formatCode="0.00">
                  <c:v>6.6410958904109583</c:v>
                </c:pt>
                <c:pt idx="8" formatCode="0.00">
                  <c:v>3.1890410958904112</c:v>
                </c:pt>
                <c:pt idx="9" formatCode="0.00">
                  <c:v>6.4438356164383563</c:v>
                </c:pt>
                <c:pt idx="10" formatCode="0.00">
                  <c:v>5.5890410958904102</c:v>
                </c:pt>
                <c:pt idx="11" formatCode="0.00">
                  <c:v>2.4000000000000004</c:v>
                </c:pt>
                <c:pt idx="12" formatCode="0.00">
                  <c:v>8.2520547945205465</c:v>
                </c:pt>
                <c:pt idx="13" formatCode="0.00">
                  <c:v>12.55890410958904</c:v>
                </c:pt>
                <c:pt idx="14" formatCode="0.00">
                  <c:v>6.706849315068494</c:v>
                </c:pt>
                <c:pt idx="15" formatCode="0.00">
                  <c:v>5.4575342465753423</c:v>
                </c:pt>
                <c:pt idx="16" formatCode="0.00">
                  <c:v>6.0821917808219181</c:v>
                </c:pt>
                <c:pt idx="17" formatCode="0.00">
                  <c:v>8.0547945205479454</c:v>
                </c:pt>
                <c:pt idx="19" formatCode="0.00">
                  <c:v>13.446575342465753</c:v>
                </c:pt>
                <c:pt idx="20" formatCode="0.00">
                  <c:v>13.24931506849315</c:v>
                </c:pt>
                <c:pt idx="21" formatCode="0.00">
                  <c:v>10.191780821917808</c:v>
                </c:pt>
                <c:pt idx="22" formatCode="0.00">
                  <c:v>5.9835616438356167</c:v>
                </c:pt>
                <c:pt idx="23" formatCode="0.00">
                  <c:v>10.717808219178082</c:v>
                </c:pt>
                <c:pt idx="24" formatCode="0.00">
                  <c:v>13.742465753424657</c:v>
                </c:pt>
                <c:pt idx="25" formatCode="0.00">
                  <c:v>4.5041095890410965</c:v>
                </c:pt>
                <c:pt idx="26" formatCode="0.00">
                  <c:v>6.6082191780821908</c:v>
                </c:pt>
                <c:pt idx="27" formatCode="0.00">
                  <c:v>8.2191780821917799</c:v>
                </c:pt>
                <c:pt idx="28" formatCode="0.00">
                  <c:v>4.8328767123287673</c:v>
                </c:pt>
                <c:pt idx="29" formatCode="0.00">
                  <c:v>2.5972602739726027</c:v>
                </c:pt>
              </c:numCache>
            </c:numRef>
          </c:val>
        </c:ser>
        <c:ser>
          <c:idx val="4"/>
          <c:order val="4"/>
          <c:tx>
            <c:strRef>
              <c:f>'802.11'!$GI$1</c:f>
              <c:strCache>
                <c:ptCount val="1"/>
                <c:pt idx="0">
                  <c:v>Months between end of last Sponsor ballot and IEEE SASB approval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'802.11'!$GI$2:$GI$33</c:f>
              <c:numCache>
                <c:formatCode>General</c:formatCode>
                <c:ptCount val="32"/>
                <c:pt idx="0" formatCode="0.00">
                  <c:v>2.4403486924034867</c:v>
                </c:pt>
                <c:pt idx="6" formatCode="0.00">
                  <c:v>5.2273972602739729</c:v>
                </c:pt>
                <c:pt idx="7" formatCode="0.00">
                  <c:v>2.1369863013698627</c:v>
                </c:pt>
                <c:pt idx="8" formatCode="0.00">
                  <c:v>0.95342465753424666</c:v>
                </c:pt>
                <c:pt idx="9" formatCode="0.00">
                  <c:v>2.5315068493150683</c:v>
                </c:pt>
                <c:pt idx="10" formatCode="0.00">
                  <c:v>1.5452054794520547</c:v>
                </c:pt>
                <c:pt idx="11" formatCode="0.00">
                  <c:v>1.3150684931506849</c:v>
                </c:pt>
                <c:pt idx="12" formatCode="0.00">
                  <c:v>1.7095890410958905</c:v>
                </c:pt>
                <c:pt idx="13" formatCode="0.00">
                  <c:v>3.978082191780822</c:v>
                </c:pt>
                <c:pt idx="14" formatCode="0.00">
                  <c:v>2.3013698630136985</c:v>
                </c:pt>
                <c:pt idx="15" formatCode="0.00">
                  <c:v>2.3342465753424659</c:v>
                </c:pt>
                <c:pt idx="16" formatCode="0.00">
                  <c:v>3.2219178082191782</c:v>
                </c:pt>
                <c:pt idx="17" formatCode="0.00">
                  <c:v>3.2219178082191782</c:v>
                </c:pt>
                <c:pt idx="19" formatCode="0.00">
                  <c:v>2.4000000000000004</c:v>
                </c:pt>
                <c:pt idx="20" formatCode="0.00">
                  <c:v>2.5972602739726027</c:v>
                </c:pt>
                <c:pt idx="21" formatCode="0.00">
                  <c:v>2.4657534246575343</c:v>
                </c:pt>
                <c:pt idx="22" formatCode="0.00">
                  <c:v>3.2219178082191782</c:v>
                </c:pt>
                <c:pt idx="23" formatCode="0.00">
                  <c:v>1.0520547945205481</c:v>
                </c:pt>
                <c:pt idx="24" formatCode="0.00">
                  <c:v>2.7945205479452051</c:v>
                </c:pt>
                <c:pt idx="25" formatCode="0.00">
                  <c:v>2.0383561643835617</c:v>
                </c:pt>
                <c:pt idx="26" formatCode="0.00">
                  <c:v>1.6109589041095891</c:v>
                </c:pt>
                <c:pt idx="27" formatCode="0.00">
                  <c:v>2.2356164383561645</c:v>
                </c:pt>
                <c:pt idx="28" formatCode="0.00">
                  <c:v>2.7945205479452051</c:v>
                </c:pt>
                <c:pt idx="29" formatCode="0.00">
                  <c:v>1.3808219178082193</c:v>
                </c:pt>
              </c:numCache>
            </c:numRef>
          </c:val>
        </c:ser>
        <c:ser>
          <c:idx val="5"/>
          <c:order val="5"/>
          <c:tx>
            <c:strRef>
              <c:f>'802.11'!$GJ$1</c:f>
              <c:strCache>
                <c:ptCount val="1"/>
                <c:pt idx="0">
                  <c:v>Months between IEEE SASB Approval and publish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'802.11'!$GJ$2:$GJ$33</c:f>
              <c:numCache>
                <c:formatCode>General</c:formatCode>
                <c:ptCount val="32"/>
                <c:pt idx="0" formatCode="0.00">
                  <c:v>1.150684931506849</c:v>
                </c:pt>
                <c:pt idx="6" formatCode="0.00">
                  <c:v>1.6438356164383561</c:v>
                </c:pt>
                <c:pt idx="7" formatCode="0.00">
                  <c:v>1.0520547945205481</c:v>
                </c:pt>
                <c:pt idx="8" formatCode="0.00">
                  <c:v>0.49315068493150682</c:v>
                </c:pt>
                <c:pt idx="9" formatCode="0.00">
                  <c:v>1.0849315068493151</c:v>
                </c:pt>
                <c:pt idx="10" formatCode="0.00">
                  <c:v>0.98630136986301364</c:v>
                </c:pt>
                <c:pt idx="11" formatCode="0.00">
                  <c:v>1.1835616438356165</c:v>
                </c:pt>
                <c:pt idx="12" formatCode="0.00">
                  <c:v>1.1178082191780823</c:v>
                </c:pt>
                <c:pt idx="13" formatCode="0.00">
                  <c:v>3.1561643835616433</c:v>
                </c:pt>
                <c:pt idx="14" formatCode="0.00">
                  <c:v>1.5780821917808217</c:v>
                </c:pt>
                <c:pt idx="15" formatCode="0.00">
                  <c:v>0.92054794520547945</c:v>
                </c:pt>
                <c:pt idx="16" formatCode="0.00">
                  <c:v>2.2027397260273971</c:v>
                </c:pt>
                <c:pt idx="17" formatCode="0.00">
                  <c:v>0</c:v>
                </c:pt>
                <c:pt idx="19" formatCode="0.00">
                  <c:v>0.75616438356164384</c:v>
                </c:pt>
                <c:pt idx="20" formatCode="0.00">
                  <c:v>0.23013698630136986</c:v>
                </c:pt>
                <c:pt idx="21" formatCode="0.00">
                  <c:v>0.62465753424657533</c:v>
                </c:pt>
                <c:pt idx="22" formatCode="0.00">
                  <c:v>1.3479452054794521</c:v>
                </c:pt>
                <c:pt idx="23" formatCode="0.00">
                  <c:v>0.46027397260273972</c:v>
                </c:pt>
                <c:pt idx="24" formatCode="0.00">
                  <c:v>1.7095890410958905</c:v>
                </c:pt>
                <c:pt idx="25" formatCode="0.00">
                  <c:v>2.0054794520547947</c:v>
                </c:pt>
                <c:pt idx="26" formatCode="0.00">
                  <c:v>0.19726027397260271</c:v>
                </c:pt>
                <c:pt idx="27" formatCode="0.00">
                  <c:v>2.3013698630136985</c:v>
                </c:pt>
                <c:pt idx="28" formatCode="0.00">
                  <c:v>0.26301369863013702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80729104"/>
        <c:axId val="580729496"/>
        <c:axId val="0"/>
      </c:bar3DChart>
      <c:catAx>
        <c:axId val="58072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8072949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807294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807291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571587125416204"/>
          <c:y val="3.0995151029850083E-2"/>
          <c:w val="0.13873473917869028"/>
          <c:h val="0.92169651674896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676F76-F6EF-4979-82CE-9FC6C3EB2CAC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001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40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41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Sep.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Sep.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802.11-15/1003r0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970-01-0ngp-ngp-sg-kona-meeting-minutes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970-01-0ngp-ngp-sg-kona-meeting-minutes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ntor.ieee.org/" TargetMode="External"/><Relationship Id="rId2" Type="http://schemas.openxmlformats.org/officeDocument/2006/relationships/hyperlink" Target="https://imat.iee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patcom/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mob/preparslides.pp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opman/sect6.html#6.3" TargetMode="External"/><Relationship Id="rId2" Type="http://schemas.openxmlformats.org/officeDocument/2006/relationships/hyperlink" Target="http://standards.ieee.org/develop/policies/bylaws/sect6-7.html#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ndards.ieee.org/about/sasb/patcom/materials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tandards.ieee.org/board/pat/pat-slideset.ppt" TargetMode="External"/><Relationship Id="rId4" Type="http://schemas.openxmlformats.org/officeDocument/2006/relationships/hyperlink" Target="http://www.ieee.org/web/membership/ethics/code_ethic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NGP SG </a:t>
            </a:r>
            <a:r>
              <a:rPr lang="en-US" altLang="en-US" dirty="0" smtClean="0"/>
              <a:t>Sep.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2015-08-08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Sep. 2015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 err="1"/>
              <a:t>Reminder</a:t>
            </a:r>
            <a:r>
              <a:rPr lang="fr-FR" altLang="en-US" dirty="0"/>
              <a:t> of SG </a:t>
            </a:r>
            <a:r>
              <a:rPr lang="fr-FR" altLang="en-US" dirty="0" err="1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>
                <a:ea typeface="MS PGothic" pitchFamily="34" charset="-128"/>
              </a:rPr>
              <a:t>The Next Generation Positioning  SG operates under the rules defined in the 802 LMSC Policy &amp; Procedures </a:t>
            </a:r>
            <a:r>
              <a:rPr lang="en-US" altLang="en-US" dirty="0" err="1">
                <a:ea typeface="MS PGothic" pitchFamily="34" charset="-128"/>
              </a:rPr>
              <a:t>subclause</a:t>
            </a:r>
            <a:r>
              <a:rPr lang="en-US" altLang="en-US" dirty="0">
                <a:ea typeface="MS PGothic" pitchFamily="34" charset="-128"/>
              </a:rPr>
              <a:t> 5.3, 802 LMSC Operations Manual </a:t>
            </a:r>
            <a:r>
              <a:rPr lang="en-US" altLang="en-US" dirty="0" err="1">
                <a:ea typeface="MS PGothic" pitchFamily="34" charset="-128"/>
              </a:rPr>
              <a:t>subclause</a:t>
            </a:r>
            <a:r>
              <a:rPr lang="en-US" altLang="en-US" dirty="0">
                <a:ea typeface="MS PGothic" pitchFamily="34" charset="-128"/>
              </a:rPr>
              <a:t> 4.3, and 802.11 Operations Manual clause 5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en-US" dirty="0">
                <a:ea typeface="MS PGothic" pitchFamily="34" charset="-128"/>
              </a:rPr>
              <a:t>Participation is open to all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en-US" dirty="0">
                <a:ea typeface="MS PGothic" pitchFamily="34" charset="-128"/>
              </a:rPr>
              <a:t>802.11 voting rights is NOT required to attend, participate, motion and vote on NGP SG matters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en-US" dirty="0">
                <a:ea typeface="MS PGothic" pitchFamily="34" charset="-128"/>
              </a:rPr>
              <a:t>All votes on motions require 75% approval to pass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72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NGP SG Schedule in a </a:t>
            </a:r>
            <a:r>
              <a:rPr lang="en-US" altLang="en-US" dirty="0" smtClean="0">
                <a:solidFill>
                  <a:schemeClr val="tx2"/>
                </a:solidFill>
              </a:rPr>
              <a:t>Glance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667001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59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Agenda Items for the </a:t>
            </a:r>
            <a:r>
              <a:rPr lang="en-US" altLang="en-US" dirty="0" smtClean="0">
                <a:solidFill>
                  <a:schemeClr val="tx2"/>
                </a:solidFill>
              </a:rPr>
              <a:t>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465613"/>
          </a:xfrm>
        </p:spPr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1800" b="0" dirty="0"/>
              <a:t>Patent policy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1800" b="0" dirty="0"/>
              <a:t>Approve previous meeting minutes </a:t>
            </a:r>
            <a:r>
              <a:rPr lang="en-US" altLang="en-US" sz="1800" b="0" dirty="0" smtClean="0"/>
              <a:t>(</a:t>
            </a:r>
            <a:r>
              <a:rPr lang="en-US" altLang="en-US" sz="1800" b="0" dirty="0" smtClean="0">
                <a:hlinkClick r:id="rId2"/>
              </a:rPr>
              <a:t>11-15/970r1</a:t>
            </a:r>
            <a:r>
              <a:rPr lang="en-US" altLang="en-US" sz="1800" b="0" dirty="0" smtClean="0"/>
              <a:t>).  </a:t>
            </a:r>
            <a:endParaRPr lang="en-US" altLang="en-US" sz="1800" b="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1800" b="0" dirty="0" smtClean="0"/>
              <a:t>Report and resolve any feedback on PAR from </a:t>
            </a:r>
            <a:r>
              <a:rPr lang="en-US" altLang="en-US" sz="1800" b="0" dirty="0" err="1" smtClean="0"/>
              <a:t>NesCom</a:t>
            </a:r>
            <a:r>
              <a:rPr lang="en-US" altLang="en-US" sz="1800" b="0" dirty="0" smtClean="0"/>
              <a:t> approval process </a:t>
            </a:r>
            <a:r>
              <a:rPr lang="en-US" altLang="en-US" sz="1800" b="0" dirty="0">
                <a:solidFill>
                  <a:srgbClr val="FF33CC"/>
                </a:solidFill>
              </a:rPr>
              <a:t>(</a:t>
            </a:r>
            <a:r>
              <a:rPr lang="en-US" altLang="en-US" sz="1800" b="0" dirty="0">
                <a:solidFill>
                  <a:srgbClr val="FF33CC"/>
                </a:solidFill>
              </a:rPr>
              <a:t>S</a:t>
            </a:r>
            <a:r>
              <a:rPr lang="en-US" altLang="en-US" sz="1800" b="0" dirty="0">
                <a:solidFill>
                  <a:srgbClr val="FF33CC"/>
                </a:solidFill>
              </a:rPr>
              <a:t>G</a:t>
            </a:r>
            <a:r>
              <a:rPr lang="en-US" altLang="en-US" sz="1800" b="0" dirty="0" smtClean="0">
                <a:solidFill>
                  <a:srgbClr val="FF33CC"/>
                </a:solidFill>
              </a:rPr>
              <a:t>)/ </a:t>
            </a:r>
            <a:r>
              <a:rPr lang="en-US" altLang="en-US" sz="1800" b="0" dirty="0" smtClean="0">
                <a:solidFill>
                  <a:schemeClr val="tx1"/>
                </a:solidFill>
              </a:rPr>
              <a:t>Present CSD and PAR modifications coming from EC and </a:t>
            </a:r>
            <a:r>
              <a:rPr lang="en-US" altLang="en-US" sz="1800" b="0" dirty="0" err="1" smtClean="0">
                <a:solidFill>
                  <a:schemeClr val="tx1"/>
                </a:solidFill>
              </a:rPr>
              <a:t>NesCom</a:t>
            </a:r>
            <a:r>
              <a:rPr lang="en-US" altLang="en-US" sz="1800" b="0" dirty="0" smtClean="0">
                <a:solidFill>
                  <a:schemeClr val="tx1"/>
                </a:solidFill>
              </a:rPr>
              <a:t> approval process.</a:t>
            </a:r>
            <a:r>
              <a:rPr lang="en-US" altLang="en-US" sz="1800" b="0" dirty="0" smtClean="0">
                <a:solidFill>
                  <a:srgbClr val="FF33CC"/>
                </a:solidFill>
              </a:rPr>
              <a:t> TG</a:t>
            </a:r>
            <a:endParaRPr lang="en-US" altLang="en-US" sz="1800" b="0" dirty="0">
              <a:solidFill>
                <a:srgbClr val="FF33CC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1800" b="0" dirty="0" smtClean="0"/>
              <a:t>Approve modified PAR any modification if needed for WG motion </a:t>
            </a:r>
            <a:r>
              <a:rPr lang="en-US" altLang="en-US" sz="1800" b="0" dirty="0">
                <a:solidFill>
                  <a:srgbClr val="FF33CC"/>
                </a:solidFill>
              </a:rPr>
              <a:t>(</a:t>
            </a:r>
            <a:r>
              <a:rPr lang="en-US" altLang="en-US" sz="1800" b="0" dirty="0">
                <a:solidFill>
                  <a:srgbClr val="FF33CC"/>
                </a:solidFill>
              </a:rPr>
              <a:t>S</a:t>
            </a:r>
            <a:r>
              <a:rPr lang="en-US" altLang="en-US" sz="1800" b="0" dirty="0">
                <a:solidFill>
                  <a:srgbClr val="FF33CC"/>
                </a:solidFill>
              </a:rPr>
              <a:t>G)</a:t>
            </a:r>
            <a:r>
              <a:rPr lang="en-US" altLang="en-US" sz="1800" b="0" dirty="0" smtClean="0"/>
              <a:t>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1800" b="0" dirty="0" smtClean="0"/>
              <a:t>Electing recommended TG </a:t>
            </a:r>
            <a:r>
              <a:rPr lang="en-US" altLang="en-US" sz="1800" b="0" dirty="0"/>
              <a:t>officers </a:t>
            </a:r>
            <a:r>
              <a:rPr lang="en-US" altLang="en-US" sz="1800" b="0" dirty="0" smtClean="0"/>
              <a:t>for 802.11 chair </a:t>
            </a:r>
            <a:r>
              <a:rPr lang="en-US" altLang="en-US" sz="1800" b="0" dirty="0" smtClean="0">
                <a:solidFill>
                  <a:srgbClr val="FF33CC"/>
                </a:solidFill>
              </a:rPr>
              <a:t>(TG) </a:t>
            </a:r>
            <a:r>
              <a:rPr lang="en-US" altLang="en-US" sz="1800" b="0" dirty="0" smtClean="0">
                <a:solidFill>
                  <a:schemeClr val="tx1"/>
                </a:solidFill>
              </a:rPr>
              <a:t>approval</a:t>
            </a:r>
            <a:r>
              <a:rPr lang="en-US" altLang="en-US" sz="1800" b="0" dirty="0" smtClean="0"/>
              <a:t>.</a:t>
            </a:r>
            <a:endParaRPr lang="en-US" altLang="en-US" sz="1800" b="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1800" b="0" dirty="0" smtClean="0"/>
              <a:t>Responding to liaison letter from ATIS (</a:t>
            </a:r>
            <a:r>
              <a:rPr lang="en-US" altLang="en-US" sz="1800" b="0" dirty="0" smtClean="0">
                <a:solidFill>
                  <a:srgbClr val="FF33CC"/>
                </a:solidFill>
              </a:rPr>
              <a:t>REG SC joint?)</a:t>
            </a:r>
            <a:endParaRPr lang="en-US" altLang="en-US" sz="1800" b="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1800" b="0" dirty="0" smtClean="0"/>
              <a:t>Presentations </a:t>
            </a:r>
            <a:r>
              <a:rPr lang="en-US" altLang="en-US" sz="1800" b="0" dirty="0"/>
              <a:t>to inform the </a:t>
            </a:r>
            <a:r>
              <a:rPr lang="en-US" altLang="en-US" sz="1800" b="0" dirty="0" smtClean="0">
                <a:solidFill>
                  <a:srgbClr val="FF33CC"/>
                </a:solidFill>
              </a:rPr>
              <a:t>SG/TG</a:t>
            </a:r>
            <a:r>
              <a:rPr lang="en-US" altLang="en-US" sz="1800" b="0" dirty="0" smtClean="0"/>
              <a:t>:</a:t>
            </a:r>
            <a:endParaRPr lang="en-US" altLang="en-US" sz="1800" b="0" dirty="0"/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600" dirty="0"/>
              <a:t>Continued development of the use case documents.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600" dirty="0"/>
              <a:t>Problems statements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600" dirty="0"/>
              <a:t>Channel models 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600" dirty="0"/>
              <a:t>Review TG process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1800" b="0" dirty="0" smtClean="0"/>
              <a:t>Schedule </a:t>
            </a:r>
            <a:r>
              <a:rPr lang="en-US" altLang="en-US" sz="1800" b="0" dirty="0"/>
              <a:t>teleconference times as needed</a:t>
            </a:r>
            <a:r>
              <a:rPr lang="en-US" altLang="en-US" sz="1800" b="0" dirty="0" smtClean="0"/>
              <a:t>.</a:t>
            </a:r>
            <a:endParaRPr lang="en-US" alt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43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Submission List for the </a:t>
            </a:r>
            <a:r>
              <a:rPr lang="en-US" altLang="en-US" dirty="0" smtClean="0">
                <a:solidFill>
                  <a:schemeClr val="tx2"/>
                </a:solidFill>
              </a:rPr>
              <a:t>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023734"/>
              </p:ext>
            </p:extLst>
          </p:nvPr>
        </p:nvGraphicFramePr>
        <p:xfrm>
          <a:off x="395536" y="1724994"/>
          <a:ext cx="8458200" cy="46458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776"/>
                <a:gridCol w="1645024"/>
                <a:gridCol w="3076872"/>
                <a:gridCol w="2409528"/>
              </a:tblGrid>
              <a:tr h="3327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Document No.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Presenter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Topic</a:t>
                      </a:r>
                      <a:endParaRPr lang="en-US" sz="1400" dirty="0"/>
                    </a:p>
                  </a:txBody>
                  <a:tcPr marR="36000" marT="45712" marB="45712"/>
                </a:tc>
              </a:tr>
              <a:tr h="33273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11-15/1003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Jonathan Segev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</a:t>
                      </a:r>
                      <a:r>
                        <a:rPr lang="en-US" sz="1400" dirty="0" smtClean="0"/>
                        <a:t>Sep. 2015 </a:t>
                      </a:r>
                      <a:r>
                        <a:rPr lang="en-US" sz="1400" dirty="0" smtClean="0"/>
                        <a:t>Agenda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Agenda</a:t>
                      </a:r>
                      <a:r>
                        <a:rPr lang="en-US" sz="1400" baseline="0" dirty="0" smtClean="0"/>
                        <a:t> Deck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65008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11-15/992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Jonathan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Segev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Liaison from ATIS on Emergency Location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response to liaison letter.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65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11-15-388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Santosh Pandey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Use Case Template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 case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152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</a:tr>
              <a:tr h="152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876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41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sz="3200" dirty="0" smtClean="0"/>
              <a:t>Meeting </a:t>
            </a:r>
            <a:r>
              <a:rPr lang="en-US" altLang="en-US" sz="3200" dirty="0"/>
              <a:t>Slot #1</a:t>
            </a:r>
            <a:endParaRPr lang="en-US" alt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5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Meeting Slot # 1 </a:t>
            </a:r>
            <a:r>
              <a:rPr lang="en-US" altLang="en-US" dirty="0" smtClean="0">
                <a:solidFill>
                  <a:schemeClr val="tx2"/>
                </a:solidFill>
              </a:rPr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56112"/>
          </a:xfrm>
        </p:spPr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/>
              <a:t>Call Meeting to Order (1min)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/>
              <a:t>Patent Policy and Logistics (5min)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/>
              <a:t>Call for Submission </a:t>
            </a:r>
            <a:r>
              <a:rPr lang="en-US" altLang="en-US" sz="2000" b="0" dirty="0" smtClean="0"/>
              <a:t>(0min</a:t>
            </a:r>
            <a:r>
              <a:rPr lang="en-US" altLang="en-US" sz="2000" b="0" dirty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/>
              <a:t>Agenda Setting (4min</a:t>
            </a:r>
            <a:r>
              <a:rPr lang="en-US" altLang="en-US" sz="2000" b="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 smtClean="0"/>
              <a:t>Approval of previous meeting minutes (3min)</a:t>
            </a:r>
            <a:endParaRPr lang="en-US" altLang="en-US" sz="2000" b="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/>
              <a:t>Report and resolve any feedback on PAR from </a:t>
            </a:r>
            <a:r>
              <a:rPr lang="en-US" altLang="en-US" sz="2000" b="0" dirty="0" err="1"/>
              <a:t>NesCom</a:t>
            </a:r>
            <a:r>
              <a:rPr lang="en-US" altLang="en-US" sz="2000" b="0" dirty="0"/>
              <a:t> approval process </a:t>
            </a:r>
            <a:r>
              <a:rPr lang="en-US" altLang="en-US" sz="2000" b="0" dirty="0">
                <a:solidFill>
                  <a:srgbClr val="FF33CC"/>
                </a:solidFill>
              </a:rPr>
              <a:t>(SG</a:t>
            </a:r>
            <a:r>
              <a:rPr lang="en-US" altLang="en-US" sz="2000" b="0" dirty="0" smtClean="0">
                <a:solidFill>
                  <a:srgbClr val="FF33CC"/>
                </a:solidFill>
              </a:rPr>
              <a:t>) 1hr TBD</a:t>
            </a:r>
            <a:endParaRPr lang="en-US" altLang="en-US" sz="2000" b="0" dirty="0">
              <a:solidFill>
                <a:srgbClr val="FF33CC"/>
              </a:solidFill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 smtClean="0"/>
              <a:t>Task Group </a:t>
            </a:r>
            <a:r>
              <a:rPr lang="en-US" altLang="en-US" sz="2000" b="0" dirty="0"/>
              <a:t>Officers nominees presentation (10min</a:t>
            </a:r>
            <a:r>
              <a:rPr lang="en-US" altLang="en-US" sz="2000" b="0" dirty="0" smtClean="0"/>
              <a:t>) </a:t>
            </a:r>
            <a:r>
              <a:rPr lang="en-US" altLang="en-US" sz="2000" b="0" dirty="0" smtClean="0">
                <a:solidFill>
                  <a:srgbClr val="FF33CC"/>
                </a:solidFill>
              </a:rPr>
              <a:t>(TG</a:t>
            </a:r>
            <a:r>
              <a:rPr lang="en-US" altLang="en-US" sz="2000" b="0" dirty="0">
                <a:solidFill>
                  <a:srgbClr val="FF33CC"/>
                </a:solidFill>
              </a:rPr>
              <a:t>)</a:t>
            </a:r>
            <a:endParaRPr lang="en-US" altLang="en-US" sz="2000" b="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 smtClean="0"/>
              <a:t>Review updated use case document (30min)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 smtClean="0"/>
              <a:t>Review and respond to liaison letter form ATIS (</a:t>
            </a:r>
            <a:r>
              <a:rPr lang="en-US" altLang="en-US" sz="2000" b="0" dirty="0" smtClean="0">
                <a:solidFill>
                  <a:srgbClr val="FF33CC"/>
                </a:solidFill>
              </a:rPr>
              <a:t>45min/ATP</a:t>
            </a:r>
            <a:r>
              <a:rPr lang="en-US" altLang="en-US" sz="2000" b="0" dirty="0" smtClean="0"/>
              <a:t>)</a:t>
            </a:r>
            <a:endParaRPr lang="en-US" altLang="en-US" sz="2000" b="0" dirty="0" smtClean="0">
              <a:solidFill>
                <a:srgbClr val="FF33CC"/>
              </a:solidFill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 smtClean="0"/>
              <a:t>Recess</a:t>
            </a:r>
            <a:endParaRPr lang="en-US" altLang="en-US" sz="18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1800" dirty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72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Submission order – Slot </a:t>
            </a:r>
            <a:r>
              <a:rPr lang="en-US" altLang="en-US" dirty="0" smtClean="0">
                <a:solidFill>
                  <a:schemeClr val="tx2"/>
                </a:solidFill>
              </a:rPr>
              <a:t>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9695"/>
              </p:ext>
            </p:extLst>
          </p:nvPr>
        </p:nvGraphicFramePr>
        <p:xfrm>
          <a:off x="656785" y="2420888"/>
          <a:ext cx="7772404" cy="31646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2124576"/>
                <a:gridCol w="2667000"/>
                <a:gridCol w="1600204"/>
              </a:tblGrid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11-15/1003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Next Gen.</a:t>
                      </a:r>
                      <a:r>
                        <a:rPr lang="en-US" sz="1500" baseline="0" dirty="0" smtClean="0"/>
                        <a:t> Positioning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40148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11-15/992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Jonathan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Segev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Liaison from ATIS on Emergency Location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response to liaison letter.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11-15-388</a:t>
                      </a: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Santosh Pandey</a:t>
                      </a: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Use Case Template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 case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24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of previous meeting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July meeting </a:t>
            </a:r>
            <a:r>
              <a:rPr lang="en-US" dirty="0"/>
              <a:t>minutes </a:t>
            </a:r>
            <a:r>
              <a:rPr lang="en-US" altLang="en-US" b="0" dirty="0"/>
              <a:t>(</a:t>
            </a:r>
            <a:r>
              <a:rPr lang="en-US" altLang="en-US" b="0" dirty="0">
                <a:hlinkClick r:id="rId2"/>
              </a:rPr>
              <a:t>11-15/970r1 </a:t>
            </a:r>
            <a:r>
              <a:rPr lang="en-US" altLang="en-US" b="0" dirty="0" smtClean="0"/>
              <a:t>) </a:t>
            </a:r>
            <a:r>
              <a:rPr lang="en-US" altLang="en-US" dirty="0" smtClean="0"/>
              <a:t>dated July 28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.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Motion:</a:t>
            </a:r>
          </a:p>
          <a:p>
            <a:pPr marL="0" indent="0">
              <a:buNone/>
            </a:pPr>
            <a:r>
              <a:rPr lang="en-US" altLang="en-US" dirty="0"/>
              <a:t>We approve document </a:t>
            </a:r>
            <a:r>
              <a:rPr lang="en-US" altLang="en-US" dirty="0" smtClean="0"/>
              <a:t>11-15/970r1 </a:t>
            </a:r>
            <a:r>
              <a:rPr lang="en-US" altLang="en-US" dirty="0"/>
              <a:t>as our meeting minutes for the </a:t>
            </a:r>
            <a:r>
              <a:rPr lang="en-US" altLang="en-US" dirty="0" smtClean="0"/>
              <a:t>Waikoloa meeting.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Move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Y: 	</a:t>
            </a:r>
            <a:r>
              <a:rPr lang="en-US" altLang="en-US" dirty="0" smtClean="0"/>
              <a:t>	N</a:t>
            </a:r>
            <a:r>
              <a:rPr lang="en-US" altLang="en-US" dirty="0"/>
              <a:t>: 	</a:t>
            </a:r>
            <a:r>
              <a:rPr lang="en-US" altLang="en-US" dirty="0" smtClean="0"/>
              <a:t>	A</a:t>
            </a:r>
            <a:r>
              <a:rPr lang="en-US" altLang="en-US" dirty="0"/>
              <a:t>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45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remainder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36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8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791849"/>
            <a:ext cx="7770813" cy="1773055"/>
          </a:xfrm>
        </p:spPr>
        <p:txBody>
          <a:bodyPr/>
          <a:lstStyle/>
          <a:p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0813" cy="295344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dirty="0" smtClean="0">
                <a:cs typeface="Times New Roman" panose="02020603050405020304" pitchFamily="18" charset="0"/>
              </a:rPr>
              <a:t>Bangkok	, Thailand</a:t>
            </a:r>
            <a:endParaRPr lang="en-US" altLang="en-US" sz="3600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dirty="0" smtClean="0">
                <a:cs typeface="Times New Roman" panose="02020603050405020304" pitchFamily="18" charset="0"/>
              </a:rPr>
              <a:t>Sep. 13</a:t>
            </a:r>
            <a:r>
              <a:rPr lang="en-US" altLang="en-US" sz="3600" baseline="30000" dirty="0" smtClean="0">
                <a:cs typeface="Times New Roman" panose="02020603050405020304" pitchFamily="18" charset="0"/>
              </a:rPr>
              <a:t>th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-18</a:t>
            </a:r>
            <a:r>
              <a:rPr lang="en-US" altLang="en-US" sz="3600" baseline="30000" dirty="0" smtClean="0">
                <a:cs typeface="Times New Roman" panose="02020603050405020304" pitchFamily="18" charset="0"/>
              </a:rPr>
              <a:t>th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 </a:t>
            </a:r>
            <a:r>
              <a:rPr lang="en-US" altLang="en-US" sz="3600" dirty="0">
                <a:cs typeface="Times New Roman" panose="02020603050405020304" pitchFamily="18" charset="0"/>
              </a:rPr>
              <a:t>, 2015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Chair: </a:t>
            </a:r>
            <a:r>
              <a:rPr lang="en-US" altLang="en-US" b="0" dirty="0">
                <a:cs typeface="Times New Roman" panose="02020603050405020304" pitchFamily="18" charset="0"/>
              </a:rPr>
              <a:t>Jonathan Segev (</a:t>
            </a:r>
            <a:r>
              <a:rPr lang="en-US" altLang="en-US" sz="1800" b="0" dirty="0">
                <a:cs typeface="Times New Roman" panose="02020603050405020304" pitchFamily="18" charset="0"/>
              </a:rPr>
              <a:t>Intel</a:t>
            </a:r>
            <a:r>
              <a:rPr lang="en-US" altLang="en-US" b="0" dirty="0"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Secretary</a:t>
            </a:r>
            <a:r>
              <a:rPr lang="en-US" altLang="en-US" b="0" dirty="0">
                <a:cs typeface="Times New Roman" panose="02020603050405020304" pitchFamily="18" charset="0"/>
              </a:rPr>
              <a:t>: James Wang (stand in) (</a:t>
            </a:r>
            <a:r>
              <a:rPr lang="en-US" altLang="en-US" sz="1800" b="0" dirty="0" err="1">
                <a:cs typeface="Times New Roman" panose="02020603050405020304" pitchFamily="18" charset="0"/>
              </a:rPr>
              <a:t>MediaTek</a:t>
            </a:r>
            <a:r>
              <a:rPr lang="en-US" altLang="en-US" b="0" dirty="0">
                <a:cs typeface="Times New Roman" panose="02020603050405020304" pitchFamily="18" charset="0"/>
              </a:rPr>
              <a:t>)</a:t>
            </a:r>
            <a:endParaRPr lang="en-US" altLang="en-US" sz="1400" b="0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64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sz="3200" dirty="0" smtClean="0"/>
              <a:t>Meeting </a:t>
            </a:r>
            <a:r>
              <a:rPr lang="en-US" altLang="en-US" sz="3200" dirty="0"/>
              <a:t>Slot </a:t>
            </a:r>
            <a:r>
              <a:rPr lang="en-US" altLang="en-US" sz="3200" dirty="0" smtClean="0"/>
              <a:t>#2</a:t>
            </a:r>
            <a:endParaRPr lang="en-US" alt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27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Meeting Slot # </a:t>
            </a:r>
            <a:r>
              <a:rPr lang="en-US" altLang="en-US" dirty="0" smtClean="0">
                <a:solidFill>
                  <a:schemeClr val="tx2"/>
                </a:solidFill>
              </a:rPr>
              <a:t>2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56112"/>
          </a:xfrm>
        </p:spPr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/>
              <a:t>Call Meeting to Order (1min)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/>
              <a:t>Patent Policy and Logistics (5min)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 smtClean="0"/>
              <a:t>Agenda </a:t>
            </a:r>
            <a:r>
              <a:rPr lang="en-US" altLang="en-US" sz="2000" b="0" dirty="0"/>
              <a:t>Setting </a:t>
            </a:r>
            <a:r>
              <a:rPr lang="en-US" altLang="en-US" sz="2000" b="0" dirty="0" smtClean="0"/>
              <a:t>(4min)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/>
              <a:t>Electing recommended TG officers for 802.11 chair </a:t>
            </a:r>
            <a:r>
              <a:rPr lang="en-US" altLang="en-US" sz="2000" b="0" dirty="0">
                <a:solidFill>
                  <a:srgbClr val="FF33CC"/>
                </a:solidFill>
              </a:rPr>
              <a:t>(TG) </a:t>
            </a:r>
            <a:r>
              <a:rPr lang="en-US" altLang="en-US" sz="2000" b="0" dirty="0" smtClean="0">
                <a:solidFill>
                  <a:schemeClr val="tx1"/>
                </a:solidFill>
              </a:rPr>
              <a:t>approval</a:t>
            </a:r>
            <a:endParaRPr lang="en-US" altLang="en-US" sz="2000" b="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b="0" dirty="0" smtClean="0"/>
              <a:t>Continue review and respond to liaison letter form ATIS (</a:t>
            </a:r>
            <a:r>
              <a:rPr lang="en-US" altLang="en-US" sz="2000" b="0" dirty="0" smtClean="0">
                <a:solidFill>
                  <a:srgbClr val="FF33CC"/>
                </a:solidFill>
              </a:rPr>
              <a:t>45min/ATP</a:t>
            </a:r>
            <a:r>
              <a:rPr lang="en-US" altLang="en-US" sz="2000" b="0" dirty="0" smtClean="0"/>
              <a:t>)</a:t>
            </a:r>
            <a:endParaRPr lang="en-US" altLang="en-US" sz="2000" b="0" dirty="0" smtClean="0">
              <a:solidFill>
                <a:srgbClr val="FF33CC"/>
              </a:solidFill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000" b="0" dirty="0" smtClean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1800" dirty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22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Submission order – Slot </a:t>
            </a:r>
            <a:r>
              <a:rPr lang="en-US" altLang="en-US" dirty="0" smtClean="0">
                <a:solidFill>
                  <a:schemeClr val="tx2"/>
                </a:solidFill>
              </a:rPr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630204"/>
              </p:ext>
            </p:extLst>
          </p:nvPr>
        </p:nvGraphicFramePr>
        <p:xfrm>
          <a:off x="656785" y="2420888"/>
          <a:ext cx="7772404" cy="31646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2124576"/>
                <a:gridCol w="2667000"/>
                <a:gridCol w="1600204"/>
              </a:tblGrid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11-15/1003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Next Gen.</a:t>
                      </a:r>
                      <a:r>
                        <a:rPr lang="en-US" sz="1500" baseline="0" dirty="0" smtClean="0"/>
                        <a:t> Positioning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40148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11-15/992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Jonathan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Segev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Liaison from ATIS on Emergency Location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response to liaison letter.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3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Task Group Timeline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062633"/>
              </p:ext>
            </p:extLst>
          </p:nvPr>
        </p:nvGraphicFramePr>
        <p:xfrm>
          <a:off x="696912" y="1844824"/>
          <a:ext cx="8077200" cy="4259562"/>
        </p:xfrm>
        <a:graphic>
          <a:graphicData uri="http://schemas.openxmlformats.org/drawingml/2006/table">
            <a:tbl>
              <a:tblPr/>
              <a:tblGrid>
                <a:gridCol w="2375647"/>
                <a:gridCol w="5701553"/>
              </a:tblGrid>
              <a:tr h="3173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Year/quarter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81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TBD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TBD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7031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911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911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173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173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7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Goals for </a:t>
            </a:r>
            <a:r>
              <a:rPr lang="en-US" altLang="en-US" dirty="0" smtClean="0">
                <a:solidFill>
                  <a:schemeClr val="tx2"/>
                </a:solidFill>
              </a:rPr>
              <a:t>the Nov. meeting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dirty="0" smtClean="0"/>
              <a:t>Continue with technical presentations.</a:t>
            </a:r>
          </a:p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dirty="0" smtClean="0"/>
              <a:t>TG approval for use case document.</a:t>
            </a:r>
          </a:p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dirty="0" smtClean="0"/>
              <a:t>Review of frame work document process.</a:t>
            </a:r>
          </a:p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dirty="0" smtClean="0"/>
              <a:t>Initial frame work document development. </a:t>
            </a:r>
            <a:endParaRPr lang="en-US" alt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12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 - </a:t>
            </a:r>
            <a:r>
              <a:rPr lang="en-US" altLang="en-US" dirty="0" smtClean="0">
                <a:solidFill>
                  <a:schemeClr val="tx2"/>
                </a:solidFill>
              </a:rPr>
              <a:t>TBD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Sep. 2</a:t>
            </a:r>
            <a:r>
              <a:rPr lang="en-US" altLang="en-US" sz="2800" baseline="30000" dirty="0"/>
              <a:t>nd</a:t>
            </a:r>
            <a:r>
              <a:rPr lang="en-US" altLang="en-US" sz="2800" dirty="0"/>
              <a:t> 10:00 ET for 1hr.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Do we need anymore calls?</a:t>
            </a:r>
          </a:p>
          <a:p>
            <a:pPr marL="0" indent="0">
              <a:spcBef>
                <a:spcPct val="20000"/>
              </a:spcBef>
            </a:pPr>
            <a:endParaRPr lang="en-US" altLang="en-US" dirty="0"/>
          </a:p>
          <a:p>
            <a:pPr marL="0" indent="0">
              <a:spcBef>
                <a:spcPct val="20000"/>
              </a:spcBef>
            </a:pPr>
            <a:r>
              <a:rPr lang="en-US" altLang="en-US" dirty="0" err="1"/>
              <a:t>Strawpoll</a:t>
            </a:r>
            <a:r>
              <a:rPr lang="en-US" altLang="en-US" dirty="0"/>
              <a:t>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dirty="0"/>
              <a:t>We agree to the conference call schedule depicted above.</a:t>
            </a:r>
          </a:p>
          <a:p>
            <a:pPr marL="0" indent="0">
              <a:spcBef>
                <a:spcPct val="20000"/>
              </a:spcBef>
            </a:pPr>
            <a:r>
              <a:rPr lang="en-US" altLang="en-US" dirty="0"/>
              <a:t>Y: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dirty="0"/>
              <a:t>N: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dirty="0"/>
              <a:t>A:</a:t>
            </a:r>
          </a:p>
          <a:p>
            <a:pPr marL="0" indent="0">
              <a:spcBef>
                <a:spcPct val="20000"/>
              </a:spcBef>
            </a:pPr>
            <a:endParaRPr lang="en-US" altLang="en-US" dirty="0"/>
          </a:p>
          <a:p>
            <a:pPr marL="0" indent="0">
              <a:spcBef>
                <a:spcPct val="20000"/>
              </a:spcBef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34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</a:t>
            </a:r>
            <a:r>
              <a:rPr lang="en-US" altLang="en-US" dirty="0" smtClean="0">
                <a:solidFill>
                  <a:schemeClr val="tx2"/>
                </a:solidFill>
              </a:rPr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Sep. 2nd 10:00 ET for </a:t>
            </a:r>
            <a:r>
              <a:rPr lang="en-US" dirty="0" smtClean="0"/>
              <a:t>1hr</a:t>
            </a:r>
            <a:r>
              <a:rPr lang="en-US" dirty="0"/>
              <a:t> </a:t>
            </a:r>
            <a:r>
              <a:rPr lang="en-US" dirty="0" smtClean="0"/>
              <a:t>- do </a:t>
            </a:r>
            <a:r>
              <a:rPr lang="en-US" dirty="0"/>
              <a:t>we need anymore calls?</a:t>
            </a:r>
          </a:p>
          <a:p>
            <a:endParaRPr lang="en-US" dirty="0" smtClean="0"/>
          </a:p>
          <a:p>
            <a:r>
              <a:rPr lang="en-US" dirty="0" smtClean="0"/>
              <a:t>Motion</a:t>
            </a:r>
            <a:r>
              <a:rPr lang="en-US" dirty="0"/>
              <a:t>:</a:t>
            </a:r>
          </a:p>
          <a:p>
            <a:r>
              <a:rPr lang="en-US" dirty="0"/>
              <a:t>We agree to the conference call schedule depicted above.</a:t>
            </a:r>
          </a:p>
          <a:p>
            <a:endParaRPr lang="en-US" dirty="0"/>
          </a:p>
          <a:p>
            <a:r>
              <a:rPr lang="en-US" dirty="0"/>
              <a:t>Move:</a:t>
            </a:r>
          </a:p>
          <a:p>
            <a:r>
              <a:rPr lang="en-US" dirty="0"/>
              <a:t>2nd:</a:t>
            </a:r>
          </a:p>
          <a:p>
            <a:endParaRPr lang="en-US" dirty="0"/>
          </a:p>
          <a:p>
            <a:r>
              <a:rPr lang="en-US" dirty="0"/>
              <a:t>Results: Y:	N:	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56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Remainder to do attendance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61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98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74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presentation contains the IEEE 802.11 NGP (</a:t>
            </a:r>
            <a:r>
              <a:rPr lang="en-US" altLang="en-US" dirty="0" smtClean="0"/>
              <a:t>Next Generation </a:t>
            </a:r>
            <a:r>
              <a:rPr lang="en-US" altLang="en-US" dirty="0"/>
              <a:t>Positioning) Study Group agenda for the </a:t>
            </a:r>
            <a:r>
              <a:rPr lang="en-US" altLang="en-US" dirty="0" smtClean="0"/>
              <a:t>Sep. meeting.</a:t>
            </a:r>
            <a:endParaRPr lang="en-US" altLang="en-US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Sep.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4000" b="0" dirty="0" smtClean="0"/>
          </a:p>
          <a:p>
            <a:pPr algn="ctr"/>
            <a:r>
              <a:rPr lang="en-US" sz="5400" b="0" dirty="0" smtClean="0"/>
              <a:t>Backup</a:t>
            </a:r>
            <a:endParaRPr lang="en-US" sz="5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2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Sep.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0" y="1219199"/>
          <a:ext cx="914400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3" y="332601"/>
            <a:ext cx="1025922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63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Study Group Timeline - </a:t>
            </a:r>
            <a:r>
              <a:rPr lang="en-US" altLang="en-US" dirty="0" smtClean="0">
                <a:solidFill>
                  <a:schemeClr val="tx2"/>
                </a:solidFill>
              </a:rPr>
              <a:t>modified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207526"/>
              </p:ext>
            </p:extLst>
          </p:nvPr>
        </p:nvGraphicFramePr>
        <p:xfrm>
          <a:off x="696912" y="1844824"/>
          <a:ext cx="8077200" cy="4354721"/>
        </p:xfrm>
        <a:graphic>
          <a:graphicData uri="http://schemas.openxmlformats.org/drawingml/2006/table">
            <a:tbl>
              <a:tblPr/>
              <a:tblGrid>
                <a:gridCol w="2375647"/>
                <a:gridCol w="5701553"/>
              </a:tblGrid>
              <a:tr h="3173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81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cases, usage models.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7031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911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SG 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Group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PAR circulated amongst other WGs.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911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Resolve EC feedback on PAR and CSD.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Committee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173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Approval on PAR and CSD </a:t>
                      </a: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(July 24/Sep. 4th submittal deadline)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173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Nov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. Sep. 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(actual)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04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Motions and </a:t>
            </a:r>
            <a:r>
              <a:rPr lang="en-US" dirty="0" err="1" smtClean="0"/>
              <a:t>strawpolls</a:t>
            </a:r>
            <a:r>
              <a:rPr lang="en-US" dirty="0" smtClean="0"/>
              <a:t> as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Motion/</a:t>
            </a:r>
            <a:r>
              <a:rPr lang="en-US" altLang="en-US" dirty="0" err="1" smtClean="0"/>
              <a:t>strawpoll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use cases depicted by slides x y z of submission </a:t>
            </a:r>
            <a:r>
              <a:rPr lang="en-US" altLang="en-US" dirty="0" err="1" smtClean="0"/>
              <a:t>abc</a:t>
            </a:r>
            <a:r>
              <a:rPr lang="en-US" altLang="en-US" dirty="0" smtClean="0"/>
              <a:t> to the use case working draft document.</a:t>
            </a:r>
          </a:p>
          <a:p>
            <a:pPr marL="0" indent="0">
              <a:buNone/>
            </a:pPr>
            <a:r>
              <a:rPr lang="en-US" altLang="en-US" dirty="0" smtClean="0"/>
              <a:t>Move: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	N: 	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3" y="332601"/>
            <a:ext cx="1025922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5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Strawpoll#1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We support the addition of use cases depicted by slides </a:t>
            </a:r>
            <a:r>
              <a:rPr lang="en-US" altLang="en-US" dirty="0" err="1" smtClean="0"/>
              <a:t>a,b,c</a:t>
            </a:r>
            <a:r>
              <a:rPr lang="en-US" altLang="en-US" dirty="0" smtClean="0"/>
              <a:t> of submission 11-15/</a:t>
            </a:r>
            <a:r>
              <a:rPr lang="en-US" altLang="en-US" dirty="0" err="1" smtClean="0"/>
              <a:t>XYZrN</a:t>
            </a:r>
            <a:r>
              <a:rPr lang="en-US" altLang="en-US" dirty="0" smtClean="0"/>
              <a:t> to the use case working draft document.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Y: 	 	N: 		A: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3" y="332601"/>
            <a:ext cx="1025922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6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Motions on submission xxx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</a:t>
            </a:r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use cases depicted by slides </a:t>
            </a:r>
            <a:r>
              <a:rPr lang="en-US" altLang="en-US" dirty="0" err="1" smtClean="0"/>
              <a:t>a,b</a:t>
            </a:r>
            <a:r>
              <a:rPr lang="en-US" altLang="en-US" dirty="0" smtClean="0"/>
              <a:t> of submission 11-15/</a:t>
            </a:r>
            <a:r>
              <a:rPr lang="en-US" altLang="en-US" dirty="0" err="1" smtClean="0"/>
              <a:t>XYZrN</a:t>
            </a:r>
            <a:r>
              <a:rPr lang="en-US" altLang="en-US" dirty="0" smtClean="0"/>
              <a:t> to the use case working draft document.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Move: 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</a:t>
            </a:r>
          </a:p>
          <a:p>
            <a:pPr marL="0" indent="0">
              <a:buNone/>
            </a:pPr>
            <a:r>
              <a:rPr lang="en-US" altLang="en-US" dirty="0" smtClean="0"/>
              <a:t>Y: 	 	N: 		A: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3" y="332601"/>
            <a:ext cx="1025922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7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Strawpoll#1 submission 634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We support the addition of use cases depicted by slides </a:t>
            </a:r>
            <a:r>
              <a:rPr lang="en-US" altLang="en-US" dirty="0" err="1" smtClean="0"/>
              <a:t>a,b,c</a:t>
            </a:r>
            <a:r>
              <a:rPr lang="en-US" altLang="en-US" dirty="0" smtClean="0"/>
              <a:t> of submission 11-15/</a:t>
            </a:r>
            <a:r>
              <a:rPr lang="en-US" altLang="en-US" dirty="0" err="1" smtClean="0"/>
              <a:t>XYZrN</a:t>
            </a:r>
            <a:r>
              <a:rPr lang="en-US" altLang="en-US" dirty="0" smtClean="0"/>
              <a:t> to the use case working draft document.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Y: 	 	N: 		A: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3" y="332601"/>
            <a:ext cx="1025922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802.11 Template Instructions 1/4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To properly identify your PowerPoint presentation as an IEEE 802.11 Submission there are </a:t>
            </a:r>
            <a:r>
              <a:rPr lang="en-US" u="sng" dirty="0"/>
              <a:t>7 steps</a:t>
            </a:r>
            <a:r>
              <a:rPr lang="en-US" dirty="0"/>
              <a:t> that you must complete, and </a:t>
            </a:r>
            <a:r>
              <a:rPr lang="en-US" u="sng" dirty="0"/>
              <a:t>12 data fields</a:t>
            </a:r>
            <a:r>
              <a:rPr lang="en-US" dirty="0"/>
              <a:t> that you must fill in.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Step 1. Obtain a document number (has the form </a:t>
            </a:r>
            <a:r>
              <a:rPr lang="en-US" dirty="0" err="1"/>
              <a:t>yy</a:t>
            </a:r>
            <a:r>
              <a:rPr lang="en-US" dirty="0"/>
              <a:t>/</a:t>
            </a:r>
            <a:r>
              <a:rPr lang="en-US" dirty="0" err="1"/>
              <a:t>xxxx</a:t>
            </a:r>
            <a:r>
              <a:rPr lang="en-US" dirty="0"/>
              <a:t>).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Step 2. Title slide: Fill in the presentation subject title text, the full date (in ISO 8601 format of YYYY-MM-DD), and the complete author(s) details (a total of 3 data fields).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Step 3. Abstract slide: Fill in the abstract text</a:t>
            </a:r>
            <a:r>
              <a:rPr lang="en-US" dirty="0" smtClean="0"/>
              <a:t>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Step 4. Press “Office” button, Prepare / Properties.  </a:t>
            </a:r>
            <a:r>
              <a:rPr lang="en-US" dirty="0" smtClean="0"/>
              <a:t>Fill </a:t>
            </a:r>
            <a:r>
              <a:rPr lang="en-US" dirty="0"/>
              <a:t>in the 2 data fields: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Author field = first author's </a:t>
            </a:r>
            <a:r>
              <a:rPr lang="en-US" dirty="0" smtClean="0"/>
              <a:t>name</a:t>
            </a:r>
            <a:endParaRPr lang="en-US" dirty="0"/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Title field = Title of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Sep.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802.11 Template Instructions 2/4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42910" y="1571612"/>
            <a:ext cx="7772400" cy="4929222"/>
          </a:xfrm>
          <a:ln/>
        </p:spPr>
        <p:txBody>
          <a:bodyPr/>
          <a:lstStyle/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Step 5. Menu select View, Master, Slide </a:t>
            </a:r>
            <a:r>
              <a:rPr lang="en-GB" dirty="0" smtClean="0"/>
              <a:t>Master, select the top master page (theme slide master).  </a:t>
            </a:r>
            <a:r>
              <a:rPr lang="en-GB" dirty="0"/>
              <a:t>Place the document designator in the right hand side of the header.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Document designator example "doc.: IEEE 802.11-04/9876r0"      , or 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                                                  "doc.: IEEE 802.11-04/9876r2"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Step 6. Menu select </a:t>
            </a:r>
            <a:r>
              <a:rPr lang="en-GB" dirty="0" smtClean="0"/>
              <a:t>Insert, </a:t>
            </a:r>
            <a:r>
              <a:rPr lang="en-GB" dirty="0"/>
              <a:t>Header and Footer (5 data fields):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Slide tab:</a:t>
            </a:r>
          </a:p>
          <a:p>
            <a:pPr marL="1427163" lvl="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Date &amp; Time, Fixed </a:t>
            </a:r>
            <a:r>
              <a:rPr lang="en-GB" dirty="0"/>
              <a:t>=  venue date (as </a:t>
            </a:r>
            <a:r>
              <a:rPr lang="en-GB" dirty="0" smtClean="0"/>
              <a:t>Sep. 2015, </a:t>
            </a:r>
            <a:r>
              <a:rPr lang="en-GB" dirty="0"/>
              <a:t>e.g. January 2005)</a:t>
            </a:r>
          </a:p>
          <a:p>
            <a:pPr marL="1427163" lvl="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Footer = first author, company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Notes tab:</a:t>
            </a:r>
          </a:p>
          <a:p>
            <a:pPr marL="1427163" lvl="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Data and time, Fixed = venue date (as </a:t>
            </a:r>
            <a:r>
              <a:rPr lang="en-GB" dirty="0" smtClean="0"/>
              <a:t>Sep. 2015, </a:t>
            </a:r>
            <a:r>
              <a:rPr lang="en-GB" dirty="0"/>
              <a:t>e.g. January 2005)</a:t>
            </a:r>
          </a:p>
          <a:p>
            <a:pPr marL="1427163" lvl="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Header = document designator (e.g. “doc.: IEEE 802.11-04/9876r0”)</a:t>
            </a:r>
          </a:p>
          <a:p>
            <a:pPr marL="1427163" lvl="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Footer = first author, company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Click "Apply to all".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Step 7. Delete the four template instruction slides.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39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Sep.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Attendance, Voting &amp; Document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000" b="0" dirty="0"/>
              <a:t>Make sure your badges are correct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000" b="0" dirty="0" smtClean="0"/>
              <a:t>Please </a:t>
            </a:r>
            <a:r>
              <a:rPr lang="en-US" altLang="en-US" sz="2000" b="0" dirty="0"/>
              <a:t>announce your affiliation when you first address the group during a meeting slot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000" b="0" dirty="0" smtClean="0"/>
              <a:t>If </a:t>
            </a:r>
            <a:r>
              <a:rPr lang="en-US" altLang="en-US" sz="2000" b="0" dirty="0"/>
              <a:t>you plan to make a submission be sure it does not contain company logos or advertising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000" b="0" dirty="0" smtClean="0"/>
              <a:t>Questions </a:t>
            </a:r>
            <a:r>
              <a:rPr lang="en-US" altLang="en-US" sz="2000" b="0" dirty="0"/>
              <a:t>on Voting status, Ballot pool, Access to Reflector, Documentation,  </a:t>
            </a:r>
            <a:r>
              <a:rPr lang="en-US" altLang="en-US" sz="2000" b="0" dirty="0" smtClean="0"/>
              <a:t>member’</a:t>
            </a:r>
            <a:r>
              <a:rPr lang="en-US" altLang="ja-JP" sz="2000" b="0" dirty="0" smtClean="0"/>
              <a:t>s </a:t>
            </a:r>
            <a:r>
              <a:rPr lang="en-US" altLang="ja-JP" sz="2000" b="0" dirty="0"/>
              <a:t>area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dirty="0"/>
              <a:t>see Jon Rosdahl – Jon.Rosdahl@csr.com</a:t>
            </a:r>
            <a:endParaRPr lang="en-US" altLang="en-US" sz="18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000" b="0" dirty="0" smtClean="0"/>
              <a:t>Cell </a:t>
            </a:r>
            <a:r>
              <a:rPr lang="en-US" altLang="en-US" sz="2000" b="0" dirty="0"/>
              <a:t>Phones Silent or </a:t>
            </a:r>
            <a:r>
              <a:rPr lang="en-US" altLang="en-US" sz="2000" b="0" dirty="0" smtClean="0"/>
              <a:t>Off</a:t>
            </a:r>
            <a:endParaRPr lang="en-US" altLang="en-US" sz="18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83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802.11 Template Instructions 3/4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u="sng"/>
              <a:t>PowerPoint Submission Preparation Summary: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Things to do:	7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Fields to fill in:	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Sep.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 Template Instructions 4/4</a:t>
            </a:r>
            <a:br>
              <a:rPr lang="en-GB" dirty="0"/>
            </a:br>
            <a:r>
              <a:rPr lang="en-GB" dirty="0"/>
              <a:t>Recommendations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32288"/>
          </a:xfrm>
          <a:ln/>
        </p:spPr>
        <p:txBody>
          <a:bodyPr/>
          <a:lstStyle/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a) Always create a new presentation using the template, rather than using someone else's presentation.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b) For quick and easy creation of new 802.11 submissions, place the 802.11 template files in the template folder area on your computer.  Typical locations are: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c:\Program Files\Microsoft Office\Templates\802.11,        or</a:t>
            </a:r>
          </a:p>
          <a:p>
            <a:pPr marL="1084263"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c:\Documents and Settings\User Name\Application Data\Microsoft\Templates\802.11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To create a new submission from within PowerPoint, menu select File, New, then select the appropriate 802.11 template file.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c) </a:t>
            </a:r>
            <a:r>
              <a:rPr lang="en-GB" u="sng" dirty="0"/>
              <a:t>When you update or revise your presentation</a:t>
            </a:r>
            <a:r>
              <a:rPr lang="en-GB" dirty="0"/>
              <a:t>, remember to check all </a:t>
            </a:r>
            <a:r>
              <a:rPr lang="en-GB" u="sng" dirty="0"/>
              <a:t>6 fields</a:t>
            </a:r>
            <a:r>
              <a:rPr lang="en-GB" dirty="0"/>
              <a:t> in steps 5 and 6 for the correct values.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rev: </a:t>
            </a:r>
            <a:r>
              <a:rPr lang="en-GB" dirty="0" smtClean="0"/>
              <a:t>2010-03-01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41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Sep.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/>
              <a:t>[begin placing presentation body text here]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Sep.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Sep.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altLang="en-US" dirty="0"/>
              <a:t>Attendance:</a:t>
            </a:r>
            <a:endParaRPr lang="en-US" altLang="en-US" dirty="0">
              <a:hlinkClick r:id="rId2"/>
            </a:endParaRPr>
          </a:p>
          <a:p>
            <a:pPr marL="857250" lvl="1" indent="-457200"/>
            <a:r>
              <a:rPr lang="en-US" altLang="en-US" dirty="0">
                <a:solidFill>
                  <a:schemeClr val="tx1"/>
                </a:solidFill>
                <a:ea typeface="MS PGothic" pitchFamily="34" charset="-128"/>
                <a:cs typeface="MS PGothic" charset="0"/>
                <a:hlinkClick r:id="rId2"/>
              </a:rPr>
              <a:t>https://imat.ieee.org</a:t>
            </a:r>
            <a:r>
              <a:rPr lang="en-US" altLang="en-US" dirty="0">
                <a:solidFill>
                  <a:schemeClr val="tx1"/>
                </a:solidFill>
                <a:ea typeface="MS PGothic" pitchFamily="34" charset="-128"/>
                <a:cs typeface="MS PGothic" charset="0"/>
              </a:rPr>
              <a:t> </a:t>
            </a:r>
          </a:p>
          <a:p>
            <a:pPr lvl="1"/>
            <a:r>
              <a:rPr lang="en-US" altLang="en-US" dirty="0"/>
              <a:t>You must register before logging attendance.</a:t>
            </a:r>
          </a:p>
          <a:p>
            <a:pPr lvl="1"/>
            <a:r>
              <a:rPr lang="en-US" altLang="en-US" dirty="0"/>
              <a:t>You must log attendance during each 2 hour session.</a:t>
            </a:r>
          </a:p>
          <a:p>
            <a:r>
              <a:rPr lang="en-US" altLang="en-US" dirty="0"/>
              <a:t>Documentation</a:t>
            </a:r>
          </a:p>
          <a:p>
            <a:pPr lvl="1"/>
            <a:r>
              <a:rPr lang="en-US" altLang="en-US" dirty="0">
                <a:hlinkClick r:id="rId3"/>
              </a:rPr>
              <a:t>http://mentor.ieee.org</a:t>
            </a:r>
            <a:endParaRPr lang="en-US" altLang="en-US" dirty="0"/>
          </a:p>
          <a:p>
            <a:pPr lvl="1"/>
            <a:r>
              <a:rPr lang="en-US" altLang="en-US" dirty="0"/>
              <a:t>Use “NGP” folder for documents relating to the NGP SG activity.</a:t>
            </a:r>
          </a:p>
          <a:p>
            <a:endParaRPr lang="en-US" altLang="en-US" dirty="0"/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3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</a:t>
            </a:r>
            <a:r>
              <a:rPr lang="en-US" altLang="en-US" sz="3200" u="sng" dirty="0" smtClean="0"/>
              <a:t>for IEEE-SA Meetings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>
          <a:xfrm>
            <a:off x="685800" y="6154579"/>
            <a:ext cx="2878088" cy="24622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800" b="1" dirty="0" smtClean="0">
                <a:solidFill>
                  <a:schemeClr val="accent6"/>
                </a:solidFill>
              </a:rPr>
              <a:t>March </a:t>
            </a:r>
            <a:r>
              <a:rPr lang="en-US" sz="800" b="1" dirty="0" smtClean="0">
                <a:solidFill>
                  <a:schemeClr val="accent6"/>
                </a:solidFill>
              </a:rPr>
              <a:t>2015 - IEEE-SA </a:t>
            </a:r>
            <a:r>
              <a:rPr lang="en-US" sz="800" b="1" dirty="0">
                <a:solidFill>
                  <a:schemeClr val="accent6"/>
                </a:solidFill>
              </a:rPr>
              <a:t>Standards Board Patent Committee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</a:t>
            </a:r>
            <a:r>
              <a:rPr lang="en-US" altLang="en-US" sz="1200" b="1" dirty="0">
                <a:hlinkClick r:id="rId3"/>
              </a:rPr>
              <a:t>http://</a:t>
            </a:r>
            <a:r>
              <a:rPr lang="en-US" altLang="en-US" sz="1200" b="1" dirty="0" smtClean="0">
                <a:hlinkClick r:id="rId3"/>
              </a:rPr>
              <a:t>standards.ieee.org/about/sasb/patcom/index.html</a:t>
            </a:r>
            <a:r>
              <a:rPr lang="en-US" altLang="en-US" sz="1200" b="1" dirty="0" smtClean="0"/>
              <a:t> </a:t>
            </a:r>
            <a:r>
              <a:rPr lang="en-US" altLang="en-US" sz="1200" b="1" dirty="0"/>
              <a:t/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</a:t>
            </a:r>
            <a:r>
              <a:rPr lang="en-US" altLang="en-US" sz="1200" b="1" dirty="0">
                <a:hlinkClick r:id="rId4"/>
              </a:rPr>
              <a:t>https://</a:t>
            </a:r>
            <a:r>
              <a:rPr lang="en-US" altLang="en-US" sz="1200" b="1" dirty="0" smtClean="0">
                <a:hlinkClick r:id="rId4"/>
              </a:rPr>
              <a:t>development.standards.ieee.org/myproject/Public/mytools/mob/preparslides.ppt</a:t>
            </a:r>
            <a:r>
              <a:rPr lang="en-US" altLang="en-US" sz="1200" b="1" dirty="0" smtClean="0"/>
              <a:t> </a:t>
            </a:r>
            <a:endParaRPr lang="en-US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923763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dirty="0"/>
              <a:t>Patent Related Links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600200"/>
            <a:ext cx="8991600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kern="0" smtClean="0">
                <a:cs typeface="Times New Roman" panose="02020603050405020304" pitchFamily="18" charset="0"/>
              </a:rPr>
              <a:t>	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kern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GB" altLang="en-US" sz="2400" kern="0" smtClean="0"/>
              <a:t>		IEEE-SA Standards Boards Bylaws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100" kern="0" smtClean="0"/>
              <a:t>		</a:t>
            </a:r>
            <a:r>
              <a:rPr lang="en-US" altLang="en-US" sz="2100" i="1" kern="0" smtClean="0">
                <a:hlinkClick r:id="rId2"/>
              </a:rPr>
              <a:t>http://standards.ieee.org/develop/policies/bylaws/sect6-7.html#6</a:t>
            </a:r>
            <a:r>
              <a:rPr lang="en-US" altLang="en-US" sz="2100" i="1" kern="0" smtClean="0"/>
              <a:t> 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GB" altLang="en-US" sz="2400" kern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kern="0" smtClean="0"/>
              <a:t>		</a:t>
            </a:r>
            <a:r>
              <a:rPr lang="en-US" altLang="en-US" sz="2100" i="1" kern="0" smtClean="0">
                <a:hlinkClick r:id="rId3"/>
              </a:rPr>
              <a:t>http://standards.ieee.org/develop/policies/opman/sect6.html#6.3</a:t>
            </a:r>
            <a:r>
              <a:rPr lang="en-US" altLang="en-US" sz="2100" i="1" kern="0" smtClean="0"/>
              <a:t> </a:t>
            </a:r>
            <a:endParaRPr lang="en-US" altLang="en-US" sz="2400" kern="0" smtClean="0"/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kern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sz="2400" kern="0" smtClean="0"/>
              <a:t> 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kern="0" smtClean="0"/>
              <a:t>		</a:t>
            </a:r>
            <a:r>
              <a:rPr lang="en-US" altLang="en-US" sz="2100" i="1" kern="0" smtClean="0">
                <a:hlinkClick r:id="rId4"/>
              </a:rPr>
              <a:t>http://standards.ieee.org/about/sasb/patcom/materials.html</a:t>
            </a:r>
            <a:r>
              <a:rPr lang="en-US" altLang="en-US" sz="2100" i="1" kern="0" smtClean="0"/>
              <a:t> </a:t>
            </a:r>
            <a:endParaRPr lang="en-US" altLang="en-US" sz="2100" i="1" kern="0" dirty="0" smtClean="0"/>
          </a:p>
        </p:txBody>
      </p:sp>
    </p:spTree>
    <p:extLst>
      <p:ext uri="{BB962C8B-B14F-4D97-AF65-F5344CB8AC3E}">
        <p14:creationId xmlns:p14="http://schemas.microsoft.com/office/powerpoint/2010/main" val="314817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78688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2014) 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idx="14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idx="15"/>
          </p:nvPr>
        </p:nvSpPr>
        <p:spPr>
          <a:xfrm>
            <a:off x="696913" y="332601"/>
            <a:ext cx="1025922" cy="27699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223006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Resources – </a:t>
            </a:r>
            <a:r>
              <a:rPr lang="en-US" altLang="en-US" dirty="0" smtClean="0">
                <a:solidFill>
                  <a:schemeClr val="tx2"/>
                </a:solidFill>
              </a:rPr>
              <a:t>URLs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hlinkClick r:id="rId2"/>
              </a:rPr>
              <a:t>http://standards.ieee.org/faqs/affiliationFAQ.html</a:t>
            </a:r>
            <a:endParaRPr lang="en-US" altLang="en-US" dirty="0"/>
          </a:p>
          <a:p>
            <a:pPr>
              <a:spcBef>
                <a:spcPts val="1200"/>
              </a:spcBef>
            </a:pPr>
            <a:r>
              <a:rPr lang="en-US" altLang="en-US" sz="2000" dirty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hlinkClick r:id="rId3"/>
              </a:rPr>
              <a:t>http://standards.ieee.org/resources/antitrust-guidelines.pdf</a:t>
            </a:r>
            <a:endParaRPr lang="en-US" altLang="en-US" dirty="0"/>
          </a:p>
          <a:p>
            <a:pPr>
              <a:spcBef>
                <a:spcPts val="1200"/>
              </a:spcBef>
            </a:pPr>
            <a:r>
              <a:rPr lang="en-US" altLang="en-US" sz="2000" dirty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hlinkClick r:id="rId4"/>
              </a:rPr>
              <a:t>http://www.ieee.org/web/membership/ethics/code_ethics.html</a:t>
            </a:r>
            <a:r>
              <a:rPr lang="en-US" altLang="en-US" dirty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hlinkClick r:id="rId5"/>
              </a:rPr>
              <a:t>http://standards.ieee.org/board/pat/pat-slideset.ppt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83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2200</Words>
  <Application>Microsoft Office PowerPoint</Application>
  <PresentationFormat>On-screen Show (4:3)</PresentationFormat>
  <Paragraphs>470</Paragraphs>
  <Slides>43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3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Microsoft Word 97 - 2003 Document</vt:lpstr>
      <vt:lpstr>NGP SG Sep. Agenda</vt:lpstr>
      <vt:lpstr>IEEE 802.11 Next Generation Positioning  Study Group</vt:lpstr>
      <vt:lpstr>Abstract</vt:lpstr>
      <vt:lpstr>Attendance, Voting &amp; Document Status</vt:lpstr>
      <vt:lpstr>Logistics</vt:lpstr>
      <vt:lpstr>Guidelines for IEEE-SA Meetings</vt:lpstr>
      <vt:lpstr>Patent Related Links</vt:lpstr>
      <vt:lpstr>Current IEEE-SA Rules</vt:lpstr>
      <vt:lpstr>Resources – URLs</vt:lpstr>
      <vt:lpstr>Reminder of SG rules</vt:lpstr>
      <vt:lpstr>NGP SG Schedule in a Glance</vt:lpstr>
      <vt:lpstr>Agenda Items for the Week</vt:lpstr>
      <vt:lpstr>Submission List for the week</vt:lpstr>
      <vt:lpstr>PowerPoint Presentation</vt:lpstr>
      <vt:lpstr>Meeting Slot # 1 Agenda</vt:lpstr>
      <vt:lpstr>Submission order – Slot 1</vt:lpstr>
      <vt:lpstr>Approval of previous meeting minutes</vt:lpstr>
      <vt:lpstr>Attendance remainder</vt:lpstr>
      <vt:lpstr>Recess</vt:lpstr>
      <vt:lpstr>PowerPoint Presentation</vt:lpstr>
      <vt:lpstr>Meeting Slot # 2 Agenda</vt:lpstr>
      <vt:lpstr>Submission order – Slot 2</vt:lpstr>
      <vt:lpstr>Task Group Timeline development</vt:lpstr>
      <vt:lpstr>Goals for the Nov. meeting </vt:lpstr>
      <vt:lpstr>Teleconference Schedule - TBD</vt:lpstr>
      <vt:lpstr>Teleconference Schedule</vt:lpstr>
      <vt:lpstr>Remainder to do attendance</vt:lpstr>
      <vt:lpstr>AOB?</vt:lpstr>
      <vt:lpstr>Adjourned</vt:lpstr>
      <vt:lpstr>PowerPoint Presentation</vt:lpstr>
      <vt:lpstr>References</vt:lpstr>
      <vt:lpstr>Some history</vt:lpstr>
      <vt:lpstr>Study Group Timeline - modified</vt:lpstr>
      <vt:lpstr>Motions and strawpolls as needed</vt:lpstr>
      <vt:lpstr>Strawpoll#1</vt:lpstr>
      <vt:lpstr>Motions on submission xxx</vt:lpstr>
      <vt:lpstr>Strawpoll#1 submission 634</vt:lpstr>
      <vt:lpstr>802.11 Template Instructions 1/4</vt:lpstr>
      <vt:lpstr>802.11 Template Instructions 2/4</vt:lpstr>
      <vt:lpstr>802.11 Template Instructions 3/4</vt:lpstr>
      <vt:lpstr>802.11 Template Instructions 4/4 Recommendations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Sep. Agenda</dc:title>
  <dc:creator>Segev, Jonathan</dc:creator>
  <cp:lastModifiedBy>Segev, Jonathan</cp:lastModifiedBy>
  <cp:revision>22</cp:revision>
  <cp:lastPrinted>1601-01-01T00:00:00Z</cp:lastPrinted>
  <dcterms:created xsi:type="dcterms:W3CDTF">2015-08-09T12:22:17Z</dcterms:created>
  <dcterms:modified xsi:type="dcterms:W3CDTF">2015-08-10T07:45:09Z</dcterms:modified>
</cp:coreProperties>
</file>