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295" r:id="rId7"/>
    <p:sldId id="300"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75486" autoAdjust="0"/>
  </p:normalViewPr>
  <p:slideViewPr>
    <p:cSldViewPr>
      <p:cViewPr varScale="1">
        <p:scale>
          <a:sx n="38" d="100"/>
          <a:sy n="38" d="100"/>
        </p:scale>
        <p:origin x="-706" y="-77"/>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802.11-15/099rr1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802.11-15/099rr1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expected to attend</a:t>
            </a: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11-15-0955r1</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Treasurer Report Sept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2015-09-16</a:t>
            </a:r>
          </a:p>
        </p:txBody>
      </p:sp>
      <p:graphicFrame>
        <p:nvGraphicFramePr>
          <p:cNvPr id="1026" name="Object 3"/>
          <p:cNvGraphicFramePr>
            <a:graphicFrameLocks noChangeAspect="1"/>
          </p:cNvGraphicFramePr>
          <p:nvPr>
            <p:extLst>
              <p:ext uri="{D42A27DB-BD31-4B8C-83A1-F6EECF244321}">
                <p14:modId xmlns:p14="http://schemas.microsoft.com/office/powerpoint/2010/main" val="345594906"/>
              </p:ext>
            </p:extLst>
          </p:nvPr>
        </p:nvGraphicFramePr>
        <p:xfrm>
          <a:off x="517525" y="2298700"/>
          <a:ext cx="7543800" cy="2827338"/>
        </p:xfrm>
        <a:graphic>
          <a:graphicData uri="http://schemas.openxmlformats.org/presentationml/2006/ole">
            <mc:AlternateContent xmlns:mc="http://schemas.openxmlformats.org/markup-compatibility/2006">
              <mc:Choice xmlns:v="urn:schemas-microsoft-com:vml" Requires="v">
                <p:oleObj spid="_x0000_s1161" name="Document" r:id="rId5" imgW="8253180" imgH="3086100" progId="Word.Document.8">
                  <p:embed/>
                </p:oleObj>
              </mc:Choice>
              <mc:Fallback>
                <p:oleObj name="Document" r:id="rId5" imgW="8253180" imgH="3086100" progId="Word.Document.8">
                  <p:embed/>
                  <p:pic>
                    <p:nvPicPr>
                      <p:cNvPr id="0" name="Picture 46"/>
                      <p:cNvPicPr>
                        <a:picLocks noChangeAspect="1" noChangeArrowheads="1"/>
                      </p:cNvPicPr>
                      <p:nvPr/>
                    </p:nvPicPr>
                    <p:blipFill>
                      <a:blip r:embed="rId6"/>
                      <a:srcRect/>
                      <a:stretch>
                        <a:fillRect/>
                      </a:stretch>
                    </p:blipFill>
                    <p:spPr bwMode="auto">
                      <a:xfrm>
                        <a:off x="517525" y="2298700"/>
                        <a:ext cx="7543800" cy="2827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Sept 2015</a:t>
            </a:r>
            <a:r>
              <a:rPr lang="en-GB" dirty="0" smtClean="0"/>
              <a:t> Treasurer report for the Joint 802.11/.15 Wireless funds</a:t>
            </a:r>
          </a:p>
          <a:p>
            <a:endParaRPr lang="en-GB" dirty="0" smtClean="0"/>
          </a:p>
          <a:p>
            <a:r>
              <a:rPr lang="en-GB" dirty="0" smtClean="0"/>
              <a:t>Also reported in 802.15 doc: </a:t>
            </a:r>
            <a:r>
              <a:rPr lang="en-US" dirty="0" smtClean="0"/>
              <a:t>15-15/0677r1</a:t>
            </a:r>
          </a:p>
          <a:p>
            <a:endParaRPr lang="en-US" dirty="0"/>
          </a:p>
          <a:p>
            <a:r>
              <a:rPr lang="en-US" dirty="0" smtClean="0"/>
              <a:t>R1 updates:</a:t>
            </a:r>
          </a:p>
          <a:p>
            <a:pPr lvl="1"/>
            <a:r>
              <a:rPr lang="en-US" dirty="0" smtClean="0"/>
              <a:t> balance sheet now has balances as of  31 August 2015</a:t>
            </a:r>
          </a:p>
          <a:p>
            <a:pPr lvl="1"/>
            <a:r>
              <a:rPr lang="en-US" dirty="0" smtClean="0"/>
              <a:t>Budget details included for Bangkok – as of 8 Sept 2015)</a:t>
            </a:r>
          </a:p>
          <a:p>
            <a:r>
              <a:rPr lang="en-US" dirty="0"/>
              <a:t> </a:t>
            </a:r>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September 2015</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dirty="0" smtClean="0"/>
              <a:t>Jon </a:t>
            </a:r>
            <a:r>
              <a:rPr lang="en-GB" dirty="0" err="1" smtClean="0"/>
              <a:t>Rosdahl</a:t>
            </a:r>
            <a:r>
              <a:rPr lang="en-GB" dirty="0" smtClean="0"/>
              <a:t>, CSR-Qualcomm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15 Sept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11-15/0955r1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dirty="0" smtClean="0"/>
              <a:t>Jon </a:t>
            </a:r>
            <a:r>
              <a:rPr lang="en-GB" dirty="0" err="1" smtClean="0"/>
              <a:t>Rosdahl</a:t>
            </a:r>
            <a:r>
              <a:rPr lang="en-GB" dirty="0" smtClean="0"/>
              <a:t>, CSR-Qualcomm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654066306"/>
              </p:ext>
            </p:extLst>
          </p:nvPr>
        </p:nvGraphicFramePr>
        <p:xfrm>
          <a:off x="1295400" y="838197"/>
          <a:ext cx="7086600" cy="5204463"/>
        </p:xfrm>
        <a:graphic>
          <a:graphicData uri="http://schemas.openxmlformats.org/drawingml/2006/table">
            <a:tbl>
              <a:tblPr/>
              <a:tblGrid>
                <a:gridCol w="5331007"/>
                <a:gridCol w="1755593"/>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smtClean="0">
                          <a:solidFill>
                            <a:srgbClr val="000000"/>
                          </a:solidFill>
                          <a:effectLst/>
                          <a:latin typeface="Arial"/>
                        </a:rPr>
                        <a:t>31 August 2015</a:t>
                      </a:r>
                      <a:endParaRPr lang="en-US" sz="24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7620" marR="7620" marT="7620"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82880"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74320" marR="7620" marT="7620"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a:rPr>
                        <a:t>$</a:t>
                      </a:r>
                      <a:r>
                        <a:rPr lang="en-US" sz="1800" b="0" i="0" u="none" strike="noStrike" dirty="0" smtClean="0">
                          <a:solidFill>
                            <a:srgbClr val="000000"/>
                          </a:solidFill>
                          <a:effectLst/>
                          <a:latin typeface="Arial"/>
                        </a:rPr>
                        <a:t>366,068.19</a:t>
                      </a:r>
                      <a:endParaRPr lang="en-US" sz="1800" b="0" i="0" u="none" strike="noStrike" dirty="0">
                        <a:solidFill>
                          <a:srgbClr val="000000"/>
                        </a:solidFill>
                        <a:effectLst/>
                        <a:latin typeface="Arial"/>
                      </a:endParaRPr>
                    </a:p>
                  </a:txBody>
                  <a:tcPr marL="7620" marR="7620" marT="7620" marB="0" anchor="ctr">
                    <a:lnL>
                      <a:noFill/>
                    </a:lnL>
                    <a:lnR>
                      <a:noFill/>
                    </a:lnR>
                    <a:lnT>
                      <a:noFill/>
                    </a:lnT>
                    <a:lnB>
                      <a:noFill/>
                    </a:lnB>
                  </a:tcPr>
                </a:tc>
              </a:tr>
              <a:tr h="324980">
                <a:tc>
                  <a:txBody>
                    <a:bodyPr/>
                    <a:lstStyle/>
                    <a:p>
                      <a:pPr algn="l" fontAlgn="b"/>
                      <a:r>
                        <a:rPr lang="en-US" sz="1800" b="0" i="0" u="none" strike="noStrike" dirty="0">
                          <a:solidFill>
                            <a:srgbClr val="000000"/>
                          </a:solidFill>
                          <a:effectLst/>
                          <a:latin typeface="Arial"/>
                        </a:rPr>
                        <a:t>74332 - 802.11/.15 Face-to-Face Checking</a:t>
                      </a:r>
                    </a:p>
                  </a:txBody>
                  <a:tcPr marL="27432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dirty="0">
                          <a:solidFill>
                            <a:srgbClr val="000000"/>
                          </a:solidFill>
                          <a:effectLst/>
                          <a:latin typeface="Arial"/>
                        </a:rPr>
                        <a:t>$</a:t>
                      </a:r>
                      <a:r>
                        <a:rPr lang="en-US" sz="1800" b="0" i="0" u="none" strike="noStrike" dirty="0" smtClean="0">
                          <a:solidFill>
                            <a:srgbClr val="000000"/>
                          </a:solidFill>
                          <a:effectLst/>
                          <a:latin typeface="Arial"/>
                        </a:rPr>
                        <a:t>29,248.36 </a:t>
                      </a:r>
                      <a:endParaRPr lang="en-US" sz="1800" b="0" i="0" u="none" strike="noStrike" dirty="0">
                        <a:solidFill>
                          <a:srgbClr val="000000"/>
                        </a:solidFill>
                        <a:effectLst/>
                        <a:latin typeface="Arial"/>
                      </a:endParaRP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82880"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a:t>
                      </a:r>
                      <a:r>
                        <a:rPr lang="en-US" sz="1800" b="1" i="0" u="none" strike="noStrike" dirty="0" smtClean="0">
                          <a:solidFill>
                            <a:srgbClr val="000000"/>
                          </a:solidFill>
                          <a:effectLst/>
                          <a:latin typeface="Arial"/>
                        </a:rPr>
                        <a:t>395,316.55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a:rPr>
                        <a:t>$395,316.55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smtClean="0">
                          <a:solidFill>
                            <a:srgbClr val="000000"/>
                          </a:solidFill>
                          <a:effectLst/>
                          <a:latin typeface="Arial"/>
                        </a:rPr>
                        <a:t>$395,316.55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7620" marR="7620" marT="7620" marB="0" anchor="ctr">
                    <a:lnL>
                      <a:noFill/>
                    </a:lnL>
                    <a:lnR>
                      <a:noFill/>
                    </a:lnR>
                    <a:lnT>
                      <a:noFill/>
                    </a:lnT>
                    <a:lnB>
                      <a:noFill/>
                    </a:lnB>
                  </a:tcPr>
                </a:tc>
                <a:tc>
                  <a:txBody>
                    <a:bodyPr/>
                    <a:lstStyle/>
                    <a:p>
                      <a:pPr algn="r" fontAlgn="ctr"/>
                      <a:endParaRPr lang="en-US" sz="1800" b="1" i="0" u="none" strike="noStrike" dirty="0">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R="7620" marT="7620" marB="0" anchor="b">
                    <a:lnL>
                      <a:noFill/>
                    </a:lnL>
                    <a:lnR>
                      <a:noFill/>
                    </a:lnR>
                    <a:lnT>
                      <a:noFill/>
                    </a:lnT>
                    <a:lnB>
                      <a:noFill/>
                    </a:lnB>
                  </a:tcPr>
                </a:tc>
                <a:tc>
                  <a:txBody>
                    <a:bodyPr/>
                    <a:lstStyle/>
                    <a:p>
                      <a:pPr algn="r" fontAlgn="ctr"/>
                      <a:endParaRPr lang="en-US" sz="1800" b="1" i="0" u="none" strike="noStrike" dirty="0">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82880" marR="7620" marT="7620"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a:rPr>
                        <a:t>$724,757.43 </a:t>
                      </a: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82880" marR="7620" marT="7620"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dirty="0" smtClean="0">
                          <a:solidFill>
                            <a:srgbClr val="000000"/>
                          </a:solidFill>
                          <a:effectLst/>
                          <a:latin typeface="Arial"/>
                        </a:rPr>
                        <a:t>($329,440.88)</a:t>
                      </a:r>
                      <a:endParaRPr lang="en-US" sz="1800" b="0" i="0" u="none" strike="noStrike" dirty="0">
                        <a:solidFill>
                          <a:srgbClr val="000000"/>
                        </a:solidFill>
                        <a:effectLst/>
                        <a:latin typeface="Arial"/>
                      </a:endParaRPr>
                    </a:p>
                  </a:txBody>
                  <a:tcPr marL="7620" marR="7620" marT="7620"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Equity</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a:t>
                      </a:r>
                      <a:r>
                        <a:rPr lang="en-US" sz="1800" b="1" i="0" u="none" strike="noStrike" dirty="0" smtClean="0">
                          <a:solidFill>
                            <a:srgbClr val="000000"/>
                          </a:solidFill>
                          <a:effectLst/>
                          <a:latin typeface="Arial"/>
                        </a:rPr>
                        <a:t>353,280.78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a:t>
                      </a:r>
                      <a:r>
                        <a:rPr lang="en-US" sz="1800" b="1" i="0" u="none" strike="noStrike" dirty="0" smtClean="0">
                          <a:solidFill>
                            <a:srgbClr val="000000"/>
                          </a:solidFill>
                          <a:effectLst/>
                          <a:latin typeface="Arial"/>
                        </a:rPr>
                        <a:t>353,280.78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952218455"/>
              </p:ext>
            </p:extLst>
          </p:nvPr>
        </p:nvGraphicFramePr>
        <p:xfrm>
          <a:off x="457201" y="685808"/>
          <a:ext cx="8333361" cy="5791531"/>
        </p:xfrm>
        <a:graphic>
          <a:graphicData uri="http://schemas.openxmlformats.org/drawingml/2006/table">
            <a:tbl>
              <a:tblPr/>
              <a:tblGrid>
                <a:gridCol w="2222229"/>
                <a:gridCol w="1018522"/>
                <a:gridCol w="1018522"/>
                <a:gridCol w="1018522"/>
                <a:gridCol w="1018522"/>
                <a:gridCol w="1018522"/>
                <a:gridCol w="1018522"/>
              </a:tblGrid>
              <a:tr h="408780">
                <a:tc rowSpan="2">
                  <a:txBody>
                    <a:bodyPr/>
                    <a:lstStyle/>
                    <a:p>
                      <a:pPr algn="ctr" fontAlgn="t">
                        <a:lnSpc>
                          <a:spcPct val="150000"/>
                        </a:lnSpc>
                      </a:pPr>
                      <a:r>
                        <a:rPr lang="en-US" sz="1400" b="1" i="0" u="none" strike="noStrike" dirty="0">
                          <a:solidFill>
                            <a:schemeClr val="tx2"/>
                          </a:solidFill>
                          <a:effectLst>
                            <a:outerShdw blurRad="38100" dist="38100" dir="2700000" algn="tl">
                              <a:srgbClr val="000000">
                                <a:alpha val="43137"/>
                              </a:srgbClr>
                            </a:outerShdw>
                          </a:effectLst>
                          <a:latin typeface="Arial"/>
                        </a:rPr>
                        <a:t>2015 IEEE 802 Wireless Income Statement</a:t>
                      </a:r>
                    </a:p>
                  </a:txBody>
                  <a:tcPr marL="6844" marR="6844" marT="6844" marB="0">
                    <a:lnL>
                      <a:noFill/>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0D0"/>
                    </a:solidFill>
                  </a:tcPr>
                </a:tc>
                <a:tc>
                  <a:txBody>
                    <a:bodyPr/>
                    <a:lstStyle/>
                    <a:p>
                      <a:pPr algn="ctr" fontAlgn="ctr"/>
                      <a:endParaRPr lang="en-US" sz="1050" b="1" i="0" u="none" strike="noStrike" dirty="0" smtClean="0">
                        <a:effectLst/>
                        <a:latin typeface="Arial"/>
                      </a:endParaRPr>
                    </a:p>
                    <a:p>
                      <a:pPr algn="ctr" fontAlgn="ctr"/>
                      <a:r>
                        <a:rPr lang="en-US" sz="1050" b="1" i="0" u="none" strike="noStrike" dirty="0" smtClean="0">
                          <a:effectLst/>
                          <a:latin typeface="Arial"/>
                        </a:rPr>
                        <a:t>Interest/</a:t>
                      </a:r>
                      <a:r>
                        <a:rPr lang="en-US" sz="1050" b="1" i="0" u="none" strike="noStrike" dirty="0" err="1" smtClean="0">
                          <a:effectLst/>
                          <a:latin typeface="Arial"/>
                        </a:rPr>
                        <a:t>Misc</a:t>
                      </a:r>
                      <a:endParaRPr lang="en-US" sz="1050" b="1" i="0" u="none" strike="noStrike" dirty="0">
                        <a:effectLst/>
                        <a:latin typeface="Arial"/>
                      </a:endParaRP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a:effectLst/>
                          <a:latin typeface="Arial"/>
                        </a:rPr>
                        <a:t>2015-01 </a:t>
                      </a:r>
                      <a:br>
                        <a:rPr lang="en-US" sz="1050" b="1" i="0" u="none" strike="noStrike">
                          <a:effectLst/>
                          <a:latin typeface="Arial"/>
                        </a:rPr>
                      </a:br>
                      <a:r>
                        <a:rPr lang="en-US" sz="1050" b="1" i="0" u="none" strike="noStrike">
                          <a:effectLst/>
                          <a:latin typeface="Arial"/>
                        </a:rPr>
                        <a:t>Atlanta, GA</a:t>
                      </a: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a:effectLst/>
                          <a:latin typeface="Arial"/>
                        </a:rPr>
                        <a:t>2015-05 </a:t>
                      </a:r>
                      <a:br>
                        <a:rPr lang="en-US" sz="1050" b="1" i="0" u="none" strike="noStrike">
                          <a:effectLst/>
                          <a:latin typeface="Arial"/>
                        </a:rPr>
                      </a:br>
                      <a:r>
                        <a:rPr lang="en-US" sz="1050" b="1" i="0" u="none" strike="noStrike">
                          <a:effectLst/>
                          <a:latin typeface="Arial"/>
                        </a:rPr>
                        <a:t>Vancouver, Canada</a:t>
                      </a: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a:effectLst/>
                          <a:latin typeface="Arial"/>
                        </a:rPr>
                        <a:t>2015-07 </a:t>
                      </a:r>
                      <a:br>
                        <a:rPr lang="en-US" sz="1050" b="1" i="0" u="none" strike="noStrike">
                          <a:effectLst/>
                          <a:latin typeface="Arial"/>
                        </a:rPr>
                      </a:br>
                      <a:r>
                        <a:rPr lang="en-US" sz="1050" b="1" i="0" u="none" strike="noStrike">
                          <a:effectLst/>
                          <a:latin typeface="Arial"/>
                        </a:rPr>
                        <a:t>Waikoloa, HI</a:t>
                      </a: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dirty="0" smtClean="0">
                          <a:effectLst/>
                          <a:latin typeface="Arial"/>
                        </a:rPr>
                        <a:t>2015-09</a:t>
                      </a:r>
                      <a:br>
                        <a:rPr lang="en-US" sz="1050" b="1" i="0" u="none" strike="noStrike" dirty="0" smtClean="0">
                          <a:effectLst/>
                          <a:latin typeface="Arial"/>
                        </a:rPr>
                      </a:br>
                      <a:r>
                        <a:rPr lang="en-US" sz="1050" b="1" i="0" u="none" strike="noStrike" dirty="0" smtClean="0">
                          <a:effectLst/>
                          <a:latin typeface="Arial"/>
                        </a:rPr>
                        <a:t>Bangkok,</a:t>
                      </a:r>
                      <a:br>
                        <a:rPr lang="en-US" sz="1050" b="1" i="0" u="none" strike="noStrike" dirty="0" smtClean="0">
                          <a:effectLst/>
                          <a:latin typeface="Arial"/>
                        </a:rPr>
                      </a:br>
                      <a:r>
                        <a:rPr lang="en-US" sz="1050" b="1" i="0" u="none" strike="noStrike" dirty="0" smtClean="0">
                          <a:effectLst/>
                          <a:latin typeface="Arial"/>
                        </a:rPr>
                        <a:t>Thailand</a:t>
                      </a:r>
                      <a:endParaRPr lang="en-US" sz="1050" b="1" i="0" u="none" strike="noStrike" dirty="0">
                        <a:effectLst/>
                        <a:latin typeface="Arial"/>
                      </a:endParaRP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b"/>
                      <a:r>
                        <a:rPr lang="en-US" sz="1050" b="1" i="0" u="none" strike="noStrike">
                          <a:effectLst/>
                          <a:latin typeface="Arial"/>
                        </a:rPr>
                        <a:t>Total</a:t>
                      </a:r>
                    </a:p>
                  </a:txBody>
                  <a:tcPr marL="6844" marR="6844" marT="6844" marB="0" anchor="b">
                    <a:lnL w="12700" cap="flat" cmpd="sng" algn="ctr">
                      <a:solidFill>
                        <a:srgbClr val="EEECE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0D0D0"/>
                    </a:solidFill>
                  </a:tcPr>
                </a:tc>
              </a:tr>
              <a:tr h="171117">
                <a:tc vMerge="1">
                  <a:txBody>
                    <a:bodyPr/>
                    <a:lstStyle/>
                    <a:p>
                      <a:endParaRPr lang="en-US"/>
                    </a:p>
                  </a:txBody>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0D0D0"/>
                    </a:solidFill>
                  </a:tcPr>
                </a:tc>
              </a:tr>
              <a:tr h="190130">
                <a:tc>
                  <a:txBody>
                    <a:bodyPr/>
                    <a:lstStyle/>
                    <a:p>
                      <a:pPr algn="l" fontAlgn="ctr"/>
                      <a:r>
                        <a:rPr lang="en-US" sz="1100" b="1" i="0" u="none" strike="noStrike">
                          <a:solidFill>
                            <a:srgbClr val="000000"/>
                          </a:solidFill>
                          <a:effectLst/>
                          <a:latin typeface="Arial"/>
                        </a:rPr>
                        <a:t>Ordinary Income/Expense</a:t>
                      </a: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r>
              <a:tr h="190130">
                <a:tc>
                  <a:txBody>
                    <a:bodyPr/>
                    <a:lstStyle/>
                    <a:p>
                      <a:pPr algn="l" fontAlgn="b"/>
                      <a:r>
                        <a:rPr lang="en-US" sz="1100" b="1" i="0" u="none" strike="noStrike">
                          <a:solidFill>
                            <a:srgbClr val="000000"/>
                          </a:solidFill>
                          <a:effectLst/>
                          <a:latin typeface="Arial"/>
                        </a:rPr>
                        <a:t>Income</a:t>
                      </a: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2.11 - Registrations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$377,350.00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$243,250.00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$620,600.00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2.12 - Hotel Commissions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$55,839.56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$9,095.10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$64,934.66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3.40 - IEEE CB Account Interest</a:t>
                      </a: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$1,135.94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$1,135.94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Total - Income</a:t>
                      </a: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$1,135.94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$433,189.56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$252,345.10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$686,670.60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Gross Profit</a:t>
                      </a:r>
                    </a:p>
                  </a:txBody>
                  <a:tcPr marL="6844" marR="6844" marT="684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$1,135.94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$433,189.56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$252,345.10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$686,670.60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r h="190130">
                <a:tc>
                  <a:txBody>
                    <a:bodyPr/>
                    <a:lstStyle/>
                    <a:p>
                      <a:pPr algn="l" fontAlgn="b"/>
                      <a:r>
                        <a:rPr lang="en-US" sz="1100" b="1" i="0" u="none" strike="noStrike">
                          <a:solidFill>
                            <a:srgbClr val="000000"/>
                          </a:solidFill>
                          <a:effectLst/>
                          <a:latin typeface="Arial"/>
                        </a:rPr>
                        <a:t>Expense</a:t>
                      </a: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4.10 - Meetings &amp; Social Events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4.110 - Site Survey</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$1,867.43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$1,209.08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$3,076.51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4.111 - Deposit</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4.113 - Venue</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$54,999.48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$9,389.30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$64,388.78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4.12 - Financial Fees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$25,600.51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$17,398.04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$39.00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$43,057.55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4.13 - Meeting  Planner</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$81,189.34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$52,270.74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$133,460.08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4.14 - Food &amp; Beverage</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$81,373.75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$93,491.26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$914.99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$175,780.00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4.15 - Network Services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4.16 - Social</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4.17 - Shipping</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$1,511.30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$4,418.54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$5,929.84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4.18 - Misc Expense</a:t>
                      </a: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$3,318.58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$820.80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$2,959.02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$7,098.40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Total - Expense</a:t>
                      </a: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$1,867.43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$433,188.96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$237,678.17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$3,913.01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$61,229.08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$737,876.65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ctr"/>
                      <a:r>
                        <a:rPr lang="en-US" sz="1100" b="1" i="0" u="none" strike="noStrike" dirty="0">
                          <a:solidFill>
                            <a:srgbClr val="000000"/>
                          </a:solidFill>
                          <a:effectLst/>
                          <a:latin typeface="Arial"/>
                        </a:rPr>
                        <a:t>Net Ordinary Income</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($731.49)</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$0.60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$14,666.93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($3,913.01)</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($61,229.08)</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($51,206.05)</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r h="190130">
                <a:tc>
                  <a:txBody>
                    <a:bodyPr/>
                    <a:lstStyle/>
                    <a:p>
                      <a:pPr algn="l" fontAlgn="ctr"/>
                      <a:r>
                        <a:rPr lang="en-US" sz="1100" b="1" i="0" u="none" strike="noStrike">
                          <a:solidFill>
                            <a:srgbClr val="000000"/>
                          </a:solidFill>
                          <a:effectLst/>
                          <a:latin typeface="Arial"/>
                        </a:rPr>
                        <a:t>Other Income and Expenses</a:t>
                      </a: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1" i="0" u="none" strike="noStrike">
                          <a:solidFill>
                            <a:srgbClr val="000000"/>
                          </a:solidFill>
                          <a:effectLst/>
                          <a:latin typeface="Arial"/>
                        </a:rPr>
                        <a:t>Other Income</a:t>
                      </a: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10.1 - Unidentified Revenue</a:t>
                      </a: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$2,000.00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$2,000.00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Total - Other Income</a:t>
                      </a: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ctr"/>
                      <a:r>
                        <a:rPr lang="en-US" sz="1100" b="1" i="0" u="none" strike="noStrike">
                          <a:solidFill>
                            <a:srgbClr val="000000"/>
                          </a:solidFill>
                          <a:effectLst/>
                          <a:latin typeface="Arial"/>
                        </a:rPr>
                        <a:t>Net Other Income</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ctr"/>
                      <a:r>
                        <a:rPr lang="en-US" sz="1100" b="1" i="0" u="none" strike="noStrike">
                          <a:solidFill>
                            <a:srgbClr val="000000"/>
                          </a:solidFill>
                          <a:effectLst/>
                          <a:latin typeface="Arial"/>
                        </a:rPr>
                        <a:t>Net Income</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$1,268.51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$0.60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$14,666.93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($3,913.01)</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($61,229.08)</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($49,206.05)</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a:xfrm>
            <a:off x="6670120" y="6553200"/>
            <a:ext cx="1912938" cy="230187"/>
          </a:xfrm>
        </p:spPr>
        <p:txBody>
          <a:bodyPr/>
          <a:lstStyle/>
          <a:p>
            <a:pPr>
              <a:defRPr/>
            </a:pPr>
            <a:r>
              <a:rPr lang="en-GB" smtClean="0"/>
              <a:t>Jon Rosdahl, CSR-Qualcomm </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r>
              <a:rPr lang="en-US" dirty="0"/>
              <a:t>Bangkok, Thailand – </a:t>
            </a:r>
            <a:r>
              <a:rPr lang="en-US" dirty="0" smtClean="0"/>
              <a:t/>
            </a:r>
            <a:br>
              <a:rPr lang="en-US" dirty="0" smtClean="0"/>
            </a:br>
            <a:r>
              <a:rPr lang="en-US" sz="2400" dirty="0" smtClean="0"/>
              <a:t>Budget estimates 08 September </a:t>
            </a:r>
            <a:r>
              <a:rPr lang="en-US" sz="2400" dirty="0"/>
              <a:t>2015</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2395007210"/>
              </p:ext>
            </p:extLst>
          </p:nvPr>
        </p:nvGraphicFramePr>
        <p:xfrm>
          <a:off x="609600" y="1676400"/>
          <a:ext cx="4191000" cy="4724396"/>
        </p:xfrm>
        <a:graphic>
          <a:graphicData uri="http://schemas.openxmlformats.org/drawingml/2006/table">
            <a:tbl>
              <a:tblPr>
                <a:tableStyleId>{5C22544A-7EE6-4342-B048-85BDC9FD1C3A}</a:tableStyleId>
              </a:tblPr>
              <a:tblGrid>
                <a:gridCol w="2945561"/>
                <a:gridCol w="1245439"/>
              </a:tblGrid>
              <a:tr h="276550">
                <a:tc>
                  <a:txBody>
                    <a:bodyPr/>
                    <a:lstStyle/>
                    <a:p>
                      <a:pPr algn="l" fontAlgn="b"/>
                      <a:r>
                        <a:rPr lang="en-US" sz="1600" b="1" u="none" strike="noStrike" dirty="0">
                          <a:effectLst/>
                          <a:latin typeface="Calibri" panose="020F0502020204030204" pitchFamily="34" charset="0"/>
                        </a:rPr>
                        <a:t>Income</a:t>
                      </a:r>
                      <a:endParaRPr lang="en-US"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1.30  Received from Foundations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$8,550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2.11 - Registrations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$295,450 </a:t>
                      </a:r>
                      <a:endParaRPr lang="en-US" sz="1400" b="0" i="0" u="none" strike="noStrike">
                        <a:solidFill>
                          <a:srgbClr val="000000"/>
                        </a:solidFill>
                        <a:effectLst/>
                        <a:latin typeface="Calibri" panose="020F0502020204030204" pitchFamily="34" charset="0"/>
                      </a:endParaRPr>
                    </a:p>
                  </a:txBody>
                  <a:tcPr marL="7620" marR="7620" marT="7620" marB="0" anchor="b"/>
                </a:tc>
              </a:tr>
              <a:tr h="288073">
                <a:tc>
                  <a:txBody>
                    <a:bodyPr/>
                    <a:lstStyle/>
                    <a:p>
                      <a:pPr lvl="1" algn="l" fontAlgn="b"/>
                      <a:r>
                        <a:rPr lang="en-US" sz="1400" u="none" strike="noStrike" dirty="0">
                          <a:effectLst/>
                          <a:latin typeface="Calibri" panose="020F0502020204030204" pitchFamily="34" charset="0"/>
                        </a:rPr>
                        <a:t>2.12 - Hotel Commissions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u="none" strike="noStrike">
                          <a:effectLst/>
                          <a:latin typeface="Calibri" panose="020F0502020204030204" pitchFamily="34" charset="0"/>
                        </a:rPr>
                        <a:t>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algn="r" fontAlgn="b"/>
                      <a:r>
                        <a:rPr lang="en-US" sz="1400" u="none" strike="noStrike" dirty="0" smtClean="0">
                          <a:effectLst/>
                          <a:latin typeface="Calibri" panose="020F0502020204030204" pitchFamily="34" charset="0"/>
                        </a:rPr>
                        <a:t>Total</a:t>
                      </a:r>
                      <a:r>
                        <a:rPr lang="en-US" sz="1400" u="none" strike="noStrike" baseline="0" dirty="0" smtClean="0">
                          <a:effectLst/>
                          <a:latin typeface="Calibri" panose="020F0502020204030204" pitchFamily="34" charset="0"/>
                        </a:rPr>
                        <a:t> - Income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$304,000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algn="l" fontAlgn="b"/>
                      <a:r>
                        <a:rPr lang="en-US" sz="1600" b="1" u="none" strike="noStrike" dirty="0">
                          <a:effectLst/>
                          <a:latin typeface="Calibri" panose="020F0502020204030204" pitchFamily="34" charset="0"/>
                        </a:rPr>
                        <a:t>Expense</a:t>
                      </a:r>
                      <a:endParaRPr lang="en-US"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4.110 - Site Survey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$1,209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4.113 - Venue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$82,500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4.12 - Financial Fees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$23,818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4.13 – Meeting Planner</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$50,930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4.14 - Food &amp; Beverage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$82,909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4.15 - Network Services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$55,539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4.16 - Social</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4.17 - Shipping</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r>
              <a:tr h="288073">
                <a:tc>
                  <a:txBody>
                    <a:bodyPr/>
                    <a:lstStyle/>
                    <a:p>
                      <a:pPr lvl="1" algn="l" fontAlgn="b"/>
                      <a:r>
                        <a:rPr lang="en-US" sz="1400" u="none" strike="noStrike" dirty="0">
                          <a:effectLst/>
                          <a:latin typeface="Calibri" panose="020F0502020204030204" pitchFamily="34" charset="0"/>
                        </a:rPr>
                        <a:t>4.18 - </a:t>
                      </a:r>
                      <a:r>
                        <a:rPr lang="en-US" sz="1400" u="none" strike="noStrike" dirty="0" err="1">
                          <a:effectLst/>
                          <a:latin typeface="Calibri" panose="020F0502020204030204" pitchFamily="34" charset="0"/>
                        </a:rPr>
                        <a:t>Misc</a:t>
                      </a:r>
                      <a:r>
                        <a:rPr lang="en-US" sz="1400" u="none" strike="noStrike" dirty="0">
                          <a:effectLst/>
                          <a:latin typeface="Calibri" panose="020F0502020204030204" pitchFamily="34" charset="0"/>
                        </a:rPr>
                        <a:t> Expense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latin typeface="Calibri" panose="020F0502020204030204" pitchFamily="34" charset="0"/>
                        </a:rPr>
                        <a:t>$10,242 </a:t>
                      </a:r>
                      <a:endParaRPr lang="en-US" sz="1400" b="0" i="0" u="none" strike="noStrike" dirty="0">
                        <a:solidFill>
                          <a:srgbClr val="000000"/>
                        </a:solidFill>
                        <a:effectLst/>
                        <a:latin typeface="Calibri" panose="020F0502020204030204" pitchFamily="34" charset="0"/>
                      </a:endParaRPr>
                    </a:p>
                  </a:txBody>
                  <a:tcPr marL="7620" marR="7620" marT="7620" marB="0" anchor="b"/>
                </a:tc>
              </a:tr>
              <a:tr h="276550">
                <a:tc>
                  <a:txBody>
                    <a:bodyPr/>
                    <a:lstStyle/>
                    <a:p>
                      <a:pPr lvl="1" algn="r" fontAlgn="b"/>
                      <a:r>
                        <a:rPr lang="en-US" sz="1400" u="none" strike="noStrike" dirty="0">
                          <a:effectLst/>
                          <a:latin typeface="Calibri" panose="020F0502020204030204" pitchFamily="34" charset="0"/>
                        </a:rPr>
                        <a:t>Total - Expense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$307,147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algn="l" fontAlgn="b"/>
                      <a:r>
                        <a:rPr lang="en-US" sz="1600" b="1" u="none" strike="noStrike" dirty="0">
                          <a:solidFill>
                            <a:schemeClr val="tx1"/>
                          </a:solidFill>
                          <a:effectLst/>
                          <a:latin typeface="Calibri" panose="020F0502020204030204" pitchFamily="34" charset="0"/>
                        </a:rPr>
                        <a:t>Net </a:t>
                      </a:r>
                      <a:r>
                        <a:rPr lang="en-US" sz="1600" b="1" u="none" strike="noStrike" dirty="0" smtClean="0">
                          <a:solidFill>
                            <a:schemeClr val="tx1"/>
                          </a:solidFill>
                          <a:effectLst/>
                          <a:latin typeface="Calibri" panose="020F0502020204030204" pitchFamily="34" charset="0"/>
                        </a:rPr>
                        <a:t>Income - Expenses</a:t>
                      </a:r>
                      <a:endParaRPr lang="en-US" sz="1600" b="1" i="0" u="none" strike="noStrike" dirty="0">
                        <a:solidFill>
                          <a:schemeClr val="tx1"/>
                        </a:solidFill>
                        <a:effectLst/>
                        <a:latin typeface="Calibri" panose="020F0502020204030204" pitchFamily="34" charset="0"/>
                      </a:endParaRPr>
                    </a:p>
                  </a:txBody>
                  <a:tcPr marL="7620" marR="7620" marT="7620" marB="0" anchor="b"/>
                </a:tc>
                <a:tc>
                  <a:txBody>
                    <a:bodyPr/>
                    <a:lstStyle/>
                    <a:p>
                      <a:pPr algn="r" fontAlgn="b"/>
                      <a:r>
                        <a:rPr lang="en-US" sz="1400" u="none" strike="noStrike" dirty="0">
                          <a:solidFill>
                            <a:srgbClr val="FF0000"/>
                          </a:solidFill>
                          <a:effectLst/>
                          <a:latin typeface="Calibri" panose="020F0502020204030204" pitchFamily="34" charset="0"/>
                        </a:rPr>
                        <a:t>($3,147)</a:t>
                      </a:r>
                      <a:endParaRPr lang="en-US" sz="1400" b="0" i="0" u="none" strike="noStrike" dirty="0">
                        <a:solidFill>
                          <a:srgbClr val="FF0000"/>
                        </a:solidFill>
                        <a:effectLst/>
                        <a:latin typeface="Calibri" panose="020F0502020204030204" pitchFamily="34" charset="0"/>
                      </a:endParaRPr>
                    </a:p>
                  </a:txBody>
                  <a:tcPr marL="7620" marR="7620" marT="7620" marB="0" anchor="b"/>
                </a:tc>
              </a:tr>
            </a:tbl>
          </a:graphicData>
        </a:graphic>
      </p:graphicFrame>
      <p:sp>
        <p:nvSpPr>
          <p:cNvPr id="11" name="TextBox 10"/>
          <p:cNvSpPr txBox="1"/>
          <p:nvPr/>
        </p:nvSpPr>
        <p:spPr>
          <a:xfrm>
            <a:off x="5334000" y="5785842"/>
            <a:ext cx="3505200" cy="338554"/>
          </a:xfrm>
          <a:prstGeom prst="rect">
            <a:avLst/>
          </a:prstGeom>
          <a:noFill/>
        </p:spPr>
        <p:txBody>
          <a:bodyPr wrap="square" rtlCol="0">
            <a:spAutoFit/>
          </a:bodyPr>
          <a:lstStyle/>
          <a:p>
            <a:r>
              <a:rPr lang="en-US" sz="1600" dirty="0" smtClean="0">
                <a:solidFill>
                  <a:schemeClr val="tx1"/>
                </a:solidFill>
              </a:rPr>
              <a:t>Average cost per attendee (327) = $939</a:t>
            </a:r>
            <a:endParaRPr lang="en-US" sz="1600" dirty="0">
              <a:solidFill>
                <a:schemeClr val="tx1"/>
              </a:solidFill>
            </a:endParaRPr>
          </a:p>
        </p:txBody>
      </p:sp>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233358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327 </a:t>
            </a:r>
            <a:r>
              <a:rPr lang="en-US" dirty="0"/>
              <a:t>– </a:t>
            </a:r>
            <a:r>
              <a:rPr lang="en-US" dirty="0" smtClean="0"/>
              <a:t>Bangkok (</a:t>
            </a:r>
            <a:r>
              <a:rPr lang="en-US" dirty="0" smtClean="0">
                <a:solidFill>
                  <a:srgbClr val="FF0000"/>
                </a:solidFill>
              </a:rPr>
              <a:t>$3147 - TBD</a:t>
            </a:r>
            <a:r>
              <a:rPr lang="en-US" dirty="0" smtClean="0"/>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39382</TotalTime>
  <Words>1738</Words>
  <Application>Microsoft Office PowerPoint</Application>
  <PresentationFormat>On-screen Show (4:3)</PresentationFormat>
  <Paragraphs>558</Paragraphs>
  <Slides>10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Treasurer Report Sept 2015</vt:lpstr>
      <vt:lpstr>Abstract</vt:lpstr>
      <vt:lpstr>PowerPoint Presentation</vt:lpstr>
      <vt:lpstr>PowerPoint Presentation</vt:lpstr>
      <vt:lpstr>PowerPoint Presentation</vt:lpstr>
      <vt:lpstr> Vancouver, BC – May 2015</vt:lpstr>
      <vt:lpstr>Bangkok, Thailand –  Budget estimates 08 September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2015</dc:title>
  <dc:creator>Jon Rosdahl</dc:creator>
  <cp:keywords>Sept 2015</cp:keywords>
  <dc:description>Ben Rolfe (BCA); Jon Rosdahl (CSR-Qualcomm)</dc:description>
  <cp:lastModifiedBy>Jon Rosdahl</cp:lastModifiedBy>
  <cp:revision>241</cp:revision>
  <cp:lastPrinted>1601-01-01T00:00:00Z</cp:lastPrinted>
  <dcterms:created xsi:type="dcterms:W3CDTF">2012-05-13T15:07:35Z</dcterms:created>
  <dcterms:modified xsi:type="dcterms:W3CDTF">2015-09-15T02:48:21Z</dcterms:modified>
</cp:coreProperties>
</file>