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1" r:id="rId2"/>
    <p:sldId id="272" r:id="rId3"/>
    <p:sldId id="304" r:id="rId4"/>
    <p:sldId id="339" r:id="rId5"/>
    <p:sldId id="338" r:id="rId6"/>
    <p:sldId id="344" r:id="rId7"/>
    <p:sldId id="326" r:id="rId8"/>
    <p:sldId id="327" r:id="rId9"/>
    <p:sldId id="329" r:id="rId10"/>
    <p:sldId id="330" r:id="rId11"/>
    <p:sldId id="332" r:id="rId12"/>
    <p:sldId id="333" r:id="rId13"/>
    <p:sldId id="340" r:id="rId14"/>
    <p:sldId id="341" r:id="rId15"/>
    <p:sldId id="342" r:id="rId16"/>
    <p:sldId id="343" r:id="rId17"/>
    <p:sldId id="297" r:id="rId18"/>
    <p:sldId id="303" r:id="rId19"/>
    <p:sldId id="323" r:id="rId20"/>
    <p:sldId id="310" r:id="rId2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7" autoAdjust="0"/>
    <p:restoredTop sz="86466" autoAdjust="0"/>
  </p:normalViewPr>
  <p:slideViewPr>
    <p:cSldViewPr>
      <p:cViewPr varScale="1">
        <p:scale>
          <a:sx n="70" d="100"/>
          <a:sy n="70" d="100"/>
        </p:scale>
        <p:origin x="-2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028" y="-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802.11-15/0994r0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9EAE64DA-2228-41CE-9098-6582A99B8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0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802.11-15/0994r0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/>
              <a:t>Page </a:t>
            </a:r>
            <a:fld id="{F4F34E98-D62A-4186-8764-CE3AA6FA4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0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802.11-15/0994r0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6D0DD3B1-FAAC-4237-A86B-E499F2492F54}" type="slidenum">
              <a:rPr lang="en-US"/>
              <a:pPr/>
              <a:t>1</a:t>
            </a:fld>
            <a:endParaRPr 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802.11-15/0994r0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A4FDB48-E15B-4B47-8687-1B7C1224EF6A}" type="slidenum">
              <a:rPr lang="en-US"/>
              <a:pPr/>
              <a:t>2</a:t>
            </a:fld>
            <a:endParaRPr 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802.11-15/0994r0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F4C40D65-693F-4421-826C-F0FBA86161ED}" type="slidenum">
              <a:rPr lang="en-US"/>
              <a:pPr/>
              <a:t>10</a:t>
            </a:fld>
            <a:endParaRPr 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802.11-15/0994r0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CSR - Qualcomm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C5F07510-7C93-4BC9-94B9-BB2AFDC6E14F}" type="slidenum">
              <a:rPr lang="en-US"/>
              <a:pPr/>
              <a:t>11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802.11-15/0994r0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Jon Rosdahl, CSR -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4F34E98-D62A-4186-8764-CE3AA6FA44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794715A-9459-479D-A91A-AA0D18E71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DAB140-1F37-41A1-86FB-23042E79C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D90922-50F1-4D9A-A0A0-0AA11907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C3DC9EB-749B-4FE4-B66F-B34699F5F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381000"/>
            <a:ext cx="1752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0" y="6475412"/>
            <a:ext cx="2447925" cy="2301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34B414-E725-475F-8EFC-03D12F3C5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12887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7DC20B9-232F-45E3-915F-318DA7AF0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3CAF4A0-171B-47A7-BAFF-76E509FBC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8CBE8C2-2801-4446-8A57-44AC89C9F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5F1A9F3-FE6C-43A0-821F-451821108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304800"/>
            <a:ext cx="1512887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F8DB7B0-6F79-49ED-8154-EC3DF2434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673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FE0FAA6-9929-41F0-9BE4-0F3ED59E9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CA38D67-E29A-48CE-9E94-4D8E3C833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20462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29400" y="6476999"/>
            <a:ext cx="191452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Jon Rosdahl (CSR - Qualcomm)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/>
              <a:t>Slide </a:t>
            </a:r>
            <a:fld id="{A7DEFA53-F68A-4830-A981-09096874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802.11-15/0994r0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2"/>
            <a:ext cx="838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t.ieee.org/attend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ocuments" TargetMode="External"/><Relationship Id="rId4" Type="http://schemas.openxmlformats.org/officeDocument/2006/relationships/hyperlink" Target="ftp://griffin.events.ieee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tp://griffin.events.ieee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5/11-15-0995-00-0000-joint-treasurers-report-Sept-2015.pptx" TargetMode="External"/><Relationship Id="rId3" Type="http://schemas.openxmlformats.org/officeDocument/2006/relationships/hyperlink" Target="https://mentor.ieee.org/802.15/documents?is_dcn=agenda" TargetMode="External"/><Relationship Id="rId7" Type="http://schemas.openxmlformats.org/officeDocument/2006/relationships/hyperlink" Target="http://grouper.ieee.org/groups/802/24/index.html" TargetMode="External"/><Relationship Id="rId2" Type="http://schemas.openxmlformats.org/officeDocument/2006/relationships/hyperlink" Target="https://mentor.ieee.org/802.11/dcn/15/11-15-0720-01-0000-july-2015-wg-agenda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1/dcn/15/21-15-0069-00-0000-session-69-opening-plenary.pptx" TargetMode="External"/><Relationship Id="rId11" Type="http://schemas.openxmlformats.org/officeDocument/2006/relationships/hyperlink" Target="http://standards.ieee.org/resources/antitrust-guidelines.pdf" TargetMode="External"/><Relationship Id="rId5" Type="http://schemas.openxmlformats.org/officeDocument/2006/relationships/hyperlink" Target="https://mentor.ieee.org/802.19/dcn/15/19-15-0050-01-0000-july-2015-wg-agenda.xls" TargetMode="External"/><Relationship Id="rId10" Type="http://schemas.openxmlformats.org/officeDocument/2006/relationships/hyperlink" Target="http://standards.ieee.org/board/pat/pat-slideset.ppt" TargetMode="External"/><Relationship Id="rId4" Type="http://schemas.openxmlformats.org/officeDocument/2006/relationships/hyperlink" Target="http://grouper.ieee.org/groups/802/18/" TargetMode="External"/><Relationship Id="rId9" Type="http://schemas.openxmlformats.org/officeDocument/2006/relationships/hyperlink" Target="http://standards.ieee.org/guides/bylaws/sect6-7.html#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/Meetings/Meeting_Pla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304800"/>
            <a:ext cx="1905000" cy="276999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 dirty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F28C0BFC-EAC2-4E0D-A0A2-F6186880709B}" type="slidenum">
              <a:rPr lang="en-US"/>
              <a:pPr/>
              <a:t>1</a:t>
            </a:fld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  <a:noFill/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Vice Chair Report Sept 2015 Bangkok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</a:t>
            </a:r>
            <a:r>
              <a:rPr lang="en-US" sz="2000" smtClean="0"/>
              <a:t>:</a:t>
            </a:r>
            <a:r>
              <a:rPr lang="en-US" sz="2000" b="0" smtClean="0"/>
              <a:t> </a:t>
            </a:r>
            <a:r>
              <a:rPr lang="en-US" sz="2000" b="0" smtClean="0"/>
              <a:t>2015-09-14</a:t>
            </a:r>
            <a:endParaRPr lang="en-US" sz="2000" b="0" dirty="0" smtClean="0"/>
          </a:p>
          <a:p>
            <a:pPr algn="ctr">
              <a:buFontTx/>
              <a:buNone/>
            </a:pPr>
            <a:endParaRPr lang="en-US" sz="2000" b="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386340"/>
              </p:ext>
            </p:extLst>
          </p:nvPr>
        </p:nvGraphicFramePr>
        <p:xfrm>
          <a:off x="606425" y="2292350"/>
          <a:ext cx="80740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4" imgW="8234453" imgH="2602661" progId="Word.Document.8">
                  <p:embed/>
                </p:oleObj>
              </mc:Choice>
              <mc:Fallback>
                <p:oleObj name="Document" r:id="rId4" imgW="8234453" imgH="260266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2292350"/>
                        <a:ext cx="8074025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B2DB6261-9B22-4953-833F-38AD9030EEEE}" type="slidenum">
              <a:rPr lang="en-US"/>
              <a:pPr/>
              <a:t>10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GB" dirty="0" smtClean="0"/>
              <a:t>M3.7 Recording Attendance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sz="2800" dirty="0" smtClean="0">
                <a:solidFill>
                  <a:srgbClr val="FF3300"/>
                </a:solidFill>
              </a:rPr>
              <a:t>requirement</a:t>
            </a:r>
            <a:r>
              <a:rPr lang="en-GB" sz="2000" dirty="0" smtClean="0"/>
              <a:t> that attendees 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declaring your participation and affiliation.   </a:t>
            </a:r>
          </a:p>
          <a:p>
            <a:pPr lvl="2">
              <a:lnSpc>
                <a:spcPct val="90000"/>
              </a:lnSpc>
            </a:pPr>
            <a:r>
              <a:rPr lang="en-GB" sz="1600" dirty="0" smtClean="0"/>
              <a:t>However,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eligible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or your membership status may not be calculated properly.</a:t>
            </a:r>
          </a:p>
          <a:p>
            <a:pPr lvl="2">
              <a:lnSpc>
                <a:spcPct val="90000"/>
              </a:lnSpc>
            </a:pP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b="1" dirty="0" smtClean="0"/>
              <a:t>Record attendance using this URL</a:t>
            </a:r>
            <a:r>
              <a:rPr lang="en-GB" dirty="0" smtClean="0"/>
              <a:t>:    </a:t>
            </a:r>
            <a:r>
              <a:rPr lang="en-GB" dirty="0" smtClean="0">
                <a:solidFill>
                  <a:srgbClr val="FF0000"/>
                </a:solidFill>
                <a:hlinkClick r:id="rId3"/>
              </a:rPr>
              <a:t>https://imat.ieee.org/attendance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1041400"/>
            <a:ext cx="6480175" cy="4400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smtClean="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 smtClean="0"/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D64B625E-504A-4C58-A39B-C8B7B94C9285}" type="slidenum">
              <a:rPr lang="en-US"/>
              <a:pPr/>
              <a:t>11</a:t>
            </a:fld>
            <a:endParaRPr lang="en-US"/>
          </a:p>
        </p:txBody>
      </p:sp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/>
              <a:t>M3.9 Local File Document Server information</a:t>
            </a: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804863" y="5438775"/>
            <a:ext cx="7032625" cy="92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Local FTP server: </a:t>
            </a:r>
            <a:r>
              <a:rPr lang="en-GB" sz="1800">
                <a:hlinkClick r:id="rId4"/>
              </a:rPr>
              <a:t>ftp://griffin.events.ieee.org </a:t>
            </a:r>
            <a:r>
              <a:rPr lang="en-US" sz="1800"/>
              <a:t>(anonymous)</a:t>
            </a:r>
          </a:p>
          <a:p>
            <a:pPr algn="ctr"/>
            <a:r>
              <a:rPr lang="en-US" sz="1800"/>
              <a:t>External Document Server   </a:t>
            </a:r>
            <a:r>
              <a:rPr lang="en-US" sz="1800">
                <a:hlinkClick r:id="rId5"/>
              </a:rPr>
              <a:t>https://mentor.ieee.org/802.11/documents</a:t>
            </a:r>
            <a:endParaRPr lang="en-US" sz="1800" b="0"/>
          </a:p>
          <a:p>
            <a:pPr algn="ctr"/>
            <a:r>
              <a:rPr lang="en-US" sz="1800" b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GB" dirty="0" smtClean="0"/>
              <a:t>M3.9 Synchronizing while at the meeting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76800"/>
          </a:xfrm>
        </p:spPr>
        <p:txBody>
          <a:bodyPr/>
          <a:lstStyle/>
          <a:p>
            <a:r>
              <a:rPr lang="en-GB" dirty="0" smtClean="0"/>
              <a:t>While Particularly important when external bandwidth is limited and unreliable</a:t>
            </a:r>
          </a:p>
          <a:p>
            <a:r>
              <a:rPr lang="en-GB" dirty="0" smtClean="0"/>
              <a:t>Please Use anonymous ftp</a:t>
            </a:r>
          </a:p>
          <a:p>
            <a:pPr lvl="1"/>
            <a:r>
              <a:rPr lang="en-US" b="1" dirty="0" smtClean="0"/>
              <a:t>Host: </a:t>
            </a:r>
            <a:r>
              <a:rPr lang="en-GB" b="1" dirty="0" smtClean="0">
                <a:hlinkClick r:id="rId2"/>
              </a:rPr>
              <a:t>ftp://griffin.events.ieee.org</a:t>
            </a:r>
            <a:endParaRPr lang="en-US" b="1" dirty="0" smtClean="0"/>
          </a:p>
          <a:p>
            <a:pPr lvl="1"/>
            <a:r>
              <a:rPr lang="en-US" b="1" dirty="0" smtClean="0"/>
              <a:t>User: anonymous</a:t>
            </a:r>
          </a:p>
          <a:p>
            <a:pPr lvl="1"/>
            <a:r>
              <a:rPr lang="en-US" b="1" dirty="0" smtClean="0"/>
              <a:t>Password:  &lt;your-email-address-here&gt;</a:t>
            </a:r>
          </a:p>
          <a:p>
            <a:pPr lvl="1"/>
            <a:r>
              <a:rPr lang="en-GB" b="1" dirty="0" smtClean="0"/>
              <a:t>Destination directory: /802.11/15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Freeware tools are available,  for example search for “</a:t>
            </a:r>
            <a:r>
              <a:rPr lang="en-GB" dirty="0" err="1" smtClean="0"/>
              <a:t>syncback</a:t>
            </a:r>
            <a:r>
              <a:rPr lang="en-GB" dirty="0" smtClean="0"/>
              <a:t> free”  **</a:t>
            </a:r>
          </a:p>
          <a:p>
            <a:pPr>
              <a:buNone/>
            </a:pPr>
            <a:endParaRPr lang="en-GB" dirty="0" smtClean="0"/>
          </a:p>
          <a:p>
            <a:pPr>
              <a:buFontTx/>
              <a:buNone/>
            </a:pPr>
            <a:r>
              <a:rPr lang="en-GB" sz="1800" dirty="0" smtClean="0"/>
              <a:t>** </a:t>
            </a:r>
            <a:r>
              <a:rPr lang="en-GB" sz="1600" dirty="0" smtClean="0"/>
              <a:t>Other tools are available.  The IEEE does not endorse the use of any particular tool.</a:t>
            </a:r>
            <a:endParaRPr lang="en-GB" sz="1800" dirty="0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smtClean="0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 smtClean="0"/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3AC0264C-566F-4C8D-A2CA-FD921A7B021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447801"/>
            <a:ext cx="8686800" cy="4953000"/>
          </a:xfrm>
        </p:spPr>
        <p:txBody>
          <a:bodyPr>
            <a:noAutofit/>
          </a:bodyPr>
          <a:lstStyle/>
          <a:p>
            <a:r>
              <a:rPr lang="en-US" sz="2400" dirty="0"/>
              <a:t>M3.10 FOOD &amp; </a:t>
            </a:r>
            <a:r>
              <a:rPr lang="en-US" sz="2400" dirty="0" smtClean="0"/>
              <a:t>BEVERAGE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GB" sz="2400" dirty="0" smtClean="0"/>
              <a:t> </a:t>
            </a:r>
            <a:r>
              <a:rPr lang="en-GB" sz="2400" dirty="0"/>
              <a:t>- </a:t>
            </a:r>
            <a:r>
              <a:rPr lang="en-GB" sz="2400" dirty="0" smtClean="0"/>
              <a:t>Breakfast is included in your room rate if you booked via the IEEE link with the </a:t>
            </a:r>
            <a:r>
              <a:rPr lang="en-GB" sz="2400" dirty="0" err="1" smtClean="0"/>
              <a:t>Centara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- Morning and Afternoon tea will be served in the foyer areas on level 23 and 22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> </a:t>
            </a:r>
            <a:r>
              <a:rPr lang="en-GB" sz="2400" dirty="0" smtClean="0"/>
              <a:t>- Lunch will be available from </a:t>
            </a:r>
            <a:r>
              <a:rPr lang="en-GB" sz="2400" b="1" dirty="0" smtClean="0"/>
              <a:t>1200 – 1330 </a:t>
            </a:r>
            <a:r>
              <a:rPr lang="en-GB" sz="2400" dirty="0" smtClean="0"/>
              <a:t>will be served from the following locations: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b="1" dirty="0" smtClean="0"/>
              <a:t>Mon 14 – Wed 16 Sept </a:t>
            </a:r>
            <a:r>
              <a:rPr lang="en-US" sz="2400" b="1" dirty="0"/>
              <a:t>(3 days) </a:t>
            </a:r>
            <a:r>
              <a:rPr lang="en-US" sz="2400" b="1" dirty="0" smtClean="0"/>
              <a:t>at: </a:t>
            </a:r>
            <a:r>
              <a:rPr lang="en-US" sz="2400" dirty="0"/>
              <a:t>Delegate Bar, Level 22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US" sz="2400" b="1" dirty="0" smtClean="0"/>
              <a:t>Thurs 17 Sept at: </a:t>
            </a:r>
            <a:r>
              <a:rPr lang="en-US" sz="2400" dirty="0"/>
              <a:t>Hotel </a:t>
            </a:r>
            <a:r>
              <a:rPr lang="en-US" sz="2400" dirty="0" smtClean="0"/>
              <a:t>Restaurant ‘The </a:t>
            </a:r>
            <a:r>
              <a:rPr lang="en-US" sz="2400" dirty="0"/>
              <a:t>World &amp; Ginger </a:t>
            </a:r>
            <a:r>
              <a:rPr lang="en-US" sz="2400" dirty="0" smtClean="0"/>
              <a:t>Restaurant’, </a:t>
            </a:r>
            <a:r>
              <a:rPr lang="en-US" sz="2400" dirty="0"/>
              <a:t>Level </a:t>
            </a:r>
            <a:r>
              <a:rPr lang="en-US" sz="2400" dirty="0" smtClean="0"/>
              <a:t>24</a:t>
            </a:r>
            <a:endParaRPr lang="en-AU" sz="2400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36513" y="609600"/>
            <a:ext cx="9180513" cy="9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371600"/>
            <a:ext cx="8640960" cy="4428586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Social </a:t>
            </a:r>
            <a:r>
              <a:rPr lang="en-GB" sz="4900" b="1" dirty="0" smtClean="0"/>
              <a:t>– </a:t>
            </a:r>
            <a:r>
              <a:rPr lang="en-GB" sz="4900" b="1" dirty="0" smtClean="0"/>
              <a:t>Wednesday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300" dirty="0" smtClean="0"/>
              <a:t/>
            </a:r>
            <a:br>
              <a:rPr lang="en-GB" sz="300" dirty="0" smtClean="0"/>
            </a:br>
            <a:r>
              <a:rPr lang="en-GB" sz="2000" dirty="0" smtClean="0"/>
              <a:t> </a:t>
            </a:r>
            <a:r>
              <a:rPr lang="en-GB" sz="3600" b="1" dirty="0" smtClean="0">
                <a:solidFill>
                  <a:srgbClr val="0070C0"/>
                </a:solidFill>
              </a:rPr>
              <a:t>Dinner Cruise on Bangkok River (Chao Phraya)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2000" dirty="0"/>
              <a:t> </a:t>
            </a:r>
            <a:r>
              <a:rPr lang="en-GB" sz="2000" dirty="0" smtClean="0"/>
              <a:t>- Please note this is an optional function, please see the registration desk if you would like to purchase a ticket, spaces are limited.  Ticket cost: US$80</a:t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- Included in the price of the ticket: </a:t>
            </a:r>
            <a:r>
              <a:rPr lang="en-GB" sz="2000" dirty="0">
                <a:solidFill>
                  <a:srgbClr val="0070C0"/>
                </a:solidFill>
              </a:rPr>
              <a:t>return </a:t>
            </a:r>
            <a:r>
              <a:rPr lang="en-GB" sz="2000" dirty="0" smtClean="0">
                <a:solidFill>
                  <a:srgbClr val="0070C0"/>
                </a:solidFill>
              </a:rPr>
              <a:t>coaches, </a:t>
            </a:r>
            <a:r>
              <a:rPr lang="en-GB" sz="2000" dirty="0" err="1" smtClean="0">
                <a:solidFill>
                  <a:srgbClr val="0070C0"/>
                </a:solidFill>
              </a:rPr>
              <a:t>english</a:t>
            </a:r>
            <a:r>
              <a:rPr lang="en-GB" sz="2000" dirty="0" smtClean="0">
                <a:solidFill>
                  <a:srgbClr val="0070C0"/>
                </a:solidFill>
              </a:rPr>
              <a:t> speaking guides, international buffet, soft drinks, local cultural performances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- Meeting Point: </a:t>
            </a:r>
            <a:r>
              <a:rPr lang="en-GB" sz="2000" b="1" dirty="0" smtClean="0"/>
              <a:t>6pm</a:t>
            </a:r>
            <a:r>
              <a:rPr lang="en-GB" sz="2000" dirty="0" smtClean="0"/>
              <a:t>, Level 23 Foyer. Buses depart from the </a:t>
            </a:r>
            <a:r>
              <a:rPr lang="en-GB" sz="2000" dirty="0" err="1" smtClean="0"/>
              <a:t>Centara</a:t>
            </a:r>
            <a:r>
              <a:rPr lang="en-GB" sz="2000" dirty="0" smtClean="0"/>
              <a:t> to the wharf</a:t>
            </a:r>
            <a:br>
              <a:rPr lang="en-GB" sz="2000" dirty="0" smtClean="0"/>
            </a:br>
            <a:r>
              <a:rPr lang="en-GB" sz="2000" dirty="0" smtClean="0"/>
              <a:t> - Boat departs at 7pm, returns at 9pm, coach transfer back to the hotel.</a:t>
            </a:r>
            <a:br>
              <a:rPr lang="en-GB" sz="2000" dirty="0" smtClean="0"/>
            </a:br>
            <a:r>
              <a:rPr lang="en-GB" sz="2000" dirty="0"/>
              <a:t> </a:t>
            </a:r>
            <a:r>
              <a:rPr lang="en-GB" sz="2000" dirty="0" smtClean="0"/>
              <a:t>- Any questions please see Sara or Daniel on the registration desk</a:t>
            </a:r>
            <a:r>
              <a:rPr lang="en-GB" sz="2000" dirty="0" smtClean="0"/>
              <a:t>.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endParaRPr lang="en-AU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32657" y="609600"/>
            <a:ext cx="918051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55" y="4648199"/>
            <a:ext cx="5364088" cy="18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-152400" y="1295400"/>
            <a:ext cx="8596064" cy="306551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Daily Tours</a:t>
            </a: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3100" dirty="0"/>
              <a:t> - A list of </a:t>
            </a:r>
            <a:r>
              <a:rPr lang="en-GB" sz="3100" b="1" dirty="0"/>
              <a:t>private tours </a:t>
            </a:r>
            <a:r>
              <a:rPr lang="en-GB" sz="3100" dirty="0"/>
              <a:t>have been </a:t>
            </a:r>
            <a:r>
              <a:rPr lang="en-GB" sz="3100" dirty="0" smtClean="0"/>
              <a:t>arranged for meeting attendees.   Should you wish to book a tour or make an inquiry, please see a representative from the local touring company, Events Travel Asia, who will be at the registration desk.</a:t>
            </a:r>
            <a:endParaRPr lang="en-AU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18257" y="609600"/>
            <a:ext cx="91805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IEEE Bangkok Excursion_Page_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4"/>
          <a:stretch/>
        </p:blipFill>
        <p:spPr bwMode="auto">
          <a:xfrm>
            <a:off x="2013267" y="4676775"/>
            <a:ext cx="5727065" cy="2181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idx="4294967295"/>
          </p:nvPr>
        </p:nvSpPr>
        <p:spPr>
          <a:xfrm>
            <a:off x="457200" y="2286000"/>
            <a:ext cx="7772400" cy="1066800"/>
          </a:xfrm>
        </p:spPr>
        <p:txBody>
          <a:bodyPr/>
          <a:lstStyle/>
          <a:p>
            <a:r>
              <a:rPr lang="en-GB" dirty="0" smtClean="0"/>
              <a:t>Any Questions</a:t>
            </a:r>
            <a:br>
              <a:rPr lang="en-GB" dirty="0" smtClean="0"/>
            </a:br>
            <a:r>
              <a:rPr lang="en-GB" dirty="0" smtClean="0"/>
              <a:t> - Please see Daniel or Sara on the registration desk!</a:t>
            </a:r>
            <a:endParaRPr lang="en-AU" dirty="0"/>
          </a:p>
        </p:txBody>
      </p:sp>
      <p:pic>
        <p:nvPicPr>
          <p:cNvPr id="5" name="Picture 6" descr="IEEE 802 Wireless Interim Meeting 20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r="7137"/>
          <a:stretch/>
        </p:blipFill>
        <p:spPr bwMode="auto">
          <a:xfrm>
            <a:off x="-21771" y="609600"/>
            <a:ext cx="9180513" cy="9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57132" tIns="-33327" rIns="-5713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aniel Bra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385" y="4149080"/>
            <a:ext cx="163944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ra Ar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414908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85800" y="304800"/>
            <a:ext cx="1828800" cy="27699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September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476999"/>
            <a:ext cx="2295525" cy="15240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Jon </a:t>
            </a:r>
            <a:r>
              <a:rPr lang="en-US" dirty="0" err="1" smtClean="0"/>
              <a:t>Rosdahl</a:t>
            </a:r>
            <a:r>
              <a:rPr lang="en-US" dirty="0" smtClean="0"/>
              <a:t> (CSR - Qualcomm)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F8DB7B0-6F79-49ED-8154-EC3DF24343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4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Wednesday – </a:t>
            </a:r>
            <a:br>
              <a:rPr lang="en-US" sz="3200" dirty="0" smtClean="0"/>
            </a:br>
            <a:r>
              <a:rPr lang="en-US" sz="3200" dirty="0" smtClean="0"/>
              <a:t>802.11 Mid-Week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Friday – </a:t>
            </a:r>
            <a:br>
              <a:rPr lang="en-US" sz="3200" dirty="0" smtClean="0"/>
            </a:br>
            <a:r>
              <a:rPr lang="en-US" sz="3200" dirty="0" smtClean="0"/>
              <a:t>802.11 Closing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 Venue </a:t>
            </a:r>
            <a:r>
              <a:rPr lang="en-US" dirty="0" err="1" smtClean="0"/>
              <a:t>Strawpolls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Return to Bangkok?:   Y:    N: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5800" y="304800"/>
            <a:ext cx="2133600" cy="276999"/>
          </a:xfrm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48BD8E1-873F-417F-94A1-6D4E55C91304}" type="slidenum">
              <a:rPr lang="en-US"/>
              <a:pPr/>
              <a:t>2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noFill/>
        </p:spPr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029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slide contains requested reports and status from the 802.11 1</a:t>
            </a:r>
            <a:r>
              <a:rPr lang="en-US" baseline="30000" dirty="0" smtClean="0"/>
              <a:t>st</a:t>
            </a:r>
            <a:r>
              <a:rPr lang="en-US" dirty="0" smtClean="0"/>
              <a:t> Vice-Chair:</a:t>
            </a:r>
          </a:p>
          <a:p>
            <a:pPr>
              <a:buFontTx/>
              <a:buNone/>
            </a:pPr>
            <a:r>
              <a:rPr lang="en-US" dirty="0" smtClean="0"/>
              <a:t>Monday: </a:t>
            </a:r>
          </a:p>
          <a:p>
            <a:pPr lvl="1">
              <a:buFontTx/>
              <a:buNone/>
            </a:pPr>
            <a:r>
              <a:rPr lang="en-US" dirty="0" smtClean="0"/>
              <a:t>	Meeting room locations </a:t>
            </a:r>
          </a:p>
          <a:p>
            <a:pPr lvl="1">
              <a:buFontTx/>
              <a:buNone/>
            </a:pPr>
            <a:r>
              <a:rPr lang="en-US" dirty="0" smtClean="0"/>
              <a:t>     Next meeting reminder </a:t>
            </a:r>
          </a:p>
          <a:p>
            <a:pPr lvl="1">
              <a:buFontTx/>
              <a:buNone/>
            </a:pPr>
            <a:r>
              <a:rPr lang="en-US" dirty="0" smtClean="0"/>
              <a:t>     Meeting registration </a:t>
            </a:r>
          </a:p>
          <a:p>
            <a:pPr lvl="1">
              <a:buFontTx/>
              <a:buNone/>
            </a:pPr>
            <a:r>
              <a:rPr lang="en-US" dirty="0" smtClean="0"/>
              <a:t>     Recording attendance </a:t>
            </a:r>
          </a:p>
          <a:p>
            <a:pPr lvl="1">
              <a:buFontTx/>
              <a:buNone/>
            </a:pPr>
            <a:r>
              <a:rPr lang="en-US" dirty="0" smtClean="0"/>
              <a:t>     File server </a:t>
            </a:r>
          </a:p>
          <a:p>
            <a:pPr lvl="1">
              <a:buFontTx/>
              <a:buNone/>
            </a:pPr>
            <a:r>
              <a:rPr lang="en-US" dirty="0" smtClean="0"/>
              <a:t>     Breakfast, breaks, social 	</a:t>
            </a:r>
          </a:p>
          <a:p>
            <a:pPr>
              <a:buNone/>
            </a:pPr>
            <a:r>
              <a:rPr lang="en-US" sz="2800" b="1" dirty="0" smtClean="0">
                <a:ea typeface="+mn-ea"/>
                <a:cs typeface="+mn-cs"/>
              </a:rPr>
              <a:t>Friday: </a:t>
            </a:r>
          </a:p>
          <a:p>
            <a:pPr lvl="1">
              <a:buFontTx/>
              <a:buNone/>
            </a:pPr>
            <a:r>
              <a:rPr lang="en-US" dirty="0" smtClean="0"/>
              <a:t>Straw Poll of membership regarding this meeting location </a:t>
            </a:r>
          </a:p>
          <a:p>
            <a:pPr lvl="1">
              <a:buFontTx/>
              <a:buNone/>
            </a:pPr>
            <a:r>
              <a:rPr lang="en-US" dirty="0" smtClean="0"/>
              <a:t>Future venues status and discussion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Venue Information </a:t>
            </a:r>
            <a:r>
              <a:rPr lang="en-US" dirty="0" err="1" smtClean="0"/>
              <a:t>AdHoc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r>
              <a:rPr lang="en-US" dirty="0" smtClean="0"/>
              <a:t>Next Plenary: Dallas, Texas – 8-13 Nov 2015</a:t>
            </a:r>
          </a:p>
          <a:p>
            <a:endParaRPr lang="en-US" dirty="0" smtClean="0"/>
          </a:p>
          <a:p>
            <a:r>
              <a:rPr lang="en-US" dirty="0" smtClean="0"/>
              <a:t>Please suggest Restaurants, methods of getting from Airport to Hotel, local attractions…</a:t>
            </a:r>
          </a:p>
          <a:p>
            <a:r>
              <a:rPr lang="en-US" dirty="0" smtClean="0"/>
              <a:t>Send suggestions to Jon Rosdahl who will forward to the appropriate PCO.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Monday– </a:t>
            </a:r>
            <a:br>
              <a:rPr lang="en-US" sz="3200" dirty="0" smtClean="0"/>
            </a:br>
            <a:r>
              <a:rPr lang="en-US" sz="3200" dirty="0" smtClean="0"/>
              <a:t>802.11 Opening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89388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 (CSR - Qualcomm)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M3.3</a:t>
            </a:r>
            <a:r>
              <a:rPr lang="en-GB" dirty="0"/>
              <a:t>	II	Other WG meeting plans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917061" cy="4681637"/>
          </a:xfrm>
          <a:noFill/>
        </p:spPr>
        <p:txBody>
          <a:bodyPr/>
          <a:lstStyle/>
          <a:p>
            <a:endParaRPr lang="en-US" dirty="0" smtClean="0">
              <a:solidFill>
                <a:schemeClr val="tx1"/>
              </a:solidFill>
              <a:hlinkClick r:id="rId2" tooltip="802.11 WG Agenda"/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2" tooltip="802.11 WG Agenda"/>
              </a:rPr>
              <a:t>802.11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802.15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802.18</a:t>
            </a:r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802.19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802.21 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802.24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Treasurer </a:t>
            </a:r>
            <a:r>
              <a:rPr lang="en-US" dirty="0">
                <a:solidFill>
                  <a:schemeClr val="tx1"/>
                </a:solidFill>
              </a:rPr>
              <a:t>Report: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hlinkClick r:id="rId8"/>
              </a:rPr>
              <a:t>https://mentor.ieee.org/802.11/dcn/15/11-15-0995-00-0000-joint-treasurers-report-Sept-2015.pptx</a:t>
            </a:r>
            <a:endParaRPr lang="en-US" dirty="0" smtClean="0"/>
          </a:p>
          <a:p>
            <a:endParaRPr lang="en-US" dirty="0">
              <a:solidFill>
                <a:schemeClr val="tx1"/>
              </a:solidFill>
              <a:hlinkClick r:id="rId9"/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9"/>
              </a:rPr>
              <a:t>Patent </a:t>
            </a:r>
            <a:r>
              <a:rPr lang="en-US" dirty="0">
                <a:solidFill>
                  <a:schemeClr val="tx1"/>
                </a:solidFill>
                <a:hlinkClick r:id="rId9"/>
              </a:rPr>
              <a:t>policy</a:t>
            </a:r>
            <a:r>
              <a:rPr lang="en-US" dirty="0">
                <a:solidFill>
                  <a:schemeClr val="tx1"/>
                </a:solidFill>
              </a:rPr>
              <a:t> (in IEEE-SA bylaws), </a:t>
            </a:r>
            <a:r>
              <a:rPr lang="en-US" dirty="0">
                <a:solidFill>
                  <a:schemeClr val="tx1"/>
                </a:solidFill>
                <a:hlinkClick r:id="rId10"/>
              </a:rPr>
              <a:t>patent policy</a:t>
            </a:r>
            <a:r>
              <a:rPr lang="en-US" dirty="0">
                <a:solidFill>
                  <a:schemeClr val="tx1"/>
                </a:solidFill>
              </a:rPr>
              <a:t> (slide set), and </a:t>
            </a:r>
            <a:r>
              <a:rPr lang="en-US" dirty="0" smtClean="0">
                <a:solidFill>
                  <a:schemeClr val="tx1"/>
                </a:solidFill>
                <a:hlinkClick r:id="rId11"/>
              </a:rPr>
              <a:t>antitrust </a:t>
            </a:r>
            <a:r>
              <a:rPr lang="en-US" dirty="0">
                <a:solidFill>
                  <a:schemeClr val="tx1"/>
                </a:solidFill>
                <a:hlinkClick r:id="rId11"/>
              </a:rPr>
              <a:t>guidelines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Jon Rosdahl (CSR - Qualcomm)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30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/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dirty="0" smtClean="0"/>
              <a:t>Note: the schedule on this calendar will be updated,  but any room changes will probably not be.  Online Meeting Schedule is most accurate.  Room changes will be posted on rooms.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Jon Rosdahl (CSR - Qualcomm)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8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457200"/>
          </a:xfrm>
        </p:spPr>
        <p:txBody>
          <a:bodyPr/>
          <a:lstStyle/>
          <a:p>
            <a:r>
              <a:rPr lang="en-GB" dirty="0" smtClean="0"/>
              <a:t>M3.4 Meeting Room Locations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smtClean="0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476999"/>
            <a:ext cx="2371725" cy="152401"/>
          </a:xfrm>
          <a:noFill/>
        </p:spPr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Rosdahl</a:t>
            </a:r>
            <a:r>
              <a:rPr lang="en-US" dirty="0" smtClean="0"/>
              <a:t> (CSR - Qualcomm)</a:t>
            </a:r>
            <a:endParaRPr lang="en-US" dirty="0" smtClean="0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3B5C58B0-409B-414D-AB6F-19EB0C17CA5C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47247"/>
              </p:ext>
            </p:extLst>
          </p:nvPr>
        </p:nvGraphicFramePr>
        <p:xfrm>
          <a:off x="609599" y="1143000"/>
          <a:ext cx="8237919" cy="529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99" y="1143000"/>
                        <a:ext cx="8237919" cy="529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GB" dirty="0" smtClean="0"/>
              <a:t>M3.4 Meeting Room Locations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smtClean="0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24600" y="6476998"/>
            <a:ext cx="2219325" cy="228601"/>
          </a:xfrm>
          <a:noFill/>
        </p:spPr>
        <p:txBody>
          <a:bodyPr/>
          <a:lstStyle/>
          <a:p>
            <a:r>
              <a:rPr lang="en-US" dirty="0" smtClean="0"/>
              <a:t>Jon </a:t>
            </a:r>
            <a:r>
              <a:rPr lang="en-US" dirty="0" err="1" smtClean="0"/>
              <a:t>Rosdahl</a:t>
            </a:r>
            <a:r>
              <a:rPr lang="en-US" dirty="0" smtClean="0"/>
              <a:t> (CSR - Qualcomm)</a:t>
            </a:r>
            <a:endParaRPr lang="en-US" dirty="0" smtClean="0"/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3B5C58B0-409B-414D-AB6F-19EB0C17CA5C}" type="slidenum">
              <a:rPr lang="en-US"/>
              <a:pPr/>
              <a:t>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702382"/>
              </p:ext>
            </p:extLst>
          </p:nvPr>
        </p:nvGraphicFramePr>
        <p:xfrm>
          <a:off x="533400" y="1066799"/>
          <a:ext cx="8305800" cy="5330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066799"/>
                        <a:ext cx="8305800" cy="5330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M3.5 Next WG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defRPr/>
            </a:pPr>
            <a:r>
              <a:rPr lang="en-GB" sz="2800" dirty="0"/>
              <a:t>Next Plenary Meeting – </a:t>
            </a:r>
          </a:p>
          <a:p>
            <a:pPr lvl="1">
              <a:defRPr/>
            </a:pPr>
            <a:r>
              <a:rPr lang="en-GB" sz="2400" dirty="0"/>
              <a:t>IEEE 802 Plenary session – 9-13 Nov 2015</a:t>
            </a:r>
          </a:p>
          <a:p>
            <a:pPr lvl="1">
              <a:defRPr/>
            </a:pPr>
            <a:r>
              <a:rPr lang="en-GB" sz="2400" dirty="0"/>
              <a:t>Hyatt Regency, Dallas, TX, USA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For </a:t>
            </a:r>
            <a:r>
              <a:rPr lang="en-GB" sz="2800" dirty="0"/>
              <a:t>information and registration links, see</a:t>
            </a:r>
          </a:p>
          <a:p>
            <a:pPr lvl="1"/>
            <a:r>
              <a:rPr lang="en-GB" sz="2400" dirty="0" smtClean="0">
                <a:hlinkClick r:id="rId2"/>
              </a:rPr>
              <a:t>Registration </a:t>
            </a:r>
            <a:r>
              <a:rPr lang="en-GB" sz="2400" dirty="0">
                <a:hlinkClick r:id="rId2"/>
              </a:rPr>
              <a:t>and Hotel </a:t>
            </a:r>
            <a:r>
              <a:rPr lang="en-GB" sz="2400" dirty="0" smtClean="0">
                <a:hlinkClick r:id="rId2"/>
              </a:rPr>
              <a:t>Reservations</a:t>
            </a:r>
            <a:r>
              <a:rPr lang="en-GB" sz="2400" dirty="0"/>
              <a:t> </a:t>
            </a:r>
            <a:r>
              <a:rPr lang="en-GB" sz="2400" dirty="0" smtClean="0"/>
              <a:t>https</a:t>
            </a:r>
            <a:r>
              <a:rPr lang="en-GB" sz="2400" dirty="0"/>
              <a:t>://</a:t>
            </a:r>
            <a:r>
              <a:rPr lang="en-GB" sz="2400" dirty="0" smtClean="0"/>
              <a:t>802world.org/apps/session/93/register2</a:t>
            </a:r>
          </a:p>
          <a:p>
            <a:pPr lvl="1"/>
            <a:endParaRPr lang="en-GB" sz="2400" dirty="0"/>
          </a:p>
          <a:p>
            <a:pPr lvl="1">
              <a:defRPr/>
            </a:pPr>
            <a:endParaRPr lang="en-GB" sz="2400" dirty="0" smtClean="0"/>
          </a:p>
          <a:p>
            <a:pPr lvl="1">
              <a:defRPr/>
            </a:pPr>
            <a:endParaRPr lang="en-GB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 smtClean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CFBAA8FB-D249-4152-AEB6-E5ABFA7763B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GB" dirty="0" smtClean="0"/>
              <a:t>M3.7 Meeting Registration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2015</a:t>
            </a:r>
            <a:endParaRPr lang="en-US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Jon Rosdahl (CSR - Qualcomm)</a:t>
            </a:r>
            <a:endParaRPr lang="en-US" smtClean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06F01DFC-54E8-4F8C-A330-894B5A1FB9AA}" type="slidenum">
              <a:rPr lang="en-US"/>
              <a:pPr/>
              <a:t>9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6019800"/>
            <a:ext cx="7010400" cy="381000"/>
          </a:xfrm>
        </p:spPr>
        <p:txBody>
          <a:bodyPr/>
          <a:lstStyle/>
          <a:p>
            <a:r>
              <a:rPr lang="en-US" sz="1800" dirty="0" smtClean="0"/>
              <a:t>As of 13 July 2015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914400" y="1259175"/>
            <a:ext cx="7162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EVENT </a:t>
            </a:r>
            <a:r>
              <a:rPr lang="en-US" sz="2000" b="1" dirty="0"/>
              <a:t>STATISTICS REPORT</a:t>
            </a:r>
          </a:p>
          <a:p>
            <a:r>
              <a:rPr lang="en-US" sz="2000" b="1" dirty="0"/>
              <a:t>IEEE 2015 (1509045) IEEE 802 Wireless Interim Meeting 2015</a:t>
            </a:r>
          </a:p>
          <a:p>
            <a:r>
              <a:rPr lang="en-US" sz="2000" dirty="0"/>
              <a:t>Printed on Sun 13 September 15 </a:t>
            </a:r>
          </a:p>
          <a:p>
            <a:endParaRPr lang="en-US" sz="2000" dirty="0"/>
          </a:p>
          <a:p>
            <a:r>
              <a:rPr lang="en-US" sz="2000" dirty="0" smtClean="0"/>
              <a:t>CONFERENCE STATISTICS:			Attend</a:t>
            </a:r>
            <a:endParaRPr lang="en-US" sz="2000" dirty="0"/>
          </a:p>
          <a:p>
            <a:r>
              <a:rPr lang="en-US" sz="2000" dirty="0"/>
              <a:t>Conference </a:t>
            </a:r>
            <a:r>
              <a:rPr lang="en-US" sz="2000" dirty="0" smtClean="0"/>
              <a:t>Registration			</a:t>
            </a:r>
            <a:endParaRPr lang="en-US" sz="2000" dirty="0"/>
          </a:p>
          <a:p>
            <a:r>
              <a:rPr lang="en-US" sz="2000" dirty="0" err="1"/>
              <a:t>Centara</a:t>
            </a:r>
            <a:r>
              <a:rPr lang="en-US" sz="2000" dirty="0"/>
              <a:t> Grand Hotel Registration - Early </a:t>
            </a:r>
            <a:r>
              <a:rPr lang="en-US" sz="2000" dirty="0" smtClean="0"/>
              <a:t>Bird	357</a:t>
            </a:r>
            <a:endParaRPr lang="en-US" sz="2000" dirty="0"/>
          </a:p>
          <a:p>
            <a:r>
              <a:rPr lang="en-US" sz="2000" dirty="0" err="1"/>
              <a:t>Centara</a:t>
            </a:r>
            <a:r>
              <a:rPr lang="en-US" sz="2000" dirty="0"/>
              <a:t> Grand Hotel Registration </a:t>
            </a:r>
            <a:r>
              <a:rPr lang="en-US" sz="2000" dirty="0" smtClean="0"/>
              <a:t>– Onsite		    3</a:t>
            </a:r>
            <a:endParaRPr lang="en-US" sz="2000" dirty="0"/>
          </a:p>
          <a:p>
            <a:r>
              <a:rPr lang="en-US" sz="2000" dirty="0" err="1"/>
              <a:t>Centara</a:t>
            </a:r>
            <a:r>
              <a:rPr lang="en-US" sz="2000" dirty="0"/>
              <a:t> Grand Hotel Registration </a:t>
            </a:r>
            <a:r>
              <a:rPr lang="en-US" sz="2000" dirty="0" smtClean="0"/>
              <a:t>– Standard	   35</a:t>
            </a:r>
            <a:endParaRPr lang="en-US" sz="2000" dirty="0"/>
          </a:p>
          <a:p>
            <a:r>
              <a:rPr lang="en-US" sz="2000" dirty="0"/>
              <a:t>Other Hotel Registration - Early </a:t>
            </a:r>
            <a:r>
              <a:rPr lang="en-US" sz="2000" dirty="0" smtClean="0"/>
              <a:t>Bird		   20</a:t>
            </a:r>
            <a:endParaRPr lang="en-US" sz="2000" dirty="0"/>
          </a:p>
          <a:p>
            <a:r>
              <a:rPr lang="en-US" sz="2000" dirty="0"/>
              <a:t>Other Hotel Registration </a:t>
            </a:r>
            <a:r>
              <a:rPr lang="en-US" sz="2000" dirty="0" smtClean="0"/>
              <a:t>– Onsite			     1</a:t>
            </a:r>
            <a:endParaRPr lang="en-US" sz="2000" dirty="0"/>
          </a:p>
          <a:p>
            <a:r>
              <a:rPr lang="en-US" sz="2000" dirty="0"/>
              <a:t>Other Hotel Registration </a:t>
            </a:r>
            <a:r>
              <a:rPr lang="en-US" sz="2000" dirty="0" smtClean="0"/>
              <a:t>– Standard		</a:t>
            </a:r>
            <a:r>
              <a:rPr lang="en-US" sz="2000" u="sng" dirty="0" smtClean="0"/>
              <a:t>    10</a:t>
            </a:r>
            <a:endParaRPr lang="en-US" sz="2000" u="sng" dirty="0"/>
          </a:p>
          <a:p>
            <a:r>
              <a:rPr lang="en-US" sz="2000" dirty="0"/>
              <a:t>GRAND </a:t>
            </a:r>
            <a:r>
              <a:rPr lang="en-US" sz="2000" dirty="0" smtClean="0"/>
              <a:t>TOTAL:				   326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18109</TotalTime>
  <Words>859</Words>
  <Application>Microsoft Office PowerPoint</Application>
  <PresentationFormat>On-screen Show (4:3)</PresentationFormat>
  <Paragraphs>180</Paragraphs>
  <Slides>20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802-11-Submission</vt:lpstr>
      <vt:lpstr>Document</vt:lpstr>
      <vt:lpstr>Adobe Acrobat Document</vt:lpstr>
      <vt:lpstr>1st Vice Chair Report Sept 2015 Bangkok</vt:lpstr>
      <vt:lpstr>Abstract</vt:lpstr>
      <vt:lpstr>Monday–  802.11 Opening Plenary</vt:lpstr>
      <vt:lpstr>M3.3 II Other WG meeting plans </vt:lpstr>
      <vt:lpstr>Online Calendar</vt:lpstr>
      <vt:lpstr>M3.4 Meeting Room Locations</vt:lpstr>
      <vt:lpstr>M3.4 Meeting Room Locations</vt:lpstr>
      <vt:lpstr>M3.5 Next WG Meetings</vt:lpstr>
      <vt:lpstr>M3.7 Meeting Registration</vt:lpstr>
      <vt:lpstr>M3.7 Recording Attendance</vt:lpstr>
      <vt:lpstr>M3.9 Local File Document Server information</vt:lpstr>
      <vt:lpstr>M3.9 Synchronizing while at the meeting</vt:lpstr>
      <vt:lpstr>M3.10 FOOD &amp; BEVERAGE   - Breakfast is included in your room rate if you booked via the IEEE link with the Centara   - Morning and Afternoon tea will be served in the foyer areas on level 23 and 22   - Lunch will be available from 1200 – 1330 will be served from the following locations: Mon 14 – Wed 16 Sept (3 days) at: Delegate Bar, Level 22 Thurs 17 Sept at: Hotel Restaurant ‘The World &amp; Ginger Restaurant’, Level 24</vt:lpstr>
      <vt:lpstr>Social – Wednesday   Dinner Cruise on Bangkok River (Chao Phraya)   - Please note this is an optional function, please see the registration desk if you would like to purchase a ticket, spaces are limited.  Ticket cost: US$80  - Included in the price of the ticket: return coaches, english speaking guides, international buffet, soft drinks, local cultural performances  - Meeting Point: 6pm, Level 23 Foyer. Buses depart from the Centara to the wharf  - Boat departs at 7pm, returns at 9pm, coach transfer back to the hotel.  - Any questions please see Sara or Daniel on the registration desk.   </vt:lpstr>
      <vt:lpstr>Daily Tours   - A list of private tours have been arranged for meeting attendees.   Should you wish to book a tour or make an inquiry, please see a representative from the local touring company, Events Travel Asia, who will be at the registration desk.</vt:lpstr>
      <vt:lpstr>Any Questions  - Please see Daniel or Sara on the registration desk!</vt:lpstr>
      <vt:lpstr>Wednesday –  802.11 Mid-Week Plenary</vt:lpstr>
      <vt:lpstr>Friday –  802.11 Closing Plenary</vt:lpstr>
      <vt:lpstr>802.11 Venue Strawpolls</vt:lpstr>
      <vt:lpstr>Local Venue Information AdHoc</vt:lpstr>
    </vt:vector>
  </TitlesOfParts>
  <Company>CSR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</dc:title>
  <dc:subject>11-15/0994r0</dc:subject>
  <dc:creator>Jon Rosdahl</dc:creator>
  <cp:keywords>September 2015</cp:keywords>
  <dc:description>Jon Rosdahl (CSR -Qualcomm)</dc:description>
  <cp:lastModifiedBy>Jon Rosdahl</cp:lastModifiedBy>
  <cp:revision>83</cp:revision>
  <cp:lastPrinted>1998-02-10T13:28:06Z</cp:lastPrinted>
  <dcterms:created xsi:type="dcterms:W3CDTF">2012-03-12T21:29:33Z</dcterms:created>
  <dcterms:modified xsi:type="dcterms:W3CDTF">2015-09-13T15:00:32Z</dcterms:modified>
  <cp:category>Report</cp:category>
</cp:coreProperties>
</file>