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9" r:id="rId3"/>
    <p:sldId id="279" r:id="rId4"/>
    <p:sldId id="281" r:id="rId5"/>
    <p:sldId id="282" r:id="rId6"/>
    <p:sldId id="283" r:id="rId7"/>
    <p:sldId id="284" r:id="rId8"/>
    <p:sldId id="285" r:id="rId9"/>
    <p:sldId id="28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610" y="82"/>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99E7A96D-6A3B-074F-8AD3-5F2A15B3B926}"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2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3278486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075051E7-749F-5342-A121-8D9C9907C413}" type="slidenum">
              <a:rPr lang="en-US"/>
              <a:pPr>
                <a:defRPr/>
              </a:pPr>
              <a:t>‹#›</a:t>
            </a:fld>
            <a:endParaRPr lang="en-US"/>
          </a:p>
        </p:txBody>
      </p:sp>
      <p:sp>
        <p:nvSpPr>
          <p:cNvPr id="717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27721707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7B547E0-ABC6-0142-8C0C-BBB2D05AE544}"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23550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58FBAD-0FF9-7749-A295-8327C64868D9}" type="slidenum">
              <a:rPr lang="en-US"/>
              <a:pPr>
                <a:defRPr/>
              </a:pPr>
              <a:t>‹#›</a:t>
            </a:fld>
            <a:endParaRPr lang="en-US"/>
          </a:p>
        </p:txBody>
      </p:sp>
    </p:spTree>
    <p:extLst>
      <p:ext uri="{BB962C8B-B14F-4D97-AF65-F5344CB8AC3E}">
        <p14:creationId xmlns:p14="http://schemas.microsoft.com/office/powerpoint/2010/main" val="149793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2644858-2B43-4A4E-B336-075084507404}" type="slidenum">
              <a:rPr lang="en-US"/>
              <a:pPr>
                <a:defRPr/>
              </a:pPr>
              <a:t>‹#›</a:t>
            </a:fld>
            <a:endParaRPr lang="en-US"/>
          </a:p>
        </p:txBody>
      </p:sp>
    </p:spTree>
    <p:extLst>
      <p:ext uri="{BB962C8B-B14F-4D97-AF65-F5344CB8AC3E}">
        <p14:creationId xmlns:p14="http://schemas.microsoft.com/office/powerpoint/2010/main" val="316529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631398C-935E-DE47-9A4E-61F34772DB64}" type="slidenum">
              <a:rPr lang="en-US"/>
              <a:pPr>
                <a:defRPr/>
              </a:pPr>
              <a:t>‹#›</a:t>
            </a:fld>
            <a:endParaRPr lang="en-US"/>
          </a:p>
        </p:txBody>
      </p:sp>
    </p:spTree>
    <p:extLst>
      <p:ext uri="{BB962C8B-B14F-4D97-AF65-F5344CB8AC3E}">
        <p14:creationId xmlns:p14="http://schemas.microsoft.com/office/powerpoint/2010/main" val="293587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F654FBD9-3090-9642-98AF-5246C711856E}" type="slidenum">
              <a:rPr lang="en-US"/>
              <a:pPr>
                <a:defRPr/>
              </a:pPr>
              <a:t>‹#›</a:t>
            </a:fld>
            <a:endParaRPr lang="en-US"/>
          </a:p>
        </p:txBody>
      </p:sp>
    </p:spTree>
    <p:extLst>
      <p:ext uri="{BB962C8B-B14F-4D97-AF65-F5344CB8AC3E}">
        <p14:creationId xmlns:p14="http://schemas.microsoft.com/office/powerpoint/2010/main" val="4038538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32E26C0-A3C6-9644-8B16-56C3BA45CE2F}" type="slidenum">
              <a:rPr lang="en-US"/>
              <a:pPr>
                <a:defRPr/>
              </a:pPr>
              <a:t>‹#›</a:t>
            </a:fld>
            <a:endParaRPr lang="en-US"/>
          </a:p>
        </p:txBody>
      </p:sp>
    </p:spTree>
    <p:extLst>
      <p:ext uri="{BB962C8B-B14F-4D97-AF65-F5344CB8AC3E}">
        <p14:creationId xmlns:p14="http://schemas.microsoft.com/office/powerpoint/2010/main" val="125812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A691B114-4EA9-1142-9C7E-0BD0DBE2636F}" type="slidenum">
              <a:rPr lang="en-US"/>
              <a:pPr>
                <a:defRPr/>
              </a:pPr>
              <a:t>‹#›</a:t>
            </a:fld>
            <a:endParaRPr lang="en-US"/>
          </a:p>
        </p:txBody>
      </p:sp>
    </p:spTree>
    <p:extLst>
      <p:ext uri="{BB962C8B-B14F-4D97-AF65-F5344CB8AC3E}">
        <p14:creationId xmlns:p14="http://schemas.microsoft.com/office/powerpoint/2010/main" val="150196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03546548-DEDC-E244-9906-994F2140087C}" type="slidenum">
              <a:rPr lang="en-US"/>
              <a:pPr>
                <a:defRPr/>
              </a:pPr>
              <a:t>‹#›</a:t>
            </a:fld>
            <a:endParaRPr lang="en-US"/>
          </a:p>
        </p:txBody>
      </p:sp>
    </p:spTree>
    <p:extLst>
      <p:ext uri="{BB962C8B-B14F-4D97-AF65-F5344CB8AC3E}">
        <p14:creationId xmlns:p14="http://schemas.microsoft.com/office/powerpoint/2010/main" val="350590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1C357A6E-8B19-DE4F-A46E-A569DAEB4BB6}" type="slidenum">
              <a:rPr lang="en-US"/>
              <a:pPr>
                <a:defRPr/>
              </a:pPr>
              <a:t>‹#›</a:t>
            </a:fld>
            <a:endParaRPr lang="en-US"/>
          </a:p>
        </p:txBody>
      </p:sp>
    </p:spTree>
    <p:extLst>
      <p:ext uri="{BB962C8B-B14F-4D97-AF65-F5344CB8AC3E}">
        <p14:creationId xmlns:p14="http://schemas.microsoft.com/office/powerpoint/2010/main" val="2600832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1AAEBB5E-1289-5B45-BAA8-041C752FEA59}" type="slidenum">
              <a:rPr lang="en-US"/>
              <a:pPr>
                <a:defRPr/>
              </a:pPr>
              <a:t>‹#›</a:t>
            </a:fld>
            <a:endParaRPr lang="en-US"/>
          </a:p>
        </p:txBody>
      </p:sp>
    </p:spTree>
    <p:extLst>
      <p:ext uri="{BB962C8B-B14F-4D97-AF65-F5344CB8AC3E}">
        <p14:creationId xmlns:p14="http://schemas.microsoft.com/office/powerpoint/2010/main" val="2013288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D2C22C9E-78D7-4B43-8386-25751D74C040}" type="slidenum">
              <a:rPr lang="en-US"/>
              <a:pPr>
                <a:defRPr/>
              </a:pPr>
              <a:t>‹#›</a:t>
            </a:fld>
            <a:endParaRPr lang="en-US"/>
          </a:p>
        </p:txBody>
      </p:sp>
    </p:spTree>
    <p:extLst>
      <p:ext uri="{BB962C8B-B14F-4D97-AF65-F5344CB8AC3E}">
        <p14:creationId xmlns:p14="http://schemas.microsoft.com/office/powerpoint/2010/main" val="2712333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C1EB1CE5-FCF8-D743-8A2C-4144CEA053F9}" type="slidenum">
              <a:rPr lang="en-US"/>
              <a:pPr>
                <a:defRPr/>
              </a:pPr>
              <a:t>‹#›</a:t>
            </a:fld>
            <a:endParaRPr lang="en-US"/>
          </a:p>
        </p:txBody>
      </p:sp>
    </p:spTree>
    <p:extLst>
      <p:ext uri="{BB962C8B-B14F-4D97-AF65-F5344CB8AC3E}">
        <p14:creationId xmlns:p14="http://schemas.microsoft.com/office/powerpoint/2010/main" val="270604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7EAB99-7448-5041-9D18-454FF4C5CBA8}" type="slidenum">
              <a:rPr lang="en-US"/>
              <a:pPr>
                <a:defRPr/>
              </a:pPr>
              <a:t>‹#›</a:t>
            </a:fld>
            <a:endParaRPr lang="en-US"/>
          </a:p>
        </p:txBody>
      </p:sp>
    </p:spTree>
    <p:extLst>
      <p:ext uri="{BB962C8B-B14F-4D97-AF65-F5344CB8AC3E}">
        <p14:creationId xmlns:p14="http://schemas.microsoft.com/office/powerpoint/2010/main" val="33473627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5A25BCA9-99B4-9E4D-94BA-566BD60BD3EA}" type="slidenum">
              <a:rPr lang="en-US"/>
              <a:pPr>
                <a:defRPr/>
              </a:pPr>
              <a:t>‹#›</a:t>
            </a:fld>
            <a:endParaRPr lang="en-US"/>
          </a:p>
        </p:txBody>
      </p:sp>
    </p:spTree>
    <p:extLst>
      <p:ext uri="{BB962C8B-B14F-4D97-AF65-F5344CB8AC3E}">
        <p14:creationId xmlns:p14="http://schemas.microsoft.com/office/powerpoint/2010/main" val="173829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ED9FFB28-A011-9749-BD57-E3BF1A252ADC}" type="slidenum">
              <a:rPr lang="en-US"/>
              <a:pPr>
                <a:defRPr/>
              </a:pPr>
              <a:t>‹#›</a:t>
            </a:fld>
            <a:endParaRPr lang="en-US"/>
          </a:p>
        </p:txBody>
      </p:sp>
    </p:spTree>
    <p:extLst>
      <p:ext uri="{BB962C8B-B14F-4D97-AF65-F5344CB8AC3E}">
        <p14:creationId xmlns:p14="http://schemas.microsoft.com/office/powerpoint/2010/main" val="1314479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59755CB1-7CA8-A64E-A16F-D228A5F48980}" type="slidenum">
              <a:rPr lang="en-US"/>
              <a:pPr>
                <a:defRPr/>
              </a:pPr>
              <a:t>‹#›</a:t>
            </a:fld>
            <a:endParaRPr lang="en-US"/>
          </a:p>
        </p:txBody>
      </p:sp>
    </p:spTree>
    <p:extLst>
      <p:ext uri="{BB962C8B-B14F-4D97-AF65-F5344CB8AC3E}">
        <p14:creationId xmlns:p14="http://schemas.microsoft.com/office/powerpoint/2010/main" val="37802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588B0D-2023-134A-A557-DB3B553AB8E3}" type="slidenum">
              <a:rPr lang="en-US"/>
              <a:pPr>
                <a:defRPr/>
              </a:pPr>
              <a:t>‹#›</a:t>
            </a:fld>
            <a:endParaRPr lang="en-US"/>
          </a:p>
        </p:txBody>
      </p:sp>
    </p:spTree>
    <p:extLst>
      <p:ext uri="{BB962C8B-B14F-4D97-AF65-F5344CB8AC3E}">
        <p14:creationId xmlns:p14="http://schemas.microsoft.com/office/powerpoint/2010/main" val="35879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83C974-AB0F-D140-A1B4-4CC1183A598F}" type="slidenum">
              <a:rPr lang="en-US"/>
              <a:pPr>
                <a:defRPr/>
              </a:pPr>
              <a:t>‹#›</a:t>
            </a:fld>
            <a:endParaRPr lang="en-US"/>
          </a:p>
        </p:txBody>
      </p:sp>
    </p:spTree>
    <p:extLst>
      <p:ext uri="{BB962C8B-B14F-4D97-AF65-F5344CB8AC3E}">
        <p14:creationId xmlns:p14="http://schemas.microsoft.com/office/powerpoint/2010/main" val="5883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77C55B7-F4F2-7148-AD7F-AF000F06121A}" type="slidenum">
              <a:rPr lang="en-US"/>
              <a:pPr>
                <a:defRPr/>
              </a:pPr>
              <a:t>‹#›</a:t>
            </a:fld>
            <a:endParaRPr lang="en-US"/>
          </a:p>
        </p:txBody>
      </p:sp>
    </p:spTree>
    <p:extLst>
      <p:ext uri="{BB962C8B-B14F-4D97-AF65-F5344CB8AC3E}">
        <p14:creationId xmlns:p14="http://schemas.microsoft.com/office/powerpoint/2010/main" val="140999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F6971E3-F592-FA43-A194-EC87FC0F5AD5}" type="slidenum">
              <a:rPr lang="en-US"/>
              <a:pPr>
                <a:defRPr/>
              </a:pPr>
              <a:t>‹#›</a:t>
            </a:fld>
            <a:endParaRPr lang="en-US"/>
          </a:p>
        </p:txBody>
      </p:sp>
    </p:spTree>
    <p:extLst>
      <p:ext uri="{BB962C8B-B14F-4D97-AF65-F5344CB8AC3E}">
        <p14:creationId xmlns:p14="http://schemas.microsoft.com/office/powerpoint/2010/main" val="415051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9FDC80D-AA58-2140-A9A7-C3D80159C41B}" type="slidenum">
              <a:rPr lang="en-US"/>
              <a:pPr>
                <a:defRPr/>
              </a:pPr>
              <a:t>‹#›</a:t>
            </a:fld>
            <a:endParaRPr lang="en-US"/>
          </a:p>
        </p:txBody>
      </p:sp>
    </p:spTree>
    <p:extLst>
      <p:ext uri="{BB962C8B-B14F-4D97-AF65-F5344CB8AC3E}">
        <p14:creationId xmlns:p14="http://schemas.microsoft.com/office/powerpoint/2010/main" val="26544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119A57-610D-2E4B-A0AC-9028C8664151}" type="slidenum">
              <a:rPr lang="en-US"/>
              <a:pPr>
                <a:defRPr/>
              </a:pPr>
              <a:t>‹#›</a:t>
            </a:fld>
            <a:endParaRPr lang="en-US"/>
          </a:p>
        </p:txBody>
      </p:sp>
    </p:spTree>
    <p:extLst>
      <p:ext uri="{BB962C8B-B14F-4D97-AF65-F5344CB8AC3E}">
        <p14:creationId xmlns:p14="http://schemas.microsoft.com/office/powerpoint/2010/main" val="3770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4697625-D01C-ED41-A8AB-476C5A3ECC78}" type="slidenum">
              <a:rPr lang="en-US"/>
              <a:pPr>
                <a:defRPr/>
              </a:pPr>
              <a:t>‹#›</a:t>
            </a:fld>
            <a:endParaRPr lang="en-US"/>
          </a:p>
        </p:txBody>
      </p:sp>
    </p:spTree>
    <p:extLst>
      <p:ext uri="{BB962C8B-B14F-4D97-AF65-F5344CB8AC3E}">
        <p14:creationId xmlns:p14="http://schemas.microsoft.com/office/powerpoint/2010/main" val="18312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September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CBC3CE68-761C-454E-A940-B47C26548D7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802.11-15/0991r0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63268"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smtClean="0">
                <a:ea typeface="+mn-ea"/>
              </a:rPr>
              <a:t>Liaison</a:t>
            </a:r>
          </a:p>
        </p:txBody>
      </p:sp>
      <p:sp>
        <p:nvSpPr>
          <p:cNvPr id="1034" name="Line 10"/>
          <p:cNvSpPr>
            <a:spLocks noChangeShapeType="1"/>
          </p:cNvSpPr>
          <p:nvPr/>
        </p:nvSpPr>
        <p:spPr bwMode="auto">
          <a:xfrm>
            <a:off x="685800" y="6446105"/>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EE5F1F2D-3D75-C943-A036-670DF5D9E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September 2015</a:t>
            </a:r>
            <a:endParaRPr lang="en-US"/>
          </a:p>
        </p:txBody>
      </p:sp>
      <p:sp>
        <p:nvSpPr>
          <p:cNvPr id="1028" name="Footer Placeholder 4"/>
          <p:cNvSpPr>
            <a:spLocks noGrp="1"/>
          </p:cNvSpPr>
          <p:nvPr>
            <p:ph type="ftr" sz="quarter" idx="11"/>
          </p:nvPr>
        </p:nvSpPr>
        <p:spPr/>
        <p:txBody>
          <a:bodyPr/>
          <a:lstStyle/>
          <a:p>
            <a:pPr>
              <a:defRPr/>
            </a:pPr>
            <a:r>
              <a:rPr lang="en-US" smtClean="0"/>
              <a:t>Rich Kennedy, MediaTek</a:t>
            </a:r>
            <a:endParaRPr lang="en-US" dirty="0"/>
          </a:p>
        </p:txBody>
      </p:sp>
      <p:sp>
        <p:nvSpPr>
          <p:cNvPr id="27651"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086E2E2-9AC9-FB47-8CDA-7FC00B1E705C}"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a:latin typeface="Times New Roman" charset="0"/>
              </a:rPr>
              <a:t>RR-TAG (802.18) to 802.11 Liaison Report</a:t>
            </a: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2015-07-17</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39063559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689" name="Document" r:id="rId5" imgW="8369300" imgH="2514600" progId="Word.Document.8">
                  <p:embed/>
                </p:oleObj>
              </mc:Choice>
              <mc:Fallback>
                <p:oleObj name="Document" r:id="rId5" imgW="8369300" imgH="2514600" progId="Word.Document.8">
                  <p:embed/>
                  <p:pic>
                    <p:nvPicPr>
                      <p:cNvPr id="0" name="Object 11"/>
                      <p:cNvPicPr>
                        <a:picLocks noChangeAspect="1" noChangeArrowheads="1"/>
                      </p:cNvPicPr>
                      <p:nvPr/>
                    </p:nvPicPr>
                    <p:blipFill>
                      <a:blip r:embed="rId6"/>
                      <a:srcRect/>
                      <a:stretch>
                        <a:fillRect/>
                      </a:stretch>
                    </p:blipFill>
                    <p:spPr bwMode="auto">
                      <a:xfrm>
                        <a:off x="500063" y="3136900"/>
                        <a:ext cx="7926387" cy="2376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a:latin typeface="Times New Roman" charset="0"/>
              </a:rPr>
              <a:t>Overview</a:t>
            </a: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activities of the IEEE 802.18 Radio Regulatory Technical Advisory Group (RR-TAG) during </a:t>
            </a:r>
            <a:r>
              <a:rPr lang="en-US" b="0" dirty="0" smtClean="0">
                <a:latin typeface="Times New Roman" charset="0"/>
              </a:rPr>
              <a:t>the July </a:t>
            </a:r>
            <a:r>
              <a:rPr lang="en-US" b="0" dirty="0">
                <a:latin typeface="Times New Roman" charset="0"/>
              </a:rPr>
              <a:t>IEEE 802 </a:t>
            </a:r>
            <a:r>
              <a:rPr lang="en-US" b="0" dirty="0" smtClean="0">
                <a:latin typeface="Times New Roman" charset="0"/>
              </a:rPr>
              <a:t>Plenary Meeting in Waikoloa.</a:t>
            </a:r>
            <a:endParaRPr lang="en-US" b="0" dirty="0">
              <a:latin typeface="Times New Roman" charset="0"/>
            </a:endParaRPr>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2970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September 2015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Rich Kennedy, MediaTek</a:t>
            </a:r>
            <a:endParaRPr lang="en-US"/>
          </a:p>
        </p:txBody>
      </p:sp>
      <p:sp>
        <p:nvSpPr>
          <p:cNvPr id="3174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RR-TAG Actions Taken</a:t>
            </a:r>
            <a:endParaRPr lang="en-GB" dirty="0">
              <a:latin typeface="Times New Roman" charset="0"/>
            </a:endParaRPr>
          </a:p>
        </p:txBody>
      </p:sp>
      <p:sp>
        <p:nvSpPr>
          <p:cNvPr id="31748" name="Rectangle 3"/>
          <p:cNvSpPr>
            <a:spLocks noGrp="1" noChangeArrowheads="1"/>
          </p:cNvSpPr>
          <p:nvPr>
            <p:ph type="body" idx="1"/>
          </p:nvPr>
        </p:nvSpPr>
        <p:spPr>
          <a:xfrm>
            <a:off x="685800" y="1828800"/>
            <a:ext cx="7924800" cy="4495800"/>
          </a:xfrm>
        </p:spPr>
        <p:txBody>
          <a:bodyPr/>
          <a:lstStyle/>
          <a:p>
            <a:pPr>
              <a:spcBef>
                <a:spcPct val="0"/>
              </a:spcBef>
              <a:spcAft>
                <a:spcPts val="600"/>
              </a:spcAft>
            </a:pPr>
            <a:r>
              <a:rPr lang="en-US" sz="2800" dirty="0" smtClean="0">
                <a:solidFill>
                  <a:srgbClr val="000000"/>
                </a:solidFill>
                <a:latin typeface="Times New Roman" panose="02020603050405020304" pitchFamily="18" charset="0"/>
              </a:rPr>
              <a:t>Reviewed, edited and approved document 18-15/16r0 as the IEEE 802 DSRC Coexistence Tiger Team Report</a:t>
            </a:r>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September 2015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Reviewed/Discussed (1/2)</a:t>
            </a:r>
            <a:endParaRPr lang="en-GB" sz="2800" dirty="0"/>
          </a:p>
        </p:txBody>
      </p:sp>
      <p:sp>
        <p:nvSpPr>
          <p:cNvPr id="21507" name="Rectangle 3"/>
          <p:cNvSpPr>
            <a:spLocks noGrp="1" noChangeArrowheads="1"/>
          </p:cNvSpPr>
          <p:nvPr>
            <p:ph idx="1"/>
          </p:nvPr>
        </p:nvSpPr>
        <p:spPr>
          <a:xfrm>
            <a:off x="685800" y="1295400"/>
            <a:ext cx="7772400" cy="4953000"/>
          </a:xfrm>
        </p:spPr>
        <p:txBody>
          <a:bodyPr/>
          <a:lstStyle/>
          <a:p>
            <a:r>
              <a:rPr lang="en-US" sz="1800" dirty="0" smtClean="0"/>
              <a:t>Review of PARs</a:t>
            </a:r>
          </a:p>
          <a:p>
            <a:pPr lvl="1"/>
            <a:r>
              <a:rPr lang="en-US" sz="1600" dirty="0" smtClean="0"/>
              <a:t>Due to the limited number of .18 meetings scheduled because of meeting room availability, 802.18 did not undertake a formal review of PARs for this meeting.</a:t>
            </a:r>
          </a:p>
          <a:p>
            <a:r>
              <a:rPr lang="en-US" sz="1800" dirty="0"/>
              <a:t>18-14/0048r02; status on comments on draft new recommendation ITU-R M.[V2X] and ITU submission </a:t>
            </a:r>
            <a:r>
              <a:rPr lang="en-US" sz="1800" dirty="0" smtClean="0"/>
              <a:t>process. </a:t>
            </a:r>
          </a:p>
          <a:p>
            <a:r>
              <a:rPr lang="en-US" sz="1800" dirty="0">
                <a:solidFill>
                  <a:srgbClr val="000000"/>
                </a:solidFill>
                <a:ea typeface="Times New Roman"/>
                <a:cs typeface="Times New Roman"/>
              </a:rPr>
              <a:t>18-15/0028r00: FCC NPRM: AMENDMENT OF PARTS 15, 73 AND 74 of the FCC rules for the preservation of one vacant TV band channel for wireless </a:t>
            </a:r>
            <a:r>
              <a:rPr lang="en-US" sz="1800" dirty="0" err="1">
                <a:solidFill>
                  <a:srgbClr val="000000"/>
                </a:solidFill>
                <a:ea typeface="Times New Roman"/>
                <a:cs typeface="Times New Roman"/>
              </a:rPr>
              <a:t>mics</a:t>
            </a:r>
            <a:r>
              <a:rPr lang="en-US" sz="1800" dirty="0">
                <a:solidFill>
                  <a:srgbClr val="000000"/>
                </a:solidFill>
                <a:ea typeface="Times New Roman"/>
                <a:cs typeface="Times New Roman"/>
              </a:rPr>
              <a:t> and TVWS </a:t>
            </a:r>
            <a:r>
              <a:rPr lang="en-US" sz="1800" dirty="0" smtClean="0">
                <a:solidFill>
                  <a:srgbClr val="000000"/>
                </a:solidFill>
                <a:ea typeface="Times New Roman"/>
                <a:cs typeface="Times New Roman"/>
              </a:rPr>
              <a:t>devices.</a:t>
            </a:r>
          </a:p>
          <a:p>
            <a:pPr lvl="1"/>
            <a:r>
              <a:rPr lang="en-US" sz="1600" dirty="0" smtClean="0">
                <a:solidFill>
                  <a:srgbClr val="000000"/>
                </a:solidFill>
                <a:ea typeface="Times New Roman"/>
                <a:cs typeface="Times New Roman"/>
              </a:rPr>
              <a:t>There was discussion about preparing an 802 submission to this proceeding, but, given the limited time frame (comments due August 3) and the limited number of 802.18 meetings scheduled for the July plenary, no action was taken.</a:t>
            </a:r>
          </a:p>
          <a:p>
            <a:r>
              <a:rPr lang="en-US" sz="1800" dirty="0">
                <a:solidFill>
                  <a:srgbClr val="000000"/>
                </a:solidFill>
                <a:ea typeface="Times New Roman"/>
                <a:cs typeface="Times New Roman"/>
              </a:rPr>
              <a:t>18-15/0029r00:  NCTA to FCC: LTE-U Will Gravely Harm Wi-Fi; ET Docket No. 15-</a:t>
            </a:r>
            <a:r>
              <a:rPr lang="en-US" sz="1800" dirty="0" smtClean="0">
                <a:solidFill>
                  <a:srgbClr val="000000"/>
                </a:solidFill>
                <a:ea typeface="Times New Roman"/>
                <a:cs typeface="Times New Roman"/>
              </a:rPr>
              <a:t>105.</a:t>
            </a:r>
          </a:p>
          <a:p>
            <a:r>
              <a:rPr lang="en-US" sz="1800" dirty="0">
                <a:solidFill>
                  <a:srgbClr val="000000"/>
                </a:solidFill>
                <a:ea typeface="Times New Roman"/>
                <a:cs typeface="Times New Roman"/>
              </a:rPr>
              <a:t>18-15/0030r00: “Technology trends of active services in the band above 275 GHz” from ITU-R WP </a:t>
            </a:r>
            <a:r>
              <a:rPr lang="en-US" sz="1800" dirty="0" smtClean="0">
                <a:solidFill>
                  <a:srgbClr val="000000"/>
                </a:solidFill>
                <a:ea typeface="Times New Roman"/>
                <a:cs typeface="Times New Roman"/>
              </a:rPr>
              <a:t>1A.</a:t>
            </a:r>
          </a:p>
        </p:txBody>
      </p:sp>
      <p:sp>
        <p:nvSpPr>
          <p:cNvPr id="5" name="Footer Placeholder 4"/>
          <p:cNvSpPr>
            <a:spLocks noGrp="1"/>
          </p:cNvSpPr>
          <p:nvPr>
            <p:ph type="ftr" sz="quarter" idx="11"/>
          </p:nvPr>
        </p:nvSpPr>
        <p:spPr/>
        <p:txBody>
          <a:bodyPr/>
          <a:lstStyle/>
          <a:p>
            <a:r>
              <a:rPr lang="en-US" smtClean="0"/>
              <a:t>Rich Kennedy, MediaTek</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smtClean="0"/>
              <a:t>September 2015</a:t>
            </a:r>
            <a:endParaRPr lang="en-US" dirty="0"/>
          </a:p>
        </p:txBody>
      </p:sp>
    </p:spTree>
    <p:extLst>
      <p:ext uri="{BB962C8B-B14F-4D97-AF65-F5344CB8AC3E}">
        <p14:creationId xmlns:p14="http://schemas.microsoft.com/office/powerpoint/2010/main" val="1971278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Reviewed/Discussed (2/2)</a:t>
            </a:r>
            <a:endParaRPr lang="en-GB" sz="2800" dirty="0"/>
          </a:p>
        </p:txBody>
      </p:sp>
      <p:sp>
        <p:nvSpPr>
          <p:cNvPr id="21507" name="Rectangle 3"/>
          <p:cNvSpPr>
            <a:spLocks noGrp="1" noChangeArrowheads="1"/>
          </p:cNvSpPr>
          <p:nvPr>
            <p:ph idx="1"/>
          </p:nvPr>
        </p:nvSpPr>
        <p:spPr>
          <a:xfrm>
            <a:off x="685800" y="1447800"/>
            <a:ext cx="7772400" cy="4800600"/>
          </a:xfrm>
        </p:spPr>
        <p:txBody>
          <a:bodyPr/>
          <a:lstStyle/>
          <a:p>
            <a:r>
              <a:rPr lang="en-US" sz="1800" dirty="0">
                <a:solidFill>
                  <a:srgbClr val="000000"/>
                </a:solidFill>
                <a:ea typeface="Times New Roman"/>
                <a:cs typeface="Times New Roman"/>
              </a:rPr>
              <a:t>18-15/0032r00: Review latest version of the work going on in ITU-R WP1A on</a:t>
            </a:r>
            <a:r>
              <a:rPr lang="en-US" sz="1800" dirty="0">
                <a:solidFill>
                  <a:srgbClr val="000000"/>
                </a:solidFill>
                <a:latin typeface="Calibri"/>
                <a:ea typeface="Calibri"/>
                <a:cs typeface="Calibri"/>
              </a:rPr>
              <a:t> ITU-R SM.[SMART_GRID]</a:t>
            </a:r>
            <a:r>
              <a:rPr lang="en-US" sz="1800" dirty="0">
                <a:solidFill>
                  <a:srgbClr val="000000"/>
                </a:solidFill>
                <a:ea typeface="Times New Roman"/>
                <a:cs typeface="Times New Roman"/>
              </a:rPr>
              <a:t> (Question 236).</a:t>
            </a:r>
          </a:p>
          <a:p>
            <a:pPr lvl="1"/>
            <a:r>
              <a:rPr lang="en-US" sz="1600" dirty="0">
                <a:solidFill>
                  <a:srgbClr val="000000"/>
                </a:solidFill>
                <a:ea typeface="Times New Roman"/>
                <a:cs typeface="Times New Roman"/>
              </a:rPr>
              <a:t>802.18 circulated the latest version of the draft report to the Chairs of 802.11, 802.15, and 802.24 asking if there was interest in further editing the document. 802.24 responded with </a:t>
            </a:r>
            <a:r>
              <a:rPr lang="en-US" sz="1600" dirty="0" smtClean="0">
                <a:solidFill>
                  <a:srgbClr val="000000"/>
                </a:solidFill>
                <a:ea typeface="Times New Roman"/>
                <a:cs typeface="Times New Roman"/>
              </a:rPr>
              <a:t>interest and plans to submit contributions to the document in time for review and approval at the March 2016 Plenary.</a:t>
            </a:r>
            <a:endParaRPr lang="en-US" sz="1600" dirty="0"/>
          </a:p>
          <a:p>
            <a:r>
              <a:rPr lang="en-US" sz="1800" dirty="0" smtClean="0">
                <a:solidFill>
                  <a:srgbClr val="000000"/>
                </a:solidFill>
                <a:ea typeface="Times New Roman"/>
                <a:cs typeface="Times New Roman"/>
              </a:rPr>
              <a:t>18</a:t>
            </a:r>
            <a:r>
              <a:rPr lang="en-US" sz="1800" dirty="0">
                <a:solidFill>
                  <a:srgbClr val="000000"/>
                </a:solidFill>
                <a:ea typeface="Times New Roman"/>
                <a:cs typeface="Times New Roman"/>
              </a:rPr>
              <a:t>-15/0033r00: Study on Question ITU-R 210-3/1 “Wireless power </a:t>
            </a:r>
            <a:r>
              <a:rPr lang="en-US" sz="1800" dirty="0" smtClean="0">
                <a:solidFill>
                  <a:srgbClr val="000000"/>
                </a:solidFill>
                <a:ea typeface="Times New Roman"/>
                <a:cs typeface="Times New Roman"/>
              </a:rPr>
              <a:t>transmission.</a:t>
            </a:r>
          </a:p>
          <a:p>
            <a:pPr lvl="1"/>
            <a:r>
              <a:rPr lang="en-US" sz="1600" dirty="0" smtClean="0">
                <a:solidFill>
                  <a:srgbClr val="000000"/>
                </a:solidFill>
                <a:ea typeface="Times New Roman"/>
                <a:cs typeface="Times New Roman"/>
              </a:rPr>
              <a:t>802.18 contacted EC chairs to see if there was any interest in responding to this document. 802.19 responded with possible interest.</a:t>
            </a:r>
          </a:p>
          <a:p>
            <a:r>
              <a:rPr lang="en-US" sz="1800" dirty="0">
                <a:solidFill>
                  <a:srgbClr val="000000"/>
                </a:solidFill>
                <a:ea typeface="Times New Roman"/>
                <a:cs typeface="Times New Roman"/>
              </a:rPr>
              <a:t>18-15/0035r00: National experience on the implementation of the digital dividend in </a:t>
            </a:r>
            <a:r>
              <a:rPr lang="en-US" sz="1800" dirty="0" smtClean="0">
                <a:solidFill>
                  <a:srgbClr val="000000"/>
                </a:solidFill>
                <a:ea typeface="Times New Roman"/>
                <a:cs typeface="Times New Roman"/>
              </a:rPr>
              <a:t>Brazil.</a:t>
            </a:r>
            <a:endParaRPr lang="en-US" sz="1800" dirty="0">
              <a:solidFill>
                <a:srgbClr val="000000"/>
              </a:solidFill>
              <a:ea typeface="Times New Roman"/>
              <a:cs typeface="Times New Roman"/>
            </a:endParaRPr>
          </a:p>
          <a:p>
            <a:r>
              <a:rPr lang="en-US" sz="1800" dirty="0">
                <a:solidFill>
                  <a:srgbClr val="000000"/>
                </a:solidFill>
                <a:ea typeface="Times New Roman"/>
                <a:cs typeface="Times New Roman"/>
              </a:rPr>
              <a:t>18-15/0036r00: FCC: Chanel sharing by full power/class A stations outside the broadcast television spectrum incentive auction context</a:t>
            </a:r>
            <a:r>
              <a:rPr lang="en-US" sz="1800" dirty="0" smtClean="0">
                <a:solidFill>
                  <a:srgbClr val="000000"/>
                </a:solidFill>
                <a:ea typeface="Times New Roman"/>
                <a:cs typeface="Times New Roman"/>
              </a:rPr>
              <a:t>.</a:t>
            </a:r>
          </a:p>
          <a:p>
            <a:r>
              <a:rPr lang="en-US" sz="1800" dirty="0">
                <a:solidFill>
                  <a:srgbClr val="000000"/>
                </a:solidFill>
                <a:ea typeface="Times New Roman"/>
                <a:cs typeface="Times New Roman"/>
              </a:rPr>
              <a:t>18-15/0037/39r00: Comment Deadlines Set in Further Citizens Broadband Radio Service Rulemaking, SFNPRM Proceeding No. 12-354 - 3550-</a:t>
            </a:r>
            <a:r>
              <a:rPr lang="en-US" sz="1800" dirty="0" smtClean="0">
                <a:solidFill>
                  <a:srgbClr val="000000"/>
                </a:solidFill>
                <a:ea typeface="Times New Roman"/>
                <a:cs typeface="Times New Roman"/>
              </a:rPr>
              <a:t>3650.</a:t>
            </a:r>
            <a:endParaRPr lang="en-US" sz="1800" dirty="0">
              <a:solidFill>
                <a:srgbClr val="000000"/>
              </a:solidFill>
              <a:ea typeface="Times New Roman"/>
              <a:cs typeface="Times New Roman"/>
            </a:endParaRPr>
          </a:p>
        </p:txBody>
      </p:sp>
      <p:sp>
        <p:nvSpPr>
          <p:cNvPr id="5" name="Footer Placeholder 4"/>
          <p:cNvSpPr>
            <a:spLocks noGrp="1"/>
          </p:cNvSpPr>
          <p:nvPr>
            <p:ph type="ftr" sz="quarter" idx="11"/>
          </p:nvPr>
        </p:nvSpPr>
        <p:spPr/>
        <p:txBody>
          <a:bodyPr/>
          <a:lstStyle/>
          <a:p>
            <a:r>
              <a:rPr lang="en-US" smtClean="0"/>
              <a:t>Rich Kennedy, MediaTek</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smtClean="0"/>
              <a:t>September 2015</a:t>
            </a:r>
            <a:endParaRPr lang="en-US" dirty="0"/>
          </a:p>
        </p:txBody>
      </p:sp>
    </p:spTree>
    <p:extLst>
      <p:ext uri="{BB962C8B-B14F-4D97-AF65-F5344CB8AC3E}">
        <p14:creationId xmlns:p14="http://schemas.microsoft.com/office/powerpoint/2010/main" val="4013036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Rich Kennedy, MediaTek</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GB" sz="2800" dirty="0" smtClean="0"/>
              <a:t>FCC Documents Approved</a:t>
            </a:r>
            <a:endParaRPr lang="en-GB" sz="2800" dirty="0"/>
          </a:p>
        </p:txBody>
      </p:sp>
      <p:sp>
        <p:nvSpPr>
          <p:cNvPr id="21507" name="Rectangle 3"/>
          <p:cNvSpPr>
            <a:spLocks noGrp="1" noChangeArrowheads="1"/>
          </p:cNvSpPr>
          <p:nvPr>
            <p:ph type="body" idx="1"/>
          </p:nvPr>
        </p:nvSpPr>
        <p:spPr>
          <a:xfrm>
            <a:off x="685800" y="1905000"/>
            <a:ext cx="8001000" cy="4114800"/>
          </a:xfrm>
        </p:spPr>
        <p:txBody>
          <a:bodyPr/>
          <a:lstStyle/>
          <a:p>
            <a:pPr marL="342900" lvl="1" indent="-342900">
              <a:spcBef>
                <a:spcPts val="0"/>
              </a:spcBef>
              <a:spcAft>
                <a:spcPts val="600"/>
              </a:spcAft>
              <a:buFontTx/>
              <a:buChar char="•"/>
            </a:pPr>
            <a:r>
              <a:rPr lang="en-US" b="1" dirty="0" smtClean="0"/>
              <a:t>No documents for submission to the FCC were created.</a:t>
            </a:r>
            <a:endParaRPr lang="en-US" b="0" dirty="0"/>
          </a:p>
          <a:p>
            <a:pPr lvl="1">
              <a:spcBef>
                <a:spcPts val="0"/>
              </a:spcBef>
              <a:spcAft>
                <a:spcPts val="600"/>
              </a:spcAft>
            </a:pPr>
            <a:endParaRPr lang="en-US" sz="1200" b="0" dirty="0"/>
          </a:p>
        </p:txBody>
      </p:sp>
      <p:sp>
        <p:nvSpPr>
          <p:cNvPr id="2" name="Date Placeholder 1"/>
          <p:cNvSpPr>
            <a:spLocks noGrp="1"/>
          </p:cNvSpPr>
          <p:nvPr>
            <p:ph type="dt" sz="half" idx="10"/>
          </p:nvPr>
        </p:nvSpPr>
        <p:spPr>
          <a:xfrm>
            <a:off x="696913" y="332601"/>
            <a:ext cx="942716" cy="276999"/>
          </a:xfrm>
        </p:spPr>
        <p:txBody>
          <a:bodyPr/>
          <a:lstStyle/>
          <a:p>
            <a:r>
              <a:rPr lang="en-US" smtClean="0"/>
              <a:t>September 2015</a:t>
            </a:r>
            <a:endParaRPr lang="en-US" dirty="0"/>
          </a:p>
        </p:txBody>
      </p:sp>
    </p:spTree>
    <p:extLst>
      <p:ext uri="{BB962C8B-B14F-4D97-AF65-F5344CB8AC3E}">
        <p14:creationId xmlns:p14="http://schemas.microsoft.com/office/powerpoint/2010/main" val="3901897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Rich Kennedy, MediaTek</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ITU-R Documents Approved</a:t>
            </a:r>
            <a:endParaRPr lang="en-GB" sz="2800" dirty="0"/>
          </a:p>
        </p:txBody>
      </p:sp>
      <p:sp>
        <p:nvSpPr>
          <p:cNvPr id="21507" name="Rectangle 3"/>
          <p:cNvSpPr>
            <a:spLocks noGrp="1" noChangeArrowheads="1"/>
          </p:cNvSpPr>
          <p:nvPr>
            <p:ph type="body" idx="1"/>
          </p:nvPr>
        </p:nvSpPr>
        <p:spPr>
          <a:xfrm>
            <a:off x="609600" y="1905000"/>
            <a:ext cx="7772400" cy="3886200"/>
          </a:xfrm>
        </p:spPr>
        <p:txBody>
          <a:bodyPr/>
          <a:lstStyle/>
          <a:p>
            <a:pPr>
              <a:spcBef>
                <a:spcPts val="0"/>
              </a:spcBef>
              <a:spcAft>
                <a:spcPts val="1200"/>
              </a:spcAft>
            </a:pPr>
            <a:r>
              <a:rPr lang="en-US" sz="2000" dirty="0" smtClean="0"/>
              <a:t>No documents for submission to ITU-R were created.</a:t>
            </a:r>
            <a:endParaRPr lang="en-US" sz="1600" dirty="0"/>
          </a:p>
        </p:txBody>
      </p:sp>
      <p:sp>
        <p:nvSpPr>
          <p:cNvPr id="2" name="Date Placeholder 1"/>
          <p:cNvSpPr>
            <a:spLocks noGrp="1"/>
          </p:cNvSpPr>
          <p:nvPr>
            <p:ph type="dt" sz="half" idx="10"/>
          </p:nvPr>
        </p:nvSpPr>
        <p:spPr>
          <a:xfrm>
            <a:off x="696913" y="332601"/>
            <a:ext cx="942716" cy="276999"/>
          </a:xfrm>
        </p:spPr>
        <p:txBody>
          <a:bodyPr/>
          <a:lstStyle/>
          <a:p>
            <a:r>
              <a:rPr lang="en-US" smtClean="0"/>
              <a:t>September 2015</a:t>
            </a:r>
            <a:endParaRPr lang="en-US" dirty="0"/>
          </a:p>
        </p:txBody>
      </p:sp>
    </p:spTree>
    <p:extLst>
      <p:ext uri="{BB962C8B-B14F-4D97-AF65-F5344CB8AC3E}">
        <p14:creationId xmlns:p14="http://schemas.microsoft.com/office/powerpoint/2010/main" val="113651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Rich Kennedy, MediaTek</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802.18 Meeting Close</a:t>
            </a:r>
            <a:endParaRPr lang="en-GB" sz="2800" dirty="0"/>
          </a:p>
        </p:txBody>
      </p:sp>
      <p:sp>
        <p:nvSpPr>
          <p:cNvPr id="21507" name="Rectangle 3"/>
          <p:cNvSpPr>
            <a:spLocks noGrp="1" noChangeArrowheads="1"/>
          </p:cNvSpPr>
          <p:nvPr>
            <p:ph type="body" idx="1"/>
          </p:nvPr>
        </p:nvSpPr>
        <p:spPr>
          <a:xfrm>
            <a:off x="762000" y="1828800"/>
            <a:ext cx="7772400" cy="3886200"/>
          </a:xfrm>
        </p:spPr>
        <p:txBody>
          <a:bodyPr/>
          <a:lstStyle/>
          <a:p>
            <a:pPr>
              <a:spcBef>
                <a:spcPts val="0"/>
              </a:spcBef>
              <a:spcAft>
                <a:spcPts val="1200"/>
              </a:spcAft>
            </a:pPr>
            <a:r>
              <a:rPr lang="en-US" sz="2000" dirty="0" smtClean="0"/>
              <a:t>The </a:t>
            </a:r>
            <a:r>
              <a:rPr lang="en-US" sz="2000" dirty="0"/>
              <a:t>RR-TAG adjourned in </a:t>
            </a:r>
            <a:r>
              <a:rPr lang="en-US" sz="2000" dirty="0" smtClean="0"/>
              <a:t>AM2 on Thursday. The next face to face meeting of the RR-TAG will be at the September 2015 Plenary Meeting at the </a:t>
            </a:r>
            <a:r>
              <a:rPr lang="en-US" sz="2000" dirty="0" err="1"/>
              <a:t>Centara</a:t>
            </a:r>
            <a:r>
              <a:rPr lang="en-US" sz="2000" dirty="0"/>
              <a:t> Grand Hotel, </a:t>
            </a:r>
            <a:r>
              <a:rPr lang="en-US" sz="2000" dirty="0" smtClean="0"/>
              <a:t>Bangkok.</a:t>
            </a:r>
            <a:endParaRPr lang="en-US" sz="2000" dirty="0"/>
          </a:p>
        </p:txBody>
      </p:sp>
      <p:sp>
        <p:nvSpPr>
          <p:cNvPr id="2" name="Date Placeholder 1"/>
          <p:cNvSpPr>
            <a:spLocks noGrp="1"/>
          </p:cNvSpPr>
          <p:nvPr>
            <p:ph type="dt" sz="half" idx="10"/>
          </p:nvPr>
        </p:nvSpPr>
        <p:spPr>
          <a:xfrm>
            <a:off x="696913" y="332601"/>
            <a:ext cx="942716" cy="276999"/>
          </a:xfrm>
        </p:spPr>
        <p:txBody>
          <a:bodyPr/>
          <a:lstStyle/>
          <a:p>
            <a:r>
              <a:rPr lang="en-US" smtClean="0"/>
              <a:t>September 2015</a:t>
            </a:r>
            <a:endParaRPr lang="en-US" dirty="0"/>
          </a:p>
        </p:txBody>
      </p:sp>
    </p:spTree>
    <p:extLst>
      <p:ext uri="{BB962C8B-B14F-4D97-AF65-F5344CB8AC3E}">
        <p14:creationId xmlns:p14="http://schemas.microsoft.com/office/powerpoint/2010/main" val="395542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36337</TotalTime>
  <Words>541</Words>
  <Application>Microsoft Office PowerPoint</Application>
  <PresentationFormat>On-screen Show (4:3)</PresentationFormat>
  <Paragraphs>57</Paragraphs>
  <Slides>8</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ＭＳ Ｐゴシック</vt:lpstr>
      <vt:lpstr>Arial</vt:lpstr>
      <vt:lpstr>Calibri</vt:lpstr>
      <vt:lpstr>Times New Roman</vt:lpstr>
      <vt:lpstr>802-11-Submission</vt:lpstr>
      <vt:lpstr>Custom Design</vt:lpstr>
      <vt:lpstr>Document</vt:lpstr>
      <vt:lpstr>RR-TAG (802.18) to 802.11 Liaison Report</vt:lpstr>
      <vt:lpstr>Overview</vt:lpstr>
      <vt:lpstr>RR-TAG Actions Taken</vt:lpstr>
      <vt:lpstr>Documents Reviewed/Discussed (1/2)</vt:lpstr>
      <vt:lpstr>Documents Reviewed/Discussed (2/2)</vt:lpstr>
      <vt:lpstr>FCC Documents Approved</vt:lpstr>
      <vt:lpstr>ITU-R Documents Approved</vt:lpstr>
      <vt:lpstr>802.18 Meeting Close</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1226</cp:revision>
  <cp:lastPrinted>1998-02-10T13:28:06Z</cp:lastPrinted>
  <dcterms:created xsi:type="dcterms:W3CDTF">2009-04-21T18:18:19Z</dcterms:created>
  <dcterms:modified xsi:type="dcterms:W3CDTF">2015-08-05T14:31:13Z</dcterms:modified>
</cp:coreProperties>
</file>