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31"/>
  </p:notesMasterIdLst>
  <p:handoutMasterIdLst>
    <p:handoutMasterId r:id="rId32"/>
  </p:handoutMasterIdLst>
  <p:sldIdLst>
    <p:sldId id="269" r:id="rId3"/>
    <p:sldId id="370" r:id="rId4"/>
    <p:sldId id="405" r:id="rId5"/>
    <p:sldId id="411" r:id="rId6"/>
    <p:sldId id="412" r:id="rId7"/>
    <p:sldId id="413" r:id="rId8"/>
    <p:sldId id="414" r:id="rId9"/>
    <p:sldId id="416" r:id="rId10"/>
    <p:sldId id="371" r:id="rId11"/>
    <p:sldId id="407" r:id="rId12"/>
    <p:sldId id="408" r:id="rId13"/>
    <p:sldId id="409" r:id="rId14"/>
    <p:sldId id="372" r:id="rId15"/>
    <p:sldId id="373" r:id="rId16"/>
    <p:sldId id="378" r:id="rId17"/>
    <p:sldId id="374" r:id="rId18"/>
    <p:sldId id="399" r:id="rId19"/>
    <p:sldId id="415" r:id="rId20"/>
    <p:sldId id="397" r:id="rId21"/>
    <p:sldId id="398" r:id="rId22"/>
    <p:sldId id="379" r:id="rId23"/>
    <p:sldId id="383" r:id="rId24"/>
    <p:sldId id="381" r:id="rId25"/>
    <p:sldId id="382" r:id="rId26"/>
    <p:sldId id="395" r:id="rId27"/>
    <p:sldId id="393" r:id="rId28"/>
    <p:sldId id="403" r:id="rId29"/>
    <p:sldId id="394" r:id="rId3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CC"/>
    <a:srgbClr val="FF97DA"/>
    <a:srgbClr val="99FF66"/>
    <a:srgbClr val="99CCFF"/>
    <a:srgbClr val="85FFE0"/>
    <a:srgbClr val="00CC99"/>
    <a:srgbClr val="FFCC00"/>
    <a:srgbClr val="86AF83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5504" autoAdjust="0"/>
  </p:normalViewPr>
  <p:slideViewPr>
    <p:cSldViewPr>
      <p:cViewPr varScale="1">
        <p:scale>
          <a:sx n="85" d="100"/>
          <a:sy n="85" d="100"/>
        </p:scale>
        <p:origin x="53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14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17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752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18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81499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19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20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22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23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</a:t>
            </a:r>
            <a:r>
              <a:rPr lang="en-US" sz="1800" dirty="0" smtClean="0"/>
              <a:t>802.11-15/985r2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Binary_Worksheet1.xlsb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2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Communications.shtml" TargetMode="External"/><Relationship Id="rId2" Type="http://schemas.openxmlformats.org/officeDocument/2006/relationships/hyperlink" Target="https://mentor.ieee.org/802.11/dcn/15/11-15-0992-00-0000-liaison-from-atis-on-emergency-location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22-01-0reg-ngmn-5g-white-paper.docx" TargetMode="External"/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awards/med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1-15-0994" TargetMode="External"/><Relationship Id="rId3" Type="http://schemas.openxmlformats.org/officeDocument/2006/relationships/hyperlink" Target="https://mentor.ieee.org/802.11/dcn/11-15-0985" TargetMode="External"/><Relationship Id="rId7" Type="http://schemas.openxmlformats.org/officeDocument/2006/relationships/hyperlink" Target="https://mentor.ieee.org/802.11/dcn/11-15-0978" TargetMode="External"/><Relationship Id="rId2" Type="http://schemas.openxmlformats.org/officeDocument/2006/relationships/hyperlink" Target="https://mentor.ieee.org/802.11/dcn/11-15-09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5-0977" TargetMode="External"/><Relationship Id="rId5" Type="http://schemas.openxmlformats.org/officeDocument/2006/relationships/hyperlink" Target="https://mentor.ieee.org/802.11/dcn/11-15-0986" TargetMode="External"/><Relationship Id="rId10" Type="http://schemas.openxmlformats.org/officeDocument/2006/relationships/hyperlink" Target="https://mentor.ieee.org/802.11/dcn/11-15-0976" TargetMode="External"/><Relationship Id="rId4" Type="http://schemas.openxmlformats.org/officeDocument/2006/relationships/hyperlink" Target="https://mentor.ieee.org/802.11/dcn/11-15-0975" TargetMode="External"/><Relationship Id="rId9" Type="http://schemas.openxmlformats.org/officeDocument/2006/relationships/hyperlink" Target="https://mentor.ieee.org/802.11/dcn/11-15-09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September </a:t>
            </a:r>
            <a:r>
              <a:rPr lang="en-US" dirty="0" smtClean="0"/>
              <a:t>2015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2015-09-14</a:t>
            </a:r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8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altLang="en-US" smtClean="0"/>
              <a:t>M3.2 Joint meetings and Reciprocal Credit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538163" y="1447800"/>
            <a:ext cx="7772400" cy="4800600"/>
          </a:xfrm>
        </p:spPr>
        <p:txBody>
          <a:bodyPr/>
          <a:lstStyle/>
          <a:p>
            <a:r>
              <a:rPr lang="en-GB" altLang="en-US" sz="2800" dirty="0" smtClean="0"/>
              <a:t>Joint Meetings</a:t>
            </a:r>
          </a:p>
          <a:p>
            <a:pPr lvl="1"/>
            <a:r>
              <a:rPr lang="en-GB" altLang="en-US" sz="2400" dirty="0" smtClean="0"/>
              <a:t>Thu am1: </a:t>
            </a:r>
            <a:r>
              <a:rPr lang="en-GB" altLang="en-US" sz="2400" dirty="0" err="1" smtClean="0"/>
              <a:t>TGak</a:t>
            </a:r>
            <a:r>
              <a:rPr lang="en-GB" altLang="en-US" sz="2400" dirty="0" smtClean="0"/>
              <a:t>, ARC </a:t>
            </a:r>
          </a:p>
          <a:p>
            <a:endParaRPr lang="en-GB" altLang="en-US" sz="2800" dirty="0" smtClean="0"/>
          </a:p>
          <a:p>
            <a:r>
              <a:rPr lang="en-GB" altLang="en-US" sz="2800" dirty="0" smtClean="0"/>
              <a:t>Reciprocal credit is provided to 802.11 voters for attendance at:  802.18, 802.19, 802.24, 802.1 and Privacy ECSG</a:t>
            </a:r>
          </a:p>
          <a:p>
            <a:pPr lvl="1"/>
            <a:r>
              <a:rPr lang="en-GB" altLang="en-US" sz="2400" dirty="0" smtClean="0"/>
              <a:t>Reciprocal credit for 802.19 is for Coexistence in Unlicensed Bands Study Group</a:t>
            </a:r>
          </a:p>
          <a:p>
            <a:pPr lvl="1"/>
            <a:r>
              <a:rPr lang="en-GB" altLang="en-US" sz="2400" dirty="0" smtClean="0"/>
              <a:t>Reciprocal credit for 802.1 is for 801.1Qbz, 802.1CF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377445D-CAD8-4A94-8654-0D209EAFDAF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409262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M3.10 Topics for Wednesday plenary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Report on LTE-LAA coexistence activity – Myles</a:t>
            </a:r>
          </a:p>
          <a:p>
            <a:r>
              <a:rPr lang="en-GB" altLang="en-US" dirty="0" smtClean="0"/>
              <a:t>Review of Secretary’s Guidelines – Stanley</a:t>
            </a:r>
          </a:p>
          <a:p>
            <a:endParaRPr lang="en-GB" altLang="en-US" dirty="0"/>
          </a:p>
          <a:p>
            <a:r>
              <a:rPr lang="en-GB" altLang="en-US" dirty="0" smtClean="0"/>
              <a:t>Still plenty of agenda time available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286DAD78-305C-4987-931F-352BA1D1611E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3132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M3.11 802 EC and IEEE-SA Standards Board decisions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728787"/>
            <a:ext cx="7758112" cy="4746626"/>
          </a:xfrm>
        </p:spPr>
        <p:txBody>
          <a:bodyPr/>
          <a:lstStyle/>
          <a:p>
            <a:r>
              <a:rPr lang="en-GB" altLang="en-US" dirty="0" smtClean="0"/>
              <a:t>PARS</a:t>
            </a:r>
          </a:p>
          <a:p>
            <a:pPr lvl="1"/>
            <a:r>
              <a:rPr lang="en-GB" altLang="en-US" dirty="0" smtClean="0"/>
              <a:t>P802.11az.  PAR was approved in the July 802 EC closing plenary.</a:t>
            </a:r>
          </a:p>
          <a:p>
            <a:pPr lvl="2"/>
            <a:r>
              <a:rPr lang="en-GB" altLang="en-US" dirty="0" smtClean="0"/>
              <a:t>PAR was approved in 2015-09-03 IEEE-SASB meeting.</a:t>
            </a:r>
          </a:p>
          <a:p>
            <a:pPr lvl="1"/>
            <a:r>
              <a:rPr lang="en-GB" altLang="en-US" dirty="0" smtClean="0"/>
              <a:t>“Privacy ECSG” PAR was approved as project P802E,  which will be run by 802.1.</a:t>
            </a:r>
          </a:p>
          <a:p>
            <a:r>
              <a:rPr lang="en-GB" altLang="en-US" dirty="0" smtClean="0"/>
              <a:t>Approval of draft standards</a:t>
            </a:r>
          </a:p>
          <a:p>
            <a:pPr lvl="1"/>
            <a:r>
              <a:rPr lang="en-GB" altLang="en-US" smtClean="0"/>
              <a:t>None</a:t>
            </a:r>
            <a:endParaRPr lang="en-GB" alt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88ABBDBE-F32C-4C21-AF8C-3645DFF1AB7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58712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0118350"/>
              </p:ext>
            </p:extLst>
          </p:nvPr>
        </p:nvGraphicFramePr>
        <p:xfrm>
          <a:off x="304800" y="609601"/>
          <a:ext cx="8534400" cy="5776549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3784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17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6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review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8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Milli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-Meter Wave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 (NG60)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Positioning (NGP)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072385"/>
              </p:ext>
            </p:extLst>
          </p:nvPr>
        </p:nvGraphicFramePr>
        <p:xfrm>
          <a:off x="1981200" y="1347989"/>
          <a:ext cx="5384800" cy="4573086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035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3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31-DEC-2019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WG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dirty="0"/>
              <a:t>Publicity </a:t>
            </a:r>
            <a:r>
              <a:rPr lang="en-US" dirty="0" smtClean="0"/>
              <a:t>– Open</a:t>
            </a:r>
          </a:p>
          <a:p>
            <a:pPr lvl="1">
              <a:defRPr/>
            </a:pPr>
            <a:r>
              <a:rPr lang="en-US" dirty="0" smtClean="0"/>
              <a:t>Call for publicity chair is currently open,  based on the current SC scope,  which includes the creation of education/tutorial material.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7044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** = pro-tem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9879490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Zhou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4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4953000" cy="381000"/>
          </a:xfrm>
        </p:spPr>
        <p:txBody>
          <a:bodyPr/>
          <a:lstStyle/>
          <a:p>
            <a:r>
              <a:rPr lang="en-US" sz="2800" dirty="0" smtClean="0"/>
              <a:t>M4.1.3 Officers - present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170449" cy="307777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** = pro-tem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27987728"/>
              </p:ext>
            </p:extLst>
          </p:nvPr>
        </p:nvGraphicFramePr>
        <p:xfrm>
          <a:off x="76200" y="668890"/>
          <a:ext cx="8915400" cy="5755770"/>
        </p:xfrm>
        <a:graphic>
          <a:graphicData uri="http://schemas.openxmlformats.org/drawingml/2006/table">
            <a:tbl>
              <a:tblPr/>
              <a:tblGrid>
                <a:gridCol w="509991"/>
                <a:gridCol w="698877"/>
                <a:gridCol w="1794413"/>
                <a:gridCol w="2134407"/>
                <a:gridCol w="2101312"/>
                <a:gridCol w="1676400"/>
              </a:tblGrid>
              <a:tr h="33521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PAR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32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22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 WANG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sng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sz="1320" b="1" i="0" u="sng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ABOUL-MAGD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Simone MERLIN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Ron PORAT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AY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Edward AU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Open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AZ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Jonathan SEGEV **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2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Zhou </a:t>
                      </a:r>
                      <a:r>
                        <a:rPr kumimoji="0" lang="en-US" sz="132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Lan</a:t>
                      </a:r>
                      <a:r>
                        <a:rPr kumimoji="0" lang="en-US" sz="132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(TBC)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7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65288" y="139980"/>
            <a:ext cx="4712887" cy="457200"/>
          </a:xfrm>
        </p:spPr>
        <p:txBody>
          <a:bodyPr/>
          <a:lstStyle/>
          <a:p>
            <a:pPr algn="ctr"/>
            <a:r>
              <a:rPr lang="en-US" sz="2800" dirty="0" smtClean="0"/>
              <a:t>IEEE 802.11 Revisions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reports cited on the next slide, forms the opening report of the IEEE 802.11 Working Group for Sept 2015.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4888705" y="1477179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347000" y="6004360"/>
            <a:ext cx="124380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TIG/Study </a:t>
            </a:r>
            <a:endParaRPr lang="en-US" sz="12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4953000" y="2990055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792537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80912" y="2243138"/>
            <a:ext cx="935116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0912" y="4978401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3808135" y="2243138"/>
            <a:ext cx="992464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2680912" y="4370389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802.11ay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2680912" y="3146973"/>
            <a:ext cx="9906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802.11az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NGP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46"/>
          <p:cNvSpPr>
            <a:spLocks noChangeArrowheads="1"/>
          </p:cNvSpPr>
          <p:nvPr/>
        </p:nvSpPr>
        <p:spPr bwMode="auto">
          <a:xfrm>
            <a:off x="1554773" y="3283856"/>
            <a:ext cx="987652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dirty="0">
                <a:latin typeface="Tahoma" pitchFamily="34" charset="0"/>
                <a:ea typeface="ＭＳ Ｐゴシック" charset="-128"/>
                <a:cs typeface="Arial" pitchFamily="34" charset="0"/>
              </a:rPr>
              <a:t>LRLP TIG</a:t>
            </a:r>
          </a:p>
          <a:p>
            <a:pPr algn="ctr"/>
            <a:r>
              <a:rPr lang="en-US" sz="11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Long Range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Low Power</a:t>
            </a:r>
          </a:p>
        </p:txBody>
      </p:sp>
      <p:cxnSp>
        <p:nvCxnSpPr>
          <p:cNvPr id="3" name="Straight Arrow Connector 2"/>
          <p:cNvCxnSpPr>
            <a:stCxn id="40" idx="5"/>
          </p:cNvCxnSpPr>
          <p:nvPr/>
        </p:nvCxnSpPr>
        <p:spPr bwMode="auto">
          <a:xfrm>
            <a:off x="5914233" y="1747068"/>
            <a:ext cx="468563" cy="1257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8915400" cy="533400"/>
          </a:xfrm>
        </p:spPr>
        <p:txBody>
          <a:bodyPr/>
          <a:lstStyle/>
          <a:p>
            <a:r>
              <a:rPr lang="en-GB" dirty="0" smtClean="0"/>
              <a:t>M4.1.5 </a:t>
            </a:r>
            <a:r>
              <a:rPr lang="en-GB" sz="2800" dirty="0" smtClean="0"/>
              <a:t>Summary of ballots and comment collections</a:t>
            </a: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249451"/>
              </p:ext>
            </p:extLst>
          </p:nvPr>
        </p:nvGraphicFramePr>
        <p:xfrm>
          <a:off x="40575" y="2057400"/>
          <a:ext cx="9103425" cy="352329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828178"/>
                <a:gridCol w="533400"/>
                <a:gridCol w="647700"/>
                <a:gridCol w="647700"/>
                <a:gridCol w="647700"/>
                <a:gridCol w="820387"/>
                <a:gridCol w="609600"/>
                <a:gridCol w="513113"/>
                <a:gridCol w="647700"/>
                <a:gridCol w="647700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</a:p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(mm-</a:t>
                      </a:r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dd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 + invalid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270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LB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213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TGai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06-11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15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336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238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20+2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21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84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P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24623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22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07-29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2015-05-10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478446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158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71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347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37522"/>
              </p:ext>
            </p:extLst>
          </p:nvPr>
        </p:nvGraphicFramePr>
        <p:xfrm>
          <a:off x="1387475" y="1666875"/>
          <a:ext cx="6075363" cy="3908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89" name="Binary Worksheet" r:id="rId5" imgW="8134243" imgH="5210243" progId="Excel.SheetBinaryMacroEnabled.12">
                  <p:embed/>
                </p:oleObj>
              </mc:Choice>
              <mc:Fallback>
                <p:oleObj name="Binary Worksheet" r:id="rId5" imgW="8134243" imgH="52102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666875"/>
                        <a:ext cx="6075363" cy="3908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sz="3200" dirty="0" smtClean="0"/>
              <a:t>The latest database is 11-11/0270r32  (Aug 2015)</a:t>
            </a:r>
          </a:p>
          <a:p>
            <a:pPr>
              <a:defRPr/>
            </a:pPr>
            <a:r>
              <a:rPr lang="en-GB" sz="3200" dirty="0" smtClean="0"/>
              <a:t>Changes since last meeting:</a:t>
            </a:r>
          </a:p>
          <a:p>
            <a:pPr lvl="1">
              <a:defRPr/>
            </a:pPr>
            <a:r>
              <a:rPr lang="en-GB" sz="2800" dirty="0" smtClean="0"/>
              <a:t>r32: </a:t>
            </a:r>
            <a:r>
              <a:rPr lang="en-GB" sz="2800" dirty="0" err="1" smtClean="0"/>
              <a:t>TGmc</a:t>
            </a:r>
            <a:endParaRPr lang="en-GB" sz="2800" dirty="0" smtClean="0"/>
          </a:p>
          <a:p>
            <a:pPr lvl="1">
              <a:defRPr/>
            </a:pPr>
            <a:endParaRPr lang="en-GB" sz="2800" dirty="0"/>
          </a:p>
          <a:p>
            <a:pPr>
              <a:defRPr/>
            </a:pPr>
            <a:r>
              <a:rPr lang="en-GB" sz="2000" dirty="0" err="1" smtClean="0"/>
              <a:t>TGmc</a:t>
            </a:r>
            <a:r>
              <a:rPr lang="en-GB" sz="2000" dirty="0" smtClean="0"/>
              <a:t> approved changes for CID 5959 that include the allocation of a (non-extended) Element ID.  I believe that the resolution of this comment will be changed to not require a non-extended Element ID. Otherwise, a motion would need to be brought in the WG before a non-extended Element ID can be allocated.</a:t>
            </a:r>
          </a:p>
          <a:p>
            <a:pPr marL="0" indent="0">
              <a:buNone/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19200"/>
            <a:ext cx="3597023" cy="51912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23" y="1219200"/>
            <a:ext cx="4359018" cy="51912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GB" dirty="0" smtClean="0"/>
              <a:t>Meeting Attendance – Historic Data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310" y="1524000"/>
            <a:ext cx="7413379" cy="450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4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790400"/>
              </p:ext>
            </p:extLst>
          </p:nvPr>
        </p:nvGraphicFramePr>
        <p:xfrm>
          <a:off x="411163" y="1243013"/>
          <a:ext cx="8151812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4" name="Worksheet" r:id="rId4" imgW="7934345" imgH="4771957" progId="Excel.Sheet.12">
                  <p:embed/>
                </p:oleObj>
              </mc:Choice>
              <mc:Fallback>
                <p:oleObj name="Worksheet" r:id="rId4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1243013"/>
                        <a:ext cx="8151812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GB" altLang="en-US" dirty="0" smtClean="0"/>
              <a:t>M2.3.1 Summary of new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6438" y="1295400"/>
            <a:ext cx="7772400" cy="4722813"/>
          </a:xfrm>
        </p:spPr>
        <p:txBody>
          <a:bodyPr/>
          <a:lstStyle/>
          <a:p>
            <a:r>
              <a:rPr lang="en-GB" altLang="en-US" sz="2000" dirty="0" smtClean="0"/>
              <a:t>Liaison from ATIS on Emergency Location</a:t>
            </a:r>
          </a:p>
          <a:p>
            <a:pPr lvl="1"/>
            <a:r>
              <a:rPr lang="en-GB" altLang="en-US" sz="1600" dirty="0">
                <a:hlinkClick r:id="rId2"/>
              </a:rPr>
              <a:t>https://</a:t>
            </a:r>
            <a:r>
              <a:rPr lang="en-GB" altLang="en-US" sz="1600" dirty="0" smtClean="0">
                <a:hlinkClick r:id="rId2"/>
              </a:rPr>
              <a:t>mentor.ieee.org/802.11/dcn/15/11-15-0992-00-0000-liaison-from-atis-on-emergency-location.pdf</a:t>
            </a:r>
            <a:endParaRPr lang="en-GB" altLang="en-US" sz="1600" dirty="0" smtClean="0"/>
          </a:p>
          <a:p>
            <a:pPr lvl="1"/>
            <a:r>
              <a:rPr lang="en-GB" altLang="en-US" sz="1600" dirty="0" err="1" smtClean="0"/>
              <a:t>TGaz</a:t>
            </a:r>
            <a:r>
              <a:rPr lang="en-GB" altLang="en-US" sz="1600" dirty="0" smtClean="0"/>
              <a:t> chair tasked with generating any necessary response</a:t>
            </a:r>
            <a:endParaRPr lang="en-GB" altLang="en-US" sz="1600" dirty="0"/>
          </a:p>
          <a:p>
            <a:endParaRPr lang="en-GB" altLang="en-US" sz="2000" dirty="0"/>
          </a:p>
          <a:p>
            <a:r>
              <a:rPr lang="en-GB" altLang="en-US" sz="2000" dirty="0" smtClean="0"/>
              <a:t>Incoming liaisons to 802 may generally be </a:t>
            </a:r>
            <a:r>
              <a:rPr lang="en-GB" altLang="en-US" sz="2000" dirty="0"/>
              <a:t>found at: </a:t>
            </a:r>
            <a:r>
              <a:rPr lang="en-GB" altLang="en-US" sz="2000" dirty="0">
                <a:hlinkClick r:id="rId3"/>
              </a:rPr>
              <a:t>http://</a:t>
            </a:r>
            <a:r>
              <a:rPr lang="en-GB" altLang="en-US" sz="2000" dirty="0" smtClean="0">
                <a:hlinkClick r:id="rId3"/>
              </a:rPr>
              <a:t>www.ieee802.org/Communications.shtml</a:t>
            </a:r>
            <a:endParaRPr lang="en-GB" altLang="en-US" sz="2000" dirty="0" smtClean="0"/>
          </a:p>
          <a:p>
            <a:r>
              <a:rPr lang="en-GB" altLang="en-US" sz="2000" dirty="0" smtClean="0"/>
              <a:t>802.19 is responsible for responding to liaisons from 3GPP on LAA.</a:t>
            </a:r>
          </a:p>
          <a:p>
            <a:endParaRPr lang="en-GB" altLang="en-US" dirty="0" smtClean="0"/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92471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M2.3.1 Summary of ongoing Liaisons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96913" y="1752600"/>
            <a:ext cx="7772400" cy="4494213"/>
          </a:xfrm>
        </p:spPr>
        <p:txBody>
          <a:bodyPr/>
          <a:lstStyle/>
          <a:p>
            <a:r>
              <a:rPr lang="en-GB" altLang="en-US" dirty="0" smtClean="0"/>
              <a:t>NGMN </a:t>
            </a:r>
            <a:r>
              <a:rPr lang="en-GB" altLang="en-US" dirty="0" smtClean="0">
                <a:hlinkClick r:id="rId2"/>
              </a:rPr>
              <a:t>Liaison</a:t>
            </a:r>
            <a:r>
              <a:rPr lang="en-GB" altLang="en-US" dirty="0" smtClean="0"/>
              <a:t> and </a:t>
            </a:r>
            <a:r>
              <a:rPr lang="en-GB" altLang="en-US" dirty="0" smtClean="0">
                <a:hlinkClick r:id="rId3"/>
              </a:rPr>
              <a:t>Whitepaper</a:t>
            </a:r>
            <a:r>
              <a:rPr lang="en-GB" altLang="en-US" dirty="0" smtClean="0"/>
              <a:t> - Owned by REG SC</a:t>
            </a:r>
          </a:p>
          <a:p>
            <a:pPr lvl="2"/>
            <a:r>
              <a:rPr lang="en-GB" altLang="en-US" dirty="0" smtClean="0"/>
              <a:t>The outgoing liaison approved in May invited NGMN to provide a speaker for the Tuesday panel session.</a:t>
            </a:r>
          </a:p>
          <a:p>
            <a:r>
              <a:rPr lang="en-GB" altLang="en-US" dirty="0" smtClean="0"/>
              <a:t>We have invited NGMN to send a participant on a panel discussion of 5G requirements for 802.11.  We are hoping to have them present in Dallas (Nov),  but have no commitment as yet.</a:t>
            </a:r>
          </a:p>
          <a:p>
            <a:pPr lvl="1"/>
            <a:endParaRPr lang="en-GB" altLang="en-US" dirty="0" smtClean="0"/>
          </a:p>
          <a:p>
            <a:pPr lvl="2"/>
            <a:endParaRPr lang="en-GB" altLang="en-US" dirty="0" smtClean="0"/>
          </a:p>
          <a:p>
            <a:pPr lvl="1"/>
            <a:endParaRPr lang="en-GB" altLang="en-US" sz="1800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Adrian Stephens, Intel Corporation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4F43EDCA-41FC-4839-BEEE-DD7331424CEA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92500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M2.4 – Call for PUB SC chair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This is a final call for a volunteer to chair the publicity standing committee in its current scope (which includes generation of educational/tutorial material).</a:t>
            </a:r>
          </a:p>
          <a:p>
            <a:endParaRPr lang="en-GB" dirty="0"/>
          </a:p>
          <a:p>
            <a:r>
              <a:rPr lang="en-GB" dirty="0" smtClean="0"/>
              <a:t>Failing any volunteer during this session,  the SC will be disbanded.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6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M2.5 – Status of “802.11 as a component”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the WG chair’s immense relief, two volunteers came forward to lead this effort in 802.11</a:t>
            </a:r>
          </a:p>
          <a:p>
            <a:r>
              <a:rPr lang="en-GB" dirty="0" smtClean="0"/>
              <a:t>Laurent </a:t>
            </a:r>
            <a:r>
              <a:rPr lang="en-GB" dirty="0" err="1" smtClean="0"/>
              <a:t>Cariou</a:t>
            </a:r>
            <a:r>
              <a:rPr lang="en-GB" dirty="0" smtClean="0"/>
              <a:t> (lead) and Joseph Levy</a:t>
            </a:r>
          </a:p>
          <a:p>
            <a:endParaRPr lang="en-GB" dirty="0"/>
          </a:p>
          <a:p>
            <a:r>
              <a:rPr lang="en-GB" dirty="0" smtClean="0"/>
              <a:t>I will leave further initiatives on this topic in their capable hands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4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M2.6 – Notice of attendance recording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Attendance recording is apparently abused by ~10% of participants</a:t>
            </a:r>
          </a:p>
          <a:p>
            <a:pPr lvl="1"/>
            <a:r>
              <a:rPr lang="en-GB" dirty="0" smtClean="0"/>
              <a:t>This is a guestimate based on occasional spot checks</a:t>
            </a:r>
          </a:p>
          <a:p>
            <a:r>
              <a:rPr lang="en-GB" dirty="0" smtClean="0"/>
              <a:t>We had a long debate on this topic a few sessions ago.  When you record attendance you certify your actual presence in the meeting.</a:t>
            </a:r>
          </a:p>
          <a:p>
            <a:r>
              <a:rPr lang="en-GB" dirty="0" smtClean="0"/>
              <a:t>TG chairs will ensure that a count of people in the room is taken half way through each of their meeting slots.</a:t>
            </a:r>
          </a:p>
          <a:p>
            <a:r>
              <a:rPr lang="en-GB" dirty="0" smtClean="0"/>
              <a:t>If the physical counts differ significantly from the electronic counts, we might start randomly recording physical attendance in a future session.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7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M2.7 - Awards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Eldad Perahia - IEEE </a:t>
            </a:r>
            <a:r>
              <a:rPr lang="en-GB" dirty="0"/>
              <a:t>EAB/SA Standards Education Award</a:t>
            </a:r>
            <a:endParaRPr lang="en-GB" dirty="0" smtClean="0"/>
          </a:p>
          <a:p>
            <a:r>
              <a:rPr lang="en-GB" dirty="0"/>
              <a:t>Vinko Erceg - IEEE-SA Standards </a:t>
            </a:r>
            <a:r>
              <a:rPr lang="en-GB" dirty="0" smtClean="0"/>
              <a:t>Medallion </a:t>
            </a:r>
            <a:r>
              <a:rPr lang="en-GB" dirty="0"/>
              <a:t>recipient </a:t>
            </a:r>
            <a:r>
              <a:rPr lang="en-GB" i="1" dirty="0"/>
              <a:t>"for leading the development of channel models for 802.11n and </a:t>
            </a:r>
            <a:r>
              <a:rPr lang="en-GB" i="1" dirty="0" smtClean="0"/>
              <a:t>802.11ac </a:t>
            </a:r>
            <a:r>
              <a:rPr lang="en-GB" i="1" dirty="0"/>
              <a:t>and expertly contributing to the development of the PHY layers of </a:t>
            </a:r>
            <a:r>
              <a:rPr lang="en-GB" i="1"/>
              <a:t>these </a:t>
            </a:r>
            <a:r>
              <a:rPr lang="en-GB" i="1" smtClean="0"/>
              <a:t>standards” </a:t>
            </a:r>
            <a:endParaRPr lang="en-GB" i="1" dirty="0"/>
          </a:p>
          <a:p>
            <a:r>
              <a:rPr lang="en-GB" sz="2000" dirty="0"/>
              <a:t>The IEEE-SA Standards Medallion is awarded for major contributions to the </a:t>
            </a:r>
            <a:r>
              <a:rPr lang="en-GB" sz="2000" dirty="0" smtClean="0"/>
              <a:t>development </a:t>
            </a:r>
            <a:r>
              <a:rPr lang="en-GB" sz="2000" dirty="0"/>
              <a:t>of standards. Further information about the award, including a list of </a:t>
            </a:r>
            <a:r>
              <a:rPr lang="en-GB" sz="2000" dirty="0" smtClean="0"/>
              <a:t>past </a:t>
            </a:r>
            <a:r>
              <a:rPr lang="en-GB" sz="2000" dirty="0"/>
              <a:t>recipients, may be found at: </a:t>
            </a:r>
          </a:p>
          <a:p>
            <a:r>
              <a:rPr lang="en-GB" sz="2000" dirty="0">
                <a:hlinkClick r:id="rId2"/>
              </a:rPr>
              <a:t>http://</a:t>
            </a:r>
            <a:r>
              <a:rPr lang="en-GB" sz="2000" dirty="0" smtClean="0">
                <a:hlinkClick r:id="rId2"/>
              </a:rPr>
              <a:t>standards.ieee.org/develop/awards/med/index.html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4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085188"/>
              </p:ext>
            </p:extLst>
          </p:nvPr>
        </p:nvGraphicFramePr>
        <p:xfrm>
          <a:off x="696912" y="1828800"/>
          <a:ext cx="7128933" cy="2209800"/>
        </p:xfrm>
        <a:graphic>
          <a:graphicData uri="http://schemas.openxmlformats.org/drawingml/2006/table">
            <a:tbl>
              <a:tblPr/>
              <a:tblGrid>
                <a:gridCol w="2119641"/>
                <a:gridCol w="5009292"/>
              </a:tblGrid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https://mentor.ieee.org/802.11/dcn/11-15-0984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https://mentor.ieee.org/802.11/dcn/11-15-0985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https://mentor.ieee.org/802.11/dcn/11-15-0975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https://mentor.ieee.org/802.11/dcn/11-15-0986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https://mentor.ieee.org/802.11/dcn/11-15-0977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https://mentor.ieee.org/802.11/dcn/11-15-0978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GB" sz="13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https://mentor.ieee.org/802.11/dcn/11-15-0994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Treasurer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https://mentor.ieee.org/802.11/dcn/11-15-0995</a:t>
                      </a:r>
                      <a:endParaRPr lang="en-GB" sz="13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GB" sz="1300" b="0" i="0" u="none" strike="noStrike" baseline="3000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GB" sz="13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 vice chair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https://mentor.ieee.org/802.11/dcn/11-15-0976</a:t>
                      </a:r>
                      <a:endParaRPr lang="en-GB" sz="13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81622</TotalTime>
  <Words>1982</Words>
  <Application>Microsoft Office PowerPoint</Application>
  <PresentationFormat>On-screen Show (4:3)</PresentationFormat>
  <Paragraphs>665</Paragraphs>
  <Slides>28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ＭＳ Ｐゴシック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September 2015</vt:lpstr>
      <vt:lpstr>Introduction</vt:lpstr>
      <vt:lpstr>M2.3.1 Summary of new Liaisons</vt:lpstr>
      <vt:lpstr>M2.3.1 Summary of ongoing Liaisons</vt:lpstr>
      <vt:lpstr>M2.4 – Call for PUB SC chair</vt:lpstr>
      <vt:lpstr>M2.5 – Status of “802.11 as a component”</vt:lpstr>
      <vt:lpstr>M2.6 – Notice of attendance recording</vt:lpstr>
      <vt:lpstr>M2.7 - Awards</vt:lpstr>
      <vt:lpstr>M3.1 802.11 Working Group Session Documents</vt:lpstr>
      <vt:lpstr>M3.2 Joint meetings and Reciprocal Credit</vt:lpstr>
      <vt:lpstr>M3.10 Topics for Wednesday plenary</vt:lpstr>
      <vt:lpstr>M3.11 802 EC and IEEE-SA Standards Board decisions</vt:lpstr>
      <vt:lpstr>M4.1.1 Type of Groups</vt:lpstr>
      <vt:lpstr>M4.1.1 Groups</vt:lpstr>
      <vt:lpstr>M4.1.2 PAR Expiration/Renewal Schedule</vt:lpstr>
      <vt:lpstr>M4.1.3 802.11 WG Appointed positions</vt:lpstr>
      <vt:lpstr>M4.1.3 Officers</vt:lpstr>
      <vt:lpstr>M4.1.3 Officers - present</vt:lpstr>
      <vt:lpstr>IEEE 802.11 Revisions</vt:lpstr>
      <vt:lpstr>IEEE 802.11 Standards Pipeline</vt:lpstr>
      <vt:lpstr>M4.1.5 Summary of ballots and comment collections</vt:lpstr>
      <vt:lpstr>M4.1.6 Current Membership Status</vt:lpstr>
      <vt:lpstr>M4.1.6 Recent voting member history</vt:lpstr>
      <vt:lpstr>M4.1.7 ANA Status</vt:lpstr>
      <vt:lpstr>background data</vt:lpstr>
      <vt:lpstr>Membership by Country and Region</vt:lpstr>
      <vt:lpstr>Meeting Attendance – Historic Data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Adrian Stephens</dc:creator>
  <cp:lastModifiedBy>Stephens, Adrian P</cp:lastModifiedBy>
  <cp:revision>1593</cp:revision>
  <cp:lastPrinted>1998-02-10T13:28:06Z</cp:lastPrinted>
  <dcterms:created xsi:type="dcterms:W3CDTF">1998-02-10T13:07:52Z</dcterms:created>
  <dcterms:modified xsi:type="dcterms:W3CDTF">2015-09-14T02:34:29Z</dcterms:modified>
  <cp:category>Adrian Stephens, Intel Corporation</cp:category>
</cp:coreProperties>
</file>