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31"/>
  </p:notesMasterIdLst>
  <p:handoutMasterIdLst>
    <p:handoutMasterId r:id="rId32"/>
  </p:handoutMasterIdLst>
  <p:sldIdLst>
    <p:sldId id="269" r:id="rId3"/>
    <p:sldId id="370" r:id="rId4"/>
    <p:sldId id="405" r:id="rId5"/>
    <p:sldId id="411" r:id="rId6"/>
    <p:sldId id="412" r:id="rId7"/>
    <p:sldId id="413" r:id="rId8"/>
    <p:sldId id="414" r:id="rId9"/>
    <p:sldId id="416" r:id="rId10"/>
    <p:sldId id="371" r:id="rId11"/>
    <p:sldId id="407" r:id="rId12"/>
    <p:sldId id="408" r:id="rId13"/>
    <p:sldId id="409" r:id="rId14"/>
    <p:sldId id="372" r:id="rId15"/>
    <p:sldId id="373" r:id="rId16"/>
    <p:sldId id="378" r:id="rId17"/>
    <p:sldId id="374" r:id="rId18"/>
    <p:sldId id="399" r:id="rId19"/>
    <p:sldId id="415" r:id="rId20"/>
    <p:sldId id="397" r:id="rId21"/>
    <p:sldId id="398" r:id="rId22"/>
    <p:sldId id="379" r:id="rId23"/>
    <p:sldId id="383" r:id="rId24"/>
    <p:sldId id="381" r:id="rId25"/>
    <p:sldId id="382" r:id="rId26"/>
    <p:sldId id="395" r:id="rId27"/>
    <p:sldId id="393" r:id="rId28"/>
    <p:sldId id="403" r:id="rId29"/>
    <p:sldId id="394" r:id="rId30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CC"/>
    <a:srgbClr val="FF97DA"/>
    <a:srgbClr val="99FF66"/>
    <a:srgbClr val="99CCFF"/>
    <a:srgbClr val="85FFE0"/>
    <a:srgbClr val="00CC99"/>
    <a:srgbClr val="FFCC00"/>
    <a:srgbClr val="86AF83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603" autoAdjust="0"/>
    <p:restoredTop sz="95504" autoAdjust="0"/>
  </p:normalViewPr>
  <p:slideViewPr>
    <p:cSldViewPr>
      <p:cViewPr varScale="1">
        <p:scale>
          <a:sx n="85" d="100"/>
          <a:sy n="85" d="100"/>
        </p:scale>
        <p:origin x="33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</a:t>
            </a:r>
            <a:r>
              <a:rPr lang="en-US" smtClean="0"/>
              <a:t>802.11-12/0038r6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Nov 2012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14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56424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17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667520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18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881499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19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20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802.11-11/0051r2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22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133829E-1379-4F30-BA93-BFA527872E12}" type="slidenum">
              <a:rPr lang="en-US" sz="1200" b="0" smtClean="0"/>
              <a:pPr/>
              <a:t>23</a:t>
            </a:fld>
            <a:endParaRPr lang="en-US" sz="1200" b="0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48054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</a:t>
            </a:r>
            <a:r>
              <a:rPr lang="en-US" sz="1800" dirty="0" smtClean="0"/>
              <a:t>802.11-15/984r1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Binary_Worksheet1.xlsb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Communications.shtml" TargetMode="External"/><Relationship Id="rId2" Type="http://schemas.openxmlformats.org/officeDocument/2006/relationships/hyperlink" Target="https://mentor.ieee.org/802.11/dcn/15/11-15-0992-00-0000-liaison-from-atis-on-emergency-location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322-01-0reg-ngmn-5g-white-paper.docx" TargetMode="External"/><Relationship Id="rId2" Type="http://schemas.openxmlformats.org/officeDocument/2006/relationships/hyperlink" Target="https://mentor.ieee.org/802.11/dcn/15/11-15-0503-00-0reg-march-25-2015-liaison-from-ngmn-on-5g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awards/med/index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1-15-0994" TargetMode="External"/><Relationship Id="rId3" Type="http://schemas.openxmlformats.org/officeDocument/2006/relationships/hyperlink" Target="https://mentor.ieee.org/802.11/dcn/11-15-0985" TargetMode="External"/><Relationship Id="rId7" Type="http://schemas.openxmlformats.org/officeDocument/2006/relationships/hyperlink" Target="https://mentor.ieee.org/802.11/dcn/11-15-0978" TargetMode="External"/><Relationship Id="rId2" Type="http://schemas.openxmlformats.org/officeDocument/2006/relationships/hyperlink" Target="https://mentor.ieee.org/802.11/dcn/11-15-098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15-0977" TargetMode="External"/><Relationship Id="rId5" Type="http://schemas.openxmlformats.org/officeDocument/2006/relationships/hyperlink" Target="https://mentor.ieee.org/802.11/dcn/11-15-0986" TargetMode="External"/><Relationship Id="rId10" Type="http://schemas.openxmlformats.org/officeDocument/2006/relationships/hyperlink" Target="https://mentor.ieee.org/802.11/dcn/11-15-0976" TargetMode="External"/><Relationship Id="rId4" Type="http://schemas.openxmlformats.org/officeDocument/2006/relationships/hyperlink" Target="https://mentor.ieee.org/802.11/dcn/11-15-0975" TargetMode="External"/><Relationship Id="rId9" Type="http://schemas.openxmlformats.org/officeDocument/2006/relationships/hyperlink" Target="https://mentor.ieee.org/802.11/dcn/11-15-099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September </a:t>
            </a:r>
            <a:r>
              <a:rPr lang="en-US" dirty="0" smtClean="0"/>
              <a:t>2015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2015-09-14</a:t>
            </a:r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7" name="Document" r:id="rId4" imgW="8268188" imgH="2779267" progId="Word.Document.8">
                  <p:embed/>
                </p:oleObj>
              </mc:Choice>
              <mc:Fallback>
                <p:oleObj name="Document" r:id="rId4" imgW="8268188" imgH="277926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GB" altLang="en-US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538163" y="1447800"/>
            <a:ext cx="7772400" cy="4800600"/>
          </a:xfrm>
        </p:spPr>
        <p:txBody>
          <a:bodyPr/>
          <a:lstStyle/>
          <a:p>
            <a:r>
              <a:rPr lang="en-GB" altLang="en-US" sz="2800" dirty="0" smtClean="0"/>
              <a:t>Joint Meetings</a:t>
            </a:r>
          </a:p>
          <a:p>
            <a:pPr lvl="1"/>
            <a:r>
              <a:rPr lang="en-GB" altLang="en-US" sz="2400" dirty="0" smtClean="0"/>
              <a:t>Thu am1: </a:t>
            </a:r>
            <a:r>
              <a:rPr lang="en-GB" altLang="en-US" sz="2400" dirty="0" err="1" smtClean="0"/>
              <a:t>TGak</a:t>
            </a:r>
            <a:r>
              <a:rPr lang="en-GB" altLang="en-US" sz="2400" dirty="0" smtClean="0"/>
              <a:t>, ARC </a:t>
            </a:r>
          </a:p>
          <a:p>
            <a:endParaRPr lang="en-GB" altLang="en-US" sz="2800" dirty="0" smtClean="0"/>
          </a:p>
          <a:p>
            <a:r>
              <a:rPr lang="en-GB" altLang="en-US" sz="2800" dirty="0" smtClean="0"/>
              <a:t>Reciprocal credit is provided to 802.11 voters for attendance at:  802.18, 802.19, 802.24, 802.1 and Privacy ECSG</a:t>
            </a:r>
          </a:p>
          <a:p>
            <a:pPr lvl="1"/>
            <a:r>
              <a:rPr lang="en-GB" altLang="en-US" sz="2400" dirty="0" smtClean="0"/>
              <a:t>Reciprocal credit for 802.19 is for Coexistence in Unlicensed Bands Study Group</a:t>
            </a:r>
          </a:p>
          <a:p>
            <a:pPr lvl="1"/>
            <a:r>
              <a:rPr lang="en-GB" altLang="en-US" sz="2400" dirty="0" smtClean="0"/>
              <a:t>Reciprocal credit for 802.1 is for 801.1Qbz, 802.1CF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2015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D377445D-CAD8-4A94-8654-0D209EAFDAF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40926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M3.10 Topics for Wednesday plenary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Report on LTE-LAA coexistence activity – Myles</a:t>
            </a:r>
          </a:p>
          <a:p>
            <a:r>
              <a:rPr lang="en-GB" altLang="en-US" dirty="0" smtClean="0"/>
              <a:t>Review of Secretary’s Guidelines – Stanley</a:t>
            </a:r>
          </a:p>
          <a:p>
            <a:endParaRPr lang="en-GB" altLang="en-US" dirty="0"/>
          </a:p>
          <a:p>
            <a:r>
              <a:rPr lang="en-GB" altLang="en-US" dirty="0" smtClean="0"/>
              <a:t>Still plenty of agenda time available</a:t>
            </a:r>
          </a:p>
        </p:txBody>
      </p:sp>
      <p:sp>
        <p:nvSpPr>
          <p:cNvPr id="1434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2015</a:t>
            </a:r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86DAD78-305C-4987-931F-352BA1D1611E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31323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M3.11 802 EC and IEEE-SA Standards Board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728787"/>
            <a:ext cx="7758112" cy="4746626"/>
          </a:xfrm>
        </p:spPr>
        <p:txBody>
          <a:bodyPr/>
          <a:lstStyle/>
          <a:p>
            <a:r>
              <a:rPr lang="en-GB" altLang="en-US" dirty="0" smtClean="0"/>
              <a:t>PARS</a:t>
            </a:r>
          </a:p>
          <a:p>
            <a:pPr lvl="1"/>
            <a:r>
              <a:rPr lang="en-GB" altLang="en-US" dirty="0" smtClean="0"/>
              <a:t>P802.11az.  PAR was approved in the July 802 EC closing plenary.</a:t>
            </a:r>
          </a:p>
          <a:p>
            <a:pPr lvl="2"/>
            <a:r>
              <a:rPr lang="en-GB" altLang="en-US" dirty="0" smtClean="0"/>
              <a:t>PAR was approved in 2015-09-03 IEEE-SASB meeting.</a:t>
            </a:r>
          </a:p>
          <a:p>
            <a:pPr lvl="1"/>
            <a:r>
              <a:rPr lang="en-GB" altLang="en-US" dirty="0" smtClean="0"/>
              <a:t>“Privacy ECSG” PAR was approved as project P802E,  which will be run by 802.1.</a:t>
            </a:r>
          </a:p>
          <a:p>
            <a:r>
              <a:rPr lang="en-GB" altLang="en-US" dirty="0" smtClean="0"/>
              <a:t>Approval of draft standards</a:t>
            </a:r>
          </a:p>
          <a:p>
            <a:pPr lvl="1"/>
            <a:r>
              <a:rPr lang="en-GB" altLang="en-US" smtClean="0"/>
              <a:t>None</a:t>
            </a:r>
            <a:endParaRPr lang="en-GB" alt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2015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88ABBDBE-F32C-4C21-AF8C-3645DFF1AB7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5871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066800" y="1828800"/>
          <a:ext cx="7391400" cy="3311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Working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SC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Task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Study Group</a:t>
                      </a:r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086600" cy="457200"/>
          </a:xfrm>
        </p:spPr>
        <p:txBody>
          <a:bodyPr/>
          <a:lstStyle/>
          <a:p>
            <a:r>
              <a:rPr lang="en-GB" dirty="0" smtClean="0"/>
              <a:t>M4.1.1 Groups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0118350"/>
              </p:ext>
            </p:extLst>
          </p:nvPr>
        </p:nvGraphicFramePr>
        <p:xfrm>
          <a:off x="304800" y="609601"/>
          <a:ext cx="8534400" cy="5776549"/>
        </p:xfrm>
        <a:graphic>
          <a:graphicData uri="http://schemas.openxmlformats.org/drawingml/2006/table">
            <a:tbl>
              <a:tblPr/>
              <a:tblGrid>
                <a:gridCol w="1003764"/>
                <a:gridCol w="2303316"/>
                <a:gridCol w="5227320"/>
              </a:tblGrid>
              <a:tr h="37842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17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68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Publicity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82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mc 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REVmc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 (S1G)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 (FILS)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Milli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-Meter Wave (CMMW)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 (PAD)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 (GLK)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 (NG60)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1330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0072385"/>
              </p:ext>
            </p:extLst>
          </p:nvPr>
        </p:nvGraphicFramePr>
        <p:xfrm>
          <a:off x="1981200" y="1347989"/>
          <a:ext cx="5384800" cy="4573086"/>
        </p:xfrm>
        <a:graphic>
          <a:graphicData uri="http://schemas.openxmlformats.org/drawingml/2006/table">
            <a:tbl>
              <a:tblPr/>
              <a:tblGrid>
                <a:gridCol w="2209800"/>
                <a:gridCol w="3175000"/>
              </a:tblGrid>
              <a:tr h="40351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819150" y="5943600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hlinkClick r:id="rId2"/>
              </a:rPr>
              <a:t>http://www.ieee802.org/11/PARs/index.html</a:t>
            </a:r>
            <a:endParaRPr lang="en-US" sz="180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0275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WG Secretary – Stephen McCann</a:t>
            </a:r>
          </a:p>
          <a:p>
            <a:pPr>
              <a:defRPr/>
            </a:pPr>
            <a:r>
              <a:rPr lang="en-US" sz="2600" dirty="0" smtClean="0"/>
              <a:t>Treasurer – Jon Rosdahl</a:t>
            </a:r>
          </a:p>
          <a:p>
            <a:pPr>
              <a:defRPr/>
            </a:pPr>
            <a:r>
              <a:rPr lang="en-US" dirty="0"/>
              <a:t>Publicity </a:t>
            </a:r>
            <a:r>
              <a:rPr lang="en-US" dirty="0" smtClean="0"/>
              <a:t>– Open</a:t>
            </a:r>
          </a:p>
          <a:p>
            <a:pPr lvl="1">
              <a:defRPr/>
            </a:pPr>
            <a:r>
              <a:rPr lang="en-US" dirty="0" smtClean="0"/>
              <a:t>Call for publicity chair is currently open,  based on the current SC scope,  which includes the creation of education/tutorial material.</a:t>
            </a:r>
          </a:p>
          <a:p>
            <a:pPr>
              <a:defRPr/>
            </a:pPr>
            <a:r>
              <a:rPr lang="en-US" sz="2600" dirty="0" smtClean="0"/>
              <a:t>ANA Authority – Adrian Stephens</a:t>
            </a:r>
          </a:p>
          <a:p>
            <a:pPr>
              <a:defRPr/>
            </a:pPr>
            <a:r>
              <a:rPr lang="en-US" sz="2600" dirty="0" smtClean="0"/>
              <a:t>WG Technical Editors – Adrian Stephens, Peter Ecclesine</a:t>
            </a:r>
            <a:endParaRPr lang="en-US" sz="2600" dirty="0"/>
          </a:p>
          <a:p>
            <a:pPr marL="0" indent="0">
              <a:buFontTx/>
              <a:buNone/>
              <a:defRPr/>
            </a:pPr>
            <a:endParaRPr lang="en-US" sz="2600" dirty="0" smtClean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63389"/>
            <a:ext cx="3962400" cy="381000"/>
          </a:xfrm>
        </p:spPr>
        <p:txBody>
          <a:bodyPr/>
          <a:lstStyle/>
          <a:p>
            <a:r>
              <a:rPr lang="en-US" sz="2800" dirty="0" smtClean="0"/>
              <a:t>M4.1.3 Officers</a:t>
            </a:r>
          </a:p>
        </p:txBody>
      </p:sp>
      <p:sp>
        <p:nvSpPr>
          <p:cNvPr id="15364" name="Text Box 138"/>
          <p:cNvSpPr txBox="1">
            <a:spLocks noChangeArrowheads="1"/>
          </p:cNvSpPr>
          <p:nvPr/>
        </p:nvSpPr>
        <p:spPr bwMode="auto">
          <a:xfrm>
            <a:off x="1162050" y="6519986"/>
            <a:ext cx="1170449" cy="307777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 smtClean="0"/>
              <a:t>** = pro-tem</a:t>
            </a:r>
            <a:endParaRPr lang="en-US" sz="14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9879490"/>
              </p:ext>
            </p:extLst>
          </p:nvPr>
        </p:nvGraphicFramePr>
        <p:xfrm>
          <a:off x="76200" y="668890"/>
          <a:ext cx="8915400" cy="5755770"/>
        </p:xfrm>
        <a:graphic>
          <a:graphicData uri="http://schemas.openxmlformats.org/drawingml/2006/table">
            <a:tbl>
              <a:tblPr/>
              <a:tblGrid>
                <a:gridCol w="509991"/>
                <a:gridCol w="698877"/>
                <a:gridCol w="1794413"/>
                <a:gridCol w="2134407"/>
                <a:gridCol w="2101312"/>
                <a:gridCol w="1676400"/>
              </a:tblGrid>
              <a:tr h="3352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4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PUB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Sub-editors Emily QI and 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32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2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Xiaoming PENG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 WANG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sng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sz="1320" b="1" i="0" u="sng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HAO </a:t>
                      </a: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784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 **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Zhou </a:t>
                      </a: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Lan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(TBC)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4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63389"/>
            <a:ext cx="4953000" cy="381000"/>
          </a:xfrm>
        </p:spPr>
        <p:txBody>
          <a:bodyPr/>
          <a:lstStyle/>
          <a:p>
            <a:r>
              <a:rPr lang="en-US" sz="2800" dirty="0" smtClean="0"/>
              <a:t>M4.1.3 Officers - present</a:t>
            </a:r>
          </a:p>
        </p:txBody>
      </p:sp>
      <p:sp>
        <p:nvSpPr>
          <p:cNvPr id="15364" name="Text Box 138"/>
          <p:cNvSpPr txBox="1">
            <a:spLocks noChangeArrowheads="1"/>
          </p:cNvSpPr>
          <p:nvPr/>
        </p:nvSpPr>
        <p:spPr bwMode="auto">
          <a:xfrm>
            <a:off x="1162050" y="6519986"/>
            <a:ext cx="1170449" cy="307777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 smtClean="0"/>
              <a:t>** = pro-tem</a:t>
            </a:r>
            <a:endParaRPr lang="en-US" sz="14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7987728"/>
              </p:ext>
            </p:extLst>
          </p:nvPr>
        </p:nvGraphicFramePr>
        <p:xfrm>
          <a:off x="76200" y="668890"/>
          <a:ext cx="8915400" cy="5755770"/>
        </p:xfrm>
        <a:graphic>
          <a:graphicData uri="http://schemas.openxmlformats.org/drawingml/2006/table">
            <a:tbl>
              <a:tblPr/>
              <a:tblGrid>
                <a:gridCol w="509991"/>
                <a:gridCol w="698877"/>
                <a:gridCol w="1794413"/>
                <a:gridCol w="2134407"/>
                <a:gridCol w="2101312"/>
                <a:gridCol w="1676400"/>
              </a:tblGrid>
              <a:tr h="3352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4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PUB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Sub-editors Emily QI and 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32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2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Xiaoming PENG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 WANG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sng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sz="1320" b="1" i="0" u="sng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HAO </a:t>
                      </a: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784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 **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Zhou </a:t>
                      </a: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Lan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(TBC)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57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0" y="3200400"/>
            <a:ext cx="9144000" cy="1635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AutoShape 11"/>
          <p:cNvSpPr>
            <a:spLocks noChangeArrowheads="1"/>
          </p:cNvSpPr>
          <p:nvPr/>
        </p:nvSpPr>
        <p:spPr bwMode="auto">
          <a:xfrm>
            <a:off x="1180690" y="739083"/>
            <a:ext cx="1164003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-2003</a:t>
            </a:r>
          </a:p>
        </p:txBody>
      </p:sp>
      <p:sp>
        <p:nvSpPr>
          <p:cNvPr id="32791" name="AutoShape 11"/>
          <p:cNvSpPr>
            <a:spLocks noChangeArrowheads="1"/>
          </p:cNvSpPr>
          <p:nvPr/>
        </p:nvSpPr>
        <p:spPr bwMode="auto">
          <a:xfrm>
            <a:off x="4419600" y="706218"/>
            <a:ext cx="2797854" cy="5211982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665288" y="139980"/>
            <a:ext cx="4712887" cy="457200"/>
          </a:xfrm>
        </p:spPr>
        <p:txBody>
          <a:bodyPr/>
          <a:lstStyle/>
          <a:p>
            <a:pPr algn="ctr"/>
            <a:r>
              <a:rPr lang="en-US" sz="2800" dirty="0" smtClean="0"/>
              <a:t>IEEE 802.11 Revisions</a:t>
            </a:r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5933769" y="2362200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11w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188408" y="14478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1997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222227" y="5488763"/>
            <a:ext cx="58862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</a:p>
          <a:p>
            <a:pPr algn="ctr"/>
            <a:r>
              <a:rPr lang="en-US" sz="14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&amp;</a:t>
            </a:r>
            <a:endParaRPr lang="en-US" sz="14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201315" y="956225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90845" y="97155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11k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90845" y="2758931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11r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1335530" y="4015172"/>
            <a:ext cx="833438" cy="53657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 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54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1316503" y="4905622"/>
            <a:ext cx="838200" cy="606426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11b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11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1334038" y="2118109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11d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Intl roaming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951231" y="1526951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11v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942500" y="971056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11s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4490845" y="1521618"/>
            <a:ext cx="975544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11u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5933769" y="4881563"/>
            <a:ext cx="999331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11y</a:t>
            </a:r>
            <a:endParaRPr lang="en-US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Contention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Based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Protocol</a:t>
            </a:r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5264551" y="3843133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11n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(&gt;100 Mbps)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508865" y="2160984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11z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90839" y="4890112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11p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7391400" y="706218"/>
            <a:ext cx="1676400" cy="5218420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2016 (TBC)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99" name="AutoShape 11"/>
          <p:cNvSpPr>
            <a:spLocks noChangeArrowheads="1"/>
          </p:cNvSpPr>
          <p:nvPr/>
        </p:nvSpPr>
        <p:spPr bwMode="auto">
          <a:xfrm>
            <a:off x="2717240" y="739083"/>
            <a:ext cx="1463004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2007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800" name="AutoShape 15"/>
          <p:cNvSpPr>
            <a:spLocks noChangeArrowheads="1"/>
          </p:cNvSpPr>
          <p:nvPr/>
        </p:nvSpPr>
        <p:spPr bwMode="auto">
          <a:xfrm>
            <a:off x="2896746" y="4954486"/>
            <a:ext cx="990897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11g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801" name="AutoShape 16"/>
          <p:cNvSpPr>
            <a:spLocks noChangeArrowheads="1"/>
          </p:cNvSpPr>
          <p:nvPr/>
        </p:nvSpPr>
        <p:spPr bwMode="auto">
          <a:xfrm>
            <a:off x="2936107" y="1066800"/>
            <a:ext cx="990896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11e</a:t>
            </a:r>
          </a:p>
          <a:p>
            <a:pPr algn="ctr"/>
            <a:r>
              <a:rPr lang="en-US" sz="1000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802" name="AutoShape 17"/>
          <p:cNvSpPr>
            <a:spLocks noChangeArrowheads="1"/>
          </p:cNvSpPr>
          <p:nvPr/>
        </p:nvSpPr>
        <p:spPr bwMode="auto">
          <a:xfrm>
            <a:off x="2920265" y="2116931"/>
            <a:ext cx="969802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11i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803" name="AutoShape 19"/>
          <p:cNvSpPr>
            <a:spLocks noChangeArrowheads="1"/>
          </p:cNvSpPr>
          <p:nvPr/>
        </p:nvSpPr>
        <p:spPr bwMode="auto">
          <a:xfrm>
            <a:off x="2937449" y="1515293"/>
            <a:ext cx="989554" cy="522783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11h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DFS &amp; TPC</a:t>
            </a:r>
          </a:p>
        </p:txBody>
      </p:sp>
      <p:sp>
        <p:nvSpPr>
          <p:cNvPr id="32804" name="AutoShape 18"/>
          <p:cNvSpPr>
            <a:spLocks noChangeArrowheads="1"/>
          </p:cNvSpPr>
          <p:nvPr/>
        </p:nvSpPr>
        <p:spPr bwMode="auto">
          <a:xfrm>
            <a:off x="2917522" y="4092342"/>
            <a:ext cx="990896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11j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JP bands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922200" y="2699543"/>
            <a:ext cx="998408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 dirty="0" smtClean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11f </a:t>
            </a:r>
            <a:endParaRPr lang="en-US" sz="1000" b="1" dirty="0">
              <a:solidFill>
                <a:schemeClr val="bg2">
                  <a:lumMod val="75000"/>
                </a:schemeClr>
              </a:solidFill>
              <a:latin typeface="Tahoma" pitchFamily="34" charset="0"/>
              <a:ea typeface="ＭＳ Ｐゴシック" charset="-128"/>
              <a:cs typeface="Arial" charset="0"/>
            </a:endParaRPr>
          </a:p>
          <a:p>
            <a:pPr algn="ctr">
              <a:defRPr/>
            </a:pPr>
            <a:r>
              <a:rPr lang="en-US" sz="10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792" name="AutoShape 9"/>
          <p:cNvSpPr>
            <a:spLocks noChangeArrowheads="1"/>
          </p:cNvSpPr>
          <p:nvPr/>
        </p:nvSpPr>
        <p:spPr bwMode="auto">
          <a:xfrm>
            <a:off x="7530420" y="887490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11aa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32793" name="AutoShape 10"/>
          <p:cNvSpPr>
            <a:spLocks noChangeArrowheads="1"/>
          </p:cNvSpPr>
          <p:nvPr/>
        </p:nvSpPr>
        <p:spPr bwMode="auto">
          <a:xfrm>
            <a:off x="7530420" y="1740054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11ae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517720" y="4523791"/>
            <a:ext cx="1308100" cy="4511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11ac -VHT</a:t>
            </a:r>
          </a:p>
          <a:p>
            <a:pPr algn="ctr"/>
            <a:r>
              <a:rPr lang="en-US" sz="105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5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@ 5GHz</a:t>
            </a:r>
            <a:endParaRPr lang="en-US" sz="105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97" name="AutoShape 41"/>
          <p:cNvSpPr>
            <a:spLocks noChangeArrowheads="1"/>
          </p:cNvSpPr>
          <p:nvPr/>
        </p:nvSpPr>
        <p:spPr bwMode="auto">
          <a:xfrm>
            <a:off x="7524070" y="5098509"/>
            <a:ext cx="1295400" cy="436602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11ad - VHT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0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@ 60GHz</a:t>
            </a:r>
          </a:p>
        </p:txBody>
      </p:sp>
      <p:sp>
        <p:nvSpPr>
          <p:cNvPr id="32798" name="AutoShape 9"/>
          <p:cNvSpPr>
            <a:spLocks noChangeArrowheads="1"/>
          </p:cNvSpPr>
          <p:nvPr/>
        </p:nvSpPr>
        <p:spPr bwMode="auto">
          <a:xfrm>
            <a:off x="7510463" y="396000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11af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TV Whitespace</a:t>
            </a:r>
          </a:p>
        </p:txBody>
      </p:sp>
      <p:sp>
        <p:nvSpPr>
          <p:cNvPr id="5" name="Right Arrow 4"/>
          <p:cNvSpPr/>
          <p:nvPr/>
        </p:nvSpPr>
        <p:spPr bwMode="auto">
          <a:xfrm>
            <a:off x="4108040" y="3194469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ight Arrow 49"/>
          <p:cNvSpPr/>
          <p:nvPr/>
        </p:nvSpPr>
        <p:spPr bwMode="auto">
          <a:xfrm>
            <a:off x="2286032" y="31736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ight Arrow 53"/>
          <p:cNvSpPr/>
          <p:nvPr/>
        </p:nvSpPr>
        <p:spPr bwMode="auto">
          <a:xfrm>
            <a:off x="847060" y="313977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ight Arrow 54"/>
          <p:cNvSpPr/>
          <p:nvPr/>
        </p:nvSpPr>
        <p:spPr bwMode="auto">
          <a:xfrm>
            <a:off x="7076313" y="3169460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GB" sz="2800" b="0" dirty="0" smtClean="0"/>
              <a:t>This presentation, together with the reports cited on the next slide, forms the opening report of the IEEE 802.11 Working Group for Sept 2015.</a:t>
            </a:r>
          </a:p>
          <a:p>
            <a:r>
              <a:rPr lang="en-GB" sz="2800" b="0" dirty="0" smtClean="0"/>
              <a:t>Subgroup status is reported in the “Snapshots” submission (see next slide for link).  This is incorporated by reference into this opening report.</a:t>
            </a:r>
          </a:p>
          <a:p>
            <a:r>
              <a:rPr lang="en-GB" sz="2800" b="0" dirty="0" smtClean="0"/>
              <a:t>“</a:t>
            </a:r>
            <a:r>
              <a:rPr lang="en-GB" sz="2800" b="0" i="1" dirty="0" err="1" smtClean="0"/>
              <a:t>Mx.y.z</a:t>
            </a:r>
            <a:r>
              <a:rPr lang="en-GB" sz="2800" b="0" dirty="0" smtClean="0"/>
              <a:t>” terminology indicates that the item was on the tentative agenda for the </a:t>
            </a:r>
            <a:r>
              <a:rPr lang="en-GB" sz="2800" b="0" i="1" dirty="0" smtClean="0"/>
              <a:t>M</a:t>
            </a:r>
            <a:r>
              <a:rPr lang="en-GB" sz="2800" b="0" dirty="0" smtClean="0"/>
              <a:t>onday 802.11 plenary, and was agenda item </a:t>
            </a:r>
            <a:r>
              <a:rPr lang="en-GB" sz="2800" b="0" i="1" dirty="0" err="1" smtClean="0"/>
              <a:t>x.y.z</a:t>
            </a:r>
            <a:r>
              <a:rPr lang="en-GB" sz="2800" b="0" dirty="0" smtClean="0"/>
              <a:t>.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 bwMode="auto">
          <a:xfrm>
            <a:off x="6019800" y="1419225"/>
            <a:ext cx="1789093" cy="4448175"/>
          </a:xfrm>
          <a:prstGeom prst="ellipse">
            <a:avLst/>
          </a:prstGeom>
          <a:solidFill>
            <a:srgbClr val="99FF66">
              <a:alpha val="76000"/>
            </a:srgbClr>
          </a:solidFill>
          <a:ln w="12700" cap="flat" cmpd="sng" algn="ctr">
            <a:solidFill>
              <a:schemeClr val="tx1">
                <a:alpha val="43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4888705" y="1477179"/>
            <a:ext cx="1025528" cy="565129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</a:t>
            </a:r>
          </a:p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-2016</a:t>
            </a:r>
            <a:endParaRPr lang="en-US" sz="14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49287"/>
          </a:xfrm>
        </p:spPr>
        <p:txBody>
          <a:bodyPr/>
          <a:lstStyle/>
          <a:p>
            <a:r>
              <a:rPr lang="en-US" dirty="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01260" y="5182745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145491" y="5965581"/>
            <a:ext cx="811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466724" y="152603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347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01000" y="5939135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808135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03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6382796" y="4203414"/>
            <a:ext cx="1085850" cy="42545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8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84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84170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5319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556337" y="595947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6401846" y="3706504"/>
            <a:ext cx="1085850" cy="4349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  <a:endParaRPr lang="en-US" sz="10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4953000" y="2990055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3792537" y="376555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>
              <a:defRPr/>
            </a:pP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  <a:endParaRPr lang="en-US" sz="12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78606" y="3332161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6410325" y="2786063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6382796" y="4724400"/>
            <a:ext cx="1085850" cy="5334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2680912" y="2243138"/>
            <a:ext cx="935116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2680912" y="4978401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7772401" y="1419225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3808135" y="2243138"/>
            <a:ext cx="992464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2680912" y="376555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2680912" y="4370389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9" name="AutoShape 31"/>
          <p:cNvSpPr>
            <a:spLocks noChangeArrowheads="1"/>
          </p:cNvSpPr>
          <p:nvPr/>
        </p:nvSpPr>
        <p:spPr bwMode="auto">
          <a:xfrm>
            <a:off x="6419850" y="2133600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8001000" y="1436914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-2012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8458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B06DC2-A86B-4567-B1B6-4A779827CDB5}" type="slidenum">
              <a:rPr lang="en-US" sz="800" b="1">
                <a:latin typeface="+mj-lt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lang="en-US" sz="800" b="1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2680912" y="3146973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1554773" y="3283856"/>
            <a:ext cx="987652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LRLP TIG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Long Range</a:t>
            </a: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Low Power</a:t>
            </a:r>
          </a:p>
        </p:txBody>
      </p:sp>
      <p:cxnSp>
        <p:nvCxnSpPr>
          <p:cNvPr id="3" name="Straight Arrow Connector 2"/>
          <p:cNvCxnSpPr>
            <a:stCxn id="40" idx="5"/>
          </p:cNvCxnSpPr>
          <p:nvPr/>
        </p:nvCxnSpPr>
        <p:spPr bwMode="auto">
          <a:xfrm>
            <a:off x="5914233" y="1747068"/>
            <a:ext cx="468563" cy="1257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 smtClean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249451"/>
              </p:ext>
            </p:extLst>
          </p:nvPr>
        </p:nvGraphicFramePr>
        <p:xfrm>
          <a:off x="40575" y="2057400"/>
          <a:ext cx="9103425" cy="352329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7763"/>
                <a:gridCol w="917992"/>
                <a:gridCol w="994492"/>
                <a:gridCol w="828178"/>
                <a:gridCol w="533400"/>
                <a:gridCol w="647700"/>
                <a:gridCol w="647700"/>
                <a:gridCol w="647700"/>
                <a:gridCol w="820387"/>
                <a:gridCol w="609600"/>
                <a:gridCol w="513113"/>
                <a:gridCol w="647700"/>
                <a:gridCol w="647700"/>
              </a:tblGrid>
              <a:tr h="14627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Opened</a:t>
                      </a:r>
                    </a:p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(mm-</a:t>
                      </a:r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dd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Dur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Pool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Disapprove + invalid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213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TGai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06-11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336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238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20+2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24623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CC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TGaj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07-29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771525" y="6199188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2015-05-10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625475" y="3849688"/>
            <a:ext cx="77724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/>
              <a:t>Definitions: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</a:t>
            </a:r>
            <a:r>
              <a:rPr lang="en-GB" sz="1800" b="0" dirty="0" smtClean="0"/>
              <a:t>802.11</a:t>
            </a:r>
            <a:endParaRPr lang="en-GB" sz="1800" b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8478446"/>
              </p:ext>
            </p:extLst>
          </p:nvPr>
        </p:nvGraphicFramePr>
        <p:xfrm>
          <a:off x="627063" y="1524000"/>
          <a:ext cx="7772400" cy="228600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Number</a:t>
                      </a:r>
                      <a:endParaRPr lang="en-GB" sz="400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Aspirant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158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Potential Voter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 smtClean="0">
                          <a:effectLst/>
                        </a:rPr>
                        <a:t>71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347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538163" y="631825"/>
            <a:ext cx="7772400" cy="533400"/>
          </a:xfrm>
        </p:spPr>
        <p:txBody>
          <a:bodyPr/>
          <a:lstStyle/>
          <a:p>
            <a:r>
              <a:rPr lang="en-GB" sz="2400" dirty="0" smtClean="0"/>
              <a:t>M4.1.6 Recent voting member history</a:t>
            </a:r>
          </a:p>
        </p:txBody>
      </p:sp>
      <p:graphicFrame>
        <p:nvGraphicFramePr>
          <p:cNvPr id="2560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937522"/>
              </p:ext>
            </p:extLst>
          </p:nvPr>
        </p:nvGraphicFramePr>
        <p:xfrm>
          <a:off x="1387475" y="1666875"/>
          <a:ext cx="6075363" cy="390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88" name="Binary Worksheet" r:id="rId4" imgW="8134243" imgH="5210243" progId="Excel.SheetBinaryMacroEnabled.12">
                  <p:embed/>
                </p:oleObj>
              </mc:Choice>
              <mc:Fallback>
                <p:oleObj name="Binary Worksheet" r:id="rId4" imgW="8134243" imgH="5210243" progId="Excel.SheetBinaryMacroEnabled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7475" y="1666875"/>
                        <a:ext cx="6075363" cy="3908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GB" smtClean="0"/>
              <a:t>M4.1.7 ANA Status</a:t>
            </a:r>
            <a:endParaRPr lang="en-US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defRPr/>
            </a:pPr>
            <a:r>
              <a:rPr lang="en-GB" sz="3200" dirty="0" smtClean="0"/>
              <a:t>The latest database is 11-11/0270r32  (Aug 2015)</a:t>
            </a:r>
          </a:p>
          <a:p>
            <a:pPr>
              <a:defRPr/>
            </a:pPr>
            <a:r>
              <a:rPr lang="en-GB" sz="3200" dirty="0" smtClean="0"/>
              <a:t>Changes since last meeting:</a:t>
            </a:r>
          </a:p>
          <a:p>
            <a:pPr lvl="1">
              <a:defRPr/>
            </a:pPr>
            <a:r>
              <a:rPr lang="en-GB" sz="2800" dirty="0" smtClean="0"/>
              <a:t>r32: </a:t>
            </a:r>
            <a:r>
              <a:rPr lang="en-GB" sz="2800" dirty="0" err="1" smtClean="0"/>
              <a:t>TGmc</a:t>
            </a:r>
            <a:endParaRPr lang="en-GB" sz="2800" dirty="0" smtClean="0"/>
          </a:p>
          <a:p>
            <a:pPr lvl="1">
              <a:defRPr/>
            </a:pPr>
            <a:endParaRPr lang="en-GB" sz="2800" dirty="0"/>
          </a:p>
          <a:p>
            <a:pPr>
              <a:defRPr/>
            </a:pPr>
            <a:r>
              <a:rPr lang="en-GB" sz="2000" dirty="0" err="1" smtClean="0"/>
              <a:t>TGmc</a:t>
            </a:r>
            <a:r>
              <a:rPr lang="en-GB" sz="2000" dirty="0" smtClean="0"/>
              <a:t> approved changes for CID 5959 that include the allocation of a (non-extended) Element ID.  I believe that the resolution of this comment will be changed to not require a non-extended Element ID. Otherwise, a motion would need to be brought in the WG before a non-extended Element ID can be allocated.</a:t>
            </a:r>
          </a:p>
          <a:p>
            <a:pPr marL="0" indent="0">
              <a:buNone/>
              <a:defRPr/>
            </a:pPr>
            <a:endParaRPr lang="en-GB" dirty="0" smtClean="0"/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71488"/>
          </a:xfrm>
        </p:spPr>
        <p:txBody>
          <a:bodyPr/>
          <a:lstStyle/>
          <a:p>
            <a:r>
              <a:rPr lang="en-GB" dirty="0" smtClean="0"/>
              <a:t>Membership by Country and Region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219200"/>
            <a:ext cx="3597023" cy="519129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2823" y="1219200"/>
            <a:ext cx="4359018" cy="51912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GB" dirty="0" smtClean="0"/>
              <a:t>Meeting Attendance – Historic Data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310" y="1524000"/>
            <a:ext cx="7413379" cy="4505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54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85800"/>
          </a:xfrm>
        </p:spPr>
        <p:txBody>
          <a:bodyPr/>
          <a:lstStyle/>
          <a:p>
            <a:r>
              <a:rPr lang="en-GB" dirty="0" smtClean="0"/>
              <a:t>Membership – Historic Data</a:t>
            </a:r>
            <a:endParaRPr lang="en-US" dirty="0" smtClean="0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307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4790400"/>
              </p:ext>
            </p:extLst>
          </p:nvPr>
        </p:nvGraphicFramePr>
        <p:xfrm>
          <a:off x="411163" y="1243013"/>
          <a:ext cx="8151812" cy="489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3" name="Worksheet" r:id="rId3" imgW="7934345" imgH="4771957" progId="Excel.Sheet.12">
                  <p:embed/>
                </p:oleObj>
              </mc:Choice>
              <mc:Fallback>
                <p:oleObj name="Worksheet" r:id="rId3" imgW="7934345" imgH="4771957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163" y="1243013"/>
                        <a:ext cx="8151812" cy="4899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GB" altLang="en-US" dirty="0" smtClean="0"/>
              <a:t>M2.3.1 Summary of new Liaisons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706438" y="1295400"/>
            <a:ext cx="7772400" cy="4722813"/>
          </a:xfrm>
        </p:spPr>
        <p:txBody>
          <a:bodyPr/>
          <a:lstStyle/>
          <a:p>
            <a:r>
              <a:rPr lang="en-GB" altLang="en-US" sz="2000" dirty="0" smtClean="0"/>
              <a:t>Liaison from ATIS on Emergency Location</a:t>
            </a:r>
          </a:p>
          <a:p>
            <a:pPr lvl="1"/>
            <a:r>
              <a:rPr lang="en-GB" altLang="en-US" sz="1600" dirty="0">
                <a:hlinkClick r:id="rId2"/>
              </a:rPr>
              <a:t>https://</a:t>
            </a:r>
            <a:r>
              <a:rPr lang="en-GB" altLang="en-US" sz="1600" dirty="0" smtClean="0">
                <a:hlinkClick r:id="rId2"/>
              </a:rPr>
              <a:t>mentor.ieee.org/802.11/dcn/15/11-15-0992-00-0000-liaison-from-atis-on-emergency-location.pdf</a:t>
            </a:r>
            <a:endParaRPr lang="en-GB" altLang="en-US" sz="1600" dirty="0" smtClean="0"/>
          </a:p>
          <a:p>
            <a:pPr lvl="1"/>
            <a:r>
              <a:rPr lang="en-GB" altLang="en-US" sz="1600" dirty="0" err="1" smtClean="0"/>
              <a:t>TGaz</a:t>
            </a:r>
            <a:r>
              <a:rPr lang="en-GB" altLang="en-US" sz="1600" dirty="0" smtClean="0"/>
              <a:t> chair tasked with generating any necessary response</a:t>
            </a:r>
            <a:endParaRPr lang="en-GB" altLang="en-US" sz="1600" dirty="0"/>
          </a:p>
          <a:p>
            <a:endParaRPr lang="en-GB" altLang="en-US" sz="2000" dirty="0"/>
          </a:p>
          <a:p>
            <a:r>
              <a:rPr lang="en-GB" altLang="en-US" sz="2000" dirty="0" smtClean="0"/>
              <a:t>Incoming liaisons to 802 may generally be </a:t>
            </a:r>
            <a:r>
              <a:rPr lang="en-GB" altLang="en-US" sz="2000" dirty="0"/>
              <a:t>found at: </a:t>
            </a:r>
            <a:r>
              <a:rPr lang="en-GB" altLang="en-US" sz="2000" dirty="0">
                <a:hlinkClick r:id="rId3"/>
              </a:rPr>
              <a:t>http://</a:t>
            </a:r>
            <a:r>
              <a:rPr lang="en-GB" altLang="en-US" sz="2000" dirty="0" smtClean="0">
                <a:hlinkClick r:id="rId3"/>
              </a:rPr>
              <a:t>www.ieee802.org/Communications.shtml</a:t>
            </a:r>
            <a:endParaRPr lang="en-GB" altLang="en-US" sz="2000" dirty="0" smtClean="0"/>
          </a:p>
          <a:p>
            <a:r>
              <a:rPr lang="en-GB" altLang="en-US" sz="2000" dirty="0" smtClean="0"/>
              <a:t>802.19 is responsible for responding to liaisons from 3GPP on LAA.</a:t>
            </a:r>
          </a:p>
          <a:p>
            <a:endParaRPr lang="en-GB" altLang="en-US" dirty="0" smtClean="0"/>
          </a:p>
          <a:p>
            <a:pPr lvl="1"/>
            <a:endParaRPr lang="en-GB" altLang="en-US" dirty="0" smtClean="0"/>
          </a:p>
          <a:p>
            <a:pPr lvl="2"/>
            <a:endParaRPr lang="en-GB" altLang="en-US" dirty="0" smtClean="0"/>
          </a:p>
          <a:p>
            <a:pPr lvl="1"/>
            <a:endParaRPr lang="en-GB" altLang="en-US" sz="1800" dirty="0" smtClean="0"/>
          </a:p>
        </p:txBody>
      </p:sp>
      <p:sp>
        <p:nvSpPr>
          <p:cNvPr id="1024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2015</a:t>
            </a:r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4F43EDCA-41FC-4839-BEEE-DD7331424CEA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92471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M2.3.1 Summary of ongoing Liaisons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96913" y="1752600"/>
            <a:ext cx="7772400" cy="4494213"/>
          </a:xfrm>
        </p:spPr>
        <p:txBody>
          <a:bodyPr/>
          <a:lstStyle/>
          <a:p>
            <a:r>
              <a:rPr lang="en-GB" altLang="en-US" dirty="0" smtClean="0"/>
              <a:t>NGMN </a:t>
            </a:r>
            <a:r>
              <a:rPr lang="en-GB" altLang="en-US" dirty="0" smtClean="0">
                <a:hlinkClick r:id="rId2"/>
              </a:rPr>
              <a:t>Liaison</a:t>
            </a:r>
            <a:r>
              <a:rPr lang="en-GB" altLang="en-US" dirty="0" smtClean="0"/>
              <a:t> and </a:t>
            </a:r>
            <a:r>
              <a:rPr lang="en-GB" altLang="en-US" dirty="0" smtClean="0">
                <a:hlinkClick r:id="rId3"/>
              </a:rPr>
              <a:t>Whitepaper</a:t>
            </a:r>
            <a:r>
              <a:rPr lang="en-GB" altLang="en-US" dirty="0" smtClean="0"/>
              <a:t> - Owned by REG SC</a:t>
            </a:r>
          </a:p>
          <a:p>
            <a:pPr lvl="2"/>
            <a:r>
              <a:rPr lang="en-GB" altLang="en-US" dirty="0" smtClean="0"/>
              <a:t>The outgoing liaison approved in May invited NGMN to provide a speaker for the Tuesday panel session.</a:t>
            </a:r>
          </a:p>
          <a:p>
            <a:r>
              <a:rPr lang="en-GB" altLang="en-US" dirty="0" smtClean="0"/>
              <a:t>We have invited NGMN to send a participant on a panel discussion of 5G requirements for 802.11.  We are hoping to have them present in Dallas (Nov),  but have no commitment as yet.</a:t>
            </a:r>
          </a:p>
          <a:p>
            <a:pPr lvl="1"/>
            <a:endParaRPr lang="en-GB" altLang="en-US" dirty="0" smtClean="0"/>
          </a:p>
          <a:p>
            <a:pPr lvl="2"/>
            <a:endParaRPr lang="en-GB" altLang="en-US" dirty="0" smtClean="0"/>
          </a:p>
          <a:p>
            <a:pPr lvl="1"/>
            <a:endParaRPr lang="en-GB" altLang="en-US" sz="1800" dirty="0" smtClean="0"/>
          </a:p>
        </p:txBody>
      </p:sp>
      <p:sp>
        <p:nvSpPr>
          <p:cNvPr id="1024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2015</a:t>
            </a:r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4F43EDCA-41FC-4839-BEEE-DD7331424CEA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92500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M2.4 – Call for PUB SC chair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This is a final call for a volunteer to chair the publicity standing committee in its current scope (which includes generation of educational/tutorial material).</a:t>
            </a:r>
          </a:p>
          <a:p>
            <a:endParaRPr lang="en-GB" dirty="0"/>
          </a:p>
          <a:p>
            <a:r>
              <a:rPr lang="en-GB" dirty="0" smtClean="0"/>
              <a:t>Failing any volunteer during this session,  the SC will be disbanded.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46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M2.5 – Status of “802.11 as a component”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 the WG chair’s immense relief, two volunteers came forward to lead this effort in 802.11</a:t>
            </a:r>
          </a:p>
          <a:p>
            <a:r>
              <a:rPr lang="en-GB" dirty="0" smtClean="0"/>
              <a:t>Laurent </a:t>
            </a:r>
            <a:r>
              <a:rPr lang="en-GB" dirty="0" err="1" smtClean="0"/>
              <a:t>Cariou</a:t>
            </a:r>
            <a:r>
              <a:rPr lang="en-GB" dirty="0" smtClean="0"/>
              <a:t> (lead) and Joseph Levy</a:t>
            </a:r>
          </a:p>
          <a:p>
            <a:endParaRPr lang="en-GB" dirty="0"/>
          </a:p>
          <a:p>
            <a:r>
              <a:rPr lang="en-GB" dirty="0" smtClean="0"/>
              <a:t>I will leave further initiatives on this topic in their capable hands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04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M2.6 – Notice of attendance recording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Attendance recording is apparently abused by ~10% of participants</a:t>
            </a:r>
          </a:p>
          <a:p>
            <a:pPr lvl="1"/>
            <a:r>
              <a:rPr lang="en-GB" dirty="0" smtClean="0"/>
              <a:t>This is a guestimate based on occasional spot checks</a:t>
            </a:r>
          </a:p>
          <a:p>
            <a:r>
              <a:rPr lang="en-GB" dirty="0" smtClean="0"/>
              <a:t>We had a long debate on this topic a few sessions ago.  When you record attendance you certify your actual presence in the meeting.</a:t>
            </a:r>
          </a:p>
          <a:p>
            <a:r>
              <a:rPr lang="en-GB" dirty="0" smtClean="0"/>
              <a:t>TG chairs will ensure that a count of people in the room is taken half way through each of their meeting slots.</a:t>
            </a:r>
          </a:p>
          <a:p>
            <a:r>
              <a:rPr lang="en-GB" dirty="0" smtClean="0"/>
              <a:t>If the physical counts differ significantly from the electronic counts, we might start randomly recording physical attendance in a future session.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79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M2.7 - Awards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Eldad Perahia - IEEE </a:t>
            </a:r>
            <a:r>
              <a:rPr lang="en-GB" dirty="0"/>
              <a:t>EAB/SA Standards Education Award</a:t>
            </a:r>
            <a:endParaRPr lang="en-GB" dirty="0" smtClean="0"/>
          </a:p>
          <a:p>
            <a:r>
              <a:rPr lang="en-GB" dirty="0"/>
              <a:t>Vinko Erceg - IEEE-SA Standards </a:t>
            </a:r>
            <a:r>
              <a:rPr lang="en-GB" dirty="0" smtClean="0"/>
              <a:t>Medallion </a:t>
            </a:r>
            <a:r>
              <a:rPr lang="en-GB" dirty="0"/>
              <a:t>recipient </a:t>
            </a:r>
            <a:r>
              <a:rPr lang="en-GB" i="1" dirty="0"/>
              <a:t>"for leading the development of channel models for 802.11n and </a:t>
            </a:r>
            <a:r>
              <a:rPr lang="en-GB" i="1" dirty="0" smtClean="0"/>
              <a:t>802.11ac </a:t>
            </a:r>
            <a:r>
              <a:rPr lang="en-GB" i="1" dirty="0"/>
              <a:t>and expertly contributing to the development of the PHY layers of </a:t>
            </a:r>
            <a:r>
              <a:rPr lang="en-GB" i="1"/>
              <a:t>these </a:t>
            </a:r>
            <a:r>
              <a:rPr lang="en-GB" i="1" smtClean="0"/>
              <a:t>standards” </a:t>
            </a:r>
            <a:endParaRPr lang="en-GB" i="1" dirty="0"/>
          </a:p>
          <a:p>
            <a:r>
              <a:rPr lang="en-GB" sz="2000" dirty="0"/>
              <a:t>The IEEE-SA Standards Medallion is awarded for major contributions to the </a:t>
            </a:r>
            <a:r>
              <a:rPr lang="en-GB" sz="2000" dirty="0" smtClean="0"/>
              <a:t>development </a:t>
            </a:r>
            <a:r>
              <a:rPr lang="en-GB" sz="2000" dirty="0"/>
              <a:t>of standards. Further information about the award, including a list of </a:t>
            </a:r>
            <a:r>
              <a:rPr lang="en-GB" sz="2000" dirty="0" smtClean="0"/>
              <a:t>past </a:t>
            </a:r>
            <a:r>
              <a:rPr lang="en-GB" sz="2000" dirty="0"/>
              <a:t>recipients, may be found at: </a:t>
            </a:r>
          </a:p>
          <a:p>
            <a:r>
              <a:rPr lang="en-GB" sz="2000" dirty="0">
                <a:hlinkClick r:id="rId2"/>
              </a:rPr>
              <a:t>http://</a:t>
            </a:r>
            <a:r>
              <a:rPr lang="en-GB" sz="2000" dirty="0" smtClean="0">
                <a:hlinkClick r:id="rId2"/>
              </a:rPr>
              <a:t>standards.ieee.org/develop/awards/med/index.html</a:t>
            </a:r>
            <a:endParaRPr lang="en-GB" sz="2000" dirty="0"/>
          </a:p>
          <a:p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140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085188"/>
              </p:ext>
            </p:extLst>
          </p:nvPr>
        </p:nvGraphicFramePr>
        <p:xfrm>
          <a:off x="696912" y="1828800"/>
          <a:ext cx="7128933" cy="2209800"/>
        </p:xfrm>
        <a:graphic>
          <a:graphicData uri="http://schemas.openxmlformats.org/drawingml/2006/table">
            <a:tbl>
              <a:tblPr/>
              <a:tblGrid>
                <a:gridCol w="2119641"/>
                <a:gridCol w="5009292"/>
              </a:tblGrid>
              <a:tr h="21590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https://mentor.ieee.org/802.11/dcn/11-15-0984</a:t>
                      </a:r>
                      <a:endParaRPr lang="en-GB" sz="13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https://mentor.ieee.org/802.11/dcn/11-15-0985</a:t>
                      </a:r>
                      <a:endParaRPr lang="en-GB" sz="13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https://mentor.ieee.org/802.11/dcn/11-15-0975</a:t>
                      </a:r>
                      <a:endParaRPr lang="en-GB" sz="13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https://mentor.ieee.org/802.11/dcn/11-15-0986</a:t>
                      </a:r>
                      <a:endParaRPr lang="en-GB" sz="13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https://mentor.ieee.org/802.11/dcn/11-15-0977</a:t>
                      </a:r>
                      <a:endParaRPr lang="en-GB" sz="13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https://mentor.ieee.org/802.11/dcn/11-15-0978</a:t>
                      </a:r>
                      <a:endParaRPr lang="en-GB" sz="13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13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13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https://mentor.ieee.org/802.11/dcn/11-15-0994</a:t>
                      </a:r>
                      <a:endParaRPr lang="en-GB" sz="13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https://mentor.ieee.org/802.11/dcn/11-15-0995</a:t>
                      </a:r>
                      <a:endParaRPr lang="en-GB" sz="13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13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13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https://mentor.ieee.org/802.11/dcn/11-15-0976</a:t>
                      </a:r>
                      <a:endParaRPr lang="en-GB" sz="13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81529</TotalTime>
  <Words>1982</Words>
  <Application>Microsoft Office PowerPoint</Application>
  <PresentationFormat>On-screen Show (4:3)</PresentationFormat>
  <Paragraphs>665</Paragraphs>
  <Slides>28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28</vt:i4>
      </vt:variant>
    </vt:vector>
  </HeadingPairs>
  <TitlesOfParts>
    <vt:vector size="39" baseType="lpstr">
      <vt:lpstr>ＭＳ Ｐゴシック</vt:lpstr>
      <vt:lpstr>Arial</vt:lpstr>
      <vt:lpstr>Arial Narrow</vt:lpstr>
      <vt:lpstr>Calibri</vt:lpstr>
      <vt:lpstr>Tahoma</vt:lpstr>
      <vt:lpstr>Times New Roman</vt:lpstr>
      <vt:lpstr>Default Design</vt:lpstr>
      <vt:lpstr>Custom Design</vt:lpstr>
      <vt:lpstr>Document</vt:lpstr>
      <vt:lpstr>Binary Worksheet</vt:lpstr>
      <vt:lpstr>Worksheet</vt:lpstr>
      <vt:lpstr>802.11 Working Group Opening Report September 2015</vt:lpstr>
      <vt:lpstr>Introduction</vt:lpstr>
      <vt:lpstr>M2.3.1 Summary of new Liaisons</vt:lpstr>
      <vt:lpstr>M2.3.1 Summary of ongoing Liaisons</vt:lpstr>
      <vt:lpstr>M2.4 – Call for PUB SC chair</vt:lpstr>
      <vt:lpstr>M2.5 – Status of “802.11 as a component”</vt:lpstr>
      <vt:lpstr>M2.6 – Notice of attendance recording</vt:lpstr>
      <vt:lpstr>M2.7 - Awards</vt:lpstr>
      <vt:lpstr>M3.1 802.11 Working Group Session Documents</vt:lpstr>
      <vt:lpstr>M3.2 Joint meetings and Reciprocal Credit</vt:lpstr>
      <vt:lpstr>M3.10 Topics for Wednesday plenary</vt:lpstr>
      <vt:lpstr>M3.11 802 EC and IEEE-SA Standards Board decisions</vt:lpstr>
      <vt:lpstr>M4.1.1 Type of Groups</vt:lpstr>
      <vt:lpstr>M4.1.1 Groups</vt:lpstr>
      <vt:lpstr>M4.1.2 PAR Expiration/Renewal Schedule</vt:lpstr>
      <vt:lpstr>M4.1.3 802.11 WG Appointed positions</vt:lpstr>
      <vt:lpstr>M4.1.3 Officers</vt:lpstr>
      <vt:lpstr>M4.1.3 Officers - present</vt:lpstr>
      <vt:lpstr>IEEE 802.11 Revisions</vt:lpstr>
      <vt:lpstr>IEEE 802.11 Standards Pipeline</vt:lpstr>
      <vt:lpstr>M4.1.5 Summary of ballots and comment collections</vt:lpstr>
      <vt:lpstr>M4.1.6 Current Membership Status</vt:lpstr>
      <vt:lpstr>M4.1.6 Recent voting member history</vt:lpstr>
      <vt:lpstr>M4.1.7 ANA Status</vt:lpstr>
      <vt:lpstr>background data</vt:lpstr>
      <vt:lpstr>Membership by Country and Region</vt:lpstr>
      <vt:lpstr>Meeting Attendance – Historic Data</vt:lpstr>
      <vt:lpstr>Membership – Historic Data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Adrian Stephens</dc:creator>
  <cp:lastModifiedBy>Stephens, Adrian P</cp:lastModifiedBy>
  <cp:revision>1592</cp:revision>
  <cp:lastPrinted>1998-02-10T13:28:06Z</cp:lastPrinted>
  <dcterms:created xsi:type="dcterms:W3CDTF">1998-02-10T13:07:52Z</dcterms:created>
  <dcterms:modified xsi:type="dcterms:W3CDTF">2015-09-14T00:07:20Z</dcterms:modified>
  <cp:category>Adrian Stephens, Intel Corporation</cp:category>
</cp:coreProperties>
</file>