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9" r:id="rId3"/>
    <p:sldId id="370" r:id="rId4"/>
    <p:sldId id="405" r:id="rId5"/>
    <p:sldId id="411" r:id="rId6"/>
    <p:sldId id="412" r:id="rId7"/>
    <p:sldId id="413" r:id="rId8"/>
    <p:sldId id="414" r:id="rId9"/>
    <p:sldId id="371" r:id="rId10"/>
    <p:sldId id="407" r:id="rId11"/>
    <p:sldId id="408" r:id="rId12"/>
    <p:sldId id="409" r:id="rId13"/>
    <p:sldId id="372" r:id="rId14"/>
    <p:sldId id="373" r:id="rId15"/>
    <p:sldId id="378" r:id="rId16"/>
    <p:sldId id="374" r:id="rId17"/>
    <p:sldId id="399" r:id="rId18"/>
    <p:sldId id="415" r:id="rId19"/>
    <p:sldId id="397" r:id="rId20"/>
    <p:sldId id="398" r:id="rId21"/>
    <p:sldId id="379" r:id="rId22"/>
    <p:sldId id="383" r:id="rId23"/>
    <p:sldId id="381" r:id="rId24"/>
    <p:sldId id="382" r:id="rId25"/>
    <p:sldId id="395" r:id="rId26"/>
    <p:sldId id="393" r:id="rId27"/>
    <p:sldId id="403" r:id="rId28"/>
    <p:sldId id="394" r:id="rId2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5504" autoAdjust="0"/>
  </p:normalViewPr>
  <p:slideViewPr>
    <p:cSldViewPr>
      <p:cViewPr varScale="1">
        <p:scale>
          <a:sx n="85" d="100"/>
          <a:sy n="85" d="100"/>
        </p:scale>
        <p:origin x="3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149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19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802.11-15/984r0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Communications.shtml" TargetMode="External"/><Relationship Id="rId2" Type="http://schemas.openxmlformats.org/officeDocument/2006/relationships/hyperlink" Target="https://mentor.ieee.org/802.11/dcn/15/11-15-0992-00-0000-liaison-from-atis-on-emergency-location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22-01-0reg-ngmn-5g-white-paper.docx" TargetMode="External"/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0994" TargetMode="External"/><Relationship Id="rId3" Type="http://schemas.openxmlformats.org/officeDocument/2006/relationships/hyperlink" Target="https://mentor.ieee.org/802.11/dcn/11-15-0985" TargetMode="External"/><Relationship Id="rId7" Type="http://schemas.openxmlformats.org/officeDocument/2006/relationships/hyperlink" Target="https://mentor.ieee.org/802.11/dcn/11-15-0978" TargetMode="External"/><Relationship Id="rId2" Type="http://schemas.openxmlformats.org/officeDocument/2006/relationships/hyperlink" Target="https://mentor.ieee.org/802.11/dcn/11-15-09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0977" TargetMode="External"/><Relationship Id="rId5" Type="http://schemas.openxmlformats.org/officeDocument/2006/relationships/hyperlink" Target="https://mentor.ieee.org/802.11/dcn/11-15-0986" TargetMode="External"/><Relationship Id="rId10" Type="http://schemas.openxmlformats.org/officeDocument/2006/relationships/hyperlink" Target="https://mentor.ieee.org/802.11/dcn/11-15-0976" TargetMode="External"/><Relationship Id="rId4" Type="http://schemas.openxmlformats.org/officeDocument/2006/relationships/hyperlink" Target="https://mentor.ieee.org/802.11/dcn/11-15-0975" TargetMode="External"/><Relationship Id="rId9" Type="http://schemas.openxmlformats.org/officeDocument/2006/relationships/hyperlink" Target="https://mentor.ieee.org/802.11/dcn/11-15-0995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September</a:t>
            </a:r>
            <a:r>
              <a:rPr lang="en-US" smtClean="0"/>
              <a:t> </a:t>
            </a:r>
            <a:r>
              <a:rPr lang="en-US" dirty="0" smtClean="0"/>
              <a:t>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2015-09-14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4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Report on LTE-LAA coexistence activity – Myles</a:t>
            </a:r>
          </a:p>
          <a:p>
            <a:r>
              <a:rPr lang="en-GB" altLang="en-US" dirty="0" smtClean="0"/>
              <a:t>Review of Secretary’s Guidelines – Stanley</a:t>
            </a:r>
          </a:p>
          <a:p>
            <a:endParaRPr lang="en-GB" altLang="en-US" dirty="0"/>
          </a:p>
          <a:p>
            <a:r>
              <a:rPr lang="en-GB" altLang="en-US" dirty="0" smtClean="0"/>
              <a:t>Still plenty of agenda time available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P802.11az.  PAR was approved in the July 802 EC closing plenary.</a:t>
            </a:r>
          </a:p>
          <a:p>
            <a:pPr lvl="2"/>
            <a:r>
              <a:rPr lang="en-GB" altLang="en-US" dirty="0" smtClean="0"/>
              <a:t>PAR was approved in 2015-09-03 IEEE-SASB meeting.</a:t>
            </a:r>
          </a:p>
          <a:p>
            <a:pPr lvl="1"/>
            <a:r>
              <a:rPr lang="en-GB" altLang="en-US" dirty="0" smtClean="0"/>
              <a:t>“Privacy ECSG” PAR was approved as project P802E,  which will be run by 802.1.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smtClean="0"/>
              <a:t>None</a:t>
            </a:r>
            <a:endParaRPr lang="en-GB" alt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118350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072385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dirty="0"/>
              <a:t>Publicity </a:t>
            </a:r>
            <a:r>
              <a:rPr lang="en-US" dirty="0" smtClean="0"/>
              <a:t>– Open</a:t>
            </a:r>
          </a:p>
          <a:p>
            <a:pPr lvl="1">
              <a:defRPr/>
            </a:pPr>
            <a:r>
              <a:rPr lang="en-US" dirty="0" smtClean="0"/>
              <a:t>Call for publicity chair is currently open,  based on the current SC scope,  which includes the creation of education/tutorial material.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7044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** = pro-tem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9879490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Zhou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4953000" cy="381000"/>
          </a:xfrm>
        </p:spPr>
        <p:txBody>
          <a:bodyPr/>
          <a:lstStyle/>
          <a:p>
            <a:r>
              <a:rPr lang="en-US" sz="2800" dirty="0" smtClean="0"/>
              <a:t>M4.1.3 Officers - present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7044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** = pro-tem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987728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Zhou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7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5288" y="139980"/>
            <a:ext cx="4712887" cy="457200"/>
          </a:xfrm>
        </p:spPr>
        <p:txBody>
          <a:bodyPr/>
          <a:lstStyle/>
          <a:p>
            <a:pPr algn="ctr"/>
            <a:r>
              <a:rPr lang="en-US" sz="28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792537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80912" y="2243138"/>
            <a:ext cx="935116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808135" y="2243138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Sept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49451"/>
              </p:ext>
            </p:extLst>
          </p:nvPr>
        </p:nvGraphicFramePr>
        <p:xfrm>
          <a:off x="40575" y="2057400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06-11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07-29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2015-05-10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78446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158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347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37522"/>
              </p:ext>
            </p:extLst>
          </p:nvPr>
        </p:nvGraphicFramePr>
        <p:xfrm>
          <a:off x="1387475" y="1666875"/>
          <a:ext cx="6075363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5" name="Binary Worksheet" r:id="rId5" imgW="8134243" imgH="5210243" progId="Excel.SheetBinaryMacroEnabled.12">
                  <p:embed/>
                </p:oleObj>
              </mc:Choice>
              <mc:Fallback>
                <p:oleObj name="Binary Worksheet" r:id="rId5" imgW="8134243" imgH="52102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666875"/>
                        <a:ext cx="6075363" cy="390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11-11/0270r32  (Aug 2015)</a:t>
            </a:r>
          </a:p>
          <a:p>
            <a:pPr>
              <a:defRPr/>
            </a:pPr>
            <a:r>
              <a:rPr lang="en-GB" sz="3200" dirty="0" smtClean="0"/>
              <a:t>Changes since last meeting:</a:t>
            </a:r>
          </a:p>
          <a:p>
            <a:pPr lvl="1">
              <a:defRPr/>
            </a:pPr>
            <a:r>
              <a:rPr lang="en-GB" sz="2800" dirty="0" smtClean="0"/>
              <a:t>r32: </a:t>
            </a:r>
            <a:r>
              <a:rPr lang="en-GB" sz="2800" dirty="0" err="1" smtClean="0"/>
              <a:t>TGmc</a:t>
            </a:r>
            <a:endParaRPr lang="en-GB" sz="2800" dirty="0" smtClean="0"/>
          </a:p>
          <a:p>
            <a:pPr lvl="1">
              <a:defRPr/>
            </a:pPr>
            <a:endParaRPr lang="en-GB" sz="2800" dirty="0"/>
          </a:p>
          <a:p>
            <a:pPr>
              <a:defRPr/>
            </a:pPr>
            <a:r>
              <a:rPr lang="en-GB" sz="2000" dirty="0" err="1" smtClean="0"/>
              <a:t>TGmc</a:t>
            </a:r>
            <a:r>
              <a:rPr lang="en-GB" sz="2000" dirty="0" smtClean="0"/>
              <a:t> approved changes for CID 5959 that include the allocation of a (non-extended) Element ID.  I believe that the resolution of this comment will be changed to not require a non-extended Element ID. Otherwise, a motion would need to be brought in the WG before a non-extended Element ID can be allocated.</a:t>
            </a:r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3597023" cy="51912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23" y="1219200"/>
            <a:ext cx="4359018" cy="5191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10" y="1524000"/>
            <a:ext cx="7413379" cy="45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790400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0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new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295400"/>
            <a:ext cx="7772400" cy="4722813"/>
          </a:xfrm>
        </p:spPr>
        <p:txBody>
          <a:bodyPr/>
          <a:lstStyle/>
          <a:p>
            <a:r>
              <a:rPr lang="en-GB" altLang="en-US" sz="2000" dirty="0" smtClean="0"/>
              <a:t>Liaison from ATIS on Emergency Location</a:t>
            </a:r>
          </a:p>
          <a:p>
            <a:pPr lvl="1"/>
            <a:r>
              <a:rPr lang="en-GB" altLang="en-US" sz="1600" dirty="0">
                <a:hlinkClick r:id="rId2"/>
              </a:rPr>
              <a:t>https://</a:t>
            </a:r>
            <a:r>
              <a:rPr lang="en-GB" altLang="en-US" sz="1600" dirty="0" smtClean="0">
                <a:hlinkClick r:id="rId2"/>
              </a:rPr>
              <a:t>mentor.ieee.org/802.11/dcn/15/11-15-0992-00-0000-liaison-from-atis-on-emergency-location.pdf</a:t>
            </a:r>
            <a:endParaRPr lang="en-GB" altLang="en-US" sz="1600" dirty="0" smtClean="0"/>
          </a:p>
          <a:p>
            <a:pPr lvl="1"/>
            <a:r>
              <a:rPr lang="en-GB" altLang="en-US" sz="1600" dirty="0" err="1" smtClean="0"/>
              <a:t>TGaz</a:t>
            </a:r>
            <a:r>
              <a:rPr lang="en-GB" altLang="en-US" sz="1600" dirty="0" smtClean="0"/>
              <a:t> chair tasked with generating any necessary response</a:t>
            </a:r>
            <a:endParaRPr lang="en-GB" altLang="en-US" sz="1600" dirty="0"/>
          </a:p>
          <a:p>
            <a:endParaRPr lang="en-GB" altLang="en-US" sz="2000" dirty="0"/>
          </a:p>
          <a:p>
            <a:r>
              <a:rPr lang="en-GB" altLang="en-US" sz="2000" dirty="0" smtClean="0"/>
              <a:t>Incoming liaisons to 802 may generally be </a:t>
            </a:r>
            <a:r>
              <a:rPr lang="en-GB" altLang="en-US" sz="2000" dirty="0"/>
              <a:t>found at: </a:t>
            </a:r>
            <a:r>
              <a:rPr lang="en-GB" altLang="en-US" sz="2000" dirty="0">
                <a:hlinkClick r:id="rId3"/>
              </a:rPr>
              <a:t>http://</a:t>
            </a:r>
            <a:r>
              <a:rPr lang="en-GB" altLang="en-US" sz="2000" dirty="0" smtClean="0">
                <a:hlinkClick r:id="rId3"/>
              </a:rPr>
              <a:t>www.ieee802.org/Communications.shtml</a:t>
            </a:r>
            <a:endParaRPr lang="en-GB" altLang="en-US" sz="2000" dirty="0" smtClean="0"/>
          </a:p>
          <a:p>
            <a:r>
              <a:rPr lang="en-GB" altLang="en-US" sz="2000" dirty="0" smtClean="0"/>
              <a:t>802.19 is responsible for responding to liaisons from 3GPP on LAA.</a:t>
            </a:r>
          </a:p>
          <a:p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ongoing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494213"/>
          </a:xfrm>
        </p:spPr>
        <p:txBody>
          <a:bodyPr/>
          <a:lstStyle/>
          <a:p>
            <a:r>
              <a:rPr lang="en-GB" altLang="en-US" dirty="0" smtClean="0"/>
              <a:t>NGMN </a:t>
            </a:r>
            <a:r>
              <a:rPr lang="en-GB" altLang="en-US" dirty="0" smtClean="0">
                <a:hlinkClick r:id="rId2"/>
              </a:rPr>
              <a:t>Liaison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hlinkClick r:id="rId3"/>
              </a:rPr>
              <a:t>Whitepaper</a:t>
            </a:r>
            <a:r>
              <a:rPr lang="en-GB" altLang="en-US" dirty="0" smtClean="0"/>
              <a:t> - Owned by REG SC</a:t>
            </a:r>
          </a:p>
          <a:p>
            <a:pPr lvl="2"/>
            <a:r>
              <a:rPr lang="en-GB" altLang="en-US" dirty="0" smtClean="0"/>
              <a:t>The outgoing liaison approved in May invited NGMN to provide a speaker for the Tuesday panel session.</a:t>
            </a:r>
          </a:p>
          <a:p>
            <a:r>
              <a:rPr lang="en-GB" altLang="en-US" dirty="0" smtClean="0"/>
              <a:t>We have invited NGMN to send a participant on a panel discussion of 5G requirements for 802.11.  We are hoping to have them present in Dallas (Nov),  but have no commitment as yet.</a:t>
            </a:r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9250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M2.4 – Call for PUB SC chair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 final call for a volunteer to chair the publicity standing committee in its current scope (which includes generation of educational/tutorial material).</a:t>
            </a:r>
          </a:p>
          <a:p>
            <a:endParaRPr lang="en-GB" dirty="0"/>
          </a:p>
          <a:p>
            <a:r>
              <a:rPr lang="en-GB" dirty="0" smtClean="0"/>
              <a:t>Failing any volunteer during this session,  the SC will be disbanded.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M2.5 – Status of “802.11 as a component”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the WG chair’s immense relief, two volunteers came forward to lead this effort in 802.11</a:t>
            </a:r>
          </a:p>
          <a:p>
            <a:r>
              <a:rPr lang="en-GB" dirty="0" smtClean="0"/>
              <a:t>Laurent </a:t>
            </a:r>
            <a:r>
              <a:rPr lang="en-GB" dirty="0" err="1" smtClean="0"/>
              <a:t>Cariou</a:t>
            </a:r>
            <a:r>
              <a:rPr lang="en-GB" dirty="0" smtClean="0"/>
              <a:t> (lead) and Joseph Levy</a:t>
            </a:r>
          </a:p>
          <a:p>
            <a:endParaRPr lang="en-GB" dirty="0"/>
          </a:p>
          <a:p>
            <a:r>
              <a:rPr lang="en-GB" dirty="0" smtClean="0"/>
              <a:t>I will leave further initiatives on this topic in their capable hands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M2.6 – Notice of attendance recording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Attendance recording is apparently abused by ~10% of participants</a:t>
            </a:r>
          </a:p>
          <a:p>
            <a:pPr lvl="1"/>
            <a:r>
              <a:rPr lang="en-GB" dirty="0" smtClean="0"/>
              <a:t>This is a guestimate based on occasional spot checks</a:t>
            </a:r>
          </a:p>
          <a:p>
            <a:r>
              <a:rPr lang="en-GB" dirty="0" smtClean="0"/>
              <a:t>We had a long debate on this topic a few sessions ago.  When you record attendance you certify your actual presence in the meeting.</a:t>
            </a:r>
          </a:p>
          <a:p>
            <a:r>
              <a:rPr lang="en-GB" dirty="0" smtClean="0"/>
              <a:t>TG chairs will ensure that a count of people in the room is taken half way through each of their meeting slots.</a:t>
            </a:r>
          </a:p>
          <a:p>
            <a:r>
              <a:rPr lang="en-GB" dirty="0" smtClean="0"/>
              <a:t>If the physical counts differ significantly from the electronic counts, we might start randomly recording physical attendance in a future session.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085188"/>
              </p:ext>
            </p:extLst>
          </p:nvPr>
        </p:nvGraphicFramePr>
        <p:xfrm>
          <a:off x="696912" y="1828800"/>
          <a:ext cx="7128933" cy="2209800"/>
        </p:xfrm>
        <a:graphic>
          <a:graphicData uri="http://schemas.openxmlformats.org/drawingml/2006/table">
            <a:tbl>
              <a:tblPr/>
              <a:tblGrid>
                <a:gridCol w="2119641"/>
                <a:gridCol w="5009292"/>
              </a:tblGrid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https://mentor.ieee.org/802.11/dcn/11-15-0984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https://mentor.ieee.org/802.11/dcn/11-15-0985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https://mentor.ieee.org/802.11/dcn/11-15-0975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https://mentor.ieee.org/802.11/dcn/11-15-0986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https://mentor.ieee.org/802.11/dcn/11-15-0977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https://mentor.ieee.org/802.11/dcn/11-15-0978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3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https://mentor.ieee.org/802.11/dcn/11-15-0994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https://mentor.ieee.org/802.11/dcn/11-15-0995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3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https://mentor.ieee.org/802.11/dcn/11-15-0976</a:t>
                      </a:r>
                      <a:endParaRPr lang="en-GB" sz="13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4800600"/>
          </a:xfrm>
        </p:spPr>
        <p:txBody>
          <a:bodyPr/>
          <a:lstStyle/>
          <a:p>
            <a:r>
              <a:rPr lang="en-GB" altLang="en-US" sz="2800" dirty="0" smtClean="0"/>
              <a:t>Joint Meetings</a:t>
            </a:r>
          </a:p>
          <a:p>
            <a:pPr lvl="1"/>
            <a:r>
              <a:rPr lang="en-GB" altLang="en-US" sz="2400" dirty="0" smtClean="0"/>
              <a:t>Thu am1: </a:t>
            </a:r>
            <a:r>
              <a:rPr lang="en-GB" altLang="en-US" sz="2400" dirty="0" err="1" smtClean="0"/>
              <a:t>TGak</a:t>
            </a:r>
            <a:r>
              <a:rPr lang="en-GB" altLang="en-US" sz="2400" dirty="0" smtClean="0"/>
              <a:t>, ARC 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Reciprocal credit is provided to 802.11 voters for attendance at:  802.18, 802.19, 802.24, 802.1 and Privacy ECSG</a:t>
            </a:r>
          </a:p>
          <a:p>
            <a:pPr lvl="1"/>
            <a:r>
              <a:rPr lang="en-GB" altLang="en-US" sz="2400" dirty="0" smtClean="0"/>
              <a:t>Reciprocal credit for 802.19 is for Coexistence in Unlicensed Bands Study Group</a:t>
            </a:r>
          </a:p>
          <a:p>
            <a:pPr lvl="1"/>
            <a:r>
              <a:rPr lang="en-GB" altLang="en-US" sz="2400" dirty="0" smtClean="0"/>
              <a:t>Reciprocal credit for 802.1 is for 801.1Qbz, 802.1CF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81525</TotalTime>
  <Words>1893</Words>
  <Application>Microsoft Office PowerPoint</Application>
  <PresentationFormat>On-screen Show (4:3)</PresentationFormat>
  <Paragraphs>657</Paragraphs>
  <Slides>27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September 2015</vt:lpstr>
      <vt:lpstr>Introduction</vt:lpstr>
      <vt:lpstr>M2.3.1 Summary of new Liaisons</vt:lpstr>
      <vt:lpstr>M2.3.1 Summary of ongoing Liaisons</vt:lpstr>
      <vt:lpstr>M2.4 – Call for PUB SC chair</vt:lpstr>
      <vt:lpstr>M2.5 – Status of “802.11 as a component”</vt:lpstr>
      <vt:lpstr>M2.6 – Notice of attendance recording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- present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1590</cp:revision>
  <cp:lastPrinted>1998-02-10T13:28:06Z</cp:lastPrinted>
  <dcterms:created xsi:type="dcterms:W3CDTF">1998-02-10T13:07:52Z</dcterms:created>
  <dcterms:modified xsi:type="dcterms:W3CDTF">2015-09-13T12:26:35Z</dcterms:modified>
  <cp:category>Adrian Stephens, Intel Corporation</cp:category>
</cp:coreProperties>
</file>