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429" r:id="rId3"/>
    <p:sldId id="455" r:id="rId4"/>
    <p:sldId id="465" r:id="rId5"/>
    <p:sldId id="484" r:id="rId6"/>
    <p:sldId id="438" r:id="rId7"/>
    <p:sldId id="440" r:id="rId8"/>
    <p:sldId id="441" r:id="rId9"/>
    <p:sldId id="489" r:id="rId10"/>
    <p:sldId id="488" r:id="rId11"/>
    <p:sldId id="442" r:id="rId12"/>
    <p:sldId id="443" r:id="rId13"/>
    <p:sldId id="444" r:id="rId14"/>
    <p:sldId id="445" r:id="rId15"/>
    <p:sldId id="446" r:id="rId16"/>
    <p:sldId id="447" r:id="rId17"/>
    <p:sldId id="462" r:id="rId18"/>
    <p:sldId id="485" r:id="rId19"/>
    <p:sldId id="486" r:id="rId20"/>
    <p:sldId id="487" r:id="rId21"/>
    <p:sldId id="451"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00" d="100"/>
          <a:sy n="100" d="100"/>
        </p:scale>
        <p:origin x="-1684"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18</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19</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20</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802.11-15/0983r2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5/11-15-0526-01-00ah-p802-11ah-report-to-ec-on-conditional-approval-to-go-to-sponsor-ballot.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a:noFill/>
        </p:spPr>
        <p:txBody>
          <a:bodyPr/>
          <a:lstStyle/>
          <a:p>
            <a:r>
              <a:rPr lang="en-US" altLang="ko-KR" dirty="0" smtClean="0"/>
              <a:t>September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2015-09-16</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298"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981200"/>
            <a:ext cx="7924800" cy="4114800"/>
          </a:xfrm>
        </p:spPr>
        <p:txBody>
          <a:bodyPr/>
          <a:lstStyle/>
          <a:p>
            <a:r>
              <a:rPr lang="en-US" dirty="0" smtClean="0"/>
              <a:t>Discussion for action </a:t>
            </a:r>
            <a:r>
              <a:rPr lang="en-US" dirty="0" smtClean="0"/>
              <a:t>i</a:t>
            </a:r>
            <a:r>
              <a:rPr lang="en-US" dirty="0" smtClean="0"/>
              <a:t>tems</a:t>
            </a:r>
          </a:p>
          <a:p>
            <a:pPr lvl="1"/>
            <a:r>
              <a:rPr lang="en-US" altLang="ko-KR" dirty="0" smtClean="0"/>
              <a:t>Last Recirculation Letter Ballot (Unchanged) : </a:t>
            </a:r>
            <a:br>
              <a:rPr lang="en-US" altLang="ko-KR" dirty="0" smtClean="0"/>
            </a:br>
            <a:r>
              <a:rPr lang="en-US" altLang="ko-KR" dirty="0" smtClean="0"/>
              <a:t>Sep 18 – Oct 2 (15 days)</a:t>
            </a:r>
          </a:p>
          <a:p>
            <a:pPr lvl="1"/>
            <a:r>
              <a:rPr lang="en-US" altLang="ko-KR" dirty="0" smtClean="0"/>
              <a:t>If </a:t>
            </a:r>
            <a:r>
              <a:rPr lang="en-US" altLang="ko-KR" dirty="0"/>
              <a:t>the valid comments are </a:t>
            </a:r>
            <a:r>
              <a:rPr lang="en-US" altLang="ko-KR" dirty="0" smtClean="0"/>
              <a:t>received,</a:t>
            </a:r>
          </a:p>
          <a:p>
            <a:pPr lvl="2"/>
            <a:r>
              <a:rPr lang="en-US" altLang="ko-KR" sz="2000" dirty="0" smtClean="0"/>
              <a:t>A</a:t>
            </a:r>
            <a:r>
              <a:rPr lang="en-US" altLang="ko-KR" sz="2000" dirty="0"/>
              <a:t>d</a:t>
            </a:r>
            <a:r>
              <a:rPr lang="en-US" altLang="ko-KR" sz="2000" dirty="0" smtClean="0"/>
              <a:t>dress and approve those comments in a teleconference : </a:t>
            </a:r>
            <a:br>
              <a:rPr lang="en-US" altLang="ko-KR" sz="2000" dirty="0" smtClean="0"/>
            </a:br>
            <a:r>
              <a:rPr lang="en-US" altLang="ko-KR" sz="2000" dirty="0" smtClean="0"/>
              <a:t>Oct 6 and Oct 13 </a:t>
            </a:r>
            <a:endParaRPr lang="en-US" altLang="ko-KR" sz="2000" b="1" dirty="0" smtClean="0"/>
          </a:p>
          <a:p>
            <a:pPr lvl="3"/>
            <a:r>
              <a:rPr lang="en-US" altLang="ko-KR" sz="2000" b="1" dirty="0" smtClean="0"/>
              <a:t>But, it need a permission from WG </a:t>
            </a:r>
          </a:p>
          <a:p>
            <a:pPr lvl="3"/>
            <a:r>
              <a:rPr lang="en-US" altLang="ko-KR" sz="2000" b="1" dirty="0" smtClean="0"/>
              <a:t>Otherwise, TG should wait until November F2F meeting </a:t>
            </a:r>
          </a:p>
          <a:p>
            <a:pPr lvl="2"/>
            <a:r>
              <a:rPr lang="en-US" altLang="ko-KR" sz="2000" dirty="0" smtClean="0"/>
              <a:t>EC </a:t>
            </a:r>
            <a:r>
              <a:rPr lang="en-US" altLang="ko-KR" sz="2000" dirty="0"/>
              <a:t>electronic ballot :  Oct </a:t>
            </a:r>
            <a:r>
              <a:rPr lang="en-US" altLang="ko-KR" sz="2000" dirty="0" smtClean="0"/>
              <a:t>14 </a:t>
            </a:r>
            <a:r>
              <a:rPr lang="en-US" altLang="ko-KR" sz="2000" dirty="0"/>
              <a:t>– Oct </a:t>
            </a:r>
            <a:r>
              <a:rPr lang="en-US" altLang="ko-KR" sz="2000" dirty="0" smtClean="0"/>
              <a:t>23 </a:t>
            </a:r>
            <a:r>
              <a:rPr lang="en-US" altLang="ko-KR" sz="2000" dirty="0"/>
              <a:t>(10 days)</a:t>
            </a:r>
          </a:p>
          <a:p>
            <a:pPr lvl="2"/>
            <a:r>
              <a:rPr lang="en-US" altLang="ko-KR" sz="2000" dirty="0"/>
              <a:t>Initial Sponsor Ballot : Oct </a:t>
            </a:r>
            <a:r>
              <a:rPr lang="en-US" altLang="ko-KR" sz="2000" dirty="0" smtClean="0"/>
              <a:t>24 </a:t>
            </a:r>
            <a:r>
              <a:rPr lang="en-US" altLang="ko-KR" sz="2000" dirty="0"/>
              <a:t>– Nov </a:t>
            </a:r>
            <a:r>
              <a:rPr lang="en-US" altLang="ko-KR" sz="2000" dirty="0" smtClean="0"/>
              <a:t>22 </a:t>
            </a:r>
            <a:r>
              <a:rPr lang="en-US" altLang="ko-KR" sz="2000" dirty="0"/>
              <a:t>(30 days)</a:t>
            </a:r>
          </a:p>
          <a:p>
            <a:pPr lvl="2"/>
            <a:r>
              <a:rPr lang="en-US" altLang="ko-KR" sz="2000" dirty="0"/>
              <a:t>There will no </a:t>
            </a:r>
            <a:r>
              <a:rPr lang="en-US" altLang="ko-KR" sz="2000" dirty="0" err="1"/>
              <a:t>TGah</a:t>
            </a:r>
            <a:r>
              <a:rPr lang="en-US" altLang="ko-KR" sz="2000" dirty="0"/>
              <a:t> F2F meeting in November (Nov 8 – Nov 13</a:t>
            </a:r>
            <a:r>
              <a:rPr lang="en-US" altLang="ko-KR" sz="2000" dirty="0" smtClean="0"/>
              <a:t>)</a:t>
            </a:r>
          </a:p>
          <a:p>
            <a:pPr lvl="1"/>
            <a:endParaRPr lang="en-US" altLang="ko-KR" sz="1600" dirty="0" smtClean="0"/>
          </a:p>
          <a:p>
            <a:pPr lvl="2"/>
            <a:endParaRPr lang="en-US" altLang="ko-KR" sz="2000" dirty="0"/>
          </a:p>
          <a:p>
            <a:pPr lvl="2"/>
            <a:endParaRPr lang="en-US" altLang="ko-KR" sz="2000" dirty="0" smtClean="0"/>
          </a:p>
          <a:p>
            <a:pPr marL="457200" lvl="1" indent="0">
              <a:buNone/>
            </a:pPr>
            <a:r>
              <a:rPr lang="en-US" altLang="ko-KR" dirty="0" smtClean="0"/>
              <a:t> </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12121003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July meeting (11-15/0900r1)</a:t>
            </a:r>
          </a:p>
          <a:p>
            <a:endParaRPr lang="ko-KR" altLang="ko-KR" dirty="0"/>
          </a:p>
          <a:p>
            <a:pPr lvl="1"/>
            <a:r>
              <a:rPr lang="en-US" altLang="ko-KR" dirty="0" smtClean="0"/>
              <a:t>Move: Alfred </a:t>
            </a:r>
            <a:r>
              <a:rPr lang="en-US" altLang="ko-KR" dirty="0" err="1" smtClean="0"/>
              <a:t>Asterjadhi</a:t>
            </a:r>
            <a:r>
              <a:rPr lang="en-US" altLang="ko-KR" dirty="0" smtClean="0"/>
              <a:t>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a:t>
            </a:r>
            <a:r>
              <a:rPr lang="en-US" altLang="ko-KR" dirty="0"/>
              <a:t>7001, 7002, 7003 and </a:t>
            </a:r>
            <a:r>
              <a:rPr lang="en-US" altLang="ko-KR" dirty="0" smtClean="0"/>
              <a:t>7012 as shown in </a:t>
            </a:r>
            <a:r>
              <a:rPr lang="en-US" altLang="ko-KR" dirty="0"/>
              <a:t>11-15/1029r0</a:t>
            </a:r>
            <a:endParaRPr lang="en-US" altLang="ko-KR" dirty="0" smtClean="0"/>
          </a:p>
          <a:p>
            <a:endParaRPr lang="en-US" altLang="ko-KR" b="1" dirty="0" smtClean="0"/>
          </a:p>
          <a:p>
            <a:pPr lvl="1"/>
            <a:r>
              <a:rPr lang="en-US" altLang="ko-KR" dirty="0" smtClean="0"/>
              <a:t>Move</a:t>
            </a:r>
            <a:r>
              <a:rPr lang="en-US" altLang="ko-KR" dirty="0"/>
              <a:t>: Rolf de </a:t>
            </a:r>
            <a:r>
              <a:rPr lang="en-US" altLang="ko-KR" dirty="0" err="1" smtClean="0"/>
              <a:t>Vegt</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57960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September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18</a:t>
            </a:fld>
            <a:endParaRPr lang="en-US" altLang="ko-KR"/>
          </a:p>
        </p:txBody>
      </p:sp>
      <p:sp>
        <p:nvSpPr>
          <p:cNvPr id="23557" name="Rectangle 2"/>
          <p:cNvSpPr>
            <a:spLocks noGrp="1" noChangeArrowheads="1"/>
          </p:cNvSpPr>
          <p:nvPr>
            <p:ph type="title"/>
          </p:nvPr>
        </p:nvSpPr>
        <p:spPr/>
        <p:txBody>
          <a:bodyPr/>
          <a:lstStyle/>
          <a:p>
            <a:r>
              <a:rPr lang="en-US" altLang="ko-KR" dirty="0"/>
              <a:t>Motion </a:t>
            </a:r>
            <a:r>
              <a:rPr lang="en-US" altLang="ko-KR" dirty="0" smtClean="0"/>
              <a:t>3- </a:t>
            </a:r>
            <a:r>
              <a:rPr lang="en-US" altLang="en-US" dirty="0" smtClean="0">
                <a:solidFill>
                  <a:schemeClr val="tx1"/>
                </a:solidFill>
              </a:rPr>
              <a:t>Motion </a:t>
            </a:r>
            <a:r>
              <a:rPr lang="en-US" altLang="en-US" dirty="0">
                <a:solidFill>
                  <a:schemeClr val="tx1"/>
                </a:solidFill>
              </a:rPr>
              <a:t>for WGLB on </a:t>
            </a:r>
            <a:r>
              <a:rPr lang="en-US" altLang="en-US" dirty="0" smtClean="0">
                <a:solidFill>
                  <a:schemeClr val="tx1"/>
                </a:solidFill>
              </a:rPr>
              <a:t>P802.11ah D5.0 </a:t>
            </a:r>
            <a:r>
              <a:rPr lang="en-US" altLang="en-US" dirty="0">
                <a:solidFill>
                  <a:schemeClr val="tx1"/>
                </a:solidFill>
              </a:rPr>
              <a:t>(Unchanged</a:t>
            </a:r>
            <a:r>
              <a:rPr lang="en-US" altLang="en-US" dirty="0" smtClean="0">
                <a:solidFill>
                  <a:schemeClr val="tx1"/>
                </a:solidFill>
              </a:rPr>
              <a:t>)</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LB211 on P802.11ah D5.0 </a:t>
            </a:r>
          </a:p>
          <a:p>
            <a:r>
              <a:rPr lang="en-US" altLang="en-US" dirty="0" smtClean="0"/>
              <a:t>Approve a 15 day Working Group </a:t>
            </a:r>
            <a:r>
              <a:rPr lang="en-US" altLang="en-US" dirty="0"/>
              <a:t>Recirculation </a:t>
            </a:r>
            <a:r>
              <a:rPr lang="en-US" altLang="en-US" dirty="0" smtClean="0"/>
              <a:t>Ballot asking the question “Should P802.11ah D5.0 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3517742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57960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September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19</a:t>
            </a:fld>
            <a:endParaRPr lang="en-US" altLang="ko-KR"/>
          </a:p>
        </p:txBody>
      </p:sp>
      <p:sp>
        <p:nvSpPr>
          <p:cNvPr id="23557" name="Rectangle 2"/>
          <p:cNvSpPr>
            <a:spLocks noGrp="1" noChangeArrowheads="1"/>
          </p:cNvSpPr>
          <p:nvPr>
            <p:ph type="title"/>
          </p:nvPr>
        </p:nvSpPr>
        <p:spPr/>
        <p:txBody>
          <a:bodyPr/>
          <a:lstStyle/>
          <a:p>
            <a:r>
              <a:rPr lang="en-US" altLang="ko-KR" dirty="0"/>
              <a:t>Motion 4- Motion for EC Approval on P802.11ah D5.0 </a:t>
            </a:r>
            <a:endParaRPr lang="en-US" altLang="en-US" dirty="0" smtClean="0">
              <a:solidFill>
                <a:schemeClr val="tx1"/>
              </a:solidFill>
            </a:endParaRPr>
          </a:p>
        </p:txBody>
      </p:sp>
      <p:sp>
        <p:nvSpPr>
          <p:cNvPr id="23558" name="Rectangle 3"/>
          <p:cNvSpPr>
            <a:spLocks noGrp="1" noChangeArrowheads="1"/>
          </p:cNvSpPr>
          <p:nvPr>
            <p:ph type="body" idx="1"/>
          </p:nvPr>
        </p:nvSpPr>
        <p:spPr>
          <a:xfrm>
            <a:off x="685800" y="1676400"/>
            <a:ext cx="7772400" cy="3810000"/>
          </a:xfrm>
        </p:spPr>
        <p:txBody>
          <a:bodyPr/>
          <a:lstStyle/>
          <a:p>
            <a:pPr lvl="0"/>
            <a:r>
              <a:rPr lang="en-GB" altLang="ko-KR" dirty="0"/>
              <a:t>Approve document </a:t>
            </a:r>
            <a:r>
              <a:rPr lang="en-GB" altLang="ko-KR" dirty="0" smtClean="0"/>
              <a:t>11-15-0526r2 </a:t>
            </a:r>
            <a:r>
              <a:rPr lang="en-GB" altLang="ko-KR" dirty="0"/>
              <a:t>as the report to the IEEE 802 Executive Committee on the requirements for conditional approval to forward </a:t>
            </a:r>
            <a:r>
              <a:rPr lang="en-GB" altLang="ko-KR" dirty="0" smtClean="0"/>
              <a:t>P802.11ah D5.0 </a:t>
            </a:r>
            <a:r>
              <a:rPr lang="en-GB" altLang="ko-KR" dirty="0"/>
              <a:t>to sponsor ballot, granting the chair editorial license and</a:t>
            </a:r>
          </a:p>
          <a:p>
            <a:r>
              <a:rPr lang="en-US" altLang="ko-KR" dirty="0"/>
              <a:t>Request the IEEE 802 Executive Committee to conditionally approve forwarding </a:t>
            </a:r>
            <a:r>
              <a:rPr lang="en-GB" altLang="ko-KR" dirty="0"/>
              <a:t>P802.11ah D5.0</a:t>
            </a:r>
            <a:r>
              <a:rPr lang="en-GB" altLang="ko-KR" dirty="0" smtClean="0"/>
              <a:t> </a:t>
            </a:r>
            <a:r>
              <a:rPr lang="en-US" altLang="ko-KR" dirty="0"/>
              <a:t>to sponsor ballot.</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377382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800600"/>
          </a:xfrm>
        </p:spPr>
        <p:txBody>
          <a:bodyPr/>
          <a:lstStyle/>
          <a:p>
            <a:pPr marL="609600" indent="-609600"/>
            <a:r>
              <a:rPr lang="en-US" dirty="0" smtClean="0">
                <a:solidFill>
                  <a:schemeClr val="bg2"/>
                </a:solidFill>
              </a:rPr>
              <a:t>Call for a secretary</a:t>
            </a:r>
          </a:p>
          <a:p>
            <a:pPr marL="609600" indent="-609600"/>
            <a:r>
              <a:rPr lang="en-US" dirty="0" smtClean="0">
                <a:solidFill>
                  <a:schemeClr val="bg2"/>
                </a:solidFill>
              </a:rPr>
              <a:t>IPR and other relevant </a:t>
            </a:r>
            <a:r>
              <a:rPr lang="en-US" dirty="0">
                <a:solidFill>
                  <a:schemeClr val="bg2"/>
                </a:solidFill>
              </a:rPr>
              <a:t>policy and </a:t>
            </a:r>
            <a:r>
              <a:rPr lang="en-US" dirty="0" smtClean="0">
                <a:solidFill>
                  <a:schemeClr val="bg2"/>
                </a:solidFill>
              </a:rPr>
              <a:t>procedures</a:t>
            </a:r>
          </a:p>
          <a:p>
            <a:pPr marL="609600" indent="-609600"/>
            <a:r>
              <a:rPr lang="en-US" dirty="0" smtClean="0"/>
              <a:t>Approve meeting minutes</a:t>
            </a:r>
          </a:p>
          <a:p>
            <a:pPr marL="1009650" lvl="1" indent="-609600"/>
            <a:r>
              <a:rPr lang="en-US" dirty="0" smtClean="0"/>
              <a:t>July meeting minutes (11-15/0900r1)</a:t>
            </a:r>
          </a:p>
          <a:p>
            <a:pPr marL="609600" indent="-609600"/>
            <a:r>
              <a:rPr lang="en-US" altLang="ko-KR" dirty="0" smtClean="0"/>
              <a:t>Address </a:t>
            </a:r>
            <a:r>
              <a:rPr lang="en-US" altLang="ko-KR" dirty="0"/>
              <a:t>Letter Ballot </a:t>
            </a:r>
            <a:r>
              <a:rPr lang="en-US" altLang="ko-KR" dirty="0" smtClean="0"/>
              <a:t>comments for Draft 5.0 </a:t>
            </a:r>
          </a:p>
          <a:p>
            <a:pPr marL="1009650" lvl="1" indent="-609600"/>
            <a:r>
              <a:rPr lang="en-US" altLang="ko-KR" dirty="0" smtClean="0"/>
              <a:t>Comment Spreadsheet (11-15/0525r1)</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a:t>
            </a:r>
            <a:r>
              <a:rPr lang="en-US" altLang="ko-KR" dirty="0" smtClean="0"/>
              <a:t>review</a:t>
            </a:r>
            <a:endParaRPr lang="en-US" altLang="ko-KR" dirty="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57960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September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20</a:t>
            </a:fld>
            <a:endParaRPr lang="en-US" altLang="ko-KR"/>
          </a:p>
        </p:txBody>
      </p:sp>
      <p:sp>
        <p:nvSpPr>
          <p:cNvPr id="23557" name="Rectangle 2"/>
          <p:cNvSpPr>
            <a:spLocks noGrp="1" noChangeArrowheads="1"/>
          </p:cNvSpPr>
          <p:nvPr>
            <p:ph type="title"/>
          </p:nvPr>
        </p:nvSpPr>
        <p:spPr/>
        <p:txBody>
          <a:bodyPr/>
          <a:lstStyle/>
          <a:p>
            <a:r>
              <a:rPr lang="en-US" altLang="ko-KR" dirty="0"/>
              <a:t>Motion </a:t>
            </a:r>
            <a:r>
              <a:rPr lang="en-US" altLang="ko-KR" dirty="0" smtClean="0"/>
              <a:t>5</a:t>
            </a:r>
            <a:endParaRPr lang="en-US" altLang="en-US" dirty="0" smtClean="0">
              <a:solidFill>
                <a:schemeClr val="tx1"/>
              </a:solidFill>
            </a:endParaRPr>
          </a:p>
        </p:txBody>
      </p:sp>
      <p:sp>
        <p:nvSpPr>
          <p:cNvPr id="9" name="내용 개체 틀 2"/>
          <p:cNvSpPr>
            <a:spLocks noGrp="1"/>
          </p:cNvSpPr>
          <p:nvPr>
            <p:ph idx="1"/>
          </p:nvPr>
        </p:nvSpPr>
        <p:spPr>
          <a:xfrm>
            <a:off x="685800" y="1981200"/>
            <a:ext cx="7772400" cy="4114800"/>
          </a:xfrm>
        </p:spPr>
        <p:txBody>
          <a:bodyPr/>
          <a:lstStyle/>
          <a:p>
            <a:r>
              <a:rPr lang="en-US" altLang="ko-KR" dirty="0" smtClean="0"/>
              <a:t>Move to approve </a:t>
            </a:r>
            <a:r>
              <a:rPr lang="en-US" altLang="ko-KR" dirty="0"/>
              <a:t>the following schedule of weekly teleconferences </a:t>
            </a:r>
            <a:r>
              <a:rPr lang="en-US" altLang="ko-KR" dirty="0" smtClean="0"/>
              <a:t>between Oct 6</a:t>
            </a:r>
            <a:r>
              <a:rPr lang="en-US" altLang="ko-KR" baseline="30000" dirty="0" smtClean="0"/>
              <a:t>th </a:t>
            </a:r>
            <a:r>
              <a:rPr lang="en-US" altLang="ko-KR" dirty="0" smtClean="0"/>
              <a:t>and Jan 12</a:t>
            </a:r>
            <a:r>
              <a:rPr lang="en-US" altLang="ko-KR" baseline="30000" dirty="0" smtClean="0"/>
              <a:t>th</a:t>
            </a:r>
            <a:r>
              <a:rPr lang="en-US" altLang="ko-KR" dirty="0" smtClean="0"/>
              <a:t> 2016</a:t>
            </a:r>
          </a:p>
          <a:p>
            <a:pPr lvl="1">
              <a:defRPr/>
            </a:pPr>
            <a:r>
              <a:rPr lang="en-US" altLang="ja-JP" dirty="0"/>
              <a:t>Tuesday </a:t>
            </a:r>
            <a:r>
              <a:rPr lang="en-US" altLang="ja-JP" dirty="0" smtClean="0"/>
              <a:t>8PM ET</a:t>
            </a:r>
            <a:r>
              <a:rPr lang="ja-JP" altLang="en-US" dirty="0" smtClean="0"/>
              <a:t> </a:t>
            </a:r>
            <a:r>
              <a:rPr lang="en-US" altLang="ja-JP" dirty="0" smtClean="0"/>
              <a:t>for 3 hours </a:t>
            </a:r>
            <a:endParaRPr lang="en-US" altLang="ja-JP" dirty="0"/>
          </a:p>
          <a:p>
            <a:pPr marL="0" indent="0">
              <a:buNone/>
            </a:pPr>
            <a:endParaRPr lang="ko-KR" altLang="ko-KR" dirty="0"/>
          </a:p>
          <a:p>
            <a:pPr lvl="1"/>
            <a:r>
              <a:rPr lang="en-US" altLang="ko-KR" dirty="0"/>
              <a:t>Move: Alfred </a:t>
            </a:r>
            <a:r>
              <a:rPr lang="en-US" altLang="ko-KR" dirty="0" err="1"/>
              <a:t>Asterjadhi</a:t>
            </a:r>
            <a:r>
              <a:rPr lang="en-US" altLang="ko-KR" dirty="0"/>
              <a:t>	Second:</a:t>
            </a:r>
          </a:p>
          <a:p>
            <a:pPr lvl="1"/>
            <a:r>
              <a:rPr lang="en-US" altLang="ko-KR" dirty="0"/>
              <a:t>Discussions:</a:t>
            </a:r>
            <a:endParaRPr lang="ko-KR" altLang="ko-KR" dirty="0"/>
          </a:p>
          <a:p>
            <a:pPr lvl="1"/>
            <a:r>
              <a:rPr lang="en-US" altLang="ko-KR" dirty="0"/>
              <a:t>Motion</a:t>
            </a:r>
            <a:endParaRPr lang="en-GB" altLang="ko-KR" dirty="0"/>
          </a:p>
          <a:p>
            <a:endParaRPr lang="ko-KR" altLang="en-US" dirty="0"/>
          </a:p>
        </p:txBody>
      </p:sp>
    </p:spTree>
    <p:extLst>
      <p:ext uri="{BB962C8B-B14F-4D97-AF65-F5344CB8AC3E}">
        <p14:creationId xmlns:p14="http://schemas.microsoft.com/office/powerpoint/2010/main" val="12396635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US" altLang="ko-KR" dirty="0" smtClean="0"/>
              <a:t> </a:t>
            </a:r>
            <a:r>
              <a:rPr lang="en-GB" altLang="ko-KR" dirty="0" smtClean="0"/>
              <a:t>as shown in 11-15/xxxxr0? </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(Monday PM2)</a:t>
            </a:r>
            <a:endParaRPr lang="ko-KR" altLang="en-US"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10" name="Content Placeholder 2"/>
          <p:cNvSpPr>
            <a:spLocks noGrp="1"/>
          </p:cNvSpPr>
          <p:nvPr>
            <p:ph idx="1"/>
          </p:nvPr>
        </p:nvSpPr>
        <p:spPr>
          <a:xfrm>
            <a:off x="685800" y="1676400"/>
            <a:ext cx="7772400" cy="4114800"/>
          </a:xfrm>
        </p:spPr>
        <p:txBody>
          <a:bodyPr/>
          <a:lstStyle/>
          <a:p>
            <a:r>
              <a:rPr lang="en-US" dirty="0" err="1" smtClean="0">
                <a:solidFill>
                  <a:schemeClr val="bg2"/>
                </a:solidFill>
              </a:rPr>
              <a:t>TGah</a:t>
            </a:r>
            <a:r>
              <a:rPr lang="en-US" dirty="0" smtClean="0">
                <a:solidFill>
                  <a:schemeClr val="bg2"/>
                </a:solidFill>
              </a:rPr>
              <a:t> Status Reports</a:t>
            </a:r>
          </a:p>
          <a:p>
            <a:pPr lvl="1"/>
            <a:r>
              <a:rPr lang="en-US" altLang="ko-KR" dirty="0" err="1" smtClean="0">
                <a:solidFill>
                  <a:schemeClr val="bg2"/>
                </a:solidFill>
              </a:rPr>
              <a:t>TGah</a:t>
            </a:r>
            <a:r>
              <a:rPr lang="en-US" altLang="ko-KR" dirty="0" smtClean="0">
                <a:solidFill>
                  <a:schemeClr val="bg2"/>
                </a:solidFill>
              </a:rPr>
              <a:t> Letter Ballots Status</a:t>
            </a: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r>
              <a:rPr lang="en-US" altLang="ko-KR" dirty="0" err="1" smtClean="0">
                <a:solidFill>
                  <a:schemeClr val="bg2"/>
                </a:solidFill>
              </a:rPr>
              <a:t>TGah</a:t>
            </a:r>
            <a:r>
              <a:rPr lang="en-US" altLang="ko-KR" dirty="0" smtClean="0">
                <a:solidFill>
                  <a:schemeClr val="bg2"/>
                </a:solidFill>
              </a:rPr>
              <a:t> Draft Status </a:t>
            </a:r>
          </a:p>
          <a:p>
            <a:pPr lvl="2"/>
            <a:r>
              <a:rPr lang="en-US" altLang="ko-KR" sz="1800" dirty="0" err="1" smtClean="0">
                <a:solidFill>
                  <a:schemeClr val="bg2"/>
                </a:solidFill>
              </a:rPr>
              <a:t>TGah</a:t>
            </a:r>
            <a:r>
              <a:rPr lang="en-US" altLang="ko-KR" sz="1800" dirty="0" smtClean="0">
                <a:solidFill>
                  <a:schemeClr val="bg2"/>
                </a:solidFill>
              </a:rPr>
              <a:t> Draft 2.0, 3.0, 4.0 and 5.0 passed the WG motion</a:t>
            </a:r>
          </a:p>
          <a:p>
            <a:pPr lvl="2"/>
            <a:r>
              <a:rPr lang="en-US" altLang="ko-KR" sz="1800" dirty="0" smtClean="0">
                <a:solidFill>
                  <a:schemeClr val="bg2"/>
                </a:solidFill>
              </a:rPr>
              <a:t>Can access </a:t>
            </a:r>
            <a:r>
              <a:rPr lang="en-US" altLang="ko-KR" sz="1800" dirty="0" err="1" smtClean="0">
                <a:solidFill>
                  <a:schemeClr val="bg2"/>
                </a:solidFill>
              </a:rPr>
              <a:t>TGah</a:t>
            </a:r>
            <a:r>
              <a:rPr lang="en-US" altLang="ko-KR" sz="1800" dirty="0" smtClean="0">
                <a:solidFill>
                  <a:schemeClr val="bg2"/>
                </a:solidFill>
              </a:rPr>
              <a:t> </a:t>
            </a:r>
            <a:r>
              <a:rPr lang="en-US" altLang="ko-KR" sz="1800" dirty="0">
                <a:solidFill>
                  <a:schemeClr val="bg2"/>
                </a:solidFill>
              </a:rPr>
              <a:t>Draft 5</a:t>
            </a:r>
            <a:r>
              <a:rPr lang="en-US" altLang="ko-KR" sz="1800" dirty="0" smtClean="0">
                <a:solidFill>
                  <a:schemeClr val="bg2"/>
                </a:solidFill>
              </a:rPr>
              <a:t>.0 from IEEE store</a:t>
            </a:r>
            <a:endParaRPr lang="en-US" altLang="ko-KR" sz="1800" dirty="0">
              <a:solidFill>
                <a:schemeClr val="bg2"/>
              </a:solidFill>
            </a:endParaRPr>
          </a:p>
          <a:p>
            <a:endParaRPr lang="en-US" altLang="ko-KR" dirty="0" smtClean="0"/>
          </a:p>
          <a:p>
            <a:pPr lvl="1"/>
            <a:endParaRPr lang="en-US" dirty="0"/>
          </a:p>
          <a:p>
            <a:pPr lvl="1"/>
            <a:endParaRPr lang="en-US" dirty="0"/>
          </a:p>
        </p:txBody>
      </p:sp>
      <p:graphicFrame>
        <p:nvGraphicFramePr>
          <p:cNvPr id="14" name="표 13"/>
          <p:cNvGraphicFramePr>
            <a:graphicFrameLocks noGrp="1"/>
          </p:cNvGraphicFramePr>
          <p:nvPr>
            <p:extLst>
              <p:ext uri="{D42A27DB-BD31-4B8C-83A1-F6EECF244321}">
                <p14:modId xmlns:p14="http://schemas.microsoft.com/office/powerpoint/2010/main" val="2162106772"/>
              </p:ext>
            </p:extLst>
          </p:nvPr>
        </p:nvGraphicFramePr>
        <p:xfrm>
          <a:off x="457202" y="2438400"/>
          <a:ext cx="8381998" cy="2857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211.1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r>
                        <a:rPr lang="en-US" sz="1000" dirty="0" smtClean="0">
                          <a:solidFill>
                            <a:schemeClr val="tx1"/>
                          </a:solidFill>
                          <a:effectLst/>
                          <a:latin typeface="Arial"/>
                        </a:rPr>
                        <a:t>LB211 Post Ballot vote changes</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254</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95.13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
        <p:nvSpPr>
          <p:cNvPr id="9" name="Content Placeholder 2"/>
          <p:cNvSpPr>
            <a:spLocks noGrp="1"/>
          </p:cNvSpPr>
          <p:nvPr>
            <p:ph idx="1"/>
          </p:nvPr>
        </p:nvSpPr>
        <p:spPr>
          <a:xfrm>
            <a:off x="685800" y="1981200"/>
            <a:ext cx="7772400" cy="4114800"/>
          </a:xfrm>
        </p:spPr>
        <p:txBody>
          <a:bodyPr/>
          <a:lstStyle/>
          <a:p>
            <a:r>
              <a:rPr lang="en-US" altLang="ko-KR" dirty="0" err="1">
                <a:solidFill>
                  <a:schemeClr val="bg2"/>
                </a:solidFill>
              </a:rPr>
              <a:t>TGah</a:t>
            </a:r>
            <a:r>
              <a:rPr lang="en-US" altLang="ko-KR" dirty="0">
                <a:solidFill>
                  <a:schemeClr val="bg2"/>
                </a:solidFill>
              </a:rPr>
              <a:t> Status Reports</a:t>
            </a:r>
          </a:p>
          <a:p>
            <a:pPr lvl="1"/>
            <a:r>
              <a:rPr lang="en-US" dirty="0" smtClean="0">
                <a:solidFill>
                  <a:schemeClr val="bg2"/>
                </a:solidFill>
              </a:rPr>
              <a:t>Except </a:t>
            </a:r>
            <a:r>
              <a:rPr lang="en-US" dirty="0">
                <a:solidFill>
                  <a:schemeClr val="bg2"/>
                </a:solidFill>
              </a:rPr>
              <a:t>for 4 comments (CID 7001, 7002, </a:t>
            </a:r>
            <a:r>
              <a:rPr lang="en-US" dirty="0" smtClean="0">
                <a:solidFill>
                  <a:schemeClr val="bg2"/>
                </a:solidFill>
              </a:rPr>
              <a:t>7003 and 7012) related </a:t>
            </a:r>
            <a:r>
              <a:rPr lang="en-US" dirty="0">
                <a:solidFill>
                  <a:schemeClr val="bg2"/>
                </a:solidFill>
              </a:rPr>
              <a:t>with an intellectual </a:t>
            </a:r>
            <a:r>
              <a:rPr lang="en-US" dirty="0" smtClean="0">
                <a:solidFill>
                  <a:schemeClr val="bg2"/>
                </a:solidFill>
              </a:rPr>
              <a:t>property, </a:t>
            </a:r>
            <a:r>
              <a:rPr lang="en-US" dirty="0">
                <a:solidFill>
                  <a:schemeClr val="bg2"/>
                </a:solidFill>
              </a:rPr>
              <a:t>all other comments received from LB211 have been </a:t>
            </a:r>
            <a:r>
              <a:rPr lang="en-US" dirty="0" smtClean="0">
                <a:solidFill>
                  <a:schemeClr val="bg2"/>
                </a:solidFill>
              </a:rPr>
              <a:t>resolved</a:t>
            </a:r>
          </a:p>
          <a:p>
            <a:pPr lvl="1"/>
            <a:r>
              <a:rPr lang="en-US" altLang="ko-KR" dirty="0">
                <a:solidFill>
                  <a:schemeClr val="bg2"/>
                </a:solidFill>
              </a:rPr>
              <a:t>P802.11ah Report to EC on Conditional Approval to go to Sponsor </a:t>
            </a:r>
            <a:r>
              <a:rPr lang="en-US" altLang="ko-KR" dirty="0" smtClean="0">
                <a:solidFill>
                  <a:schemeClr val="bg2"/>
                </a:solidFill>
              </a:rPr>
              <a:t>Ballot has been updated (</a:t>
            </a:r>
            <a:r>
              <a:rPr lang="en-US" altLang="ko-KR" dirty="0" smtClean="0">
                <a:solidFill>
                  <a:schemeClr val="bg2"/>
                </a:solidFill>
                <a:hlinkClick r:id="rId2"/>
              </a:rPr>
              <a:t>11-15/0526r1</a:t>
            </a:r>
            <a:r>
              <a:rPr lang="en-US" altLang="ko-KR" dirty="0" smtClean="0">
                <a:solidFill>
                  <a:schemeClr val="bg2"/>
                </a:solidFill>
              </a:rPr>
              <a:t>)</a:t>
            </a:r>
            <a:endParaRPr lang="en-US" dirty="0" smtClean="0">
              <a:solidFill>
                <a:schemeClr val="bg2"/>
              </a:solidFill>
            </a:endParaRPr>
          </a:p>
          <a:p>
            <a:pPr lvl="2"/>
            <a:endParaRPr lang="en-US" dirty="0"/>
          </a:p>
          <a:p>
            <a:pPr lvl="1"/>
            <a:endParaRPr lang="en-US" dirty="0"/>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(Monday PM2)</a:t>
            </a:r>
            <a:endParaRPr lang="ko-KR" altLang="en-US" dirty="0"/>
          </a:p>
        </p:txBody>
      </p:sp>
      <p:sp>
        <p:nvSpPr>
          <p:cNvPr id="3" name="내용 개체 틀 2"/>
          <p:cNvSpPr>
            <a:spLocks noGrp="1"/>
          </p:cNvSpPr>
          <p:nvPr>
            <p:ph idx="1"/>
          </p:nvPr>
        </p:nvSpPr>
        <p:spPr/>
        <p:txBody>
          <a:bodyPr/>
          <a:lstStyle/>
          <a:p>
            <a:r>
              <a:rPr lang="en-US" altLang="ko-KR" dirty="0" smtClean="0">
                <a:solidFill>
                  <a:schemeClr val="bg2"/>
                </a:solidFill>
              </a:rPr>
              <a:t>Submissions to address</a:t>
            </a:r>
            <a:r>
              <a:rPr lang="en-US" altLang="ko-KR" dirty="0">
                <a:solidFill>
                  <a:schemeClr val="bg2"/>
                </a:solidFill>
              </a:rPr>
              <a:t> CID 7001, 7002, 7003 and 7012</a:t>
            </a:r>
            <a:r>
              <a:rPr lang="en-US" altLang="ko-KR" dirty="0" smtClean="0">
                <a:solidFill>
                  <a:schemeClr val="bg2"/>
                </a:solidFill>
              </a:rPr>
              <a:t>  </a:t>
            </a:r>
          </a:p>
          <a:p>
            <a:pPr lvl="1"/>
            <a:r>
              <a:rPr lang="en-US" altLang="ko-KR" dirty="0">
                <a:solidFill>
                  <a:schemeClr val="bg2"/>
                </a:solidFill>
              </a:rPr>
              <a:t>WG Chair comments to </a:t>
            </a:r>
            <a:r>
              <a:rPr lang="en-US" altLang="ko-KR" dirty="0" err="1" smtClean="0">
                <a:solidFill>
                  <a:schemeClr val="bg2"/>
                </a:solidFill>
              </a:rPr>
              <a:t>TGah</a:t>
            </a:r>
            <a:r>
              <a:rPr lang="en-US" altLang="ko-KR" dirty="0" smtClean="0">
                <a:solidFill>
                  <a:schemeClr val="bg2"/>
                </a:solidFill>
              </a:rPr>
              <a:t> </a:t>
            </a:r>
            <a:r>
              <a:rPr lang="en-US" altLang="ko-KR" dirty="0">
                <a:solidFill>
                  <a:schemeClr val="bg2"/>
                </a:solidFill>
              </a:rPr>
              <a:t>(11-15/1084r0, Adrian </a:t>
            </a:r>
            <a:r>
              <a:rPr lang="en-US" altLang="ko-KR" dirty="0" smtClean="0">
                <a:solidFill>
                  <a:schemeClr val="bg2"/>
                </a:solidFill>
              </a:rPr>
              <a:t>Stephens)</a:t>
            </a:r>
          </a:p>
          <a:p>
            <a:pPr lvl="1"/>
            <a:r>
              <a:rPr lang="en-US" altLang="ko-KR" dirty="0">
                <a:solidFill>
                  <a:schemeClr val="bg2"/>
                </a:solidFill>
              </a:rPr>
              <a:t>Proposed Resolution for comments on missing </a:t>
            </a:r>
            <a:r>
              <a:rPr lang="en-US" altLang="ko-KR" dirty="0" err="1" smtClean="0">
                <a:solidFill>
                  <a:schemeClr val="bg2"/>
                </a:solidFill>
              </a:rPr>
              <a:t>LoA</a:t>
            </a:r>
            <a:r>
              <a:rPr lang="en-US" altLang="ko-KR" dirty="0" smtClean="0">
                <a:solidFill>
                  <a:schemeClr val="bg2"/>
                </a:solidFill>
              </a:rPr>
              <a:t> (11-15/1029r0</a:t>
            </a:r>
            <a:r>
              <a:rPr lang="en-US" altLang="ko-KR" dirty="0">
                <a:solidFill>
                  <a:schemeClr val="bg2"/>
                </a:solidFill>
              </a:rPr>
              <a:t>, Rolf de </a:t>
            </a:r>
            <a:r>
              <a:rPr lang="en-US" altLang="ko-KR" dirty="0" err="1" smtClean="0">
                <a:solidFill>
                  <a:schemeClr val="bg2"/>
                </a:solidFill>
              </a:rPr>
              <a:t>Vegt</a:t>
            </a:r>
            <a:r>
              <a:rPr lang="en-US" altLang="ko-KR" dirty="0" smtClean="0">
                <a:solidFill>
                  <a:schemeClr val="bg2"/>
                </a:solidFill>
              </a:rPr>
              <a:t>)</a:t>
            </a:r>
          </a:p>
          <a:p>
            <a:pPr lvl="2"/>
            <a:r>
              <a:rPr lang="en-US" altLang="ko-KR" sz="2000" dirty="0" smtClean="0">
                <a:solidFill>
                  <a:schemeClr val="bg2"/>
                </a:solidFill>
              </a:rPr>
              <a:t>Motion has postponed by Thursday AM2 </a:t>
            </a:r>
          </a:p>
          <a:p>
            <a:pPr lvl="2"/>
            <a:endParaRPr lang="en-US" altLang="ko-KR" sz="2000" dirty="0" smtClean="0">
              <a:solidFill>
                <a:schemeClr val="bg2"/>
              </a:solidFill>
            </a:endParaRPr>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2015</a:t>
            </a:r>
          </a:p>
        </p:txBody>
      </p:sp>
      <p:sp>
        <p:nvSpPr>
          <p:cNvPr id="5" name="바닥글 개체 틀 4"/>
          <p:cNvSpPr>
            <a:spLocks noGrp="1"/>
          </p:cNvSpPr>
          <p:nvPr>
            <p:ph type="ftr" sz="quarter" idx="11"/>
          </p:nvPr>
        </p:nvSpPr>
        <p:spPr/>
        <p:txBody>
          <a:bodyPr/>
          <a:lstStyle/>
          <a:p>
            <a:pPr>
              <a:defRPr/>
            </a:pPr>
            <a:r>
              <a:rPr lang="en-US" smtClean="0"/>
              <a:t>David Halasz (Qualcomm)</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68793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AM2)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September F2F meeting </a:t>
            </a:r>
            <a:r>
              <a:rPr lang="en-US" altLang="ko-KR" dirty="0"/>
              <a:t>and ready for motion </a:t>
            </a:r>
            <a:r>
              <a:rPr lang="en-US" altLang="ko-KR" dirty="0" smtClean="0"/>
              <a:t>(slides 14-18) on Thursday AM2</a:t>
            </a:r>
          </a:p>
          <a:p>
            <a:pPr lvl="1"/>
            <a:r>
              <a:rPr lang="en-US" altLang="ko-KR" dirty="0" smtClean="0"/>
              <a:t>Excerpt </a:t>
            </a:r>
            <a:r>
              <a:rPr lang="en-US" altLang="ko-KR" dirty="0"/>
              <a:t>from IEEE Patent Policy (11-15/1076r0, Sean Coffey)</a:t>
            </a:r>
          </a:p>
          <a:p>
            <a:pPr lvl="1"/>
            <a:r>
              <a:rPr lang="en-US" altLang="ko-KR" dirty="0"/>
              <a:t>Response to document 1076 (11-15/1127r1, Rolf de </a:t>
            </a:r>
            <a:r>
              <a:rPr lang="en-US" altLang="ko-KR" dirty="0" err="1" smtClean="0"/>
              <a:t>Vegt</a:t>
            </a:r>
            <a:r>
              <a:rPr lang="en-US" altLang="ko-KR" dirty="0" smtClean="0"/>
              <a:t>)</a:t>
            </a:r>
            <a:endParaRPr lang="en-US" altLang="ko-KR" dirty="0"/>
          </a:p>
          <a:p>
            <a:pPr lvl="1"/>
            <a:r>
              <a:rPr lang="en-US" altLang="ko-KR" dirty="0"/>
              <a:t>Proposed Resolution for comments on missing </a:t>
            </a:r>
            <a:r>
              <a:rPr lang="en-US" altLang="ko-KR" dirty="0" err="1"/>
              <a:t>LoA</a:t>
            </a:r>
            <a:r>
              <a:rPr lang="en-US" altLang="ko-KR" dirty="0"/>
              <a:t> (11-15/1029r0, Rolf de </a:t>
            </a:r>
            <a:r>
              <a:rPr lang="en-US" altLang="ko-KR" dirty="0" err="1"/>
              <a:t>Vegt</a:t>
            </a:r>
            <a:r>
              <a:rPr lang="en-US" altLang="ko-KR" dirty="0"/>
              <a:t>)</a:t>
            </a: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a:t>November 3</a:t>
            </a:r>
            <a:r>
              <a:rPr lang="en-US" altLang="ko-KR" dirty="0" smtClean="0"/>
              <a:t>, </a:t>
            </a:r>
            <a:r>
              <a:rPr lang="en-US" altLang="ko-KR" dirty="0"/>
              <a:t>8PM ET for 2 </a:t>
            </a:r>
            <a:r>
              <a:rPr lang="en-US" altLang="ko-KR" dirty="0" smtClean="0"/>
              <a:t>hour</a:t>
            </a:r>
          </a:p>
          <a:p>
            <a:pPr marL="609600" indent="-609600"/>
            <a:r>
              <a:rPr lang="en-US" altLang="ko-KR" dirty="0" smtClean="0"/>
              <a:t>November 10, </a:t>
            </a:r>
            <a:r>
              <a:rPr lang="en-US" altLang="ko-KR" dirty="0"/>
              <a:t>8PM ET for 2 </a:t>
            </a:r>
            <a:r>
              <a:rPr lang="en-US" altLang="ko-KR" dirty="0" smtClean="0"/>
              <a:t>hour</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a:t>
            </a:r>
            <a:r>
              <a:rPr lang="en-US" dirty="0" smtClean="0"/>
              <a:t>11/285</a:t>
            </a:r>
          </a:p>
          <a:p>
            <a:pPr lvl="1"/>
            <a:r>
              <a:rPr lang="en-US" altLang="ko-KR" dirty="0"/>
              <a:t>Internal Task Group Ballot : May 2013</a:t>
            </a:r>
          </a:p>
          <a:p>
            <a:pPr lvl="1"/>
            <a:r>
              <a:rPr lang="en-US" altLang="ko-KR" dirty="0"/>
              <a:t>Initial Letter Ballot : September </a:t>
            </a:r>
            <a:r>
              <a:rPr lang="en-US" altLang="ko-KR" dirty="0" smtClean="0"/>
              <a:t>2013</a:t>
            </a:r>
            <a:endParaRPr lang="en-US" altLang="ko-KR" dirty="0"/>
          </a:p>
          <a:p>
            <a:pPr lvl="1"/>
            <a:r>
              <a:rPr lang="en-US" altLang="ko-KR" dirty="0"/>
              <a:t>Initial Recirculation Letter Ballot : September </a:t>
            </a:r>
            <a:r>
              <a:rPr lang="en-US" altLang="ko-KR" dirty="0" smtClean="0"/>
              <a:t>2014</a:t>
            </a:r>
          </a:p>
          <a:p>
            <a:pPr lvl="1"/>
            <a:endParaRPr lang="en-US" altLang="ko-KR" dirty="0"/>
          </a:p>
          <a:p>
            <a:pPr marL="457200" lvl="1" indent="0">
              <a:buNone/>
            </a:pPr>
            <a:r>
              <a:rPr lang="en-US" altLang="ko-KR" dirty="0"/>
              <a:t> </a:t>
            </a:r>
            <a:r>
              <a:rPr lang="en-US" altLang="ko-KR" dirty="0" smtClean="0"/>
              <a:t>             </a:t>
            </a:r>
          </a:p>
          <a:p>
            <a:pPr marL="457200" lvl="1" indent="0">
              <a:buNone/>
            </a:pPr>
            <a:endParaRPr lang="en-US" altLang="ko-KR" dirty="0" smtClean="0"/>
          </a:p>
          <a:p>
            <a:pPr lvl="1"/>
            <a:r>
              <a:rPr lang="en-US" altLang="ko-KR" dirty="0" smtClean="0"/>
              <a:t>Initial </a:t>
            </a:r>
            <a:r>
              <a:rPr lang="en-US" altLang="ko-KR" dirty="0"/>
              <a:t>Sponsor Ballot : </a:t>
            </a:r>
            <a:r>
              <a:rPr lang="en-US" altLang="ko-KR" dirty="0" smtClean="0"/>
              <a:t>November </a:t>
            </a:r>
            <a:r>
              <a:rPr lang="en-US" altLang="ko-KR" dirty="0"/>
              <a:t>2015</a:t>
            </a:r>
          </a:p>
          <a:p>
            <a:pPr lvl="1"/>
            <a:r>
              <a:rPr lang="en-US" altLang="ko-KR" dirty="0"/>
              <a:t>Initial Recirculation Sponsor Ballot : </a:t>
            </a:r>
            <a:r>
              <a:rPr lang="en-US" altLang="ko-KR" dirty="0" smtClean="0"/>
              <a:t>March </a:t>
            </a:r>
            <a:r>
              <a:rPr lang="en-US" altLang="ko-KR" dirty="0"/>
              <a:t>2016</a:t>
            </a:r>
          </a:p>
          <a:p>
            <a:pPr lvl="1"/>
            <a:r>
              <a:rPr lang="en-US" altLang="ko-KR" dirty="0"/>
              <a:t>EC Approval : </a:t>
            </a:r>
            <a:r>
              <a:rPr lang="en-US" altLang="ko-KR" dirty="0" smtClean="0"/>
              <a:t>July </a:t>
            </a:r>
            <a:r>
              <a:rPr lang="en-US" altLang="ko-KR" dirty="0"/>
              <a:t>2016</a:t>
            </a:r>
          </a:p>
          <a:p>
            <a:pPr lvl="1"/>
            <a:r>
              <a:rPr lang="en-US" altLang="ko-KR" dirty="0" err="1"/>
              <a:t>Revcom</a:t>
            </a:r>
            <a:r>
              <a:rPr lang="en-US" altLang="ko-KR" dirty="0"/>
              <a:t> Approval : </a:t>
            </a:r>
            <a:r>
              <a:rPr lang="en-US" altLang="ko-KR" dirty="0" smtClean="0"/>
              <a:t>July </a:t>
            </a:r>
            <a:r>
              <a:rPr lang="en-US" altLang="ko-KR" dirty="0"/>
              <a:t>2016</a:t>
            </a:r>
            <a:endParaRPr lang="en-US" dirty="0" smtClean="0"/>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
        <p:nvSpPr>
          <p:cNvPr id="4" name="아래쪽 화살표 3"/>
          <p:cNvSpPr/>
          <p:nvPr/>
        </p:nvSpPr>
        <p:spPr bwMode="auto">
          <a:xfrm>
            <a:off x="1752600" y="4070350"/>
            <a:ext cx="381000" cy="533400"/>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아래쪽 화살표 8"/>
          <p:cNvSpPr/>
          <p:nvPr/>
        </p:nvSpPr>
        <p:spPr bwMode="auto">
          <a:xfrm rot="10800000">
            <a:off x="1752600" y="3460750"/>
            <a:ext cx="381000" cy="533400"/>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2079295" y="3733800"/>
            <a:ext cx="5190523" cy="646331"/>
          </a:xfrm>
          <a:prstGeom prst="rect">
            <a:avLst/>
          </a:prstGeom>
          <a:noFill/>
        </p:spPr>
        <p:txBody>
          <a:bodyPr wrap="none" rtlCol="0">
            <a:spAutoFit/>
          </a:bodyPr>
          <a:lstStyle/>
          <a:p>
            <a:r>
              <a:rPr lang="en-US" altLang="ko-KR" sz="1800" b="1" dirty="0" smtClean="0"/>
              <a:t>Sponsor Ballot (SB) pool will be expired on Oct 31 </a:t>
            </a:r>
          </a:p>
          <a:p>
            <a:r>
              <a:rPr lang="en-US" altLang="ko-KR" sz="1800" b="1" dirty="0" smtClean="0"/>
              <a:t>See the next discussion slide for future action items</a:t>
            </a:r>
            <a:endParaRPr lang="ko-KR" altLang="en-US" sz="1800" b="1" dirty="0"/>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981200"/>
            <a:ext cx="7924800" cy="4114800"/>
          </a:xfrm>
        </p:spPr>
        <p:txBody>
          <a:bodyPr/>
          <a:lstStyle/>
          <a:p>
            <a:r>
              <a:rPr lang="en-US" dirty="0" smtClean="0"/>
              <a:t>Discussion for action </a:t>
            </a:r>
            <a:r>
              <a:rPr lang="en-US" dirty="0" smtClean="0"/>
              <a:t>i</a:t>
            </a:r>
            <a:r>
              <a:rPr lang="en-US" dirty="0" smtClean="0"/>
              <a:t>tems</a:t>
            </a:r>
          </a:p>
          <a:p>
            <a:pPr lvl="1"/>
            <a:r>
              <a:rPr lang="en-US" altLang="ko-KR" dirty="0" smtClean="0"/>
              <a:t>Last Recirculation Letter Ballot (Unchanged) : </a:t>
            </a:r>
            <a:br>
              <a:rPr lang="en-US" altLang="ko-KR" dirty="0" smtClean="0"/>
            </a:br>
            <a:r>
              <a:rPr lang="en-US" altLang="ko-KR" dirty="0" smtClean="0"/>
              <a:t>Sep 18 – Oct 2 (15 days)</a:t>
            </a:r>
          </a:p>
          <a:p>
            <a:pPr lvl="1"/>
            <a:r>
              <a:rPr lang="en-US" altLang="ko-KR" dirty="0" smtClean="0"/>
              <a:t>If </a:t>
            </a:r>
            <a:r>
              <a:rPr lang="en-US" altLang="ko-KR" dirty="0"/>
              <a:t>the valid comments are </a:t>
            </a:r>
            <a:r>
              <a:rPr lang="en-US" altLang="ko-KR" dirty="0" smtClean="0"/>
              <a:t>not received,</a:t>
            </a:r>
          </a:p>
          <a:p>
            <a:pPr lvl="2"/>
            <a:r>
              <a:rPr lang="en-US" altLang="ko-KR" sz="2000" dirty="0" smtClean="0"/>
              <a:t>EC electronic ballot :  Oct 3 – Oct 12 (10 days)</a:t>
            </a:r>
          </a:p>
          <a:p>
            <a:pPr lvl="2"/>
            <a:r>
              <a:rPr lang="en-US" altLang="ko-KR" sz="2000" dirty="0"/>
              <a:t>Initial Sponsor </a:t>
            </a:r>
            <a:r>
              <a:rPr lang="en-US" altLang="ko-KR" sz="2000" dirty="0" smtClean="0"/>
              <a:t>Ballot : </a:t>
            </a:r>
            <a:r>
              <a:rPr lang="en-US" altLang="ko-KR" sz="2000" dirty="0"/>
              <a:t>Oct </a:t>
            </a:r>
            <a:r>
              <a:rPr lang="en-US" altLang="ko-KR" sz="2000" dirty="0" smtClean="0"/>
              <a:t>13 </a:t>
            </a:r>
            <a:r>
              <a:rPr lang="en-US" altLang="ko-KR" sz="2000" dirty="0"/>
              <a:t>– </a:t>
            </a:r>
            <a:r>
              <a:rPr lang="en-US" altLang="ko-KR" sz="2000" dirty="0" smtClean="0"/>
              <a:t>Nov 11 (30 </a:t>
            </a:r>
            <a:r>
              <a:rPr lang="en-US" altLang="ko-KR" sz="2000" dirty="0"/>
              <a:t>days</a:t>
            </a:r>
            <a:r>
              <a:rPr lang="en-US" altLang="ko-KR" sz="2000" dirty="0" smtClean="0"/>
              <a:t>)</a:t>
            </a:r>
          </a:p>
          <a:p>
            <a:pPr lvl="2"/>
            <a:r>
              <a:rPr lang="en-US" altLang="ko-KR" sz="2000" dirty="0" smtClean="0"/>
              <a:t>There will no </a:t>
            </a:r>
            <a:r>
              <a:rPr lang="en-US" altLang="ko-KR" sz="2000" dirty="0" err="1" smtClean="0"/>
              <a:t>TGah</a:t>
            </a:r>
            <a:r>
              <a:rPr lang="en-US" altLang="ko-KR" sz="2000" dirty="0" smtClean="0"/>
              <a:t> F2F meeting in November (Nov 8 – Nov 13)</a:t>
            </a:r>
          </a:p>
          <a:p>
            <a:pPr lvl="1"/>
            <a:endParaRPr lang="en-US" altLang="ko-KR" sz="1600" dirty="0" smtClean="0"/>
          </a:p>
          <a:p>
            <a:pPr lvl="2"/>
            <a:endParaRPr lang="en-US" altLang="ko-KR" sz="2000" dirty="0"/>
          </a:p>
          <a:p>
            <a:pPr lvl="2"/>
            <a:endParaRPr lang="en-US" altLang="ko-KR" sz="2000" dirty="0" smtClean="0"/>
          </a:p>
          <a:p>
            <a:pPr marL="457200" lvl="1" indent="0">
              <a:buNone/>
            </a:pPr>
            <a:r>
              <a:rPr lang="en-US" altLang="ko-KR" dirty="0" smtClean="0"/>
              <a:t> </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4927942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12556</TotalTime>
  <Words>1235</Words>
  <Application>Microsoft Office PowerPoint</Application>
  <PresentationFormat>화면 슬라이드 쇼(4:3)</PresentationFormat>
  <Paragraphs>347</Paragraphs>
  <Slides>21</Slides>
  <Notes>8</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21</vt:i4>
      </vt:variant>
    </vt:vector>
  </HeadingPairs>
  <TitlesOfParts>
    <vt:vector size="23" baseType="lpstr">
      <vt:lpstr>802-11-PathProtection</vt:lpstr>
      <vt:lpstr>Document</vt:lpstr>
      <vt:lpstr>IEEE 802.11ah Sub 1 GHz license-exempt operation Agenda for September 2015</vt:lpstr>
      <vt:lpstr>IEEE 802.11ah Agenda</vt:lpstr>
      <vt:lpstr>Submissions (Monday PM2)</vt:lpstr>
      <vt:lpstr>Submissions (Monday PM2)</vt:lpstr>
      <vt:lpstr>Submissions (Monday PM2)</vt:lpstr>
      <vt:lpstr>Submissions (Thursday AM2)</vt:lpstr>
      <vt:lpstr>Agenda cont. Teleconferences</vt:lpstr>
      <vt:lpstr>Timeline</vt:lpstr>
      <vt:lpstr>Timeline</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 Motion for WGLB on P802.11ah D5.0 (Unchanged)</vt:lpstr>
      <vt:lpstr>Motion 4- Motion for EC Approval on P802.11ah D5.0 </vt:lpstr>
      <vt:lpstr>Motion 5</vt:lpstr>
      <vt:lpstr>Pre-motion 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1127</cp:revision>
  <cp:lastPrinted>1998-02-10T13:28:06Z</cp:lastPrinted>
  <dcterms:created xsi:type="dcterms:W3CDTF">2009-11-09T00:32:22Z</dcterms:created>
  <dcterms:modified xsi:type="dcterms:W3CDTF">2015-09-16T22:21:28Z</dcterms:modified>
</cp:coreProperties>
</file>