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69" r:id="rId2"/>
    <p:sldId id="429" r:id="rId3"/>
    <p:sldId id="455" r:id="rId4"/>
    <p:sldId id="465" r:id="rId5"/>
    <p:sldId id="484" r:id="rId6"/>
    <p:sldId id="438" r:id="rId7"/>
    <p:sldId id="439" r:id="rId8"/>
    <p:sldId id="440" r:id="rId9"/>
    <p:sldId id="441" r:id="rId10"/>
    <p:sldId id="442" r:id="rId11"/>
    <p:sldId id="443" r:id="rId12"/>
    <p:sldId id="444" r:id="rId13"/>
    <p:sldId id="445" r:id="rId14"/>
    <p:sldId id="446" r:id="rId15"/>
    <p:sldId id="447" r:id="rId16"/>
    <p:sldId id="462" r:id="rId17"/>
    <p:sldId id="452" r:id="rId18"/>
    <p:sldId id="451"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97" autoAdjust="0"/>
    <p:restoredTop sz="94671" autoAdjust="0"/>
  </p:normalViewPr>
  <p:slideViewPr>
    <p:cSldViewPr>
      <p:cViewPr>
        <p:scale>
          <a:sx n="100" d="100"/>
          <a:sy n="100" d="100"/>
        </p:scale>
        <p:origin x="-1684" y="-4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10</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11</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14</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802.11-15/0983r1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15/11-15-0526-01-00ah-p802-11ah-report-to-ec-on-conditional-approval-to-go-to-sponsor-ballot.ppt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579600" cy="276999"/>
          </a:xfrm>
          <a:noFill/>
        </p:spPr>
        <p:txBody>
          <a:bodyPr/>
          <a:lstStyle/>
          <a:p>
            <a:r>
              <a:rPr lang="en-US" altLang="ko-KR" dirty="0" smtClean="0"/>
              <a:t>September </a:t>
            </a:r>
            <a:r>
              <a:rPr lang="en-US" dirty="0" smtClean="0"/>
              <a:t>2015</a:t>
            </a:r>
          </a:p>
        </p:txBody>
      </p:sp>
      <p:sp>
        <p:nvSpPr>
          <p:cNvPr id="1028" name="Footer Placeholder 4"/>
          <p:cNvSpPr>
            <a:spLocks noGrp="1"/>
          </p:cNvSpPr>
          <p:nvPr>
            <p:ph type="ftr" sz="quarter" idx="11"/>
          </p:nvPr>
        </p:nvSpPr>
        <p:spPr>
          <a:xfrm>
            <a:off x="6662962" y="6475413"/>
            <a:ext cx="1880963" cy="184666"/>
          </a:xfrm>
          <a:noFill/>
        </p:spPr>
        <p:txBody>
          <a:bodyPr/>
          <a:lstStyle/>
          <a:p>
            <a:r>
              <a:rPr lang="en-US" dirty="0" smtClean="0"/>
              <a:t>Yongho </a:t>
            </a:r>
            <a:r>
              <a:rPr lang="en-US" dirty="0" err="1" smtClean="0"/>
              <a:t>Seok</a:t>
            </a:r>
            <a:r>
              <a:rPr lang="en-US" dirty="0" smtClean="0"/>
              <a:t> (NEWRACOM)</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September 2015</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a:t>
            </a:r>
            <a:r>
              <a:rPr lang="en-US" sz="2000" b="0" dirty="0" smtClean="0"/>
              <a:t>2015-09-14</a:t>
            </a:r>
            <a:endParaRPr lang="en-US" sz="2000" b="0" dirty="0" smtClean="0"/>
          </a:p>
        </p:txBody>
      </p:sp>
      <p:graphicFrame>
        <p:nvGraphicFramePr>
          <p:cNvPr id="1026" name="Object 11"/>
          <p:cNvGraphicFramePr>
            <a:graphicFrameLocks noChangeAspect="1"/>
          </p:cNvGraphicFramePr>
          <p:nvPr>
            <p:extLst>
              <p:ext uri="{D42A27DB-BD31-4B8C-83A1-F6EECF244321}">
                <p14:modId xmlns:p14="http://schemas.microsoft.com/office/powerpoint/2010/main" val="3331179454"/>
              </p:ext>
            </p:extLst>
          </p:nvPr>
        </p:nvGraphicFramePr>
        <p:xfrm>
          <a:off x="536575" y="2655888"/>
          <a:ext cx="8074025" cy="3570287"/>
        </p:xfrm>
        <a:graphic>
          <a:graphicData uri="http://schemas.openxmlformats.org/presentationml/2006/ole">
            <mc:AlternateContent xmlns:mc="http://schemas.openxmlformats.org/markup-compatibility/2006">
              <mc:Choice xmlns:v="urn:schemas-microsoft-com:vml" Requires="v">
                <p:oleObj spid="_x0000_s2261" name="Document" r:id="rId4" imgW="8702097" imgH="4144020" progId="Word.Document.8">
                  <p:embed/>
                </p:oleObj>
              </mc:Choice>
              <mc:Fallback>
                <p:oleObj name="Document" r:id="rId4" imgW="8702097" imgH="4144020" progId="Word.Document.8">
                  <p:embed/>
                  <p:pic>
                    <p:nvPicPr>
                      <p:cNvPr id="0" name="Picture 889"/>
                      <p:cNvPicPr>
                        <a:picLocks noChangeAspect="1" noChangeArrowheads="1"/>
                      </p:cNvPicPr>
                      <p:nvPr/>
                    </p:nvPicPr>
                    <p:blipFill>
                      <a:blip r:embed="rId5"/>
                      <a:srcRect/>
                      <a:stretch>
                        <a:fillRect/>
                      </a:stretch>
                    </p:blipFill>
                    <p:spPr bwMode="auto">
                      <a:xfrm>
                        <a:off x="536575" y="2655888"/>
                        <a:ext cx="8074025" cy="3570287"/>
                      </a:xfrm>
                      <a:prstGeom prst="rect">
                        <a:avLst/>
                      </a:prstGeom>
                      <a:noFill/>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10"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579600" cy="276999"/>
          </a:xfrm>
          <a:noFill/>
        </p:spPr>
        <p:txBody>
          <a:bodyPr/>
          <a:lstStyle/>
          <a:p>
            <a:r>
              <a:rPr lang="en-US" altLang="ko-KR" dirty="0"/>
              <a:t>September 2015</a:t>
            </a:r>
          </a:p>
        </p:txBody>
      </p:sp>
    </p:spTree>
    <p:extLst>
      <p:ext uri="{BB962C8B-B14F-4D97-AF65-F5344CB8AC3E}">
        <p14:creationId xmlns:p14="http://schemas.microsoft.com/office/powerpoint/2010/main" val="163180252"/>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579600" cy="276999"/>
          </a:xfrm>
          <a:noFill/>
        </p:spPr>
        <p:txBody>
          <a:bodyPr/>
          <a:lstStyle/>
          <a:p>
            <a:r>
              <a:rPr lang="en-US" altLang="ko-KR" dirty="0"/>
              <a:t>September 2015</a:t>
            </a:r>
          </a:p>
        </p:txBody>
      </p:sp>
    </p:spTree>
    <p:extLst>
      <p:ext uri="{BB962C8B-B14F-4D97-AF65-F5344CB8AC3E}">
        <p14:creationId xmlns:p14="http://schemas.microsoft.com/office/powerpoint/2010/main" val="2525575592"/>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579600" cy="276999"/>
          </a:xfrm>
          <a:noFill/>
        </p:spPr>
        <p:txBody>
          <a:bodyPr/>
          <a:lstStyle/>
          <a:p>
            <a:r>
              <a:rPr lang="en-US" altLang="ko-KR" dirty="0"/>
              <a:t>September 2015</a:t>
            </a:r>
          </a:p>
        </p:txBody>
      </p:sp>
    </p:spTree>
    <p:extLst>
      <p:ext uri="{BB962C8B-B14F-4D97-AF65-F5344CB8AC3E}">
        <p14:creationId xmlns:p14="http://schemas.microsoft.com/office/powerpoint/2010/main" val="7782552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0" name="Date Placeholder 3"/>
          <p:cNvSpPr>
            <a:spLocks noGrp="1"/>
          </p:cNvSpPr>
          <p:nvPr>
            <p:ph type="dt" sz="quarter" idx="10"/>
          </p:nvPr>
        </p:nvSpPr>
        <p:spPr>
          <a:xfrm>
            <a:off x="696913" y="332601"/>
            <a:ext cx="1579600" cy="276999"/>
          </a:xfrm>
          <a:noFill/>
        </p:spPr>
        <p:txBody>
          <a:bodyPr/>
          <a:lstStyle/>
          <a:p>
            <a:r>
              <a:rPr lang="en-US" altLang="ko-KR" dirty="0"/>
              <a:t>September 2015</a:t>
            </a:r>
          </a:p>
        </p:txBody>
      </p:sp>
    </p:spTree>
    <p:extLst>
      <p:ext uri="{BB962C8B-B14F-4D97-AF65-F5344CB8AC3E}">
        <p14:creationId xmlns:p14="http://schemas.microsoft.com/office/powerpoint/2010/main" val="24395258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579600" cy="276999"/>
          </a:xfrm>
          <a:noFill/>
        </p:spPr>
        <p:txBody>
          <a:bodyPr/>
          <a:lstStyle/>
          <a:p>
            <a:r>
              <a:rPr lang="en-US" altLang="ko-KR" dirty="0"/>
              <a:t>September 2015</a:t>
            </a:r>
          </a:p>
        </p:txBody>
      </p:sp>
    </p:spTree>
    <p:extLst>
      <p:ext uri="{BB962C8B-B14F-4D97-AF65-F5344CB8AC3E}">
        <p14:creationId xmlns:p14="http://schemas.microsoft.com/office/powerpoint/2010/main" val="2871260686"/>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t>
            </a:r>
            <a:r>
              <a:rPr lang="en-GB" altLang="ko-KR" dirty="0" smtClean="0"/>
              <a:t>approve </a:t>
            </a:r>
            <a:r>
              <a:rPr lang="en-GB" altLang="ko-KR" dirty="0"/>
              <a:t>minutes of F2F </a:t>
            </a:r>
            <a:r>
              <a:rPr lang="en-GB" altLang="ko-KR" dirty="0" smtClean="0"/>
              <a:t>July meeting (</a:t>
            </a:r>
            <a:r>
              <a:rPr lang="en-GB" altLang="ko-KR" dirty="0" smtClean="0"/>
              <a:t>11-15/0900r1)</a:t>
            </a:r>
            <a:endParaRPr lang="en-GB" altLang="ko-KR" dirty="0" smtClean="0"/>
          </a:p>
          <a:p>
            <a:endParaRPr lang="ko-KR" altLang="ko-KR" dirty="0"/>
          </a:p>
          <a:p>
            <a:pPr lvl="1"/>
            <a:r>
              <a:rPr lang="en-US" altLang="ko-KR" dirty="0" smtClean="0"/>
              <a:t>Move:	Second:</a:t>
            </a:r>
          </a:p>
          <a:p>
            <a:pPr lvl="1"/>
            <a:r>
              <a:rPr lang="en-US" altLang="ko-KR" dirty="0" smtClean="0"/>
              <a:t>Discussions:</a:t>
            </a:r>
            <a:endParaRPr lang="ko-KR" altLang="ko-KR" dirty="0"/>
          </a:p>
          <a:p>
            <a:pPr lvl="1"/>
            <a:r>
              <a:rPr lang="en-US" altLang="ko-KR" dirty="0" smtClean="0"/>
              <a:t>Motion</a:t>
            </a:r>
            <a:endParaRPr lang="en-GB"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2015</a:t>
            </a:r>
          </a:p>
        </p:txBody>
      </p:sp>
    </p:spTree>
    <p:extLst>
      <p:ext uri="{BB962C8B-B14F-4D97-AF65-F5344CB8AC3E}">
        <p14:creationId xmlns:p14="http://schemas.microsoft.com/office/powerpoint/2010/main" val="40489683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a:t>
            </a:r>
            <a:r>
              <a:rPr lang="en-US" altLang="ko-KR" dirty="0" smtClean="0"/>
              <a:t>2</a:t>
            </a:r>
            <a:endParaRPr lang="ko-KR" altLang="en-US" dirty="0"/>
          </a:p>
        </p:txBody>
      </p:sp>
      <p:sp>
        <p:nvSpPr>
          <p:cNvPr id="3" name="내용 개체 틀 2"/>
          <p:cNvSpPr>
            <a:spLocks noGrp="1"/>
          </p:cNvSpPr>
          <p:nvPr>
            <p:ph idx="1"/>
          </p:nvPr>
        </p:nvSpPr>
        <p:spPr/>
        <p:txBody>
          <a:bodyPr/>
          <a:lstStyle/>
          <a:p>
            <a:r>
              <a:rPr lang="en-US" altLang="ko-KR" dirty="0" smtClean="0"/>
              <a:t>Move to adopt the comment resolutions of </a:t>
            </a:r>
            <a:r>
              <a:rPr lang="pt-BR" altLang="ko-KR" dirty="0" smtClean="0"/>
              <a:t>CID xxxx</a:t>
            </a:r>
            <a:endParaRPr lang="en-US" altLang="ko-KR" dirty="0" smtClean="0"/>
          </a:p>
          <a:p>
            <a:endParaRPr lang="en-US" altLang="ko-KR" b="1" dirty="0" smtClean="0"/>
          </a:p>
          <a:p>
            <a:pPr lvl="1"/>
            <a:r>
              <a:rPr lang="en-US" altLang="ko-KR" dirty="0" smtClean="0"/>
              <a:t>Move:	Second:</a:t>
            </a:r>
            <a:endParaRPr lang="ko-KR" altLang="ko-KR" dirty="0"/>
          </a:p>
          <a:p>
            <a:pPr lvl="1"/>
            <a:r>
              <a:rPr lang="en-US" altLang="ko-KR" dirty="0" smtClean="0"/>
              <a:t>Discussions:</a:t>
            </a:r>
            <a:endParaRPr lang="ko-KR" altLang="ko-KR" dirty="0"/>
          </a:p>
          <a:p>
            <a:pPr lvl="1"/>
            <a:r>
              <a:rPr lang="en-US" altLang="ko-KR" dirty="0" smtClean="0"/>
              <a:t>Yes:	No:	Abstain: </a:t>
            </a:r>
            <a:r>
              <a:rPr lang="en-US" altLang="ko-KR" dirty="0"/>
              <a:t>	</a:t>
            </a:r>
            <a:endParaRPr lang="ko-KR" altLang="ko-KR" dirty="0"/>
          </a:p>
          <a:p>
            <a:pPr lvl="1"/>
            <a:r>
              <a:rPr lang="en-US" altLang="ko-KR" dirty="0" smtClean="0"/>
              <a:t>Motion</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2015</a:t>
            </a:r>
          </a:p>
        </p:txBody>
      </p:sp>
    </p:spTree>
    <p:extLst>
      <p:ext uri="{BB962C8B-B14F-4D97-AF65-F5344CB8AC3E}">
        <p14:creationId xmlns:p14="http://schemas.microsoft.com/office/powerpoint/2010/main" val="3652386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a:t>
            </a:r>
            <a:r>
              <a:rPr lang="en-US" altLang="ko-KR" dirty="0" smtClean="0"/>
              <a:t>3</a:t>
            </a:r>
            <a:endParaRPr lang="ko-KR" altLang="en-US" dirty="0"/>
          </a:p>
        </p:txBody>
      </p:sp>
      <p:sp>
        <p:nvSpPr>
          <p:cNvPr id="3" name="내용 개체 틀 2"/>
          <p:cNvSpPr>
            <a:spLocks noGrp="1"/>
          </p:cNvSpPr>
          <p:nvPr>
            <p:ph idx="1"/>
          </p:nvPr>
        </p:nvSpPr>
        <p:spPr/>
        <p:txBody>
          <a:bodyPr/>
          <a:lstStyle/>
          <a:p>
            <a:r>
              <a:rPr lang="en-US" altLang="ko-KR" dirty="0"/>
              <a:t>Move to instruct the Editor to generate </a:t>
            </a:r>
            <a:r>
              <a:rPr lang="en-US" altLang="ko-KR" dirty="0" smtClean="0"/>
              <a:t>D5.x </a:t>
            </a:r>
            <a:r>
              <a:rPr lang="en-US" altLang="ko-KR" dirty="0"/>
              <a:t>of the draft based on motions passed in </a:t>
            </a:r>
            <a:r>
              <a:rPr lang="en-US" altLang="ko-KR" dirty="0" err="1"/>
              <a:t>TGah</a:t>
            </a:r>
            <a:r>
              <a:rPr lang="en-US" altLang="ko-KR" dirty="0"/>
              <a:t> at the </a:t>
            </a:r>
            <a:r>
              <a:rPr lang="en-US" altLang="ko-KR" dirty="0" smtClean="0"/>
              <a:t>September face-to-face </a:t>
            </a:r>
            <a:r>
              <a:rPr lang="en-US" altLang="ko-KR" dirty="0"/>
              <a:t>meeting</a:t>
            </a:r>
            <a:r>
              <a:rPr lang="en-US" altLang="ko-KR" dirty="0" smtClean="0"/>
              <a:t>.</a:t>
            </a:r>
          </a:p>
          <a:p>
            <a:pPr lvl="1"/>
            <a:r>
              <a:rPr lang="en-US" altLang="ko-KR" dirty="0" smtClean="0"/>
              <a:t>Move:	Second:</a:t>
            </a:r>
          </a:p>
          <a:p>
            <a:pPr lvl="1"/>
            <a:r>
              <a:rPr lang="en-US" altLang="ko-KR" dirty="0" smtClean="0"/>
              <a:t>Discussions:</a:t>
            </a:r>
          </a:p>
          <a:p>
            <a:pPr lvl="1"/>
            <a:r>
              <a:rPr lang="en-US" altLang="ko-KR" dirty="0" smtClean="0"/>
              <a:t>Yes:	No:	Abstain: </a:t>
            </a:r>
            <a:r>
              <a:rPr lang="en-US" altLang="ko-KR" dirty="0"/>
              <a:t>	</a:t>
            </a:r>
            <a:endParaRPr lang="ko-KR" altLang="ko-KR" dirty="0"/>
          </a:p>
          <a:p>
            <a:pPr lvl="1"/>
            <a:r>
              <a:rPr lang="en-US" altLang="ko-KR" dirty="0" smtClean="0"/>
              <a:t>Motion</a:t>
            </a:r>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7" name="Date Placeholder 3"/>
          <p:cNvSpPr>
            <a:spLocks noGrp="1"/>
          </p:cNvSpPr>
          <p:nvPr>
            <p:ph type="dt" sz="half" idx="10"/>
          </p:nvPr>
        </p:nvSpPr>
        <p:spPr>
          <a:xfrm>
            <a:off x="696913" y="332601"/>
            <a:ext cx="1579600" cy="276999"/>
          </a:xfrm>
        </p:spPr>
        <p:txBody>
          <a:bodyPr/>
          <a:lstStyle/>
          <a:p>
            <a:r>
              <a:rPr lang="en-US" altLang="ko-KR" dirty="0"/>
              <a:t>September 2015</a:t>
            </a:r>
          </a:p>
        </p:txBody>
      </p:sp>
    </p:spTree>
    <p:extLst>
      <p:ext uri="{BB962C8B-B14F-4D97-AF65-F5344CB8AC3E}">
        <p14:creationId xmlns:p14="http://schemas.microsoft.com/office/powerpoint/2010/main" val="10329758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err="1" smtClean="0"/>
              <a:t>xxxx</a:t>
            </a:r>
            <a:r>
              <a:rPr lang="en-US" altLang="ko-KR" dirty="0" smtClean="0"/>
              <a:t> </a:t>
            </a:r>
            <a:r>
              <a:rPr lang="en-GB" altLang="ko-KR" dirty="0" smtClean="0"/>
              <a:t>as shown in 11-15/xxxxr0? </a:t>
            </a:r>
          </a:p>
          <a:p>
            <a:pPr marL="457200" lvl="1" indent="0">
              <a:buNone/>
            </a:pPr>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2015</a:t>
            </a:r>
          </a:p>
        </p:txBody>
      </p:sp>
    </p:spTree>
    <p:extLst>
      <p:ext uri="{BB962C8B-B14F-4D97-AF65-F5344CB8AC3E}">
        <p14:creationId xmlns:p14="http://schemas.microsoft.com/office/powerpoint/2010/main" val="15968234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8006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meeting minutes</a:t>
            </a:r>
          </a:p>
          <a:p>
            <a:pPr marL="1009650" lvl="1" indent="-609600"/>
            <a:r>
              <a:rPr lang="en-US" dirty="0" smtClean="0"/>
              <a:t>July meeting minutes (</a:t>
            </a:r>
            <a:r>
              <a:rPr lang="en-US" dirty="0" smtClean="0"/>
              <a:t>11-15/0900r1)</a:t>
            </a:r>
            <a:endParaRPr lang="en-US" dirty="0" smtClean="0"/>
          </a:p>
          <a:p>
            <a:pPr marL="609600" indent="-609600"/>
            <a:r>
              <a:rPr lang="en-US" altLang="ko-KR" dirty="0" smtClean="0"/>
              <a:t>Address </a:t>
            </a:r>
            <a:r>
              <a:rPr lang="en-US" altLang="ko-KR" dirty="0"/>
              <a:t>Letter Ballot </a:t>
            </a:r>
            <a:r>
              <a:rPr lang="en-US" altLang="ko-KR" dirty="0" smtClean="0"/>
              <a:t>comments for Draft 5.0 </a:t>
            </a:r>
          </a:p>
          <a:p>
            <a:pPr marL="1009650" lvl="1" indent="-609600"/>
            <a:r>
              <a:rPr lang="en-US" altLang="ko-KR" dirty="0" smtClean="0"/>
              <a:t>Comment Spreadsheet (11-15/0525r1)</a:t>
            </a:r>
            <a:endParaRPr lang="en-US" altLang="ko-KR" dirty="0"/>
          </a:p>
          <a:p>
            <a:pPr marL="609600" indent="-609600"/>
            <a:r>
              <a:rPr lang="en-US" altLang="ko-KR" dirty="0"/>
              <a:t>Motion for draft </a:t>
            </a:r>
            <a:r>
              <a:rPr lang="en-US" altLang="ko-KR" dirty="0" smtClean="0"/>
              <a:t>text</a:t>
            </a:r>
            <a:endParaRPr lang="en-US" altLang="ko-KR" dirty="0"/>
          </a:p>
          <a:p>
            <a:pPr marL="609600" indent="-609600"/>
            <a:r>
              <a:rPr lang="en-US" altLang="ko-KR" dirty="0"/>
              <a:t>Conference call plan</a:t>
            </a:r>
          </a:p>
          <a:p>
            <a:pPr marL="609600" indent="-609600"/>
            <a:r>
              <a:rPr lang="en-US" altLang="ko-KR" dirty="0"/>
              <a:t>Timeline </a:t>
            </a:r>
            <a:r>
              <a:rPr lang="en-US" altLang="ko-KR" dirty="0" smtClean="0"/>
              <a:t>review</a:t>
            </a:r>
            <a:endParaRPr lang="en-US" altLang="ko-KR" dirty="0"/>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7" name="Date Placeholder 3"/>
          <p:cNvSpPr>
            <a:spLocks noGrp="1"/>
          </p:cNvSpPr>
          <p:nvPr>
            <p:ph type="dt" sz="quarter" idx="10"/>
          </p:nvPr>
        </p:nvSpPr>
        <p:spPr>
          <a:xfrm>
            <a:off x="696913" y="332601"/>
            <a:ext cx="1579600" cy="276999"/>
          </a:xfrm>
          <a:noFill/>
        </p:spPr>
        <p:txBody>
          <a:bodyPr/>
          <a:lstStyle/>
          <a:p>
            <a:r>
              <a:rPr lang="en-US" altLang="ko-KR" dirty="0"/>
              <a:t>September 2015</a:t>
            </a:r>
          </a:p>
        </p:txBody>
      </p:sp>
    </p:spTree>
    <p:extLst>
      <p:ext uri="{BB962C8B-B14F-4D97-AF65-F5344CB8AC3E}">
        <p14:creationId xmlns:p14="http://schemas.microsoft.com/office/powerpoint/2010/main" val="42830935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Submissions (Monday PM2)</a:t>
            </a:r>
            <a:endParaRPr lang="ko-KR" altLang="en-US" dirty="0"/>
          </a:p>
        </p:txBody>
      </p:sp>
      <p:sp>
        <p:nvSpPr>
          <p:cNvPr id="4" name="날짜 개체 틀 3"/>
          <p:cNvSpPr>
            <a:spLocks noGrp="1"/>
          </p:cNvSpPr>
          <p:nvPr>
            <p:ph type="dt" sz="half" idx="10"/>
          </p:nvPr>
        </p:nvSpPr>
        <p:spPr>
          <a:xfrm>
            <a:off x="696913" y="332601"/>
            <a:ext cx="1579600" cy="276999"/>
          </a:xfrm>
        </p:spPr>
        <p:txBody>
          <a:bodyPr/>
          <a:lstStyle/>
          <a:p>
            <a:r>
              <a:rPr lang="en-US" altLang="ko-KR" dirty="0"/>
              <a:t>September 2015</a:t>
            </a:r>
          </a:p>
        </p:txBody>
      </p:sp>
      <p:sp>
        <p:nvSpPr>
          <p:cNvPr id="5" name="바닥글 개체 틀 4"/>
          <p:cNvSpPr>
            <a:spLocks noGrp="1"/>
          </p:cNvSpPr>
          <p:nvPr>
            <p:ph type="ftr" sz="quarter" idx="11"/>
          </p:nvPr>
        </p:nvSpPr>
        <p:spPr>
          <a:xfrm>
            <a:off x="6662961" y="6475413"/>
            <a:ext cx="1880964"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
        <p:nvSpPr>
          <p:cNvPr id="10" name="Content Placeholder 2"/>
          <p:cNvSpPr>
            <a:spLocks noGrp="1"/>
          </p:cNvSpPr>
          <p:nvPr>
            <p:ph idx="1"/>
          </p:nvPr>
        </p:nvSpPr>
        <p:spPr>
          <a:xfrm>
            <a:off x="685800" y="16764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Letter Ballots Status</a:t>
            </a:r>
          </a:p>
          <a:p>
            <a:pPr lvl="1"/>
            <a:endParaRPr lang="en-US" altLang="ko-KR" dirty="0" smtClean="0"/>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smtClean="0"/>
          </a:p>
          <a:p>
            <a:pPr lvl="1"/>
            <a:endParaRPr lang="en-US" altLang="ko-KR" dirty="0"/>
          </a:p>
          <a:p>
            <a:pPr lvl="1"/>
            <a:endParaRPr lang="en-US" altLang="ko-KR" dirty="0" smtClean="0"/>
          </a:p>
          <a:p>
            <a:pPr lvl="1"/>
            <a:r>
              <a:rPr lang="en-US" altLang="ko-KR" dirty="0" err="1" smtClean="0"/>
              <a:t>TGah</a:t>
            </a:r>
            <a:r>
              <a:rPr lang="en-US" altLang="ko-KR" dirty="0" smtClean="0"/>
              <a:t> Draft Status </a:t>
            </a:r>
          </a:p>
          <a:p>
            <a:pPr lvl="2"/>
            <a:r>
              <a:rPr lang="en-US" altLang="ko-KR" sz="1800" dirty="0" err="1" smtClean="0"/>
              <a:t>TGah</a:t>
            </a:r>
            <a:r>
              <a:rPr lang="en-US" altLang="ko-KR" sz="1800" dirty="0" smtClean="0"/>
              <a:t> Draft 2.0, 3.0, 4.0 and 5.0 passed the WG motion</a:t>
            </a:r>
          </a:p>
          <a:p>
            <a:pPr lvl="2"/>
            <a:r>
              <a:rPr lang="en-US" altLang="ko-KR" sz="1800" dirty="0" smtClean="0"/>
              <a:t>Can access </a:t>
            </a:r>
            <a:r>
              <a:rPr lang="en-US" altLang="ko-KR" sz="1800" dirty="0" err="1" smtClean="0"/>
              <a:t>TGah</a:t>
            </a:r>
            <a:r>
              <a:rPr lang="en-US" altLang="ko-KR" sz="1800" dirty="0" smtClean="0"/>
              <a:t> </a:t>
            </a:r>
            <a:r>
              <a:rPr lang="en-US" altLang="ko-KR" sz="1800" dirty="0"/>
              <a:t>Draft 5</a:t>
            </a:r>
            <a:r>
              <a:rPr lang="en-US" altLang="ko-KR" sz="1800" dirty="0" smtClean="0"/>
              <a:t>.0 from IEEE store</a:t>
            </a:r>
            <a:endParaRPr lang="en-US" altLang="ko-KR" sz="1800" dirty="0"/>
          </a:p>
          <a:p>
            <a:endParaRPr lang="en-US" altLang="ko-KR" dirty="0" smtClean="0"/>
          </a:p>
          <a:p>
            <a:pPr lvl="1"/>
            <a:endParaRPr lang="en-US" dirty="0"/>
          </a:p>
          <a:p>
            <a:pPr lvl="1"/>
            <a:endParaRPr lang="en-US" dirty="0"/>
          </a:p>
        </p:txBody>
      </p:sp>
      <p:graphicFrame>
        <p:nvGraphicFramePr>
          <p:cNvPr id="14" name="표 13"/>
          <p:cNvGraphicFramePr>
            <a:graphicFrameLocks noGrp="1"/>
          </p:cNvGraphicFramePr>
          <p:nvPr>
            <p:extLst>
              <p:ext uri="{D42A27DB-BD31-4B8C-83A1-F6EECF244321}">
                <p14:modId xmlns:p14="http://schemas.microsoft.com/office/powerpoint/2010/main" val="2162106772"/>
              </p:ext>
            </p:extLst>
          </p:nvPr>
        </p:nvGraphicFramePr>
        <p:xfrm>
          <a:off x="457202" y="2438400"/>
          <a:ext cx="8381998" cy="2857500"/>
        </p:xfrm>
        <a:graphic>
          <a:graphicData uri="http://schemas.openxmlformats.org/drawingml/2006/table">
            <a:tbl>
              <a:tblPr/>
              <a:tblGrid>
                <a:gridCol w="533400"/>
                <a:gridCol w="533398"/>
                <a:gridCol w="533400"/>
                <a:gridCol w="762000"/>
                <a:gridCol w="762000"/>
                <a:gridCol w="475840"/>
                <a:gridCol w="588220"/>
                <a:gridCol w="588220"/>
                <a:gridCol w="588220"/>
                <a:gridCol w="588220"/>
                <a:gridCol w="588220"/>
                <a:gridCol w="697860"/>
                <a:gridCol w="685800"/>
                <a:gridCol w="45720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Invalid</a:t>
                      </a:r>
                      <a:endParaRPr lang="en-US" dirty="0">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July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2.0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82.59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3</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25 October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3.0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rgbClr val="000000"/>
                          </a:solidFill>
                          <a:effectLst/>
                          <a:latin typeface="Arial"/>
                        </a:rPr>
                        <a:t>Recirculation</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234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280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84.85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6.07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89.66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207</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chemeClr val="tx1"/>
                          </a:solidFill>
                          <a:effectLst/>
                          <a:latin typeface="Arial"/>
                        </a:rPr>
                        <a:t>14 February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chemeClr val="tx1"/>
                          </a:solidFill>
                          <a:effectLst/>
                          <a:latin typeface="Arial"/>
                        </a:rPr>
                        <a:t>IEEE 802.11ah Draft </a:t>
                      </a:r>
                      <a:r>
                        <a:rPr lang="en-US" sz="1000" dirty="0" smtClean="0">
                          <a:solidFill>
                            <a:schemeClr val="tx1"/>
                          </a:solidFill>
                          <a:effectLst/>
                          <a:latin typeface="Arial"/>
                        </a:rPr>
                        <a:t>4.0</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chemeClr val="tx1"/>
                          </a:solidFill>
                          <a:effectLst/>
                          <a:latin typeface="Arial"/>
                        </a:rPr>
                        <a:t>Recirculation</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245</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19</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284</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86.06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6.34</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92.8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211</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chemeClr val="tx1"/>
                          </a:solidFill>
                          <a:effectLst/>
                          <a:latin typeface="Arial"/>
                        </a:rPr>
                        <a:t>14 April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chemeClr val="tx1"/>
                          </a:solidFill>
                          <a:effectLst/>
                          <a:latin typeface="Arial"/>
                        </a:rPr>
                        <a:t>IEEE 802.11ah Draft </a:t>
                      </a:r>
                      <a:r>
                        <a:rPr lang="en-US" sz="1000" dirty="0" smtClean="0">
                          <a:solidFill>
                            <a:schemeClr val="tx1"/>
                          </a:solidFill>
                          <a:effectLst/>
                          <a:latin typeface="Arial"/>
                        </a:rPr>
                        <a:t>5.0</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chemeClr val="tx1"/>
                          </a:solidFill>
                          <a:effectLst/>
                          <a:latin typeface="Arial"/>
                        </a:rPr>
                        <a:t>Recirculation</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248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19</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285</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86.36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5.61</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92.88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211.1</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endParaRPr lang="en-US" sz="1000" dirty="0" smtClean="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spcBef>
                          <a:spcPts val="0"/>
                        </a:spcBef>
                        <a:spcAft>
                          <a:spcPts val="0"/>
                        </a:spcAft>
                      </a:pPr>
                      <a:r>
                        <a:rPr lang="en-US" sz="1000" dirty="0" smtClean="0">
                          <a:solidFill>
                            <a:schemeClr val="tx1"/>
                          </a:solidFill>
                          <a:effectLst/>
                          <a:latin typeface="Arial"/>
                        </a:rPr>
                        <a:t>LB211 Post Ballot vote changes</a:t>
                      </a:r>
                      <a:endParaRPr 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spcBef>
                          <a:spcPts val="0"/>
                        </a:spcBef>
                        <a:spcAft>
                          <a:spcPts val="0"/>
                        </a:spcAft>
                      </a:pPr>
                      <a:endParaRPr 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254</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13</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16</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285</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86.36</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5.61</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95.13</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r>
            </a:tbl>
          </a:graphicData>
        </a:graphic>
      </p:graphicFrame>
    </p:spTree>
    <p:extLst>
      <p:ext uri="{BB962C8B-B14F-4D97-AF65-F5344CB8AC3E}">
        <p14:creationId xmlns:p14="http://schemas.microsoft.com/office/powerpoint/2010/main" val="1517368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2015</a:t>
            </a:r>
          </a:p>
        </p:txBody>
      </p:sp>
      <p:sp>
        <p:nvSpPr>
          <p:cNvPr id="9" name="Content Placeholder 2"/>
          <p:cNvSpPr>
            <a:spLocks noGrp="1"/>
          </p:cNvSpPr>
          <p:nvPr>
            <p:ph idx="1"/>
          </p:nvPr>
        </p:nvSpPr>
        <p:spPr>
          <a:xfrm>
            <a:off x="685800" y="1981200"/>
            <a:ext cx="7772400" cy="4114800"/>
          </a:xfrm>
        </p:spPr>
        <p:txBody>
          <a:bodyPr/>
          <a:lstStyle/>
          <a:p>
            <a:r>
              <a:rPr lang="en-US" altLang="ko-KR" dirty="0" err="1"/>
              <a:t>TGah</a:t>
            </a:r>
            <a:r>
              <a:rPr lang="en-US" altLang="ko-KR" dirty="0"/>
              <a:t> Status Reports</a:t>
            </a:r>
          </a:p>
          <a:p>
            <a:pPr lvl="1"/>
            <a:r>
              <a:rPr lang="en-US" dirty="0" smtClean="0"/>
              <a:t>Except </a:t>
            </a:r>
            <a:r>
              <a:rPr lang="en-US" dirty="0"/>
              <a:t>for 4 comments (CID 7001, 7002, </a:t>
            </a:r>
            <a:r>
              <a:rPr lang="en-US" dirty="0" smtClean="0"/>
              <a:t>7003 and 7012) related </a:t>
            </a:r>
            <a:r>
              <a:rPr lang="en-US" dirty="0"/>
              <a:t>with an intellectual </a:t>
            </a:r>
            <a:r>
              <a:rPr lang="en-US" dirty="0" smtClean="0"/>
              <a:t>property, </a:t>
            </a:r>
            <a:r>
              <a:rPr lang="en-US" dirty="0"/>
              <a:t>all other comments received from LB211 have been </a:t>
            </a:r>
            <a:r>
              <a:rPr lang="en-US" dirty="0" smtClean="0"/>
              <a:t>resolved</a:t>
            </a:r>
          </a:p>
          <a:p>
            <a:pPr lvl="1"/>
            <a:r>
              <a:rPr lang="en-US" altLang="ko-KR" dirty="0"/>
              <a:t>P802.11ah Report to EC on Conditional Approval to go to Sponsor </a:t>
            </a:r>
            <a:r>
              <a:rPr lang="en-US" altLang="ko-KR" dirty="0" smtClean="0"/>
              <a:t>Ballot has been updated (</a:t>
            </a:r>
            <a:r>
              <a:rPr lang="en-US" altLang="ko-KR" dirty="0" smtClean="0">
                <a:hlinkClick r:id="rId2"/>
              </a:rPr>
              <a:t>11-15/0526r1</a:t>
            </a:r>
            <a:r>
              <a:rPr lang="en-US" altLang="ko-KR" dirty="0" smtClean="0"/>
              <a:t>)</a:t>
            </a:r>
            <a:endParaRPr lang="en-US" dirty="0" smtClean="0"/>
          </a:p>
          <a:p>
            <a:pPr lvl="2"/>
            <a:endParaRPr lang="en-US" dirty="0"/>
          </a:p>
          <a:p>
            <a:pPr lvl="1"/>
            <a:endParaRPr lang="en-US" dirty="0"/>
          </a:p>
        </p:txBody>
      </p:sp>
    </p:spTree>
    <p:extLst>
      <p:ext uri="{BB962C8B-B14F-4D97-AF65-F5344CB8AC3E}">
        <p14:creationId xmlns:p14="http://schemas.microsoft.com/office/powerpoint/2010/main" val="6129918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Submissions (Monday PM2)</a:t>
            </a:r>
            <a:endParaRPr lang="ko-KR" altLang="en-US" dirty="0"/>
          </a:p>
        </p:txBody>
      </p:sp>
      <p:sp>
        <p:nvSpPr>
          <p:cNvPr id="3" name="내용 개체 틀 2"/>
          <p:cNvSpPr>
            <a:spLocks noGrp="1"/>
          </p:cNvSpPr>
          <p:nvPr>
            <p:ph idx="1"/>
          </p:nvPr>
        </p:nvSpPr>
        <p:spPr/>
        <p:txBody>
          <a:bodyPr/>
          <a:lstStyle/>
          <a:p>
            <a:r>
              <a:rPr lang="en-US" altLang="ko-KR" dirty="0" smtClean="0"/>
              <a:t>Submissions to address</a:t>
            </a:r>
            <a:r>
              <a:rPr lang="en-US" altLang="ko-KR" dirty="0"/>
              <a:t> CID 7001, 7002, 7003 and 7012</a:t>
            </a:r>
            <a:r>
              <a:rPr lang="en-US" altLang="ko-KR" dirty="0" smtClean="0"/>
              <a:t>  </a:t>
            </a:r>
          </a:p>
          <a:p>
            <a:pPr lvl="1"/>
            <a:r>
              <a:rPr lang="en-US" altLang="ko-KR" dirty="0"/>
              <a:t>WG Chair comments to </a:t>
            </a:r>
            <a:r>
              <a:rPr lang="en-US" altLang="ko-KR" dirty="0" err="1" smtClean="0"/>
              <a:t>TGah</a:t>
            </a:r>
            <a:r>
              <a:rPr lang="en-US" altLang="ko-KR" dirty="0" smtClean="0"/>
              <a:t> </a:t>
            </a:r>
            <a:r>
              <a:rPr lang="en-US" altLang="ko-KR" dirty="0"/>
              <a:t>(11-15/1084r0, Adrian </a:t>
            </a:r>
            <a:r>
              <a:rPr lang="en-US" altLang="ko-KR" dirty="0" smtClean="0"/>
              <a:t>Stephens)</a:t>
            </a:r>
          </a:p>
          <a:p>
            <a:pPr lvl="1"/>
            <a:r>
              <a:rPr lang="en-US" altLang="ko-KR" dirty="0"/>
              <a:t>Proposed Resolution for comments on missing </a:t>
            </a:r>
            <a:r>
              <a:rPr lang="en-US" altLang="ko-KR" dirty="0" err="1" smtClean="0"/>
              <a:t>LoA</a:t>
            </a:r>
            <a:r>
              <a:rPr lang="en-US" altLang="ko-KR" dirty="0" smtClean="0"/>
              <a:t> (11-15/1029r0</a:t>
            </a:r>
            <a:r>
              <a:rPr lang="en-US" altLang="ko-KR" dirty="0"/>
              <a:t>, Rolf de </a:t>
            </a:r>
            <a:r>
              <a:rPr lang="en-US" altLang="ko-KR" dirty="0" err="1" smtClean="0"/>
              <a:t>Vegt</a:t>
            </a:r>
            <a:r>
              <a:rPr lang="en-US" altLang="ko-KR" dirty="0" smtClean="0"/>
              <a:t>)</a:t>
            </a:r>
          </a:p>
          <a:p>
            <a:pPr lvl="1"/>
            <a:r>
              <a:rPr lang="en-US" altLang="ko-KR" dirty="0" smtClean="0"/>
              <a:t>Excerpt </a:t>
            </a:r>
            <a:r>
              <a:rPr lang="en-US" altLang="ko-KR" dirty="0"/>
              <a:t>from IEEE Patent </a:t>
            </a:r>
            <a:r>
              <a:rPr lang="en-US" altLang="ko-KR" dirty="0" smtClean="0"/>
              <a:t>Policy (11-15/1076r0, Sean Coffey)</a:t>
            </a:r>
          </a:p>
          <a:p>
            <a:pPr lvl="1"/>
            <a:r>
              <a:rPr lang="en-US" altLang="ko-KR" dirty="0"/>
              <a:t>Response to document </a:t>
            </a:r>
            <a:r>
              <a:rPr lang="en-US" altLang="ko-KR" dirty="0" smtClean="0"/>
              <a:t>1076 (11-15/1127r0</a:t>
            </a:r>
            <a:r>
              <a:rPr lang="en-US" altLang="ko-KR" dirty="0"/>
              <a:t>, Rolf de </a:t>
            </a:r>
            <a:r>
              <a:rPr lang="en-US" altLang="ko-KR" dirty="0" err="1"/>
              <a:t>Vegt</a:t>
            </a:r>
            <a:r>
              <a:rPr lang="en-US" altLang="ko-KR" dirty="0"/>
              <a:t>)</a:t>
            </a:r>
            <a:endParaRPr lang="ko-KR" altLang="en-US" dirty="0"/>
          </a:p>
        </p:txBody>
      </p:sp>
      <p:sp>
        <p:nvSpPr>
          <p:cNvPr id="4" name="날짜 개체 틀 3"/>
          <p:cNvSpPr>
            <a:spLocks noGrp="1"/>
          </p:cNvSpPr>
          <p:nvPr>
            <p:ph type="dt" sz="half" idx="10"/>
          </p:nvPr>
        </p:nvSpPr>
        <p:spPr>
          <a:xfrm>
            <a:off x="696913" y="332601"/>
            <a:ext cx="1579600" cy="276999"/>
          </a:xfrm>
        </p:spPr>
        <p:txBody>
          <a:bodyPr/>
          <a:lstStyle/>
          <a:p>
            <a:r>
              <a:rPr lang="en-US" altLang="ko-KR" dirty="0"/>
              <a:t>September 2015</a:t>
            </a:r>
          </a:p>
        </p:txBody>
      </p:sp>
      <p:sp>
        <p:nvSpPr>
          <p:cNvPr id="5" name="바닥글 개체 틀 4"/>
          <p:cNvSpPr>
            <a:spLocks noGrp="1"/>
          </p:cNvSpPr>
          <p:nvPr>
            <p:ph type="ftr" sz="quarter" idx="11"/>
          </p:nvPr>
        </p:nvSpPr>
        <p:spPr/>
        <p:txBody>
          <a:bodyPr/>
          <a:lstStyle/>
          <a:p>
            <a:pPr>
              <a:defRPr/>
            </a:pPr>
            <a:r>
              <a:rPr lang="en-US" smtClean="0"/>
              <a:t>David Halasz (Qualcomm)</a:t>
            </a:r>
            <a:endParaRPr lang="en-US"/>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4168793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(Thursday AM2)</a:t>
            </a:r>
            <a:endParaRPr lang="en-US" dirty="0"/>
          </a:p>
        </p:txBody>
      </p:sp>
      <p:sp>
        <p:nvSpPr>
          <p:cNvPr id="3" name="Content Placeholder 2"/>
          <p:cNvSpPr>
            <a:spLocks noGrp="1"/>
          </p:cNvSpPr>
          <p:nvPr>
            <p:ph idx="1"/>
          </p:nvPr>
        </p:nvSpPr>
        <p:spPr/>
        <p:txBody>
          <a:bodyPr/>
          <a:lstStyle/>
          <a:p>
            <a:r>
              <a:rPr lang="en-US" altLang="ko-KR" dirty="0"/>
              <a:t>Submissions made during </a:t>
            </a:r>
            <a:r>
              <a:rPr lang="en-US" altLang="ko-KR" dirty="0" smtClean="0"/>
              <a:t>September F2F meeting </a:t>
            </a:r>
            <a:r>
              <a:rPr lang="en-US" altLang="ko-KR" dirty="0"/>
              <a:t>and ready for motion on </a:t>
            </a:r>
            <a:r>
              <a:rPr lang="en-US" altLang="ko-KR" dirty="0" smtClean="0"/>
              <a:t>Thursday AM2</a:t>
            </a:r>
          </a:p>
          <a:p>
            <a:pPr lvl="1"/>
            <a:r>
              <a:rPr lang="en-US" altLang="ko-KR" dirty="0"/>
              <a:t>TBD</a:t>
            </a:r>
            <a:endParaRPr lang="en-US" altLang="ko-KR" dirty="0">
              <a:solidFill>
                <a:schemeClr val="bg2"/>
              </a:solidFill>
            </a:endParaRPr>
          </a:p>
          <a:p>
            <a:pPr lvl="1"/>
            <a:endParaRPr lang="en-US" altLang="ko-KR" dirty="0" smtClean="0"/>
          </a:p>
          <a:p>
            <a:pPr lvl="1"/>
            <a:endParaRPr lang="en-US" altLang="ko-KR"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2015</a:t>
            </a:r>
          </a:p>
        </p:txBody>
      </p:sp>
    </p:spTree>
    <p:extLst>
      <p:ext uri="{BB962C8B-B14F-4D97-AF65-F5344CB8AC3E}">
        <p14:creationId xmlns:p14="http://schemas.microsoft.com/office/powerpoint/2010/main" val="23937854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 </a:t>
            </a:r>
            <a:br>
              <a:rPr lang="en-US" dirty="0" smtClean="0"/>
            </a:br>
            <a:r>
              <a:rPr lang="en-US" altLang="ko-KR" dirty="0" smtClean="0"/>
              <a:t>(</a:t>
            </a:r>
            <a:r>
              <a:rPr lang="en-US" altLang="ko-KR" dirty="0"/>
              <a:t>Thursday AM2)</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a:p>
            <a:pPr marL="1009650" lvl="1" indent="-609600"/>
            <a:r>
              <a:rPr lang="en-US" dirty="0" smtClean="0"/>
              <a:t>TBD</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2015</a:t>
            </a:r>
          </a:p>
        </p:txBody>
      </p:sp>
    </p:spTree>
    <p:extLst>
      <p:ext uri="{BB962C8B-B14F-4D97-AF65-F5344CB8AC3E}">
        <p14:creationId xmlns:p14="http://schemas.microsoft.com/office/powerpoint/2010/main" val="27267691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altLang="ko-KR" dirty="0"/>
              <a:t>November 3</a:t>
            </a:r>
            <a:r>
              <a:rPr lang="en-US" altLang="ko-KR" dirty="0" smtClean="0"/>
              <a:t>, </a:t>
            </a:r>
            <a:r>
              <a:rPr lang="en-US" altLang="ko-KR" dirty="0"/>
              <a:t>8PM ET for 2 </a:t>
            </a:r>
            <a:r>
              <a:rPr lang="en-US" altLang="ko-KR" dirty="0" smtClean="0"/>
              <a:t>hour</a:t>
            </a:r>
          </a:p>
          <a:p>
            <a:pPr marL="609600" indent="-609600"/>
            <a:r>
              <a:rPr lang="en-US" altLang="ko-KR" dirty="0" smtClean="0"/>
              <a:t>November 10, </a:t>
            </a:r>
            <a:r>
              <a:rPr lang="en-US" altLang="ko-KR" dirty="0"/>
              <a:t>8PM ET for 2 </a:t>
            </a:r>
            <a:r>
              <a:rPr lang="en-US" altLang="ko-KR" dirty="0" smtClean="0"/>
              <a:t>hour</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2015</a:t>
            </a:r>
          </a:p>
        </p:txBody>
      </p:sp>
    </p:spTree>
    <p:extLst>
      <p:ext uri="{BB962C8B-B14F-4D97-AF65-F5344CB8AC3E}">
        <p14:creationId xmlns:p14="http://schemas.microsoft.com/office/powerpoint/2010/main" val="15540274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2015</a:t>
            </a:r>
          </a:p>
        </p:txBody>
      </p:sp>
    </p:spTree>
    <p:extLst>
      <p:ext uri="{BB962C8B-B14F-4D97-AF65-F5344CB8AC3E}">
        <p14:creationId xmlns:p14="http://schemas.microsoft.com/office/powerpoint/2010/main" val="2084842022"/>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11685</TotalTime>
  <Words>938</Words>
  <Application>Microsoft Office PowerPoint</Application>
  <PresentationFormat>화면 슬라이드 쇼(4:3)</PresentationFormat>
  <Paragraphs>278</Paragraphs>
  <Slides>18</Slides>
  <Notes>5</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18</vt:i4>
      </vt:variant>
    </vt:vector>
  </HeadingPairs>
  <TitlesOfParts>
    <vt:vector size="20" baseType="lpstr">
      <vt:lpstr>802-11-PathProtection</vt:lpstr>
      <vt:lpstr>Document</vt:lpstr>
      <vt:lpstr>IEEE 802.11ah Sub 1 GHz license-exempt operation Agenda for September 2015</vt:lpstr>
      <vt:lpstr>IEEE 802.11ah Agenda</vt:lpstr>
      <vt:lpstr>Submissions (Monday PM2)</vt:lpstr>
      <vt:lpstr>Submissions (Monday PM2)</vt:lpstr>
      <vt:lpstr>Submissions (Monday PM2)</vt:lpstr>
      <vt:lpstr>Submissions (Thursday AM2)</vt:lpstr>
      <vt:lpstr>Task group document motions  (Thursday AM2)</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lpstr>Motion 2</vt:lpstr>
      <vt:lpstr>Motion 3</vt:lpstr>
      <vt:lpstr>Pre-motion 1</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Yongho</cp:lastModifiedBy>
  <cp:revision>1107</cp:revision>
  <cp:lastPrinted>1998-02-10T13:28:06Z</cp:lastPrinted>
  <dcterms:created xsi:type="dcterms:W3CDTF">2009-11-09T00:32:22Z</dcterms:created>
  <dcterms:modified xsi:type="dcterms:W3CDTF">2015-09-14T03:07:55Z</dcterms:modified>
</cp:coreProperties>
</file>