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33" r:id="rId3"/>
    <p:sldId id="257" r:id="rId4"/>
    <p:sldId id="270" r:id="rId5"/>
    <p:sldId id="272" r:id="rId6"/>
    <p:sldId id="318" r:id="rId7"/>
    <p:sldId id="277" r:id="rId8"/>
    <p:sldId id="412" r:id="rId9"/>
    <p:sldId id="414" r:id="rId10"/>
    <p:sldId id="413" r:id="rId11"/>
    <p:sldId id="408" r:id="rId12"/>
    <p:sldId id="409" r:id="rId13"/>
    <p:sldId id="410" r:id="rId14"/>
    <p:sldId id="411" r:id="rId15"/>
    <p:sldId id="382" r:id="rId16"/>
    <p:sldId id="40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1" autoAdjust="0"/>
    <p:restoredTop sz="94660"/>
  </p:normalViewPr>
  <p:slideViewPr>
    <p:cSldViewPr>
      <p:cViewPr varScale="1">
        <p:scale>
          <a:sx n="78" d="100"/>
          <a:sy n="78" d="100"/>
        </p:scale>
        <p:origin x="104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802.11-15/0981r0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421/FCC-15-47A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i="1" smtClean="0">
                <a:latin typeface="Times New Roman" charset="0"/>
              </a:rPr>
              <a:t>DRAFT</a:t>
            </a:r>
            <a:r>
              <a:rPr lang="en-US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2015-08-06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9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bg2">
                    <a:lumMod val="75000"/>
                  </a:schemeClr>
                </a:solidFill>
              </a:rPr>
              <a:t>Globalstar TLPS Update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Terrestrial Low Power Service in 2483.5-2496 MHz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2+ years in the works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FCC set up informal testing (the Demo) at FCC headquarters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Globalstar reported there was no interference into Wi-Fi or Bluetooth</a:t>
            </a:r>
          </a:p>
          <a:p>
            <a:pPr lvl="1">
              <a:defRPr/>
            </a:pPr>
            <a:r>
              <a:rPr lang="en-US" altLang="en-US" sz="1600" dirty="0" smtClean="0">
                <a:solidFill>
                  <a:schemeClr val="bg2">
                    <a:lumMod val="75000"/>
                  </a:schemeClr>
                </a:solidFill>
              </a:rPr>
              <a:t>All Globalstar equipment is enterprise grade</a:t>
            </a:r>
          </a:p>
          <a:p>
            <a:pPr lvl="1">
              <a:defRPr/>
            </a:pPr>
            <a:r>
              <a:rPr lang="en-US" altLang="en-US" sz="1600" dirty="0" smtClean="0">
                <a:solidFill>
                  <a:schemeClr val="bg2">
                    <a:lumMod val="75000"/>
                  </a:schemeClr>
                </a:solidFill>
              </a:rPr>
              <a:t>Testing had to include consumer grade equipment as well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CableLabs test report shows 65% degradation on channel 11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Bluetooth SIG reported severe interference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Globalstar disputes all test results that do not agree with theirs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chemeClr val="bg2">
                    <a:lumMod val="75000"/>
                  </a:schemeClr>
                </a:solidFill>
              </a:rPr>
              <a:t>FCC still undecided; is very concerned about interference into Wi-Fi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3AF72D3-8E63-4D79-A049-9FC3E99E2B6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28678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Actions Required</a:t>
            </a:r>
          </a:p>
        </p:txBody>
      </p:sp>
      <p:sp>
        <p:nvSpPr>
          <p:cNvPr id="33795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ETSI ERM TG11#44 Preparation</a:t>
            </a:r>
          </a:p>
          <a:p>
            <a:r>
              <a:rPr lang="en-US" altLang="en-US" smtClean="0"/>
              <a:t>ETSI TC BRAN#84 Preparation</a:t>
            </a:r>
          </a:p>
          <a:p>
            <a:r>
              <a:rPr lang="en-US" altLang="en-US" smtClean="0"/>
              <a:t>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3E16CC3-9C0E-4C5A-BBB6-AD8B6B77F57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0363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ERM TG11#44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September 28-October 1, 2015</a:t>
            </a:r>
          </a:p>
          <a:p>
            <a:r>
              <a:rPr lang="en-US" altLang="en-US" smtClean="0"/>
              <a:t>Finalizing RED compliance</a:t>
            </a:r>
          </a:p>
          <a:p>
            <a:r>
              <a:rPr lang="en-US" altLang="en-US" smtClean="0"/>
              <a:t>WIA revised effort to add non-LBT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DCEB647-2289-4AD7-B06A-C437650F9BC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091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TC BRAN#84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October 13-16, 2015</a:t>
            </a:r>
          </a:p>
          <a:p>
            <a:r>
              <a:rPr lang="en-US" altLang="en-US" smtClean="0"/>
              <a:t>Finalizing RED compliance</a:t>
            </a:r>
          </a:p>
          <a:p>
            <a:pPr lvl="1"/>
            <a:r>
              <a:rPr lang="en-US" altLang="en-US" smtClean="0"/>
              <a:t>Waiting for regulatory feedback in August</a:t>
            </a:r>
          </a:p>
          <a:p>
            <a:r>
              <a:rPr lang="en-US" altLang="en-US" smtClean="0"/>
              <a:t>Settle on coexistence methodology</a:t>
            </a:r>
          </a:p>
          <a:p>
            <a:pPr lvl="1"/>
            <a:r>
              <a:rPr lang="en-US" altLang="en-US" smtClean="0"/>
              <a:t>Waiting for results of follow-up informal call(s)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524AB22-3AB5-4E98-A755-F1F35DC1BF1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353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August 6, </a:t>
            </a:r>
            <a:r>
              <a:rPr lang="en-US" dirty="0" smtClean="0">
                <a:latin typeface="Times New Roman" charset="0"/>
              </a:rPr>
              <a:t>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sz="1800" dirty="0">
                <a:latin typeface="Times New Roman" charset="0"/>
              </a:rPr>
              <a:t>Assign a recording secretary</a:t>
            </a:r>
            <a:endParaRPr lang="en-US" sz="1600" dirty="0">
              <a:latin typeface="Times New Roman" charset="0"/>
            </a:endParaRPr>
          </a:p>
          <a:p>
            <a:pPr eaLnBrk="1" hangingPunct="1"/>
            <a:r>
              <a:rPr lang="en-US" altLang="en-US" sz="1800" dirty="0"/>
              <a:t>Review and approve the agenda</a:t>
            </a:r>
          </a:p>
          <a:p>
            <a:pPr eaLnBrk="1" hangingPunct="1"/>
            <a:r>
              <a:rPr lang="en-US" altLang="en-US" sz="1800" dirty="0"/>
              <a:t>Administrative items and approve the minutes from Vancouver</a:t>
            </a:r>
          </a:p>
          <a:p>
            <a:pPr eaLnBrk="1" hangingPunct="1"/>
            <a:r>
              <a:rPr lang="en-US" altLang="en-US" sz="1800" dirty="0" smtClean="0"/>
              <a:t>Introduction</a:t>
            </a:r>
          </a:p>
          <a:p>
            <a:pPr eaLnBrk="1" hangingPunct="1"/>
            <a:r>
              <a:rPr lang="en-US" altLang="en-US" sz="1800" dirty="0" smtClean="0"/>
              <a:t>Today’s FCC Open Meeting</a:t>
            </a:r>
          </a:p>
          <a:p>
            <a:pPr lvl="1" eaLnBrk="1" hangingPunct="1"/>
            <a:r>
              <a:rPr lang="en-US" altLang="en-US" sz="1600" dirty="0" smtClean="0"/>
              <a:t>Item 5 – the 600 MHz band</a:t>
            </a:r>
            <a:endParaRPr lang="en-US" altLang="en-US" sz="1600" dirty="0"/>
          </a:p>
          <a:p>
            <a:pPr eaLnBrk="1" hangingPunct="1"/>
            <a:r>
              <a:rPr lang="en-US" altLang="en-US" sz="1800" dirty="0"/>
              <a:t>The regulatory summaries</a:t>
            </a:r>
          </a:p>
          <a:p>
            <a:pPr lvl="1"/>
            <a:r>
              <a:rPr lang="en-US" altLang="en-US" sz="1600" dirty="0" smtClean="0"/>
              <a:t>FCC </a:t>
            </a:r>
            <a:r>
              <a:rPr lang="en-US" altLang="en-US" sz="1600" dirty="0"/>
              <a:t>15-47 (3.5 GHz) update</a:t>
            </a:r>
          </a:p>
          <a:p>
            <a:pPr lvl="1"/>
            <a:r>
              <a:rPr lang="en-US" altLang="en-US" sz="1600" dirty="0"/>
              <a:t>Globalstar in 2.4 GHz </a:t>
            </a:r>
            <a:r>
              <a:rPr lang="en-US" altLang="en-US" sz="1600" dirty="0" smtClean="0"/>
              <a:t>band </a:t>
            </a:r>
            <a:r>
              <a:rPr lang="en-US" altLang="en-US" sz="1600" dirty="0"/>
              <a:t>update</a:t>
            </a:r>
          </a:p>
          <a:p>
            <a:pPr eaLnBrk="1" hangingPunct="1"/>
            <a:r>
              <a:rPr lang="en-US" altLang="en-US" sz="1800" dirty="0" smtClean="0"/>
              <a:t>Actions </a:t>
            </a:r>
            <a:r>
              <a:rPr lang="en-US" altLang="en-US" sz="1800" dirty="0"/>
              <a:t>required</a:t>
            </a:r>
          </a:p>
          <a:p>
            <a:pPr lvl="1" eaLnBrk="1" hangingPunct="1"/>
            <a:r>
              <a:rPr lang="en-US" altLang="en-US" sz="1600" dirty="0"/>
              <a:t>Preparation for September ETSI ERM TG11 meeting</a:t>
            </a:r>
          </a:p>
          <a:p>
            <a:pPr lvl="1" eaLnBrk="1" hangingPunct="1"/>
            <a:r>
              <a:rPr lang="en-US" altLang="en-US" sz="1600" dirty="0"/>
              <a:t>Preparation for October ETSI TC BRAN meeting</a:t>
            </a:r>
          </a:p>
          <a:p>
            <a:pPr lvl="1" eaLnBrk="1" hangingPunct="1"/>
            <a:r>
              <a:rPr lang="en-US" altLang="en-US" sz="1600" dirty="0"/>
              <a:t>TBD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AOB and Adjourn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xx </a:t>
            </a:r>
            <a:r>
              <a:rPr lang="en-US" sz="1800" dirty="0" smtClean="0"/>
              <a:t>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Regulatory Updates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1800" dirty="0" smtClean="0"/>
              <a:t>Today’s FCC Open Meeting</a:t>
            </a:r>
          </a:p>
          <a:p>
            <a:pPr lvl="1"/>
            <a:r>
              <a:rPr lang="en-US" altLang="en-US" sz="1800" dirty="0" smtClean="0"/>
              <a:t>FCC </a:t>
            </a:r>
            <a:r>
              <a:rPr lang="en-US" altLang="en-US" sz="1800" dirty="0" smtClean="0"/>
              <a:t>15-47 (3.5 GHz) update</a:t>
            </a:r>
          </a:p>
          <a:p>
            <a:pPr lvl="1"/>
            <a:r>
              <a:rPr lang="en-US" altLang="en-US" sz="1800" dirty="0" smtClean="0"/>
              <a:t>Globalstar in 2.4 GHz </a:t>
            </a:r>
            <a:r>
              <a:rPr lang="en-US" altLang="en-US" sz="1800" dirty="0" smtClean="0"/>
              <a:t>band </a:t>
            </a:r>
            <a:r>
              <a:rPr lang="en-US" altLang="en-US" sz="1800" dirty="0" smtClean="0"/>
              <a:t>update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A841ACA-A4DC-42AC-BEC9-50776B22B64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5047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Open Meeting – August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/>
              <a:t>Emerging Wireline Networks and </a:t>
            </a:r>
            <a:r>
              <a:rPr lang="en-US" sz="2000" dirty="0" smtClean="0"/>
              <a:t>Services</a:t>
            </a:r>
          </a:p>
          <a:p>
            <a:r>
              <a:rPr lang="en-US" sz="2000" dirty="0"/>
              <a:t>Ensuring Continuity of 911 </a:t>
            </a:r>
            <a:r>
              <a:rPr lang="en-US" sz="2000" dirty="0" smtClean="0"/>
              <a:t>Communications</a:t>
            </a:r>
          </a:p>
          <a:p>
            <a:r>
              <a:rPr lang="en-US" sz="2000" dirty="0"/>
              <a:t>Mobile Spectrum </a:t>
            </a:r>
            <a:r>
              <a:rPr lang="en-US" sz="2000" dirty="0" smtClean="0"/>
              <a:t>Holdings</a:t>
            </a:r>
          </a:p>
          <a:p>
            <a:r>
              <a:rPr lang="en-US" sz="2000" dirty="0"/>
              <a:t>Incentive Auction Procedures</a:t>
            </a:r>
            <a:endParaRPr lang="en-US" sz="2000" b="1" dirty="0" smtClean="0"/>
          </a:p>
          <a:p>
            <a:r>
              <a:rPr lang="en-US" sz="2000" b="1" dirty="0" smtClean="0"/>
              <a:t>Unlicensed </a:t>
            </a:r>
            <a:r>
              <a:rPr lang="en-US" sz="2000" b="1" dirty="0"/>
              <a:t>Operations in TV Bands and 600 MHz </a:t>
            </a:r>
            <a:r>
              <a:rPr lang="en-US" sz="2000" b="1" dirty="0" smtClean="0"/>
              <a:t>Band</a:t>
            </a:r>
            <a:endParaRPr lang="en-US" sz="2000" dirty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Commission will consider a Report and Order that adopts technical and operational rules for unlicensed services, including wireless microphone operations, in the broadcast television bands and in the post-incentive auction 600 MHz band. The rules are intended to maximize unlicensed access to spectrum while ensuring that licensed services are protected from harmful interference.</a:t>
            </a:r>
          </a:p>
          <a:p>
            <a:r>
              <a:rPr lang="en-US" sz="2000" dirty="0"/>
              <a:t>Wireless </a:t>
            </a:r>
            <a:r>
              <a:rPr lang="en-US" sz="2000" dirty="0" smtClean="0"/>
              <a:t>Microphones</a:t>
            </a:r>
          </a:p>
          <a:p>
            <a:pPr lvl="1"/>
            <a:r>
              <a:rPr lang="en-US" sz="1600" b="0" dirty="0" smtClean="0"/>
              <a:t>The </a:t>
            </a:r>
            <a:r>
              <a:rPr lang="en-US" sz="1600" b="0" dirty="0"/>
              <a:t>Commission will consider a Report and Order that adopts a plan to accommodate the long-term needs of wireless microphone users by providing new opportunities for their use in the broadcast television bands and in several other frequency bands.</a:t>
            </a:r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06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15-47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Citizen </a:t>
            </a:r>
            <a:r>
              <a:rPr lang="en-US" dirty="0"/>
              <a:t>Broadband Radio Service</a:t>
            </a:r>
          </a:p>
          <a:p>
            <a:pPr lvl="1"/>
            <a:r>
              <a:rPr lang="en-US" dirty="0"/>
              <a:t>Amendment of the Commission’s Rules with Regard to Commercial Operations in the 3550-3650 MHz Band, Report and Order and Second Further Notice of Proposed Rulemaking</a:t>
            </a:r>
          </a:p>
          <a:p>
            <a:pPr lvl="1"/>
            <a:r>
              <a:rPr lang="en-US" dirty="0">
                <a:hlinkClick r:id="rId2"/>
              </a:rPr>
              <a:t>http://transition.fcc.gov/Daily_Releases/Daily_Business/2015/db0421/FCC-15-47A1.pdf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3-level sharing in 3550-3650 MHz (Incumbent/PALs/GAA)</a:t>
            </a:r>
          </a:p>
          <a:p>
            <a:pPr lvl="2"/>
            <a:r>
              <a:rPr lang="en-US" dirty="0"/>
              <a:t>PALs limited to 70 MHz in 7 10 MHz blocks</a:t>
            </a:r>
          </a:p>
          <a:p>
            <a:pPr lvl="1"/>
            <a:r>
              <a:rPr lang="en-US" dirty="0"/>
              <a:t>2-level sharing in 3650-3700 MHz (Incumbent/GAA)</a:t>
            </a:r>
          </a:p>
          <a:p>
            <a:pPr lvl="1"/>
            <a:r>
              <a:rPr lang="en-US" dirty="0"/>
              <a:t>Federal exclusions zones reduced 77% from initial estimates</a:t>
            </a:r>
          </a:p>
          <a:p>
            <a:pPr lvl="1"/>
            <a:r>
              <a:rPr lang="en-US" dirty="0"/>
              <a:t>Comment </a:t>
            </a:r>
            <a:r>
              <a:rPr lang="en-US" dirty="0" smtClean="0"/>
              <a:t>period - closed</a:t>
            </a:r>
            <a:endParaRPr lang="en-US" dirty="0"/>
          </a:p>
          <a:p>
            <a:pPr lvl="1"/>
            <a:r>
              <a:rPr lang="en-US" dirty="0"/>
              <a:t>Reply Comment </a:t>
            </a:r>
            <a:r>
              <a:rPr lang="en-US" dirty="0" smtClean="0"/>
              <a:t>period delayed pending August 6 Open Meeting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38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100192</TotalTime>
  <Words>912</Words>
  <Application>Microsoft Office PowerPoint</Application>
  <PresentationFormat>On-screen Show (4:3)</PresentationFormat>
  <Paragraphs>147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Regulatory Updates</vt:lpstr>
      <vt:lpstr>FCC Open Meeting – August 6th </vt:lpstr>
      <vt:lpstr>FCC 15-47</vt:lpstr>
      <vt:lpstr>Globalstar TLPS Update</vt:lpstr>
      <vt:lpstr>Actions Required</vt:lpstr>
      <vt:lpstr>ETSI ERM TG11#44</vt:lpstr>
      <vt:lpstr>ETSI TC BRAN#84</vt:lpstr>
      <vt:lpstr>Other Regulatory Updates</vt:lpstr>
      <vt:lpstr>Any Other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1670</cp:revision>
  <cp:lastPrinted>1998-02-10T13:28:06Z</cp:lastPrinted>
  <dcterms:created xsi:type="dcterms:W3CDTF">2009-04-21T18:18:19Z</dcterms:created>
  <dcterms:modified xsi:type="dcterms:W3CDTF">2015-08-03T20:19:28Z</dcterms:modified>
</cp:coreProperties>
</file>