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69" r:id="rId2"/>
    <p:sldId id="270" r:id="rId3"/>
    <p:sldId id="360" r:id="rId4"/>
    <p:sldId id="374" r:id="rId5"/>
    <p:sldId id="384" r:id="rId6"/>
    <p:sldId id="275" r:id="rId7"/>
    <p:sldId id="382" r:id="rId8"/>
    <p:sldId id="327" r:id="rId9"/>
    <p:sldId id="301" r:id="rId10"/>
  </p:sldIdLst>
  <p:sldSz cx="9144000" cy="6858000" type="screen4x3"/>
  <p:notesSz cx="68580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163">
          <p15:clr>
            <a:srgbClr val="A4A3A4"/>
          </p15:clr>
        </p15:guide>
        <p15:guide id="2" pos="284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99CCFF"/>
    <a:srgbClr val="66FF99"/>
    <a:srgbClr val="FF9966"/>
    <a:srgbClr val="FF9933"/>
    <a:srgbClr val="66FFFF"/>
    <a:srgbClr val="FF3300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85" autoAdjust="0"/>
    <p:restoredTop sz="97842" autoAdjust="0"/>
  </p:normalViewPr>
  <p:slideViewPr>
    <p:cSldViewPr>
      <p:cViewPr>
        <p:scale>
          <a:sx n="80" d="100"/>
          <a:sy n="80" d="100"/>
        </p:scale>
        <p:origin x="-1146" y="-27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>
        <p:scale>
          <a:sx n="100" d="100"/>
          <a:sy n="100" d="100"/>
        </p:scale>
        <p:origin x="2466" y="72"/>
      </p:cViewPr>
      <p:guideLst>
        <p:guide orient="horz" pos="2163"/>
        <p:guide pos="284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64524" y="175081"/>
            <a:ext cx="2106089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 smtClean="0"/>
              <a:t>doc.: IEEE 802.11-15/0977r0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7388" y="175081"/>
            <a:ext cx="92006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 smtClean="0"/>
              <a:t>September 2015</a:t>
            </a:r>
            <a:endParaRPr 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81675" y="8997950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 smtClean="0"/>
              <a:t>Dorothy Stanley (HP-Aruba Networks)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95625" y="89979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F771502A-6538-410D-9F92-7BE935D2C4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198" name="Line 6"/>
          <p:cNvSpPr>
            <a:spLocks noChangeShapeType="1"/>
          </p:cNvSpPr>
          <p:nvPr/>
        </p:nvSpPr>
        <p:spPr bwMode="auto">
          <a:xfrm>
            <a:off x="685800" y="38735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685800" y="8997950"/>
            <a:ext cx="70326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8213"/>
            <a:r>
              <a:rPr lang="en-US" sz="1200" b="0"/>
              <a:t>Submission</a:t>
            </a:r>
          </a:p>
        </p:txBody>
      </p:sp>
      <p:sp>
        <p:nvSpPr>
          <p:cNvPr id="8200" name="Line 8"/>
          <p:cNvSpPr>
            <a:spLocks noChangeShapeType="1"/>
          </p:cNvSpPr>
          <p:nvPr/>
        </p:nvSpPr>
        <p:spPr bwMode="auto">
          <a:xfrm>
            <a:off x="685800" y="8986838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080771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72125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 smtClean="0"/>
              <a:t>doc.: IEEE 802.11-15/0977r0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6113" y="98425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 smtClean="0"/>
              <a:t>September 2015</a:t>
            </a:r>
            <a:endParaRPr lang="en-US" dirty="0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12838" y="701675"/>
            <a:ext cx="4635500" cy="34766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6425"/>
            <a:ext cx="5029200" cy="418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112" tIns="46259" rIns="94112" bIns="4625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87963" y="9001125"/>
            <a:ext cx="925512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8213">
              <a:defRPr sz="1200" b="0"/>
            </a:lvl5pPr>
          </a:lstStyle>
          <a:p>
            <a:pPr lvl="4">
              <a:defRPr/>
            </a:pPr>
            <a:r>
              <a:rPr lang="en-US" smtClean="0"/>
              <a:t>Dorothy Stanley (HP-Aruba Networks)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81350" y="900112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715963" y="9001125"/>
            <a:ext cx="703262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19163"/>
            <a:r>
              <a:rPr lang="en-US" sz="1200" b="0"/>
              <a:t>Submission</a:t>
            </a:r>
          </a:p>
        </p:txBody>
      </p:sp>
      <p:sp>
        <p:nvSpPr>
          <p:cNvPr id="5129" name="Line 9"/>
          <p:cNvSpPr>
            <a:spLocks noChangeShapeType="1"/>
          </p:cNvSpPr>
          <p:nvPr/>
        </p:nvSpPr>
        <p:spPr bwMode="auto">
          <a:xfrm>
            <a:off x="715963" y="8999538"/>
            <a:ext cx="54260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130" name="Line 10"/>
          <p:cNvSpPr>
            <a:spLocks noChangeShapeType="1"/>
          </p:cNvSpPr>
          <p:nvPr/>
        </p:nvSpPr>
        <p:spPr bwMode="auto">
          <a:xfrm>
            <a:off x="639763" y="296863"/>
            <a:ext cx="55784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28568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802.11-15/0977r0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September 2015</a:t>
            </a:r>
          </a:p>
        </p:txBody>
      </p:sp>
      <p:sp>
        <p:nvSpPr>
          <p:cNvPr id="614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b="0" smtClean="0"/>
              <a:t>Dorothy Stanley (HP-Aruba Networks)</a:t>
            </a:r>
          </a:p>
        </p:txBody>
      </p:sp>
      <p:sp>
        <p:nvSpPr>
          <p:cNvPr id="614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D0B8B295-F92D-467A-B866-1ED57ECAAB6C}" type="slidenum">
              <a:rPr lang="en-US" sz="1200" b="0" smtClean="0"/>
              <a:pPr/>
              <a:t>1</a:t>
            </a:fld>
            <a:endParaRPr lang="en-US" sz="1200" b="0" smtClean="0"/>
          </a:p>
        </p:txBody>
      </p:sp>
      <p:sp>
        <p:nvSpPr>
          <p:cNvPr id="61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23482353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802.11-15/0977r0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September 2015</a:t>
            </a:r>
          </a:p>
        </p:txBody>
      </p:sp>
      <p:sp>
        <p:nvSpPr>
          <p:cNvPr id="717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b="0" smtClean="0"/>
              <a:t>Dorothy Stanley (HP-Aruba Networks)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E7628765-BB07-4236-84F8-D507B9C5330C}" type="slidenum">
              <a:rPr lang="en-US" sz="1200" b="0" smtClean="0"/>
              <a:pPr/>
              <a:t>2</a:t>
            </a:fld>
            <a:endParaRPr lang="en-US" sz="1200" b="0" smtClean="0"/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08734720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802.11-15/0977r0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(HP-Aruba Networks)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123657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9150" cy="3473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>
          <a:xfrm>
            <a:off x="4007743" y="95706"/>
            <a:ext cx="2205732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doc.: IEEE 802.11-15/0977r0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812723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September 2015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3571790" y="9001125"/>
            <a:ext cx="2641685" cy="184666"/>
          </a:xfrm>
        </p:spPr>
        <p:txBody>
          <a:bodyPr/>
          <a:lstStyle/>
          <a:p>
            <a:pPr lvl="4">
              <a:defRPr/>
            </a:pPr>
            <a:r>
              <a:rPr lang="en-US" smtClean="0"/>
              <a:t>Dorothy Stanley (HP-Aruba Networks)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C9511DD4-8461-104F-9922-A2A8F7A4D3B4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280911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9150" cy="3473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>
          <a:xfrm>
            <a:off x="4007743" y="95706"/>
            <a:ext cx="2205732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doc.: IEEE 802.11-15/0977r0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812723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September 2015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3571790" y="9001125"/>
            <a:ext cx="2641685" cy="184666"/>
          </a:xfrm>
        </p:spPr>
        <p:txBody>
          <a:bodyPr/>
          <a:lstStyle/>
          <a:p>
            <a:pPr lvl="4">
              <a:defRPr/>
            </a:pPr>
            <a:r>
              <a:rPr lang="en-US" smtClean="0"/>
              <a:t>Dorothy Stanley (HP-Aruba Networks)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C9511DD4-8461-104F-9922-A2A8F7A4D3B4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280911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802.11-15/0977r0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(HP-Aruba Networks)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351489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802.11-15/0977r0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Bruce Kraemer, Marvell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371192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802.11-15/0977r0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(HP-Aruba Networks)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351489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802.11-15/0977r0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(HP-Aruba Networks)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2598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HP-Aruba Networks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E5CBE4F-402A-49FC-A06A-9C974296C4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82542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HP-Aruba Networks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2E031F0-8644-40AC-ABB2-532CF6186C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84187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HP-Aruba Networks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49AE03E-796B-4873-946A-B6AA9F6A91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06243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GB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HP-Aruba Networks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035A483-3080-47E4-BD07-3D33495BC2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42754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HP-Aruba Networks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83650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HP-Aruba Networks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FDD5300-2866-4D79-87F5-BB55E78B962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2390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HP-Aruba Networks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338C2F6-F105-433A-AAB6-76B0B679D4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84429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2015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HP-Aruba Networks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9B25F80-8C11-467D-8E41-C1B0ECCD19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76167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2015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HP-Aruba Networks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F89681A-9631-497E-ACB4-B757B377D4B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00152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2015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HP-Aruba Networks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979DB56-C54D-4700-A77E-3F886BE74F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33124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HP-Aruba Networks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EA2AD29-FE18-41FA-84E3-53BD235C034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90474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HP-Aruba Networks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5375AF5-85D9-46A1-B7D8-F799CB6B23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9777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3375"/>
            <a:ext cx="157956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smtClean="0"/>
            </a:lvl1pPr>
          </a:lstStyle>
          <a:p>
            <a:pPr>
              <a:defRPr/>
            </a:pPr>
            <a:r>
              <a:rPr lang="en-US" smtClean="0"/>
              <a:t>September 2015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b="0"/>
            </a:lvl1pPr>
          </a:lstStyle>
          <a:p>
            <a:pPr>
              <a:defRPr/>
            </a:pPr>
            <a:r>
              <a:rPr lang="en-US" smtClean="0"/>
              <a:t>Dorothy Stanley, HP-Aruba Networks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200" b="0"/>
            </a:lvl1pPr>
          </a:lstStyle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dirty="0"/>
              <a:t>doc.: IEEE </a:t>
            </a:r>
            <a:r>
              <a:rPr lang="en-US" sz="1800" dirty="0" smtClean="0"/>
              <a:t>802.11-15/0977r0</a:t>
            </a:r>
            <a:endParaRPr lang="en-US" sz="1800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200" b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85" r:id="rId1"/>
    <p:sldLayoutId id="2147483974" r:id="rId2"/>
    <p:sldLayoutId id="2147483975" r:id="rId3"/>
    <p:sldLayoutId id="2147483976" r:id="rId4"/>
    <p:sldLayoutId id="2147483977" r:id="rId5"/>
    <p:sldLayoutId id="2147483978" r:id="rId6"/>
    <p:sldLayoutId id="2147483979" r:id="rId7"/>
    <p:sldLayoutId id="2147483980" r:id="rId8"/>
    <p:sldLayoutId id="2147483981" r:id="rId9"/>
    <p:sldLayoutId id="2147483982" r:id="rId10"/>
    <p:sldLayoutId id="2147483983" r:id="rId11"/>
    <p:sldLayoutId id="2147483984" r:id="rId1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September 2015</a:t>
            </a:r>
            <a:endParaRPr lang="en-US" sz="180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smtClean="0"/>
              <a:t>802.11 September 2015 WG Motions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  <a:noFill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2015-09-16</a:t>
            </a:r>
          </a:p>
          <a:p>
            <a:pPr algn="ctr">
              <a:lnSpc>
                <a:spcPct val="90000"/>
              </a:lnSpc>
              <a:buFontTx/>
              <a:buNone/>
            </a:pPr>
            <a:endParaRPr lang="en-US" sz="2000" b="0" dirty="0" smtClean="0"/>
          </a:p>
        </p:txBody>
      </p:sp>
      <p:graphicFrame>
        <p:nvGraphicFramePr>
          <p:cNvPr id="3079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62733656"/>
              </p:ext>
            </p:extLst>
          </p:nvPr>
        </p:nvGraphicFramePr>
        <p:xfrm>
          <a:off x="534988" y="2316163"/>
          <a:ext cx="7861300" cy="2587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19" name="Document" r:id="rId4" imgW="8530917" imgH="2813229" progId="Word.Document.8">
                  <p:embed/>
                </p:oleObj>
              </mc:Choice>
              <mc:Fallback>
                <p:oleObj name="Document" r:id="rId4" imgW="8530917" imgH="2813229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4988" y="2316163"/>
                        <a:ext cx="7861300" cy="2587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80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/>
              <a:t>Authors:</a:t>
            </a:r>
            <a:endParaRPr lang="en-US" sz="2000" b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Stanley, HP-Aruba Networks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September 2015</a:t>
            </a:r>
            <a:endParaRPr lang="en-US" sz="1800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Abstract</a:t>
            </a:r>
          </a:p>
        </p:txBody>
      </p:sp>
      <p:sp>
        <p:nvSpPr>
          <p:cNvPr id="410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8153400" cy="4572000"/>
          </a:xfrm>
        </p:spPr>
        <p:txBody>
          <a:bodyPr/>
          <a:lstStyle/>
          <a:p>
            <a:r>
              <a:rPr lang="en-US" b="0" dirty="0" smtClean="0"/>
              <a:t>This document is a composite of all 802.11 sub-group motions that are brought to the September 2015 802.11 WG plenary meetings.</a:t>
            </a:r>
          </a:p>
          <a:p>
            <a:r>
              <a:rPr lang="en-US" b="0" dirty="0" smtClean="0"/>
              <a:t>Revisions</a:t>
            </a:r>
          </a:p>
          <a:p>
            <a:pPr lvl="1"/>
            <a:r>
              <a:rPr lang="en-US" b="0" dirty="0" smtClean="0"/>
              <a:t>R0: motions for </a:t>
            </a:r>
            <a:r>
              <a:rPr lang="en-US" b="0" dirty="0" smtClean="0"/>
              <a:t>Wednesday</a:t>
            </a:r>
            <a:endParaRPr lang="en-US" b="0" dirty="0" smtClean="0"/>
          </a:p>
          <a:p>
            <a:pPr lvl="1"/>
            <a:r>
              <a:rPr lang="en-US" b="0" dirty="0" smtClean="0"/>
              <a:t>R1: at conclusion of </a:t>
            </a:r>
            <a:r>
              <a:rPr lang="en-US" dirty="0" smtClean="0"/>
              <a:t>Wednesday</a:t>
            </a:r>
            <a:r>
              <a:rPr lang="en-US" b="0" dirty="0" smtClean="0"/>
              <a:t> </a:t>
            </a:r>
            <a:r>
              <a:rPr lang="en-US" b="0" dirty="0" smtClean="0"/>
              <a:t>WG11 plenary</a:t>
            </a:r>
          </a:p>
          <a:p>
            <a:pPr lvl="1"/>
            <a:r>
              <a:rPr lang="en-US" b="0" dirty="0" smtClean="0"/>
              <a:t>R2: containing motions for </a:t>
            </a:r>
            <a:r>
              <a:rPr lang="en-US" dirty="0" smtClean="0"/>
              <a:t>Friday</a:t>
            </a:r>
            <a:r>
              <a:rPr lang="en-US" b="0" dirty="0" smtClean="0"/>
              <a:t> </a:t>
            </a:r>
            <a:r>
              <a:rPr lang="en-US" b="0" dirty="0" smtClean="0"/>
              <a:t>WG11 plenary</a:t>
            </a:r>
          </a:p>
          <a:p>
            <a:pPr lvl="1"/>
            <a:r>
              <a:rPr lang="en-US" b="0" dirty="0" smtClean="0"/>
              <a:t>R3: at conclusion of  </a:t>
            </a:r>
            <a:r>
              <a:rPr lang="en-US" dirty="0" smtClean="0"/>
              <a:t>Friday</a:t>
            </a:r>
            <a:r>
              <a:rPr lang="en-US" b="0" dirty="0" smtClean="0"/>
              <a:t> </a:t>
            </a:r>
            <a:r>
              <a:rPr lang="en-US" b="0" dirty="0" smtClean="0"/>
              <a:t>WG11 </a:t>
            </a:r>
            <a:r>
              <a:rPr lang="en-US" b="0" dirty="0" smtClean="0"/>
              <a:t>plenary</a:t>
            </a:r>
            <a:endParaRPr lang="en-US" b="0" dirty="0" smtClean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Stanley, HP-Aruba Networks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Wednesday</a:t>
            </a:r>
            <a:endParaRPr lang="en-GB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Stanley, HP-Aruba Networks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0FDD5300-2866-4D79-87F5-BB55E78B9620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4657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err="1" smtClean="0"/>
              <a:t>TGaz</a:t>
            </a:r>
            <a:r>
              <a:rPr lang="en-US" altLang="en-US" dirty="0" smtClean="0"/>
              <a:t> Chair Confirmation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95800"/>
          </a:xfrm>
        </p:spPr>
        <p:txBody>
          <a:bodyPr/>
          <a:lstStyle/>
          <a:p>
            <a:r>
              <a:rPr lang="en-US" altLang="en-US" dirty="0" smtClean="0"/>
              <a:t>Motion: </a:t>
            </a:r>
          </a:p>
          <a:p>
            <a:pPr lvl="1"/>
            <a:r>
              <a:rPr lang="en-US" sz="2400" dirty="0" smtClean="0"/>
              <a:t>Confirm Jonathan Segev </a:t>
            </a:r>
            <a:r>
              <a:rPr lang="en-US" sz="2400" dirty="0" err="1" smtClean="0"/>
              <a:t>TGaz</a:t>
            </a:r>
            <a:r>
              <a:rPr lang="en-US" sz="2400" dirty="0" smtClean="0"/>
              <a:t> chair</a:t>
            </a:r>
            <a:endParaRPr lang="en-US" altLang="en-US" sz="2400" dirty="0" smtClean="0"/>
          </a:p>
          <a:p>
            <a:endParaRPr lang="en-US" altLang="en-US" b="1" dirty="0" smtClean="0"/>
          </a:p>
          <a:p>
            <a:r>
              <a:rPr lang="en-US" altLang="en-US" b="1" dirty="0" smtClean="0"/>
              <a:t>Moved by: </a:t>
            </a:r>
          </a:p>
          <a:p>
            <a:r>
              <a:rPr lang="en-US" altLang="en-US" b="1" dirty="0" smtClean="0"/>
              <a:t>Seconded by: </a:t>
            </a:r>
          </a:p>
          <a:p>
            <a:r>
              <a:rPr lang="en-US" altLang="en-US" b="1" dirty="0" smtClean="0"/>
              <a:t>Result:  </a:t>
            </a:r>
          </a:p>
          <a:p>
            <a:pPr marL="457200" lvl="1" indent="0">
              <a:buNone/>
            </a:pPr>
            <a:endParaRPr lang="en-US" altLang="en-US" dirty="0" smtClean="0"/>
          </a:p>
          <a:p>
            <a:pPr marL="0" indent="0">
              <a:buNone/>
            </a:pPr>
            <a:r>
              <a:rPr lang="en-US" altLang="en-US" sz="1800" dirty="0"/>
              <a:t>802.11 OM 4.2: </a:t>
            </a:r>
            <a:r>
              <a:rPr lang="en-US" sz="1800" i="1" dirty="0"/>
              <a:t>The TG Chair shall be appointed by the WG Chair and confirmed by a WG majority approval. </a:t>
            </a:r>
            <a:r>
              <a:rPr lang="en-US" sz="1800" i="1" dirty="0" err="1" smtClean="0"/>
              <a:t>TGaz</a:t>
            </a:r>
            <a:r>
              <a:rPr lang="en-US" sz="1800" i="1" dirty="0" smtClean="0"/>
              <a:t> </a:t>
            </a:r>
            <a:r>
              <a:rPr lang="en-US" sz="1800" i="1" dirty="0"/>
              <a:t>result: </a:t>
            </a:r>
            <a:r>
              <a:rPr lang="en-US" sz="1800" i="1" dirty="0" smtClean="0"/>
              <a:t>Jonathan Segev as </a:t>
            </a:r>
            <a:r>
              <a:rPr lang="en-US" sz="1800" i="1" dirty="0"/>
              <a:t>candidate recommendation</a:t>
            </a:r>
            <a:endParaRPr lang="en-US" altLang="en-US" sz="1800" i="1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Stanley, HP-Aruba Networks</a:t>
            </a:r>
            <a:endParaRPr lang="en-US"/>
          </a:p>
        </p:txBody>
      </p:sp>
      <p:sp>
        <p:nvSpPr>
          <p:cNvPr id="512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126FF585-B257-472E-AD26-8401FAF53F92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US" altLang="en-US" sz="1200" b="0"/>
          </a:p>
        </p:txBody>
      </p:sp>
    </p:spTree>
    <p:extLst>
      <p:ext uri="{BB962C8B-B14F-4D97-AF65-F5344CB8AC3E}">
        <p14:creationId xmlns:p14="http://schemas.microsoft.com/office/powerpoint/2010/main" val="4227017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err="1" smtClean="0"/>
              <a:t>TGay</a:t>
            </a:r>
            <a:r>
              <a:rPr lang="en-US" altLang="en-US" dirty="0" smtClean="0"/>
              <a:t> Officer </a:t>
            </a:r>
            <a:r>
              <a:rPr lang="en-US" altLang="en-US" dirty="0" smtClean="0"/>
              <a:t>Confirmation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95800"/>
          </a:xfrm>
        </p:spPr>
        <p:txBody>
          <a:bodyPr/>
          <a:lstStyle/>
          <a:p>
            <a:r>
              <a:rPr lang="en-US" altLang="en-US" dirty="0" smtClean="0"/>
              <a:t>Motion: </a:t>
            </a:r>
            <a:r>
              <a:rPr lang="en-US" altLang="en-US" dirty="0" smtClean="0"/>
              <a:t> </a:t>
            </a:r>
            <a:r>
              <a:rPr lang="en-US" sz="2400" dirty="0" smtClean="0"/>
              <a:t>Confirm </a:t>
            </a:r>
            <a:r>
              <a:rPr lang="en-US" sz="2400" dirty="0" err="1" smtClean="0"/>
              <a:t>TGay</a:t>
            </a:r>
            <a:r>
              <a:rPr lang="en-US" sz="2400" dirty="0" smtClean="0"/>
              <a:t> vice chairs</a:t>
            </a:r>
          </a:p>
          <a:p>
            <a:pPr lvl="1"/>
            <a:r>
              <a:rPr lang="en-US" altLang="en-US" sz="2200" b="1" dirty="0" err="1" smtClean="0"/>
              <a:t>SangHyun</a:t>
            </a:r>
            <a:r>
              <a:rPr lang="en-US" altLang="en-US" sz="2200" b="1" dirty="0" smtClean="0"/>
              <a:t> </a:t>
            </a:r>
            <a:r>
              <a:rPr lang="en-US" altLang="en-US" sz="2200" b="1" dirty="0"/>
              <a:t>Chang (Samsung), </a:t>
            </a:r>
            <a:endParaRPr lang="en-US" altLang="en-US" sz="2200" b="1" dirty="0" smtClean="0"/>
          </a:p>
          <a:p>
            <a:pPr lvl="1"/>
            <a:r>
              <a:rPr lang="en-US" altLang="en-US" sz="2200" b="1" dirty="0" smtClean="0"/>
              <a:t>Yan </a:t>
            </a:r>
            <a:r>
              <a:rPr lang="en-US" altLang="en-US" sz="2200" b="1" dirty="0"/>
              <a:t>Xin (</a:t>
            </a:r>
            <a:r>
              <a:rPr lang="en-US" altLang="en-US" sz="2200" b="1" dirty="0"/>
              <a:t>Huawei)</a:t>
            </a:r>
          </a:p>
          <a:p>
            <a:endParaRPr lang="en-US" altLang="en-US" b="1" dirty="0" smtClean="0"/>
          </a:p>
          <a:p>
            <a:r>
              <a:rPr lang="en-US" altLang="en-US" b="1" dirty="0" smtClean="0"/>
              <a:t>Moved by: </a:t>
            </a:r>
            <a:endParaRPr lang="en-US" altLang="en-US" b="1" dirty="0" smtClean="0"/>
          </a:p>
          <a:p>
            <a:r>
              <a:rPr lang="en-US" altLang="en-US" b="1" dirty="0" smtClean="0"/>
              <a:t>Seconded </a:t>
            </a:r>
            <a:r>
              <a:rPr lang="en-US" altLang="en-US" b="1" dirty="0" smtClean="0"/>
              <a:t>by: </a:t>
            </a:r>
          </a:p>
          <a:p>
            <a:r>
              <a:rPr lang="en-US" altLang="en-US" b="1" dirty="0" smtClean="0"/>
              <a:t>Result:  </a:t>
            </a:r>
          </a:p>
          <a:p>
            <a:pPr marL="457200" lvl="1" indent="0">
              <a:buNone/>
            </a:pPr>
            <a:endParaRPr lang="en-US" altLang="en-US" dirty="0" smtClean="0"/>
          </a:p>
          <a:p>
            <a:pPr marL="0" indent="0">
              <a:buNone/>
            </a:pPr>
            <a:r>
              <a:rPr lang="en-US" altLang="en-US" sz="1800" i="1" dirty="0" smtClean="0"/>
              <a:t>802.11 OM 4.3: </a:t>
            </a:r>
            <a:r>
              <a:rPr lang="en-US" sz="1800" i="1" dirty="0" smtClean="0"/>
              <a:t>TG Vice-Chair is elected by a TG majority approval and confirmed by a WG majority approval. </a:t>
            </a:r>
            <a:r>
              <a:rPr lang="en-US" sz="1800" i="1" dirty="0" err="1" smtClean="0"/>
              <a:t>TGay</a:t>
            </a:r>
            <a:r>
              <a:rPr lang="en-US" sz="1800" i="1" dirty="0" smtClean="0"/>
              <a:t> result</a:t>
            </a:r>
            <a:r>
              <a:rPr lang="en-US" sz="1800" i="1" dirty="0"/>
              <a:t>: </a:t>
            </a:r>
            <a:r>
              <a:rPr lang="en-US" sz="1800" i="1" dirty="0" smtClean="0"/>
              <a:t>Unanimous approval of all candidates</a:t>
            </a:r>
            <a:endParaRPr lang="en-US" altLang="en-US" sz="1800" i="1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Stanley, HP-Aruba Networks</a:t>
            </a:r>
            <a:endParaRPr lang="en-US"/>
          </a:p>
        </p:txBody>
      </p:sp>
      <p:sp>
        <p:nvSpPr>
          <p:cNvPr id="512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126FF585-B257-472E-AD26-8401FAF53F92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5</a:t>
            </a:fld>
            <a:endParaRPr lang="en-US" altLang="en-US" sz="1200" b="0"/>
          </a:p>
        </p:txBody>
      </p:sp>
    </p:spTree>
    <p:extLst>
      <p:ext uri="{BB962C8B-B14F-4D97-AF65-F5344CB8AC3E}">
        <p14:creationId xmlns:p14="http://schemas.microsoft.com/office/powerpoint/2010/main" val="1299348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Friday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Stanley, HP-Aruba Networks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0FDD5300-2866-4D79-87F5-BB55E78B9620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6540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2015</a:t>
            </a:r>
            <a:endParaRPr lang="en-US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37443704"/>
              </p:ext>
            </p:extLst>
          </p:nvPr>
        </p:nvGraphicFramePr>
        <p:xfrm>
          <a:off x="98286" y="762000"/>
          <a:ext cx="8893314" cy="4775271"/>
        </p:xfrm>
        <a:graphic>
          <a:graphicData uri="http://schemas.openxmlformats.org/drawingml/2006/table">
            <a:tbl>
              <a:tblPr/>
              <a:tblGrid>
                <a:gridCol w="2833734"/>
                <a:gridCol w="3588299"/>
                <a:gridCol w="1057708"/>
                <a:gridCol w="1413573"/>
              </a:tblGrid>
              <a:tr h="346364"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346364"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CAC</a:t>
                      </a: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Mon</a:t>
                      </a:r>
                      <a:r>
                        <a:rPr lang="fr-FR" sz="2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August 10, Tues Sept 8</a:t>
                      </a:r>
                      <a:endParaRPr lang="fr-FR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12:00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GB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  <a:tr h="346364"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REG </a:t>
                      </a:r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SC</a:t>
                      </a:r>
                      <a:b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endParaRPr lang="en-GB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Bi-weekly  Thursdays </a:t>
                      </a:r>
                      <a:r>
                        <a:rPr lang="en-GB" sz="2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July 23</a:t>
                      </a:r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through Nov</a:t>
                      </a:r>
                      <a:r>
                        <a:rPr lang="en-GB" sz="2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30th</a:t>
                      </a:r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endParaRPr lang="en-GB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12:30 </a:t>
                      </a:r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ET</a:t>
                      </a:r>
                    </a:p>
                    <a:p>
                      <a:pPr algn="ctr" fontAlgn="b"/>
                      <a:endParaRPr lang="en-GB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GB" sz="2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GB" sz="21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b"/>
                      <a:endParaRPr lang="en-GB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46364"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TGaj</a:t>
                      </a:r>
                      <a:endParaRPr lang="en-GB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Sept 3</a:t>
                      </a:r>
                      <a:endParaRPr lang="en-GB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9:00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  <a:tr h="346364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GB" sz="2100" b="0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TGah</a:t>
                      </a:r>
                      <a:endParaRPr lang="en-GB" sz="2100" b="0" i="0" u="none" strike="noStrike" kern="120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Sept 8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20:00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02968"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TGai</a:t>
                      </a:r>
                      <a:endParaRPr lang="en-GB" sz="21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Weekly Tuesday</a:t>
                      </a:r>
                      <a:r>
                        <a:rPr lang="en-GB" sz="2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, Aug 11 through Nov 18</a:t>
                      </a:r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endParaRPr lang="en-GB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10:30 ET</a:t>
                      </a:r>
                    </a:p>
                    <a:p>
                      <a:pPr algn="ctr" fontAlgn="b"/>
                      <a:endParaRPr lang="en-GB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</a:p>
                    <a:p>
                      <a:pPr algn="ctr" fontAlgn="b"/>
                      <a:endParaRPr lang="en-GB" sz="21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  <a:tr h="346364"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TGak</a:t>
                      </a:r>
                      <a:endParaRPr lang="en-GB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Monday Aug</a:t>
                      </a:r>
                      <a:r>
                        <a:rPr lang="en-GB" sz="2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3, 10, 24, 31</a:t>
                      </a:r>
                      <a:endParaRPr lang="en-GB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</a:t>
                      </a:r>
                      <a:r>
                        <a:rPr lang="en-GB" sz="2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hrs</a:t>
                      </a:r>
                      <a:endParaRPr lang="en-GB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6364"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TGaq</a:t>
                      </a:r>
                      <a:endParaRPr lang="en-GB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Fri Aug</a:t>
                      </a:r>
                      <a:r>
                        <a:rPr lang="en-GB" sz="2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7, 14, 21, Sept 4</a:t>
                      </a:r>
                      <a:endParaRPr lang="en-GB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12:00 </a:t>
                      </a:r>
                      <a:r>
                        <a:rPr lang="en-GB" sz="2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hrs</a:t>
                      </a:r>
                      <a:endParaRPr lang="en-GB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  <a:tr h="358043"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TGmc</a:t>
                      </a:r>
                      <a:endParaRPr lang="en-GB" sz="21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September</a:t>
                      </a:r>
                      <a:r>
                        <a:rPr lang="en-GB" sz="2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25, Oct 2, 9, 30</a:t>
                      </a:r>
                      <a:endParaRPr lang="en-GB" sz="21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  <a:endParaRPr lang="en-GB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6364"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TGax</a:t>
                      </a:r>
                      <a:endParaRPr lang="en-GB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210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Thursday August</a:t>
                      </a:r>
                      <a:r>
                        <a:rPr lang="en-CA" sz="2100" kern="12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20</a:t>
                      </a:r>
                      <a:endParaRPr lang="en-GB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r>
                        <a:rPr lang="en-GB" sz="2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GB" sz="21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GB" sz="21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  <a:tr h="346364"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TGay</a:t>
                      </a:r>
                      <a:endParaRPr lang="en-GB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Tuesday</a:t>
                      </a:r>
                      <a:r>
                        <a:rPr lang="en-GB" sz="2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Sept 1</a:t>
                      </a:r>
                      <a:endParaRPr lang="en-GB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GB" sz="21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GB" sz="21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46364"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NGP</a:t>
                      </a:r>
                      <a:endParaRPr lang="en-GB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Wednesday Sept 2</a:t>
                      </a:r>
                      <a:endParaRPr lang="en-GB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</a:tbl>
          </a:graphicData>
        </a:graphic>
      </p:graphicFrame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Stanley, HP-Aruba Networks</a:t>
            </a:r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0" y="5943600"/>
            <a:ext cx="49125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/>
              <a:t>Motion to approve: Moved:  Seconded: Result:  </a:t>
            </a:r>
            <a:endParaRPr lang="en-US" sz="1800" dirty="0"/>
          </a:p>
        </p:txBody>
      </p:sp>
      <p:sp>
        <p:nvSpPr>
          <p:cNvPr id="7" name="TextBox 6"/>
          <p:cNvSpPr txBox="1"/>
          <p:nvPr/>
        </p:nvSpPr>
        <p:spPr>
          <a:xfrm>
            <a:off x="2823117" y="152400"/>
            <a:ext cx="22507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Teleconferences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 rot="19659862">
            <a:off x="1524001" y="2967334"/>
            <a:ext cx="5243764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To be updated</a:t>
            </a:r>
            <a:endParaRPr lang="en-US" sz="5400" b="1" cap="none" spc="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943182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Friday – EC Motions</a:t>
            </a:r>
            <a:br>
              <a:rPr lang="en-GB" dirty="0" smtClean="0"/>
            </a:br>
            <a:r>
              <a:rPr lang="en-GB" dirty="0" smtClean="0"/>
              <a:t>plenary only</a:t>
            </a:r>
            <a:r>
              <a:rPr lang="en-GB" dirty="0"/>
              <a:t/>
            </a:r>
            <a:br>
              <a:rPr lang="en-GB" dirty="0"/>
            </a:br>
            <a:r>
              <a:rPr lang="en-GB" dirty="0"/>
              <a:t/>
            </a:r>
            <a:br>
              <a:rPr lang="en-GB" dirty="0"/>
            </a:b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Stanley, HP-Aruba Networks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0FDD5300-2866-4D79-87F5-BB55E78B9620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682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References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Stanley, HP-Aruba Networks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3273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94605</TotalTime>
  <Words>517</Words>
  <Application>Microsoft Office PowerPoint</Application>
  <PresentationFormat>On-screen Show (4:3)</PresentationFormat>
  <Paragraphs>147</Paragraphs>
  <Slides>9</Slides>
  <Notes>9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1" baseType="lpstr">
      <vt:lpstr>Default Design</vt:lpstr>
      <vt:lpstr>Document</vt:lpstr>
      <vt:lpstr>802.11 September 2015 WG Motions</vt:lpstr>
      <vt:lpstr>Abstract</vt:lpstr>
      <vt:lpstr>Wednesday</vt:lpstr>
      <vt:lpstr>TGaz Chair Confirmation</vt:lpstr>
      <vt:lpstr>TGay Officer Confirmation</vt:lpstr>
      <vt:lpstr>Friday</vt:lpstr>
      <vt:lpstr>PowerPoint Presentation</vt:lpstr>
      <vt:lpstr>Friday – EC Motions plenary only  </vt:lpstr>
      <vt:lpstr>References</vt:lpstr>
    </vt:vector>
  </TitlesOfParts>
  <Company>Aruba Networks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Plenary Motions</dc:title>
  <dc:creator>dstanley@arubanetworks.com</dc:creator>
  <cp:keywords>July 2015</cp:keywords>
  <cp:lastModifiedBy>Dorothy Stanley</cp:lastModifiedBy>
  <cp:revision>1812</cp:revision>
  <cp:lastPrinted>1998-02-10T13:28:06Z</cp:lastPrinted>
  <dcterms:created xsi:type="dcterms:W3CDTF">1998-02-10T13:07:52Z</dcterms:created>
  <dcterms:modified xsi:type="dcterms:W3CDTF">2015-09-16T02:17:59Z</dcterms:modified>
</cp:coreProperties>
</file>