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71" r:id="rId2"/>
    <p:sldId id="272" r:id="rId3"/>
    <p:sldId id="304" r:id="rId4"/>
    <p:sldId id="273" r:id="rId5"/>
    <p:sldId id="274" r:id="rId6"/>
    <p:sldId id="275" r:id="rId7"/>
    <p:sldId id="276" r:id="rId8"/>
    <p:sldId id="307" r:id="rId9"/>
    <p:sldId id="291" r:id="rId10"/>
    <p:sldId id="327" r:id="rId11"/>
    <p:sldId id="278" r:id="rId12"/>
    <p:sldId id="313" r:id="rId13"/>
    <p:sldId id="340" r:id="rId14"/>
    <p:sldId id="326" r:id="rId15"/>
    <p:sldId id="325" r:id="rId16"/>
    <p:sldId id="305" r:id="rId17"/>
    <p:sldId id="289" r:id="rId18"/>
    <p:sldId id="297" r:id="rId19"/>
    <p:sldId id="344" r:id="rId20"/>
    <p:sldId id="303" r:id="rId21"/>
    <p:sldId id="345" r:id="rId22"/>
  </p:sldIdLst>
  <p:sldSz cx="9144000" cy="6858000" type="screen4x3"/>
  <p:notesSz cx="68580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orothy Stanley" initials="D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22" autoAdjust="0"/>
    <p:restoredTop sz="95683" autoAdjust="0"/>
  </p:normalViewPr>
  <p:slideViewPr>
    <p:cSldViewPr>
      <p:cViewPr>
        <p:scale>
          <a:sx n="93" d="100"/>
          <a:sy n="93" d="100"/>
        </p:scale>
        <p:origin x="-66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822" y="-7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4458" y="17575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802.11-15/0976r0</a:t>
            </a:r>
            <a:endParaRPr lang="en-US" dirty="0"/>
          </a:p>
        </p:txBody>
      </p:sp>
      <p:sp>
        <p:nvSpPr>
          <p:cNvPr id="3075" name="Rectangle 3"/>
          <p:cNvSpPr>
            <a:spLocks noGrp="1" noChangeArrowheads="1"/>
          </p:cNvSpPr>
          <p:nvPr>
            <p:ph type="dt" sz="quarter" idx="1"/>
          </p:nvPr>
        </p:nvSpPr>
        <p:spPr bwMode="auto">
          <a:xfrm>
            <a:off x="687684" y="175750"/>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September 2015</a:t>
            </a:r>
            <a:endParaRPr lang="en-US" dirty="0"/>
          </a:p>
        </p:txBody>
      </p:sp>
      <p:sp>
        <p:nvSpPr>
          <p:cNvPr id="3076" name="Rectangle 4"/>
          <p:cNvSpPr>
            <a:spLocks noGrp="1" noChangeArrowheads="1"/>
          </p:cNvSpPr>
          <p:nvPr>
            <p:ph type="ftr" sz="quarter" idx="2"/>
          </p:nvPr>
        </p:nvSpPr>
        <p:spPr bwMode="auto">
          <a:xfrm>
            <a:off x="4154528" y="8997440"/>
            <a:ext cx="20942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smtClean="0"/>
              <a:t>Dorothy Stanley (HP-Aruba Networks)</a:t>
            </a:r>
            <a:endParaRPr lang="en-US" dirty="0"/>
          </a:p>
        </p:txBody>
      </p:sp>
      <p:sp>
        <p:nvSpPr>
          <p:cNvPr id="3077" name="Rectangle 5"/>
          <p:cNvSpPr>
            <a:spLocks noGrp="1" noChangeArrowheads="1"/>
          </p:cNvSpPr>
          <p:nvPr>
            <p:ph type="sldNum" sz="quarter" idx="3"/>
          </p:nvPr>
        </p:nvSpPr>
        <p:spPr bwMode="auto">
          <a:xfrm>
            <a:off x="3093968" y="899744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86115" y="388013"/>
            <a:ext cx="548577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86114" y="8997440"/>
            <a:ext cx="718145" cy="184666"/>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86114" y="8986308"/>
            <a:ext cx="5638067"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5037029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16850" y="9623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802.11-15/0976r0</a:t>
            </a:r>
            <a:endParaRPr lang="en-US"/>
          </a:p>
        </p:txBody>
      </p:sp>
      <p:sp>
        <p:nvSpPr>
          <p:cNvPr id="2051" name="Rectangle 3"/>
          <p:cNvSpPr>
            <a:spLocks noGrp="1" noChangeArrowheads="1"/>
          </p:cNvSpPr>
          <p:nvPr>
            <p:ph type="dt" idx="1"/>
          </p:nvPr>
        </p:nvSpPr>
        <p:spPr bwMode="auto">
          <a:xfrm>
            <a:off x="646863" y="96239"/>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September 2015</a:t>
            </a:r>
            <a:endParaRPr lang="en-US"/>
          </a:p>
        </p:txBody>
      </p:sp>
      <p:sp>
        <p:nvSpPr>
          <p:cNvPr id="10244" name="Rectangle 4"/>
          <p:cNvSpPr>
            <a:spLocks noGrp="1" noRot="1" noChangeAspect="1" noChangeArrowheads="1" noTextEdit="1"/>
          </p:cNvSpPr>
          <p:nvPr>
            <p:ph type="sldImg" idx="2"/>
          </p:nvPr>
        </p:nvSpPr>
        <p:spPr bwMode="auto">
          <a:xfrm>
            <a:off x="1114425" y="703263"/>
            <a:ext cx="4629150"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3772" y="4416029"/>
            <a:ext cx="5030456" cy="4183857"/>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627338" y="9000621"/>
            <a:ext cx="15853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smtClean="0"/>
              <a:t>Dorothy Stanley (HP-Aruba Networks)</a:t>
            </a:r>
            <a:endParaRPr lang="en-US"/>
          </a:p>
        </p:txBody>
      </p:sp>
      <p:sp>
        <p:nvSpPr>
          <p:cNvPr id="2055" name="Rectangle 7"/>
          <p:cNvSpPr>
            <a:spLocks noGrp="1" noChangeArrowheads="1"/>
          </p:cNvSpPr>
          <p:nvPr>
            <p:ph type="sldNum" sz="quarter" idx="5"/>
          </p:nvPr>
        </p:nvSpPr>
        <p:spPr bwMode="auto">
          <a:xfrm>
            <a:off x="3176570" y="900062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15945" y="9000621"/>
            <a:ext cx="718145" cy="184666"/>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15945" y="8999030"/>
            <a:ext cx="542611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0583" y="297371"/>
            <a:ext cx="557683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99076864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802.11-15/0976r0</a:t>
            </a:r>
            <a:endParaRPr lang="en-US"/>
          </a:p>
        </p:txBody>
      </p:sp>
      <p:sp>
        <p:nvSpPr>
          <p:cNvPr id="11267" name="Rectangle 3"/>
          <p:cNvSpPr>
            <a:spLocks noGrp="1" noChangeArrowheads="1"/>
          </p:cNvSpPr>
          <p:nvPr>
            <p:ph type="dt" sz="quarter" idx="1"/>
          </p:nvPr>
        </p:nvSpPr>
        <p:spPr>
          <a:noFill/>
        </p:spPr>
        <p:txBody>
          <a:bodyPr/>
          <a:lstStyle/>
          <a:p>
            <a:r>
              <a:rPr lang="en-US" smtClean="0"/>
              <a:t>September 2015</a:t>
            </a:r>
            <a:endParaRPr lang="en-US"/>
          </a:p>
        </p:txBody>
      </p:sp>
      <p:sp>
        <p:nvSpPr>
          <p:cNvPr id="11268" name="Rectangle 6"/>
          <p:cNvSpPr>
            <a:spLocks noGrp="1" noChangeArrowheads="1"/>
          </p:cNvSpPr>
          <p:nvPr>
            <p:ph type="ftr" sz="quarter" idx="4"/>
          </p:nvPr>
        </p:nvSpPr>
        <p:spPr>
          <a:noFill/>
        </p:spPr>
        <p:txBody>
          <a:bodyPr/>
          <a:lstStyle/>
          <a:p>
            <a:pPr lvl="4"/>
            <a:r>
              <a:rPr lang="en-US" smtClean="0"/>
              <a:t>Dorothy Stanley (HP-Aruba Networks)</a:t>
            </a:r>
            <a:endParaRPr lang="en-US"/>
          </a:p>
        </p:txBody>
      </p:sp>
      <p:sp>
        <p:nvSpPr>
          <p:cNvPr id="11269" name="Rectangle 7"/>
          <p:cNvSpPr>
            <a:spLocks noGrp="1" noChangeArrowheads="1"/>
          </p:cNvSpPr>
          <p:nvPr>
            <p:ph type="sldNum" sz="quarter" idx="5"/>
          </p:nvPr>
        </p:nvSpPr>
        <p:spPr>
          <a:xfrm>
            <a:off x="3279163" y="9000621"/>
            <a:ext cx="415177" cy="184666"/>
          </a:xfrm>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14425" y="703263"/>
            <a:ext cx="4629150" cy="3473450"/>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802.11-15/0976r0</a:t>
            </a:r>
            <a:endParaRPr lang="en-US"/>
          </a:p>
        </p:txBody>
      </p:sp>
      <p:sp>
        <p:nvSpPr>
          <p:cNvPr id="5" name="Date Placeholder 4"/>
          <p:cNvSpPr>
            <a:spLocks noGrp="1"/>
          </p:cNvSpPr>
          <p:nvPr>
            <p:ph type="dt" idx="11"/>
          </p:nvPr>
        </p:nvSpPr>
        <p:spPr/>
        <p:txBody>
          <a:bodyPr/>
          <a:lstStyle/>
          <a:p>
            <a:pPr>
              <a:defRPr/>
            </a:pPr>
            <a:r>
              <a:rPr lang="en-US" smtClean="0"/>
              <a:t>September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802.11-15/0976r0</a:t>
            </a:r>
            <a:endParaRPr lang="en-US"/>
          </a:p>
        </p:txBody>
      </p:sp>
      <p:sp>
        <p:nvSpPr>
          <p:cNvPr id="5" name="Date Placeholder 4"/>
          <p:cNvSpPr>
            <a:spLocks noGrp="1"/>
          </p:cNvSpPr>
          <p:nvPr>
            <p:ph type="dt" idx="11"/>
          </p:nvPr>
        </p:nvSpPr>
        <p:spPr/>
        <p:txBody>
          <a:bodyPr/>
          <a:lstStyle/>
          <a:p>
            <a:pPr>
              <a:defRPr/>
            </a:pPr>
            <a:r>
              <a:rPr lang="en-US" smtClean="0"/>
              <a:t>September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802.11-15/0976r0</a:t>
            </a:r>
            <a:endParaRPr lang="en-US"/>
          </a:p>
        </p:txBody>
      </p:sp>
      <p:sp>
        <p:nvSpPr>
          <p:cNvPr id="5" name="Date Placeholder 4"/>
          <p:cNvSpPr>
            <a:spLocks noGrp="1"/>
          </p:cNvSpPr>
          <p:nvPr>
            <p:ph type="dt" idx="11"/>
          </p:nvPr>
        </p:nvSpPr>
        <p:spPr/>
        <p:txBody>
          <a:bodyPr/>
          <a:lstStyle/>
          <a:p>
            <a:pPr>
              <a:defRPr/>
            </a:pPr>
            <a:r>
              <a:rPr lang="en-US" smtClean="0"/>
              <a:t>September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802.11-15/0976r0</a:t>
            </a:r>
            <a:endParaRPr lang="en-US"/>
          </a:p>
        </p:txBody>
      </p:sp>
      <p:sp>
        <p:nvSpPr>
          <p:cNvPr id="5" name="Date Placeholder 4"/>
          <p:cNvSpPr>
            <a:spLocks noGrp="1"/>
          </p:cNvSpPr>
          <p:nvPr>
            <p:ph type="dt" idx="11"/>
          </p:nvPr>
        </p:nvSpPr>
        <p:spPr/>
        <p:txBody>
          <a:bodyPr/>
          <a:lstStyle/>
          <a:p>
            <a:pPr>
              <a:defRPr/>
            </a:pPr>
            <a:r>
              <a:rPr lang="en-US" smtClean="0"/>
              <a:t>September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802.11-15/0976r0</a:t>
            </a:r>
            <a:endParaRPr lang="en-US"/>
          </a:p>
        </p:txBody>
      </p:sp>
      <p:sp>
        <p:nvSpPr>
          <p:cNvPr id="5" name="Date Placeholder 4"/>
          <p:cNvSpPr>
            <a:spLocks noGrp="1"/>
          </p:cNvSpPr>
          <p:nvPr>
            <p:ph type="dt" idx="11"/>
          </p:nvPr>
        </p:nvSpPr>
        <p:spPr/>
        <p:txBody>
          <a:bodyPr/>
          <a:lstStyle/>
          <a:p>
            <a:pPr>
              <a:defRPr/>
            </a:pPr>
            <a:r>
              <a:rPr lang="en-US" smtClean="0"/>
              <a:t>September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802.11-15/0976r0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September 2015</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Dorothy Stanley (HP-Aruba Networks)</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15</a:t>
            </a:fld>
            <a:endParaRPr lang="en-US" altLang="en-US" sz="1200" b="0"/>
          </a:p>
        </p:txBody>
      </p:sp>
      <p:sp>
        <p:nvSpPr>
          <p:cNvPr id="26630" name="Rectangle 2"/>
          <p:cNvSpPr>
            <a:spLocks noGrp="1" noRot="1" noChangeAspect="1" noChangeArrowheads="1" noTextEdit="1"/>
          </p:cNvSpPr>
          <p:nvPr>
            <p:ph type="sldImg"/>
          </p:nvPr>
        </p:nvSpPr>
        <p:spPr>
          <a:xfrm>
            <a:off x="1114425" y="703263"/>
            <a:ext cx="462915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802.11-15/0976r0</a:t>
            </a:r>
            <a:endParaRPr lang="en-US"/>
          </a:p>
        </p:txBody>
      </p:sp>
      <p:sp>
        <p:nvSpPr>
          <p:cNvPr id="5" name="Date Placeholder 4"/>
          <p:cNvSpPr>
            <a:spLocks noGrp="1"/>
          </p:cNvSpPr>
          <p:nvPr>
            <p:ph type="dt" idx="11"/>
          </p:nvPr>
        </p:nvSpPr>
        <p:spPr/>
        <p:txBody>
          <a:bodyPr/>
          <a:lstStyle/>
          <a:p>
            <a:pPr>
              <a:defRPr/>
            </a:pPr>
            <a:r>
              <a:rPr lang="en-US" smtClean="0"/>
              <a:t>September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31336232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802.11-15/0976r0</a:t>
            </a:r>
            <a:endParaRPr lang="en-US"/>
          </a:p>
        </p:txBody>
      </p:sp>
      <p:sp>
        <p:nvSpPr>
          <p:cNvPr id="5" name="Date Placeholder 4"/>
          <p:cNvSpPr>
            <a:spLocks noGrp="1"/>
          </p:cNvSpPr>
          <p:nvPr>
            <p:ph type="dt" idx="11"/>
          </p:nvPr>
        </p:nvSpPr>
        <p:spPr/>
        <p:txBody>
          <a:bodyPr/>
          <a:lstStyle/>
          <a:p>
            <a:pPr>
              <a:defRPr/>
            </a:pPr>
            <a:r>
              <a:rPr lang="en-US" smtClean="0"/>
              <a:t>September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9056395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802.11-15/0976r0</a:t>
            </a:r>
            <a:endParaRPr lang="en-US"/>
          </a:p>
        </p:txBody>
      </p:sp>
      <p:sp>
        <p:nvSpPr>
          <p:cNvPr id="5" name="Date Placeholder 4"/>
          <p:cNvSpPr>
            <a:spLocks noGrp="1"/>
          </p:cNvSpPr>
          <p:nvPr>
            <p:ph type="dt" idx="11"/>
          </p:nvPr>
        </p:nvSpPr>
        <p:spPr/>
        <p:txBody>
          <a:bodyPr/>
          <a:lstStyle/>
          <a:p>
            <a:pPr>
              <a:defRPr/>
            </a:pPr>
            <a:r>
              <a:rPr lang="en-US" smtClean="0"/>
              <a:t>September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14839819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802.11-15/0976r0</a:t>
            </a:r>
            <a:endParaRPr lang="en-US"/>
          </a:p>
        </p:txBody>
      </p:sp>
      <p:sp>
        <p:nvSpPr>
          <p:cNvPr id="5" name="Date Placeholder 4"/>
          <p:cNvSpPr>
            <a:spLocks noGrp="1"/>
          </p:cNvSpPr>
          <p:nvPr>
            <p:ph type="dt" idx="11"/>
          </p:nvPr>
        </p:nvSpPr>
        <p:spPr/>
        <p:txBody>
          <a:bodyPr/>
          <a:lstStyle/>
          <a:p>
            <a:pPr>
              <a:defRPr/>
            </a:pPr>
            <a:r>
              <a:rPr lang="en-US" smtClean="0"/>
              <a:t>September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802.11-15/0976r0</a:t>
            </a:r>
            <a:endParaRPr lang="en-US"/>
          </a:p>
        </p:txBody>
      </p:sp>
      <p:sp>
        <p:nvSpPr>
          <p:cNvPr id="12291" name="Rectangle 3"/>
          <p:cNvSpPr>
            <a:spLocks noGrp="1" noChangeArrowheads="1"/>
          </p:cNvSpPr>
          <p:nvPr>
            <p:ph type="dt" sz="quarter" idx="1"/>
          </p:nvPr>
        </p:nvSpPr>
        <p:spPr>
          <a:noFill/>
        </p:spPr>
        <p:txBody>
          <a:bodyPr/>
          <a:lstStyle/>
          <a:p>
            <a:r>
              <a:rPr lang="en-US" smtClean="0"/>
              <a:t>September 2015</a:t>
            </a:r>
            <a:endParaRPr lang="en-US"/>
          </a:p>
        </p:txBody>
      </p:sp>
      <p:sp>
        <p:nvSpPr>
          <p:cNvPr id="12292" name="Rectangle 6"/>
          <p:cNvSpPr>
            <a:spLocks noGrp="1" noChangeArrowheads="1"/>
          </p:cNvSpPr>
          <p:nvPr>
            <p:ph type="ftr" sz="quarter" idx="4"/>
          </p:nvPr>
        </p:nvSpPr>
        <p:spPr>
          <a:noFill/>
        </p:spPr>
        <p:txBody>
          <a:bodyPr/>
          <a:lstStyle/>
          <a:p>
            <a:pPr lvl="4"/>
            <a:r>
              <a:rPr lang="en-US" smtClean="0"/>
              <a:t>Dorothy Stanley (HP-Aruba Networks)</a:t>
            </a:r>
            <a:endParaRPr lang="en-US"/>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14425" y="703263"/>
            <a:ext cx="462915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smtClean="0"/>
              <a:t>doc.: IEEE 802.11-15/0976r0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smtClean="0"/>
              <a:t>September 2015</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smtClean="0"/>
              <a:t>Dorothy Stanley (HP-Aruba Networks)</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32807356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802.11-15/0976r0</a:t>
            </a:r>
            <a:endParaRPr lang="en-US"/>
          </a:p>
        </p:txBody>
      </p:sp>
      <p:sp>
        <p:nvSpPr>
          <p:cNvPr id="5" name="Date Placeholder 4"/>
          <p:cNvSpPr>
            <a:spLocks noGrp="1"/>
          </p:cNvSpPr>
          <p:nvPr>
            <p:ph type="dt" idx="11"/>
          </p:nvPr>
        </p:nvSpPr>
        <p:spPr/>
        <p:txBody>
          <a:bodyPr/>
          <a:lstStyle/>
          <a:p>
            <a:pPr>
              <a:defRPr/>
            </a:pPr>
            <a:r>
              <a:rPr lang="en-US" smtClean="0"/>
              <a:t>September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802.11-15/0976r0</a:t>
            </a:r>
            <a:endParaRPr lang="en-US"/>
          </a:p>
        </p:txBody>
      </p:sp>
      <p:sp>
        <p:nvSpPr>
          <p:cNvPr id="5" name="Date Placeholder 4"/>
          <p:cNvSpPr>
            <a:spLocks noGrp="1"/>
          </p:cNvSpPr>
          <p:nvPr>
            <p:ph type="dt" idx="11"/>
          </p:nvPr>
        </p:nvSpPr>
        <p:spPr/>
        <p:txBody>
          <a:bodyPr/>
          <a:lstStyle/>
          <a:p>
            <a:pPr>
              <a:defRPr/>
            </a:pPr>
            <a:r>
              <a:rPr lang="en-US" smtClean="0"/>
              <a:t>September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2811169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2.1.1</a:t>
            </a:r>
            <a:endParaRPr lang="en-US" dirty="0"/>
          </a:p>
        </p:txBody>
      </p:sp>
      <p:sp>
        <p:nvSpPr>
          <p:cNvPr id="4" name="Header Placeholder 3"/>
          <p:cNvSpPr>
            <a:spLocks noGrp="1"/>
          </p:cNvSpPr>
          <p:nvPr>
            <p:ph type="hdr" sz="quarter" idx="10"/>
          </p:nvPr>
        </p:nvSpPr>
        <p:spPr/>
        <p:txBody>
          <a:bodyPr/>
          <a:lstStyle/>
          <a:p>
            <a:pPr>
              <a:defRPr/>
            </a:pPr>
            <a:r>
              <a:rPr lang="en-US" smtClean="0"/>
              <a:t>doc.: IEEE 802.11-15/0976r0</a:t>
            </a:r>
            <a:endParaRPr lang="en-US"/>
          </a:p>
        </p:txBody>
      </p:sp>
      <p:sp>
        <p:nvSpPr>
          <p:cNvPr id="5" name="Date Placeholder 4"/>
          <p:cNvSpPr>
            <a:spLocks noGrp="1"/>
          </p:cNvSpPr>
          <p:nvPr>
            <p:ph type="dt" idx="11"/>
          </p:nvPr>
        </p:nvSpPr>
        <p:spPr/>
        <p:txBody>
          <a:bodyPr/>
          <a:lstStyle/>
          <a:p>
            <a:pPr>
              <a:defRPr/>
            </a:pPr>
            <a:r>
              <a:rPr lang="en-US" smtClean="0"/>
              <a:t>September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4</a:t>
            </a:fld>
            <a:endParaRPr lang="en-US"/>
          </a:p>
        </p:txBody>
      </p:sp>
    </p:spTree>
    <p:extLst>
      <p:ext uri="{BB962C8B-B14F-4D97-AF65-F5344CB8AC3E}">
        <p14:creationId xmlns:p14="http://schemas.microsoft.com/office/powerpoint/2010/main" val="3952039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802.11-15/0976r0</a:t>
            </a:r>
            <a:endParaRPr lang="en-US"/>
          </a:p>
        </p:txBody>
      </p:sp>
      <p:sp>
        <p:nvSpPr>
          <p:cNvPr id="5" name="Date Placeholder 4"/>
          <p:cNvSpPr>
            <a:spLocks noGrp="1"/>
          </p:cNvSpPr>
          <p:nvPr>
            <p:ph type="dt" idx="11"/>
          </p:nvPr>
        </p:nvSpPr>
        <p:spPr/>
        <p:txBody>
          <a:bodyPr/>
          <a:lstStyle/>
          <a:p>
            <a:pPr>
              <a:defRPr/>
            </a:pPr>
            <a:r>
              <a:rPr lang="en-US" smtClean="0"/>
              <a:t>September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802.11-15/0976r0</a:t>
            </a:r>
            <a:endParaRPr lang="en-US"/>
          </a:p>
        </p:txBody>
      </p:sp>
      <p:sp>
        <p:nvSpPr>
          <p:cNvPr id="5" name="Date Placeholder 4"/>
          <p:cNvSpPr>
            <a:spLocks noGrp="1"/>
          </p:cNvSpPr>
          <p:nvPr>
            <p:ph type="dt" idx="11"/>
          </p:nvPr>
        </p:nvSpPr>
        <p:spPr/>
        <p:txBody>
          <a:bodyPr/>
          <a:lstStyle/>
          <a:p>
            <a:pPr>
              <a:defRPr/>
            </a:pPr>
            <a:r>
              <a:rPr lang="en-US" smtClean="0"/>
              <a:t>September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6</a:t>
            </a:fld>
            <a:endParaRPr lang="en-US"/>
          </a:p>
        </p:txBody>
      </p:sp>
    </p:spTree>
    <p:extLst>
      <p:ext uri="{BB962C8B-B14F-4D97-AF65-F5344CB8AC3E}">
        <p14:creationId xmlns:p14="http://schemas.microsoft.com/office/powerpoint/2010/main" val="1678578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802.11-15/0976r0</a:t>
            </a:r>
            <a:endParaRPr lang="en-US"/>
          </a:p>
        </p:txBody>
      </p:sp>
      <p:sp>
        <p:nvSpPr>
          <p:cNvPr id="13315" name="Rectangle 3"/>
          <p:cNvSpPr>
            <a:spLocks noGrp="1" noChangeArrowheads="1"/>
          </p:cNvSpPr>
          <p:nvPr>
            <p:ph type="dt" sz="quarter" idx="1"/>
          </p:nvPr>
        </p:nvSpPr>
        <p:spPr>
          <a:noFill/>
        </p:spPr>
        <p:txBody>
          <a:bodyPr/>
          <a:lstStyle/>
          <a:p>
            <a:r>
              <a:rPr lang="en-US" smtClean="0"/>
              <a:t>September 2015</a:t>
            </a:r>
            <a:endParaRPr lang="en-US"/>
          </a:p>
        </p:txBody>
      </p:sp>
      <p:sp>
        <p:nvSpPr>
          <p:cNvPr id="13316" name="Rectangle 6"/>
          <p:cNvSpPr>
            <a:spLocks noGrp="1" noChangeArrowheads="1"/>
          </p:cNvSpPr>
          <p:nvPr>
            <p:ph type="ftr" sz="quarter" idx="4"/>
          </p:nvPr>
        </p:nvSpPr>
        <p:spPr>
          <a:noFill/>
        </p:spPr>
        <p:txBody>
          <a:bodyPr/>
          <a:lstStyle/>
          <a:p>
            <a:pPr lvl="4"/>
            <a:r>
              <a:rPr lang="en-US" smtClean="0"/>
              <a:t>Dorothy Stanley (HP-Aruba Networks)</a:t>
            </a:r>
            <a:endParaRPr lang="en-US"/>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7</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7</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p:cNvSpPr txBox="1">
            <a:spLocks noChangeArrowheads="1"/>
          </p:cNvSpPr>
          <p:nvPr/>
        </p:nvSpPr>
        <p:spPr bwMode="auto">
          <a:xfrm>
            <a:off x="0" y="0"/>
            <a:ext cx="0" cy="0"/>
          </a:xfrm>
          <a:prstGeom prst="rect">
            <a:avLst/>
          </a:prstGeom>
          <a:noFill/>
          <a:ln w="9525">
            <a:noFill/>
            <a:miter lim="800000"/>
            <a:headEnd/>
            <a:tailEnd/>
          </a:ln>
        </p:spPr>
        <p:txBody>
          <a:bodyPr lIns="91192" tIns="45591" rIns="91192" bIns="45591" anchorCtr="1"/>
          <a:lstStyle/>
          <a:p>
            <a:pPr algn="ctr"/>
            <a:fld id="{707BCB17-2216-4251-98E6-E0BD79E31066}" type="slidenum">
              <a:rPr lang="en-US" sz="1400">
                <a:solidFill>
                  <a:srgbClr val="FFFFFF"/>
                </a:solidFill>
                <a:latin typeface="Arial" pitchFamily="34" charset="0"/>
                <a:cs typeface="DejaVu Sans" pitchFamily="34" charset="0"/>
              </a:rPr>
              <a:pPr algn="ctr"/>
              <a:t>8</a:t>
            </a:fld>
            <a:endParaRPr lang="en-US">
              <a:solidFill>
                <a:srgbClr val="000000"/>
              </a:solidFill>
              <a:latin typeface="Arial" pitchFamily="34" charset="0"/>
              <a:cs typeface="DejaVu Sans" pitchFamily="34" charset="0"/>
            </a:endParaRPr>
          </a:p>
        </p:txBody>
      </p:sp>
      <p:sp>
        <p:nvSpPr>
          <p:cNvPr id="53251" name="CustomShape 2"/>
          <p:cNvSpPr>
            <a:spLocks noChangeArrowheads="1"/>
          </p:cNvSpPr>
          <p:nvPr/>
        </p:nvSpPr>
        <p:spPr bwMode="auto">
          <a:xfrm>
            <a:off x="3884613" y="8829966"/>
            <a:ext cx="2971800" cy="464820"/>
          </a:xfrm>
          <a:prstGeom prst="rect">
            <a:avLst/>
          </a:prstGeom>
          <a:noFill/>
          <a:ln w="9525">
            <a:noFill/>
            <a:miter lim="800000"/>
            <a:headEnd/>
            <a:tailEnd/>
          </a:ln>
        </p:spPr>
        <p:txBody>
          <a:bodyPr lIns="91192" tIns="47416" rIns="91192" bIns="47416" anchor="b"/>
          <a:lstStyle/>
          <a:p>
            <a:pPr algn="r"/>
            <a:fld id="{6E982711-15F3-4074-AE32-76C8958DD224}" type="slidenum">
              <a:rPr lang="en-US">
                <a:solidFill>
                  <a:srgbClr val="000000"/>
                </a:solidFill>
                <a:latin typeface="Arial" pitchFamily="34" charset="0"/>
                <a:cs typeface="DejaVu Sans" pitchFamily="34" charset="0"/>
              </a:rPr>
              <a:pPr algn="r"/>
              <a:t>8</a:t>
            </a:fld>
            <a:endParaRPr lang="en-US" dirty="0">
              <a:solidFill>
                <a:srgbClr val="000000"/>
              </a:solidFill>
              <a:latin typeface="Arial" pitchFamily="34" charset="0"/>
              <a:cs typeface="DejaVu Sans" pitchFamily="34" charset="0"/>
            </a:endParaRPr>
          </a:p>
        </p:txBody>
      </p:sp>
      <p:sp>
        <p:nvSpPr>
          <p:cNvPr id="53252" name="CustomShape 3"/>
          <p:cNvSpPr>
            <a:spLocks noChangeArrowheads="1"/>
          </p:cNvSpPr>
          <p:nvPr/>
        </p:nvSpPr>
        <p:spPr bwMode="auto">
          <a:xfrm>
            <a:off x="1143000" y="697230"/>
            <a:ext cx="4572000" cy="3486150"/>
          </a:xfrm>
          <a:prstGeom prst="rect">
            <a:avLst/>
          </a:prstGeom>
          <a:solidFill>
            <a:srgbClr val="FFFFFF"/>
          </a:solidFill>
          <a:ln w="9363">
            <a:solidFill>
              <a:srgbClr val="000000"/>
            </a:solidFill>
            <a:miter lim="800000"/>
            <a:headEnd/>
            <a:tailEnd/>
          </a:ln>
        </p:spPr>
        <p:txBody>
          <a:bodyPr lIns="92647" tIns="46324" rIns="92647" bIns="46324"/>
          <a:lstStyle/>
          <a:p>
            <a:endParaRPr lang="en-US">
              <a:solidFill>
                <a:srgbClr val="000000"/>
              </a:solidFill>
              <a:latin typeface="Arial" pitchFamily="34" charset="0"/>
              <a:cs typeface="DejaVu Sans" pitchFamily="34" charset="0"/>
            </a:endParaRPr>
          </a:p>
        </p:txBody>
      </p:sp>
      <p:sp>
        <p:nvSpPr>
          <p:cNvPr id="53253" name="PlaceHolder 4"/>
          <p:cNvSpPr txBox="1">
            <a:spLocks noGrp="1"/>
          </p:cNvSpPr>
          <p:nvPr>
            <p:ph type="body" sz="quarter" idx="1"/>
          </p:nvPr>
        </p:nvSpPr>
        <p:spPr bwMode="auto">
          <a:xfrm>
            <a:off x="685800" y="4415791"/>
            <a:ext cx="5486400" cy="4278604"/>
          </a:xfrm>
          <a:noFill/>
        </p:spPr>
        <p:txBody>
          <a:bodyPr numCol="1">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802.11-15/0976r0</a:t>
            </a:r>
            <a:endParaRPr lang="en-US"/>
          </a:p>
        </p:txBody>
      </p:sp>
      <p:sp>
        <p:nvSpPr>
          <p:cNvPr id="5" name="Date Placeholder 4"/>
          <p:cNvSpPr>
            <a:spLocks noGrp="1"/>
          </p:cNvSpPr>
          <p:nvPr>
            <p:ph type="dt" idx="11"/>
          </p:nvPr>
        </p:nvSpPr>
        <p:spPr/>
        <p:txBody>
          <a:bodyPr/>
          <a:lstStyle/>
          <a:p>
            <a:pPr>
              <a:defRPr/>
            </a:pPr>
            <a:r>
              <a:rPr lang="en-US" smtClean="0"/>
              <a:t>September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1760162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81000"/>
            <a:ext cx="1752600" cy="276999"/>
          </a:xfrm>
          <a:ln/>
        </p:spPr>
        <p:txBody>
          <a:bodyPr/>
          <a:lstStyle>
            <a:lvl1pPr>
              <a:defRPr/>
            </a:lvl1pPr>
          </a:lstStyle>
          <a:p>
            <a:pPr>
              <a:defRPr/>
            </a:pPr>
            <a:r>
              <a:rPr lang="en-US" smtClean="0"/>
              <a:t>September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665287" cy="276999"/>
          </a:xfrm>
          <a:ln/>
        </p:spPr>
        <p:txBody>
          <a:bodyPr/>
          <a:lstStyle>
            <a:lvl1pPr>
              <a:defRPr/>
            </a:lvl1pPr>
          </a:lstStyle>
          <a:p>
            <a:pPr>
              <a:defRPr/>
            </a:pPr>
            <a:r>
              <a:rPr lang="en-US" smtClean="0"/>
              <a:t>September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 Stanley HP-Aruba Networks</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 Stanley HP-Aruba Networks</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04800"/>
            <a:ext cx="1676400" cy="276999"/>
          </a:xfrm>
          <a:ln/>
        </p:spPr>
        <p:txBody>
          <a:bodyPr/>
          <a:lstStyle>
            <a:lvl1pPr>
              <a:defRPr/>
            </a:lvl1pPr>
          </a:lstStyle>
          <a:p>
            <a:pPr>
              <a:defRPr/>
            </a:pPr>
            <a:r>
              <a:rPr lang="en-US" smtClean="0"/>
              <a:t>September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 Stanley HP-Aruba Networks</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8176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September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smtClean="0"/>
              <a:t>D. Stanley HP-Aruba Networks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802.11-15/0976r0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4/11-14-0629-12-0000-802-11-operations-manual.docx" TargetMode="External"/><Relationship Id="rId3" Type="http://schemas.openxmlformats.org/officeDocument/2006/relationships/hyperlink" Target="http://standards.ieee.org/board/aud/LMSC.pdf" TargetMode="External"/><Relationship Id="rId7" Type="http://schemas.openxmlformats.org/officeDocument/2006/relationships/hyperlink" Target="http://www.ieee802.org/PNP/approved/IEEE_802_Chairs_guidelines_v20.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6.pdf" TargetMode="External"/><Relationship Id="rId10" Type="http://schemas.openxmlformats.org/officeDocument/2006/relationships/hyperlink" Target="http://www.ieee802.org/devdocs.shtml" TargetMode="External"/><Relationship Id="rId4" Type="http://schemas.openxmlformats.org/officeDocument/2006/relationships/hyperlink" Target="http://www.ieee802.org/PNP/approved/IEEE_802_OM_v16.pdf" TargetMode="External"/><Relationship Id="rId9" Type="http://schemas.openxmlformats.org/officeDocument/2006/relationships/hyperlink" Target="http://www.ieee802.org/11/Rules/rule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802.org/PNP/2015-03/IEEE_802_OM_proposed_v17.1.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ec/dcn/14/ec-14-0087-09-00EC-overview-of-proposed-wg-p-p-changes.pdf" TargetMode="External"/><Relationship Id="rId4" Type="http://schemas.openxmlformats.org/officeDocument/2006/relationships/hyperlink" Target="http://www.ieee802.org/PNP/2015-07/IEEE_802_WG_PandP_v17.5.doc"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4/11-14-0629-1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11/dcn/14/11-14-0629-11-0000-802-11-operations-manual.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4/11-14-0629-12-0000-802-11-operations-manual.doc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s://mentor.ieee.org/802.11/dcn/14/11-14-0629-11-0000-802-11-operations-manual.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4/11-14-0629-12-0000-802-11-operations-manual.docx"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hyperlink" Target="https://mentor.ieee.org/802.11/dcn/14/11-14-0629-11-0000-802-11-operations-manual.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board/pat/loa.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85800" y="381000"/>
            <a:ext cx="1828800" cy="276999"/>
          </a:xfrm>
          <a:noFill/>
        </p:spPr>
        <p:txBody>
          <a:bodyPr/>
          <a:lstStyle/>
          <a:p>
            <a:r>
              <a:rPr lang="en-US" smtClean="0"/>
              <a:t>September 2015</a:t>
            </a:r>
            <a:endParaRPr lang="en-US" dirty="0"/>
          </a:p>
        </p:txBody>
      </p:sp>
      <p:sp>
        <p:nvSpPr>
          <p:cNvPr id="1028" name="Footer Placeholder 4"/>
          <p:cNvSpPr>
            <a:spLocks noGrp="1"/>
          </p:cNvSpPr>
          <p:nvPr>
            <p:ph type="ftr" sz="quarter" idx="11"/>
          </p:nvPr>
        </p:nvSpPr>
        <p:spPr>
          <a:noFill/>
        </p:spPr>
        <p:txBody>
          <a:bodyPr/>
          <a:lstStyle/>
          <a:p>
            <a:r>
              <a:rPr lang="en-US" smtClean="0"/>
              <a:t>D. Stanley HP-Aruba Networks</a:t>
            </a:r>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2</a:t>
            </a:r>
            <a:r>
              <a:rPr lang="en-US" baseline="30000" dirty="0" smtClean="0"/>
              <a:t>nd</a:t>
            </a:r>
            <a:r>
              <a:rPr lang="en-US" dirty="0" smtClean="0"/>
              <a:t>  Vice Chair Report September 2015</a:t>
            </a:r>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2015-09-11</a:t>
            </a:r>
          </a:p>
          <a:p>
            <a:pPr algn="ctr">
              <a:buFontTx/>
              <a:buNone/>
            </a:pPr>
            <a:endParaRPr lang="en-US" sz="2000" b="0" dirty="0" smtClean="0"/>
          </a:p>
        </p:txBody>
      </p:sp>
      <p:graphicFrame>
        <p:nvGraphicFramePr>
          <p:cNvPr id="1026" name="Object 4"/>
          <p:cNvGraphicFramePr>
            <a:graphicFrameLocks noChangeAspect="1"/>
          </p:cNvGraphicFramePr>
          <p:nvPr>
            <p:extLst>
              <p:ext uri="{D42A27DB-BD31-4B8C-83A1-F6EECF244321}">
                <p14:modId xmlns:p14="http://schemas.microsoft.com/office/powerpoint/2010/main" val="172410055"/>
              </p:ext>
            </p:extLst>
          </p:nvPr>
        </p:nvGraphicFramePr>
        <p:xfrm>
          <a:off x="606425" y="2290763"/>
          <a:ext cx="7983538" cy="2660650"/>
        </p:xfrm>
        <a:graphic>
          <a:graphicData uri="http://schemas.openxmlformats.org/presentationml/2006/ole">
            <mc:AlternateContent xmlns:mc="http://schemas.openxmlformats.org/markup-compatibility/2006">
              <mc:Choice xmlns:v="urn:schemas-microsoft-com:vml" Requires="v">
                <p:oleObj spid="_x0000_s1147" name="Document" r:id="rId5" imgW="8229995" imgH="2756611" progId="Word.Document.8">
                  <p:embed/>
                </p:oleObj>
              </mc:Choice>
              <mc:Fallback>
                <p:oleObj name="Document" r:id="rId5" imgW="8229995" imgH="2756611" progId="Word.Document.8">
                  <p:embed/>
                  <p:pic>
                    <p:nvPicPr>
                      <p:cNvPr id="0" name="Object 4"/>
                      <p:cNvPicPr>
                        <a:picLocks noChangeAspect="1" noChangeArrowheads="1"/>
                      </p:cNvPicPr>
                      <p:nvPr/>
                    </p:nvPicPr>
                    <p:blipFill>
                      <a:blip r:embed="rId6"/>
                      <a:srcRect/>
                      <a:stretch>
                        <a:fillRect/>
                      </a:stretch>
                    </p:blipFill>
                    <p:spPr bwMode="auto">
                      <a:xfrm>
                        <a:off x="606425" y="2290763"/>
                        <a:ext cx="7983538" cy="2660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a:xfrm>
            <a:off x="685800" y="1600200"/>
            <a:ext cx="7772400" cy="4800600"/>
          </a:xfrm>
        </p:spPr>
        <p:txBody>
          <a:bodyPr/>
          <a:lstStyle/>
          <a:p>
            <a:endParaRPr lang="en-US" dirty="0" smtClean="0"/>
          </a:p>
          <a:p>
            <a:r>
              <a:rPr lang="en-US" dirty="0" smtClean="0"/>
              <a:t>The current version of the IEEE-SA Standards Board Bylaws is available at: </a:t>
            </a:r>
          </a:p>
          <a:p>
            <a:pPr lvl="1">
              <a:buNone/>
            </a:pPr>
            <a:r>
              <a:rPr lang="en-US" sz="1600" dirty="0" smtClean="0">
                <a:hlinkClick r:id="rId3"/>
              </a:rPr>
              <a:t>http://standards.ieee.org/develop/policies/bylaws/index.html</a:t>
            </a:r>
            <a:r>
              <a:rPr lang="en-US" sz="1600" dirty="0" smtClean="0"/>
              <a:t> (HTML version) </a:t>
            </a:r>
          </a:p>
          <a:p>
            <a:pPr lvl="1">
              <a:buNone/>
            </a:pPr>
            <a:r>
              <a:rPr lang="en-US" sz="1600" dirty="0" smtClean="0">
                <a:hlinkClick r:id="rId4"/>
              </a:rPr>
              <a:t>http://standards.ieee.org/develop/policies/bylaws/sb_bylaws.pdf</a:t>
            </a:r>
            <a:r>
              <a:rPr lang="en-US" sz="1600" dirty="0" smtClean="0"/>
              <a:t> (PDF version)</a:t>
            </a:r>
            <a:r>
              <a:rPr lang="en-US" sz="1200" dirty="0" smtClean="0"/>
              <a:t> </a:t>
            </a:r>
          </a:p>
          <a:p>
            <a:pPr>
              <a:buNone/>
            </a:pPr>
            <a:r>
              <a:rPr lang="en-US" sz="1600" dirty="0" smtClean="0"/>
              <a:t/>
            </a:r>
            <a:br>
              <a:rPr lang="en-US" sz="1600" dirty="0" smtClean="0"/>
            </a:br>
            <a:endParaRPr lang="en-US" sz="1600" dirty="0" smtClean="0"/>
          </a:p>
          <a:p>
            <a:r>
              <a:rPr lang="en-US" dirty="0" smtClean="0"/>
              <a:t>The current version of the IEEE-SA Standards Board Operations Manual is available at: </a:t>
            </a:r>
          </a:p>
          <a:p>
            <a:pPr lvl="1">
              <a:buNone/>
            </a:pPr>
            <a:r>
              <a:rPr lang="en-US" sz="1600" dirty="0" smtClean="0">
                <a:hlinkClick r:id="rId5"/>
              </a:rPr>
              <a:t>http://standards.ieee.org/develop/policies/opman/index.html</a:t>
            </a:r>
            <a:r>
              <a:rPr lang="en-US" sz="1600" dirty="0" smtClean="0"/>
              <a:t> (HTML version) </a:t>
            </a:r>
          </a:p>
          <a:p>
            <a:pPr lvl="1">
              <a:buNone/>
            </a:pPr>
            <a:r>
              <a:rPr lang="en-US" sz="1600" dirty="0" smtClean="0">
                <a:hlinkClick r:id="rId6"/>
              </a:rPr>
              <a:t>http://standards.ieee.org/develop/policies/opman/sb_om.pdf</a:t>
            </a:r>
            <a:r>
              <a:rPr lang="en-US" sz="1600" dirty="0" smtClean="0"/>
              <a:t> (PDF version) </a:t>
            </a:r>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September 2015</a:t>
            </a:r>
            <a:endParaRPr lang="en-US" dirty="0"/>
          </a:p>
        </p:txBody>
      </p:sp>
      <p:sp>
        <p:nvSpPr>
          <p:cNvPr id="5" name="Footer Placeholder 4"/>
          <p:cNvSpPr>
            <a:spLocks noGrp="1"/>
          </p:cNvSpPr>
          <p:nvPr>
            <p:ph type="ftr" sz="quarter" idx="11"/>
          </p:nvPr>
        </p:nvSpPr>
        <p:spPr/>
        <p:txBody>
          <a:bodyPr/>
          <a:lstStyle/>
          <a:p>
            <a:pPr>
              <a:defRPr/>
            </a:pPr>
            <a:r>
              <a:rPr lang="en-US" smtClean="0"/>
              <a:t>D. Stanley HP-Aruba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10</a:t>
            </a:fld>
            <a:endParaRPr lang="en-US"/>
          </a:p>
        </p:txBody>
      </p:sp>
    </p:spTree>
    <p:extLst>
      <p:ext uri="{BB962C8B-B14F-4D97-AF65-F5344CB8AC3E}">
        <p14:creationId xmlns:p14="http://schemas.microsoft.com/office/powerpoint/2010/main" val="41316977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September 2015</a:t>
            </a:r>
            <a:endParaRPr lang="en-US"/>
          </a:p>
        </p:txBody>
      </p:sp>
      <p:sp>
        <p:nvSpPr>
          <p:cNvPr id="8195" name="Footer Placeholder 4"/>
          <p:cNvSpPr>
            <a:spLocks noGrp="1"/>
          </p:cNvSpPr>
          <p:nvPr>
            <p:ph type="ftr" sz="quarter" idx="11"/>
          </p:nvPr>
        </p:nvSpPr>
        <p:spPr>
          <a:noFill/>
        </p:spPr>
        <p:txBody>
          <a:bodyPr/>
          <a:lstStyle/>
          <a:p>
            <a:r>
              <a:rPr lang="en-US" smtClean="0"/>
              <a:t>D. Stanley HP-Aruba Networks</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2000" dirty="0"/>
              <a:t>IEEE 802 Policies &amp; Procedures </a:t>
            </a:r>
          </a:p>
          <a:p>
            <a:pPr lvl="1"/>
            <a:r>
              <a:rPr lang="en-US" sz="1600" dirty="0"/>
              <a:t>(link to </a:t>
            </a:r>
            <a:r>
              <a:rPr lang="en-US" sz="1600" dirty="0" err="1"/>
              <a:t>AudCom</a:t>
            </a:r>
            <a:r>
              <a:rPr lang="en-US" sz="1600" dirty="0"/>
              <a:t>, approved by IEEE-SA Standards Board June 2014) </a:t>
            </a:r>
          </a:p>
          <a:p>
            <a:pPr lvl="1"/>
            <a:r>
              <a:rPr lang="en-US" sz="1600" dirty="0">
                <a:hlinkClick r:id="rId3"/>
              </a:rPr>
              <a:t>http://standards.ieee.org/board/aud/LMSC.pdf</a:t>
            </a:r>
            <a:endParaRPr lang="en-US" sz="1600" dirty="0"/>
          </a:p>
          <a:p>
            <a:r>
              <a:rPr lang="en-US" sz="2000" dirty="0"/>
              <a:t>IEEE 802 Operations Manual (07 November 2014)</a:t>
            </a:r>
          </a:p>
          <a:p>
            <a:pPr lvl="1">
              <a:lnSpc>
                <a:spcPct val="80000"/>
              </a:lnSpc>
              <a:defRPr/>
            </a:pPr>
            <a:r>
              <a:rPr lang="en-US" altLang="en-US" sz="1600" dirty="0">
                <a:hlinkClick r:id="rId4"/>
              </a:rPr>
              <a:t>http://www.ieee802.org/PNP/approved/IEEE_802_OM_v16.pdf</a:t>
            </a:r>
            <a:r>
              <a:rPr lang="en-US" altLang="en-US" sz="1600" dirty="0"/>
              <a:t>    </a:t>
            </a:r>
          </a:p>
          <a:p>
            <a:pPr>
              <a:lnSpc>
                <a:spcPct val="80000"/>
              </a:lnSpc>
              <a:defRPr/>
            </a:pPr>
            <a:r>
              <a:rPr lang="en-US" sz="2000" dirty="0"/>
              <a:t>IEEE 802 Working Group Policies &amp;Procedures (18 July 2014)</a:t>
            </a:r>
          </a:p>
          <a:p>
            <a:pPr lvl="1"/>
            <a:r>
              <a:rPr lang="en-US" altLang="en-US" sz="1600" dirty="0">
                <a:hlinkClick r:id="rId5"/>
              </a:rPr>
              <a:t>http://www.ieee802.org/PNP/approved/IEEE_802_WG_PandP_v16.pdf</a:t>
            </a:r>
            <a:endParaRPr lang="en-US" sz="1600" dirty="0"/>
          </a:p>
          <a:p>
            <a:r>
              <a:rPr lang="en-US" sz="2000" dirty="0"/>
              <a:t>IEEE 802 LMSC Chair's Guidelines (</a:t>
            </a:r>
            <a:r>
              <a:rPr lang="en-US" sz="2000" dirty="0" smtClean="0"/>
              <a:t>01 July 2015)</a:t>
            </a:r>
            <a:endParaRPr lang="en-US" sz="2000" dirty="0">
              <a:hlinkClick r:id="rId6"/>
            </a:endParaRPr>
          </a:p>
          <a:p>
            <a:pPr lvl="1"/>
            <a:r>
              <a:rPr lang="en-US" sz="1600" dirty="0">
                <a:hlinkClick r:id="rId7"/>
              </a:rPr>
              <a:t>http://</a:t>
            </a:r>
            <a:r>
              <a:rPr lang="en-US" sz="1600" dirty="0" smtClean="0">
                <a:hlinkClick r:id="rId7"/>
              </a:rPr>
              <a:t>www.ieee802.org/PNP/approved/IEEE_802_Chairs_guidelines_v20.pdf</a:t>
            </a:r>
            <a:r>
              <a:rPr lang="en-US" sz="1600" dirty="0" smtClean="0"/>
              <a:t>    </a:t>
            </a:r>
          </a:p>
          <a:p>
            <a:r>
              <a:rPr lang="en-US" sz="2000" dirty="0" smtClean="0"/>
              <a:t>IEEE </a:t>
            </a:r>
            <a:r>
              <a:rPr lang="en-US" sz="2000" dirty="0"/>
              <a:t>802.11 WG OM: </a:t>
            </a:r>
            <a:r>
              <a:rPr lang="en-US" sz="2000" dirty="0" smtClean="0"/>
              <a:t>(17 July 2015)</a:t>
            </a:r>
            <a:endParaRPr lang="en-US" sz="2000" dirty="0"/>
          </a:p>
          <a:p>
            <a:pPr lvl="1"/>
            <a:r>
              <a:rPr lang="en-US" altLang="en-US" sz="1600" dirty="0">
                <a:hlinkClick r:id="rId8"/>
              </a:rPr>
              <a:t>https://</a:t>
            </a:r>
            <a:r>
              <a:rPr lang="en-US" altLang="en-US" sz="1600" dirty="0" smtClean="0">
                <a:hlinkClick r:id="rId8"/>
              </a:rPr>
              <a:t>mentor.ieee.org/802.11/dcn/14/11-14-0629-12-0000-802-11-operations-manual.docx</a:t>
            </a:r>
            <a:r>
              <a:rPr lang="en-US" altLang="en-US" sz="1600" dirty="0" smtClean="0"/>
              <a:t>   </a:t>
            </a:r>
          </a:p>
          <a:p>
            <a:r>
              <a:rPr lang="en-US" sz="2000" dirty="0" smtClean="0"/>
              <a:t>Policies </a:t>
            </a:r>
            <a:r>
              <a:rPr lang="en-US" sz="2000" dirty="0"/>
              <a:t>and Procedures hierarchy</a:t>
            </a:r>
          </a:p>
          <a:p>
            <a:pPr lvl="1"/>
            <a:r>
              <a:rPr lang="en-US" sz="1600" dirty="0">
                <a:hlinkClick r:id="rId9"/>
              </a:rPr>
              <a:t>http://www.ieee802.org/11/Rules/rules.shtml</a:t>
            </a:r>
            <a:endParaRPr lang="en-US" sz="1600" dirty="0"/>
          </a:p>
          <a:p>
            <a:pPr marL="342900" lvl="1" indent="-342900">
              <a:buFontTx/>
              <a:buChar char="•"/>
            </a:pPr>
            <a:r>
              <a:rPr lang="en-US" altLang="en-US" b="1" dirty="0"/>
              <a:t>IEEE 802 Procedural document website</a:t>
            </a:r>
            <a:r>
              <a:rPr lang="en-US" altLang="en-US" sz="1800" b="1" dirty="0"/>
              <a:t>: </a:t>
            </a:r>
            <a:r>
              <a:rPr lang="en-US" altLang="en-US" sz="1800" dirty="0">
                <a:hlinkClick r:id="rId10"/>
              </a:rPr>
              <a:t>http://www.ieee802.org/devdocs.shtml</a:t>
            </a:r>
            <a:r>
              <a:rPr lang="en-US" altLang="en-US" sz="1800" dirty="0"/>
              <a:t> </a:t>
            </a:r>
          </a:p>
          <a:p>
            <a:endParaRPr lang="en-US" dirty="0" smtClean="0"/>
          </a:p>
          <a:p>
            <a:pPr lvl="1"/>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Known proposed IEEE 802 EC Rule Changes</a:t>
            </a:r>
            <a:endParaRPr lang="en-US" sz="2800" dirty="0"/>
          </a:p>
        </p:txBody>
      </p:sp>
      <p:sp>
        <p:nvSpPr>
          <p:cNvPr id="3" name="Content Placeholder 2"/>
          <p:cNvSpPr>
            <a:spLocks noGrp="1"/>
          </p:cNvSpPr>
          <p:nvPr>
            <p:ph idx="1"/>
          </p:nvPr>
        </p:nvSpPr>
        <p:spPr>
          <a:xfrm>
            <a:off x="609600" y="1600200"/>
            <a:ext cx="8610600" cy="5105400"/>
          </a:xfrm>
        </p:spPr>
        <p:txBody>
          <a:bodyPr/>
          <a:lstStyle/>
          <a:p>
            <a:r>
              <a:rPr lang="en-US" dirty="0" smtClean="0"/>
              <a:t>LMSC P&amp;P – No changes proposed</a:t>
            </a:r>
            <a:endParaRPr lang="en-US" b="0" dirty="0" smtClean="0"/>
          </a:p>
          <a:p>
            <a:r>
              <a:rPr lang="en-US" dirty="0" smtClean="0"/>
              <a:t>802 LMSC  OM  - Change at same time as WG P&amp;P in Nov</a:t>
            </a:r>
          </a:p>
          <a:p>
            <a:pPr lvl="1"/>
            <a:r>
              <a:rPr lang="en-US" dirty="0">
                <a:hlinkClick r:id="rId3"/>
              </a:rPr>
              <a:t>http://</a:t>
            </a:r>
            <a:r>
              <a:rPr lang="en-US" dirty="0" smtClean="0">
                <a:hlinkClick r:id="rId3"/>
              </a:rPr>
              <a:t>www.ieee802.org/PNP/2015-03/IEEE_802_OM_proposed_v17.1.pdf</a:t>
            </a:r>
            <a:r>
              <a:rPr lang="en-US" dirty="0" smtClean="0"/>
              <a:t>  </a:t>
            </a:r>
          </a:p>
          <a:p>
            <a:pPr lvl="1"/>
            <a:r>
              <a:rPr lang="en-GB" dirty="0" smtClean="0"/>
              <a:t>Add Joint working group treasury text (deleted from IEEE 802 WG P&amp;P section14.2)</a:t>
            </a:r>
          </a:p>
          <a:p>
            <a:r>
              <a:rPr lang="en-US" sz="2400" b="1" dirty="0" smtClean="0"/>
              <a:t>WG </a:t>
            </a:r>
            <a:r>
              <a:rPr lang="en-US" sz="2400" b="1" dirty="0"/>
              <a:t>P&amp;P </a:t>
            </a:r>
            <a:r>
              <a:rPr lang="en-US" sz="2400" b="1" dirty="0" smtClean="0"/>
              <a:t>– </a:t>
            </a:r>
            <a:r>
              <a:rPr lang="en-US" dirty="0" smtClean="0"/>
              <a:t>Was forwarded to </a:t>
            </a:r>
            <a:r>
              <a:rPr lang="en-US" dirty="0" err="1" smtClean="0"/>
              <a:t>Audcom</a:t>
            </a:r>
            <a:r>
              <a:rPr lang="en-US" dirty="0" smtClean="0"/>
              <a:t> </a:t>
            </a:r>
            <a:r>
              <a:rPr lang="en-US" dirty="0"/>
              <a:t>July 2015</a:t>
            </a:r>
          </a:p>
          <a:p>
            <a:pPr lvl="1"/>
            <a:r>
              <a:rPr lang="en-US" dirty="0" smtClean="0">
                <a:hlinkClick r:id="rId4"/>
              </a:rPr>
              <a:t>Proposed Working Group P&amp;P using December, 2013 baseline</a:t>
            </a:r>
            <a:r>
              <a:rPr lang="en-US" dirty="0" smtClean="0"/>
              <a:t> </a:t>
            </a:r>
            <a:r>
              <a:rPr lang="en-US" b="1" dirty="0" smtClean="0"/>
              <a:t>v17.5, </a:t>
            </a:r>
            <a:r>
              <a:rPr lang="en-US" dirty="0" smtClean="0"/>
              <a:t>deemed without issue by </a:t>
            </a:r>
            <a:r>
              <a:rPr lang="en-US" dirty="0" err="1" smtClean="0"/>
              <a:t>AudCom</a:t>
            </a:r>
            <a:r>
              <a:rPr lang="en-US" dirty="0" smtClean="0"/>
              <a:t> and SASB </a:t>
            </a:r>
          </a:p>
          <a:p>
            <a:pPr lvl="1"/>
            <a:r>
              <a:rPr lang="en-US" dirty="0" smtClean="0"/>
              <a:t>Changes are summarized in </a:t>
            </a:r>
            <a:r>
              <a:rPr lang="en-US" dirty="0" smtClean="0">
                <a:hlinkClick r:id="rId5"/>
              </a:rPr>
              <a:t>ec-14-0087-09</a:t>
            </a:r>
            <a:endParaRPr lang="en-US" dirty="0" smtClean="0"/>
          </a:p>
          <a:p>
            <a:r>
              <a:rPr lang="en-US" dirty="0" smtClean="0"/>
              <a:t>Chair’s Guidelines – no changes identified at this time</a:t>
            </a:r>
          </a:p>
        </p:txBody>
      </p:sp>
      <p:sp>
        <p:nvSpPr>
          <p:cNvPr id="4" name="Date Placeholder 3"/>
          <p:cNvSpPr>
            <a:spLocks noGrp="1"/>
          </p:cNvSpPr>
          <p:nvPr>
            <p:ph type="dt" sz="half" idx="10"/>
          </p:nvPr>
        </p:nvSpPr>
        <p:spPr/>
        <p:txBody>
          <a:bodyPr/>
          <a:lstStyle/>
          <a:p>
            <a:pPr>
              <a:defRPr/>
            </a:pPr>
            <a:r>
              <a:rPr lang="en-US" smtClean="0"/>
              <a:t>September 2015</a:t>
            </a:r>
            <a:endParaRPr lang="en-US" dirty="0"/>
          </a:p>
        </p:txBody>
      </p:sp>
      <p:sp>
        <p:nvSpPr>
          <p:cNvPr id="5" name="Footer Placeholder 4"/>
          <p:cNvSpPr>
            <a:spLocks noGrp="1"/>
          </p:cNvSpPr>
          <p:nvPr>
            <p:ph type="ftr" sz="quarter" idx="11"/>
          </p:nvPr>
        </p:nvSpPr>
        <p:spPr/>
        <p:txBody>
          <a:bodyPr/>
          <a:lstStyle/>
          <a:p>
            <a:pPr>
              <a:defRPr/>
            </a:pPr>
            <a:r>
              <a:rPr lang="en-US" smtClean="0"/>
              <a:t>D. Stanley HP-Aruba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LMSC WG P&amp;P Changes</a:t>
            </a:r>
            <a:endParaRPr lang="en-US" sz="2800" dirty="0"/>
          </a:p>
        </p:txBody>
      </p:sp>
      <p:sp>
        <p:nvSpPr>
          <p:cNvPr id="3" name="Content Placeholder 2"/>
          <p:cNvSpPr>
            <a:spLocks noGrp="1"/>
          </p:cNvSpPr>
          <p:nvPr>
            <p:ph idx="1"/>
          </p:nvPr>
        </p:nvSpPr>
        <p:spPr>
          <a:xfrm>
            <a:off x="609600" y="1600200"/>
            <a:ext cx="8458200" cy="4724400"/>
          </a:xfrm>
        </p:spPr>
        <p:txBody>
          <a:bodyPr/>
          <a:lstStyle/>
          <a:p>
            <a:r>
              <a:rPr lang="en-US" dirty="0" smtClean="0"/>
              <a:t>LMSC WG P&amp;P – asked </a:t>
            </a:r>
            <a:r>
              <a:rPr lang="en-US" dirty="0" err="1" smtClean="0"/>
              <a:t>Audcom</a:t>
            </a:r>
            <a:r>
              <a:rPr lang="en-US" dirty="0" smtClean="0"/>
              <a:t> for clarification</a:t>
            </a:r>
          </a:p>
          <a:p>
            <a:pPr lvl="1"/>
            <a:r>
              <a:rPr lang="en-US" dirty="0" smtClean="0"/>
              <a:t>3.4 Fiduciary duty to IEEE</a:t>
            </a:r>
          </a:p>
          <a:p>
            <a:pPr lvl="1"/>
            <a:r>
              <a:rPr lang="en-US" dirty="0" smtClean="0"/>
              <a:t>4.2 Roster information validation</a:t>
            </a:r>
          </a:p>
          <a:p>
            <a:pPr lvl="1"/>
            <a:r>
              <a:rPr lang="en-US" dirty="0" smtClean="0"/>
              <a:t>4.3 Participant definition</a:t>
            </a:r>
          </a:p>
          <a:p>
            <a:pPr lvl="1"/>
            <a:r>
              <a:rPr lang="en-US" dirty="0" smtClean="0"/>
              <a:t>6.0 Electronic meetings</a:t>
            </a:r>
          </a:p>
          <a:p>
            <a:pPr lvl="1"/>
            <a:r>
              <a:rPr lang="en-US" dirty="0" smtClean="0"/>
              <a:t>7.1 Approval of an action (2/3 approval)</a:t>
            </a:r>
          </a:p>
          <a:p>
            <a:pPr lvl="1"/>
            <a:r>
              <a:rPr lang="en-US" dirty="0" smtClean="0"/>
              <a:t>(old 9.7) roll-call votes deleted</a:t>
            </a:r>
          </a:p>
          <a:p>
            <a:pPr lvl="1"/>
            <a:r>
              <a:rPr lang="en-US" dirty="0" smtClean="0"/>
              <a:t>(was 9.6) text deleted, ensure that we still have text regarding duration of WG LBs ballots</a:t>
            </a:r>
          </a:p>
          <a:p>
            <a:r>
              <a:rPr lang="en-GB" dirty="0" smtClean="0"/>
              <a:t>Joint </a:t>
            </a:r>
            <a:r>
              <a:rPr lang="en-GB" dirty="0"/>
              <a:t>working group </a:t>
            </a:r>
            <a:r>
              <a:rPr lang="en-GB" dirty="0" smtClean="0"/>
              <a:t>treasury text deleted: IEEE </a:t>
            </a:r>
            <a:r>
              <a:rPr lang="en-GB" dirty="0"/>
              <a:t>802 WG P&amp;P </a:t>
            </a:r>
            <a:r>
              <a:rPr lang="en-GB" dirty="0" smtClean="0"/>
              <a:t>14.2</a:t>
            </a:r>
          </a:p>
          <a:p>
            <a:pPr lvl="1"/>
            <a:r>
              <a:rPr lang="en-GB" dirty="0" smtClean="0"/>
              <a:t>Move to 802 LMSC Operations Manual</a:t>
            </a:r>
            <a:endParaRPr lang="en-GB" dirty="0"/>
          </a:p>
          <a:p>
            <a:endParaRPr lang="en-US" dirty="0" smtClean="0"/>
          </a:p>
          <a:p>
            <a:pPr marL="0" indent="0">
              <a:buNone/>
            </a:pPr>
            <a:endParaRPr lang="en-US" dirty="0" smtClean="0"/>
          </a:p>
          <a:p>
            <a:pPr marL="0" indent="0">
              <a:buNone/>
            </a:pPr>
            <a:endParaRPr lang="en-US" dirty="0" smtClean="0"/>
          </a:p>
          <a:p>
            <a:pPr lvl="1"/>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September 2015</a:t>
            </a:r>
            <a:endParaRPr lang="en-US" dirty="0"/>
          </a:p>
        </p:txBody>
      </p:sp>
      <p:sp>
        <p:nvSpPr>
          <p:cNvPr id="5" name="Footer Placeholder 4"/>
          <p:cNvSpPr>
            <a:spLocks noGrp="1"/>
          </p:cNvSpPr>
          <p:nvPr>
            <p:ph type="ftr" sz="quarter" idx="11"/>
          </p:nvPr>
        </p:nvSpPr>
        <p:spPr/>
        <p:txBody>
          <a:bodyPr/>
          <a:lstStyle/>
          <a:p>
            <a:pPr>
              <a:defRPr/>
            </a:pPr>
            <a:r>
              <a:rPr lang="en-US" smtClean="0"/>
              <a:t>D. Stanley HP-Aruba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13</a:t>
            </a:fld>
            <a:endParaRPr lang="en-US"/>
          </a:p>
        </p:txBody>
      </p:sp>
    </p:spTree>
    <p:extLst>
      <p:ext uri="{BB962C8B-B14F-4D97-AF65-F5344CB8AC3E}">
        <p14:creationId xmlns:p14="http://schemas.microsoft.com/office/powerpoint/2010/main" val="13781706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Status and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a:t>Document </a:t>
            </a:r>
            <a:r>
              <a:rPr lang="en-US" dirty="0" smtClean="0">
                <a:hlinkClick r:id="rId3"/>
              </a:rPr>
              <a:t>11-14-0629-12</a:t>
            </a:r>
            <a:r>
              <a:rPr lang="en-US" dirty="0" smtClean="0"/>
              <a:t> contains </a:t>
            </a:r>
            <a:r>
              <a:rPr lang="en-US" dirty="0"/>
              <a:t>the current IEEE 902.11 Operations Manual (approved </a:t>
            </a:r>
            <a:r>
              <a:rPr lang="en-US" dirty="0" smtClean="0"/>
              <a:t>July 2015). </a:t>
            </a:r>
            <a:r>
              <a:rPr lang="en-US" dirty="0"/>
              <a:t>Changes:</a:t>
            </a:r>
          </a:p>
          <a:p>
            <a:pPr lvl="1"/>
            <a:r>
              <a:rPr lang="en-US" dirty="0" smtClean="0"/>
              <a:t>Updates to figure D-1: addition of “Former Voter” and correction that Aspirant has access to members area, see </a:t>
            </a:r>
            <a:r>
              <a:rPr lang="en-US" dirty="0" smtClean="0">
                <a:hlinkClick r:id="rId4"/>
              </a:rPr>
              <a:t>11-14-0629-11</a:t>
            </a:r>
            <a:endParaRPr lang="en-US" dirty="0" smtClean="0"/>
          </a:p>
          <a:p>
            <a:r>
              <a:rPr lang="en-US" b="0" dirty="0" smtClean="0"/>
              <a:t>Consider any further changes in November 2015</a:t>
            </a:r>
          </a:p>
          <a:p>
            <a:pPr lvl="1"/>
            <a:r>
              <a:rPr lang="en-US" dirty="0" smtClean="0"/>
              <a:t>Combine secretary guidelines (Section 10 and Appendix B) into one section</a:t>
            </a:r>
            <a:endParaRPr lang="en-US" b="0" dirty="0"/>
          </a:p>
        </p:txBody>
      </p:sp>
      <p:sp>
        <p:nvSpPr>
          <p:cNvPr id="4" name="Date Placeholder 3"/>
          <p:cNvSpPr>
            <a:spLocks noGrp="1"/>
          </p:cNvSpPr>
          <p:nvPr>
            <p:ph type="dt" sz="half" idx="10"/>
          </p:nvPr>
        </p:nvSpPr>
        <p:spPr/>
        <p:txBody>
          <a:bodyPr/>
          <a:lstStyle/>
          <a:p>
            <a:pPr>
              <a:defRPr/>
            </a:pPr>
            <a:r>
              <a:rPr lang="en-US" smtClean="0"/>
              <a:t>September 2015</a:t>
            </a:r>
            <a:endParaRPr lang="en-US" dirty="0"/>
          </a:p>
        </p:txBody>
      </p:sp>
      <p:sp>
        <p:nvSpPr>
          <p:cNvPr id="5" name="Footer Placeholder 4"/>
          <p:cNvSpPr>
            <a:spLocks noGrp="1"/>
          </p:cNvSpPr>
          <p:nvPr>
            <p:ph type="ftr" sz="quarter" idx="11"/>
          </p:nvPr>
        </p:nvSpPr>
        <p:spPr/>
        <p:txBody>
          <a:bodyPr/>
          <a:lstStyle/>
          <a:p>
            <a:pPr>
              <a:defRPr/>
            </a:pPr>
            <a:r>
              <a:rPr lang="en-US" smtClean="0"/>
              <a:t>D. Stanley HP-Aruba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14</a:t>
            </a:fld>
            <a:endParaRPr lang="en-US"/>
          </a:p>
        </p:txBody>
      </p:sp>
    </p:spTree>
    <p:extLst>
      <p:ext uri="{BB962C8B-B14F-4D97-AF65-F5344CB8AC3E}">
        <p14:creationId xmlns:p14="http://schemas.microsoft.com/office/powerpoint/2010/main" val="25146362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September 2015</a:t>
            </a:r>
            <a:endParaRPr lang="en-US" altLang="en-US" sz="1800" smtClean="0"/>
          </a:p>
        </p:txBody>
      </p:sp>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 Stanley HP-Aruba Networks</a:t>
            </a:r>
          </a:p>
        </p:txBody>
      </p:sp>
      <p:sp>
        <p:nvSpPr>
          <p:cNvPr id="25605" name="Rectangle 2"/>
          <p:cNvSpPr>
            <a:spLocks noGrp="1" noChangeArrowheads="1"/>
          </p:cNvSpPr>
          <p:nvPr>
            <p:ph type="title"/>
          </p:nvPr>
        </p:nvSpPr>
        <p:spPr>
          <a:xfrm>
            <a:off x="685800" y="685800"/>
            <a:ext cx="7772400" cy="685800"/>
          </a:xfrm>
        </p:spPr>
        <p:txBody>
          <a:bodyPr/>
          <a:lstStyle/>
          <a:p>
            <a:r>
              <a:rPr lang="en-GB" altLang="en-US" smtClean="0"/>
              <a:t>Email Reflectors</a:t>
            </a:r>
          </a:p>
        </p:txBody>
      </p:sp>
      <p:sp>
        <p:nvSpPr>
          <p:cNvPr id="25606" name="Rectangle 3"/>
          <p:cNvSpPr>
            <a:spLocks noGrp="1" noChangeArrowheads="1"/>
          </p:cNvSpPr>
          <p:nvPr>
            <p:ph type="body" idx="1"/>
          </p:nvPr>
        </p:nvSpPr>
        <p:spPr>
          <a:xfrm>
            <a:off x="609600" y="1371600"/>
            <a:ext cx="8153400" cy="5105400"/>
          </a:xfrm>
        </p:spPr>
        <p:txBody>
          <a:bodyPr/>
          <a:lstStyle/>
          <a:p>
            <a:r>
              <a:rPr lang="en-GB" altLang="en-US" dirty="0" smtClean="0"/>
              <a:t>There is an email reflector for the working group,  plus one for each task group.</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15</a:t>
            </a:fld>
            <a:endParaRPr lang="en-US"/>
          </a:p>
        </p:txBody>
      </p:sp>
    </p:spTree>
    <p:extLst>
      <p:ext uri="{BB962C8B-B14F-4D97-AF65-F5344CB8AC3E}">
        <p14:creationId xmlns:p14="http://schemas.microsoft.com/office/powerpoint/2010/main" val="11039394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a:xfrm>
            <a:off x="685800" y="1981200"/>
            <a:ext cx="7772400" cy="4343400"/>
          </a:xfrm>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smtClean="0"/>
              <a:t>subscribe  stds-802-all</a:t>
            </a:r>
          </a:p>
          <a:p>
            <a:pPr lvl="2">
              <a:buNone/>
            </a:pPr>
            <a:r>
              <a:rPr lang="en-US" sz="2400" b="1" dirty="0" smtClean="0"/>
              <a:t>	end</a:t>
            </a:r>
            <a:endParaRPr lang="en-US" sz="2400" b="1" dirty="0"/>
          </a:p>
        </p:txBody>
      </p:sp>
      <p:sp>
        <p:nvSpPr>
          <p:cNvPr id="4" name="Date Placeholder 3"/>
          <p:cNvSpPr>
            <a:spLocks noGrp="1"/>
          </p:cNvSpPr>
          <p:nvPr>
            <p:ph type="dt" sz="half" idx="10"/>
          </p:nvPr>
        </p:nvSpPr>
        <p:spPr/>
        <p:txBody>
          <a:bodyPr/>
          <a:lstStyle/>
          <a:p>
            <a:pPr>
              <a:defRPr/>
            </a:pPr>
            <a:r>
              <a:rPr lang="en-US" smtClean="0"/>
              <a:t>September 2015</a:t>
            </a:r>
            <a:endParaRPr lang="en-US" dirty="0"/>
          </a:p>
        </p:txBody>
      </p:sp>
      <p:sp>
        <p:nvSpPr>
          <p:cNvPr id="5" name="Footer Placeholder 4"/>
          <p:cNvSpPr>
            <a:spLocks noGrp="1"/>
          </p:cNvSpPr>
          <p:nvPr>
            <p:ph type="ftr" sz="quarter" idx="11"/>
          </p:nvPr>
        </p:nvSpPr>
        <p:spPr/>
        <p:txBody>
          <a:bodyPr/>
          <a:lstStyle/>
          <a:p>
            <a:pPr>
              <a:defRPr/>
            </a:pPr>
            <a:r>
              <a:rPr lang="en-US" smtClean="0"/>
              <a:t>D. Stanley HP-Aruba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 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or Dorothy know.</a:t>
            </a:r>
          </a:p>
          <a:p>
            <a:pPr lvl="1"/>
            <a:r>
              <a:rPr lang="en-US" sz="2800" dirty="0" smtClean="0"/>
              <a:t>Secretaries should put “Minutes” in the lower left corner for “minutes” of meetings.</a:t>
            </a:r>
          </a:p>
        </p:txBody>
      </p:sp>
      <p:sp>
        <p:nvSpPr>
          <p:cNvPr id="4" name="Date Placeholder 3"/>
          <p:cNvSpPr>
            <a:spLocks noGrp="1"/>
          </p:cNvSpPr>
          <p:nvPr>
            <p:ph type="dt" sz="half" idx="10"/>
          </p:nvPr>
        </p:nvSpPr>
        <p:spPr/>
        <p:txBody>
          <a:bodyPr/>
          <a:lstStyle/>
          <a:p>
            <a:pPr>
              <a:defRPr/>
            </a:pPr>
            <a:r>
              <a:rPr lang="en-US" smtClean="0"/>
              <a:t>September 2015</a:t>
            </a:r>
            <a:endParaRPr lang="en-US"/>
          </a:p>
        </p:txBody>
      </p:sp>
      <p:sp>
        <p:nvSpPr>
          <p:cNvPr id="5" name="Footer Placeholder 4"/>
          <p:cNvSpPr>
            <a:spLocks noGrp="1"/>
          </p:cNvSpPr>
          <p:nvPr>
            <p:ph type="ftr" sz="quarter" idx="11"/>
          </p:nvPr>
        </p:nvSpPr>
        <p:spPr/>
        <p:txBody>
          <a:bodyPr/>
          <a:lstStyle/>
          <a:p>
            <a:pPr>
              <a:defRPr/>
            </a:pPr>
            <a:r>
              <a:rPr lang="en-US" smtClean="0"/>
              <a:t>D. Stanley HP-Aruba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 </a:t>
            </a:r>
            <a:br>
              <a:rPr lang="en-US" sz="3200" dirty="0" smtClean="0"/>
            </a:br>
            <a:r>
              <a:rPr lang="en-US" sz="3200" dirty="0" smtClean="0"/>
              <a:t>802.11 Mid-Week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September 2015</a:t>
            </a:r>
            <a:endParaRPr lang="en-US"/>
          </a:p>
        </p:txBody>
      </p:sp>
      <p:sp>
        <p:nvSpPr>
          <p:cNvPr id="5" name="Footer Placeholder 4"/>
          <p:cNvSpPr>
            <a:spLocks noGrp="1"/>
          </p:cNvSpPr>
          <p:nvPr>
            <p:ph type="ftr" sz="quarter" idx="11"/>
          </p:nvPr>
        </p:nvSpPr>
        <p:spPr/>
        <p:txBody>
          <a:bodyPr/>
          <a:lstStyle/>
          <a:p>
            <a:pPr>
              <a:defRPr/>
            </a:pPr>
            <a:r>
              <a:rPr lang="en-US" smtClean="0"/>
              <a:t>D. Stanley HP-Aruba Networks</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Status and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a:t>Document </a:t>
            </a:r>
            <a:r>
              <a:rPr lang="en-US" dirty="0" smtClean="0">
                <a:hlinkClick r:id="rId3"/>
              </a:rPr>
              <a:t>11-14-0629-12</a:t>
            </a:r>
            <a:r>
              <a:rPr lang="en-US" dirty="0" smtClean="0"/>
              <a:t> contains </a:t>
            </a:r>
            <a:r>
              <a:rPr lang="en-US" dirty="0"/>
              <a:t>the current IEEE 902.11 Operations Manual (approved </a:t>
            </a:r>
            <a:r>
              <a:rPr lang="en-US" dirty="0" smtClean="0"/>
              <a:t>July 2015). </a:t>
            </a:r>
            <a:r>
              <a:rPr lang="en-US" dirty="0"/>
              <a:t>Changes:</a:t>
            </a:r>
          </a:p>
          <a:p>
            <a:pPr lvl="1"/>
            <a:r>
              <a:rPr lang="en-US" dirty="0" smtClean="0"/>
              <a:t>Updates to figure D-1: addition of “Former Voter” and correction that Aspirant has access to members area, see </a:t>
            </a:r>
            <a:r>
              <a:rPr lang="en-US" dirty="0" smtClean="0">
                <a:hlinkClick r:id="rId4"/>
              </a:rPr>
              <a:t>11-14-0629-11</a:t>
            </a:r>
            <a:endParaRPr lang="en-US" dirty="0" smtClean="0"/>
          </a:p>
          <a:p>
            <a:r>
              <a:rPr lang="en-US" b="0" dirty="0" smtClean="0"/>
              <a:t>Consider any further changes in November 2015</a:t>
            </a:r>
          </a:p>
          <a:p>
            <a:pPr lvl="1"/>
            <a:r>
              <a:rPr lang="en-US" dirty="0"/>
              <a:t>Combine secretary guidelines (Section 10 and Appendix B) into one section</a:t>
            </a:r>
          </a:p>
        </p:txBody>
      </p:sp>
      <p:sp>
        <p:nvSpPr>
          <p:cNvPr id="4" name="Date Placeholder 3"/>
          <p:cNvSpPr>
            <a:spLocks noGrp="1"/>
          </p:cNvSpPr>
          <p:nvPr>
            <p:ph type="dt" sz="half" idx="10"/>
          </p:nvPr>
        </p:nvSpPr>
        <p:spPr/>
        <p:txBody>
          <a:bodyPr/>
          <a:lstStyle/>
          <a:p>
            <a:pPr>
              <a:defRPr/>
            </a:pPr>
            <a:r>
              <a:rPr lang="en-US" smtClean="0"/>
              <a:t>September 2015</a:t>
            </a:r>
            <a:endParaRPr lang="en-US" dirty="0"/>
          </a:p>
        </p:txBody>
      </p:sp>
      <p:sp>
        <p:nvSpPr>
          <p:cNvPr id="5" name="Footer Placeholder 4"/>
          <p:cNvSpPr>
            <a:spLocks noGrp="1"/>
          </p:cNvSpPr>
          <p:nvPr>
            <p:ph type="ftr" sz="quarter" idx="11"/>
          </p:nvPr>
        </p:nvSpPr>
        <p:spPr/>
        <p:txBody>
          <a:bodyPr/>
          <a:lstStyle/>
          <a:p>
            <a:pPr>
              <a:defRPr/>
            </a:pPr>
            <a:r>
              <a:rPr lang="en-US" smtClean="0"/>
              <a:t>D. Stanley HP-Aruba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19</a:t>
            </a:fld>
            <a:endParaRPr lang="en-US"/>
          </a:p>
        </p:txBody>
      </p:sp>
    </p:spTree>
    <p:extLst>
      <p:ext uri="{BB962C8B-B14F-4D97-AF65-F5344CB8AC3E}">
        <p14:creationId xmlns:p14="http://schemas.microsoft.com/office/powerpoint/2010/main" val="3306196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September 2015</a:t>
            </a:r>
            <a:endParaRPr lang="en-US"/>
          </a:p>
        </p:txBody>
      </p:sp>
      <p:sp>
        <p:nvSpPr>
          <p:cNvPr id="3075" name="Footer Placeholder 4"/>
          <p:cNvSpPr>
            <a:spLocks noGrp="1"/>
          </p:cNvSpPr>
          <p:nvPr>
            <p:ph type="ftr" sz="quarter" idx="11"/>
          </p:nvPr>
        </p:nvSpPr>
        <p:spPr>
          <a:noFill/>
        </p:spPr>
        <p:txBody>
          <a:bodyPr/>
          <a:lstStyle/>
          <a:p>
            <a:r>
              <a:rPr lang="en-US" smtClean="0"/>
              <a:t>D. Stanley HP-Aruba Networks</a:t>
            </a:r>
            <a:endParaRPr lang="en-US"/>
          </a:p>
        </p:txBody>
      </p:sp>
      <p:sp>
        <p:nvSpPr>
          <p:cNvPr id="3077" name="Rectangle 2"/>
          <p:cNvSpPr>
            <a:spLocks noGrp="1" noChangeArrowheads="1"/>
          </p:cNvSpPr>
          <p:nvPr>
            <p:ph type="title"/>
          </p:nvPr>
        </p:nvSpPr>
        <p:spPr>
          <a:xfrm>
            <a:off x="685800" y="685800"/>
            <a:ext cx="7772400" cy="533400"/>
          </a:xfrm>
          <a:noFill/>
        </p:spPr>
        <p:txBody>
          <a:bodyPr/>
          <a:lstStyle/>
          <a:p>
            <a:r>
              <a:rPr lang="en-US" dirty="0" smtClean="0"/>
              <a:t>Abstract</a:t>
            </a:r>
          </a:p>
        </p:txBody>
      </p:sp>
      <p:sp>
        <p:nvSpPr>
          <p:cNvPr id="3078" name="Rectangle 3"/>
          <p:cNvSpPr>
            <a:spLocks noGrp="1" noChangeArrowheads="1"/>
          </p:cNvSpPr>
          <p:nvPr>
            <p:ph type="body" idx="1"/>
          </p:nvPr>
        </p:nvSpPr>
        <p:spPr>
          <a:xfrm>
            <a:off x="685800" y="1295400"/>
            <a:ext cx="7924800" cy="5029200"/>
          </a:xfrm>
          <a:noFill/>
        </p:spPr>
        <p:txBody>
          <a:bodyPr/>
          <a:lstStyle/>
          <a:p>
            <a:pPr>
              <a:buFontTx/>
              <a:buNone/>
            </a:pPr>
            <a:r>
              <a:rPr lang="en-US" dirty="0" smtClean="0"/>
              <a:t>This slide contains requested reports and status from the 802.11 2</a:t>
            </a:r>
            <a:r>
              <a:rPr lang="en-US" baseline="30000" dirty="0" smtClean="0"/>
              <a:t>nd</a:t>
            </a:r>
            <a:r>
              <a:rPr lang="en-US" dirty="0" smtClean="0"/>
              <a:t>  Vice-Chair:</a:t>
            </a:r>
          </a:p>
          <a:p>
            <a:pPr lvl="1">
              <a:buFontTx/>
              <a:buNone/>
            </a:pPr>
            <a:r>
              <a:rPr lang="en-US" dirty="0" smtClean="0"/>
              <a:t>	Current Patent Slides </a:t>
            </a:r>
          </a:p>
          <a:p>
            <a:pPr lvl="1">
              <a:buFontTx/>
              <a:buNone/>
            </a:pPr>
            <a:r>
              <a:rPr lang="en-US" dirty="0" smtClean="0"/>
              <a:t>	Current Policies and Procedures and Operations Manual for IEEE-SA, IEEE 802, and IEEE 802.11</a:t>
            </a:r>
          </a:p>
          <a:p>
            <a:pPr lvl="1">
              <a:buFontTx/>
              <a:buNone/>
            </a:pPr>
            <a:r>
              <a:rPr lang="en-US" dirty="0"/>
              <a:t>	</a:t>
            </a:r>
            <a:r>
              <a:rPr lang="en-US" dirty="0" smtClean="0"/>
              <a:t>Info on IEEE SA Policy changes</a:t>
            </a:r>
          </a:p>
          <a:p>
            <a:pPr lvl="1">
              <a:buFontTx/>
              <a:buNone/>
            </a:pPr>
            <a:r>
              <a:rPr lang="en-US" dirty="0" smtClean="0"/>
              <a:t>	Reminder on Posting Documents</a:t>
            </a:r>
          </a:p>
          <a:p>
            <a:pPr lvl="1">
              <a:buFontTx/>
              <a:buNone/>
            </a:pPr>
            <a:r>
              <a:rPr lang="en-US" dirty="0" smtClean="0"/>
              <a:t>	Joining the 802.11 email reflectors</a:t>
            </a:r>
          </a:p>
          <a:p>
            <a:pPr lvl="1">
              <a:buNone/>
            </a:pPr>
            <a:r>
              <a:rPr lang="en-US" dirty="0"/>
              <a:t>	Joining 802 All List Server</a:t>
            </a:r>
          </a:p>
          <a:p>
            <a:pPr lvl="1">
              <a:buFontTx/>
              <a:buNone/>
            </a:pPr>
            <a:r>
              <a:rPr lang="en-US" dirty="0"/>
              <a:t>	</a:t>
            </a:r>
            <a:r>
              <a:rPr lang="en-US" dirty="0" smtClean="0"/>
              <a:t>Known proposed changes to 802 P&amp;P, 802 OM, 802WG P&amp;P, Chair’s Guidelines</a:t>
            </a:r>
          </a:p>
          <a:p>
            <a:pPr lvl="1">
              <a:buNone/>
            </a:pPr>
            <a:r>
              <a:rPr lang="en-US" dirty="0"/>
              <a:t>	Proposed revisions to 802.11 </a:t>
            </a:r>
            <a:r>
              <a:rPr lang="en-US" dirty="0" smtClean="0"/>
              <a:t>OM </a:t>
            </a:r>
          </a:p>
          <a:p>
            <a:pPr lvl="1">
              <a:buNone/>
            </a:pPr>
            <a:r>
              <a:rPr lang="en-US" dirty="0"/>
              <a:t>	</a:t>
            </a:r>
            <a:endParaRPr lang="en-US" dirty="0" smtClean="0"/>
          </a:p>
          <a:p>
            <a:pPr lvl="1">
              <a:buFontTx/>
              <a:buNone/>
            </a:pPr>
            <a:endParaRPr lang="en-US" dirty="0" smtClean="0"/>
          </a:p>
          <a:p>
            <a:pPr>
              <a:buFontTx/>
              <a:buNone/>
            </a:pPr>
            <a:r>
              <a:rPr lang="en-US" dirty="0" smtClean="0"/>
              <a:t>	</a:t>
            </a:r>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Friday – </a:t>
            </a:r>
            <a:br>
              <a:rPr lang="en-US" sz="3200" dirty="0" smtClean="0"/>
            </a:br>
            <a:r>
              <a:rPr lang="en-US" sz="3200" dirty="0" smtClean="0"/>
              <a:t>802.11 Closing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September 2015</a:t>
            </a:r>
            <a:endParaRPr lang="en-US"/>
          </a:p>
        </p:txBody>
      </p:sp>
      <p:sp>
        <p:nvSpPr>
          <p:cNvPr id="5" name="Footer Placeholder 4"/>
          <p:cNvSpPr>
            <a:spLocks noGrp="1"/>
          </p:cNvSpPr>
          <p:nvPr>
            <p:ph type="ftr" sz="quarter" idx="11"/>
          </p:nvPr>
        </p:nvSpPr>
        <p:spPr/>
        <p:txBody>
          <a:bodyPr/>
          <a:lstStyle/>
          <a:p>
            <a:pPr>
              <a:defRPr/>
            </a:pPr>
            <a:r>
              <a:rPr lang="en-US" smtClean="0"/>
              <a:t>D. Stanley HP-Aruba Networks</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Status and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a:t>Document </a:t>
            </a:r>
            <a:r>
              <a:rPr lang="en-US" dirty="0" smtClean="0">
                <a:hlinkClick r:id="rId3"/>
              </a:rPr>
              <a:t>11-14-0629-12</a:t>
            </a:r>
            <a:r>
              <a:rPr lang="en-US" dirty="0" smtClean="0"/>
              <a:t> contains </a:t>
            </a:r>
            <a:r>
              <a:rPr lang="en-US" dirty="0"/>
              <a:t>the current IEEE 902.11 Operations Manual (approved </a:t>
            </a:r>
            <a:r>
              <a:rPr lang="en-US" dirty="0" smtClean="0"/>
              <a:t>July 2015). </a:t>
            </a:r>
            <a:r>
              <a:rPr lang="en-US" dirty="0"/>
              <a:t>Changes:</a:t>
            </a:r>
          </a:p>
          <a:p>
            <a:pPr lvl="1"/>
            <a:r>
              <a:rPr lang="en-US" dirty="0" smtClean="0"/>
              <a:t>Updates to figure D-1: addition of “Former Voter” and correction that Aspirant has access to members area, see </a:t>
            </a:r>
            <a:r>
              <a:rPr lang="en-US" dirty="0" smtClean="0">
                <a:hlinkClick r:id="rId4"/>
              </a:rPr>
              <a:t>11-14-0629-11</a:t>
            </a:r>
            <a:endParaRPr lang="en-US" dirty="0" smtClean="0"/>
          </a:p>
          <a:p>
            <a:r>
              <a:rPr lang="en-US" b="0" dirty="0" smtClean="0"/>
              <a:t>Consider any further changes in November 2015</a:t>
            </a:r>
          </a:p>
          <a:p>
            <a:pPr lvl="1"/>
            <a:r>
              <a:rPr lang="en-US" dirty="0"/>
              <a:t>Combine secretary guidelines (Section 10 and Appendix B) into one section</a:t>
            </a:r>
          </a:p>
        </p:txBody>
      </p:sp>
      <p:sp>
        <p:nvSpPr>
          <p:cNvPr id="4" name="Date Placeholder 3"/>
          <p:cNvSpPr>
            <a:spLocks noGrp="1"/>
          </p:cNvSpPr>
          <p:nvPr>
            <p:ph type="dt" sz="half" idx="10"/>
          </p:nvPr>
        </p:nvSpPr>
        <p:spPr/>
        <p:txBody>
          <a:bodyPr/>
          <a:lstStyle/>
          <a:p>
            <a:pPr>
              <a:defRPr/>
            </a:pPr>
            <a:r>
              <a:rPr lang="en-US" smtClean="0"/>
              <a:t>September 2015</a:t>
            </a:r>
            <a:endParaRPr lang="en-US" dirty="0"/>
          </a:p>
        </p:txBody>
      </p:sp>
      <p:sp>
        <p:nvSpPr>
          <p:cNvPr id="5" name="Footer Placeholder 4"/>
          <p:cNvSpPr>
            <a:spLocks noGrp="1"/>
          </p:cNvSpPr>
          <p:nvPr>
            <p:ph type="ftr" sz="quarter" idx="11"/>
          </p:nvPr>
        </p:nvSpPr>
        <p:spPr/>
        <p:txBody>
          <a:bodyPr/>
          <a:lstStyle/>
          <a:p>
            <a:pPr>
              <a:defRPr/>
            </a:pPr>
            <a:r>
              <a:rPr lang="en-US" smtClean="0"/>
              <a:t>D. Stanley HP-Aruba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21</a:t>
            </a:fld>
            <a:endParaRPr lang="en-US"/>
          </a:p>
        </p:txBody>
      </p:sp>
    </p:spTree>
    <p:extLst>
      <p:ext uri="{BB962C8B-B14F-4D97-AF65-F5344CB8AC3E}">
        <p14:creationId xmlns:p14="http://schemas.microsoft.com/office/powerpoint/2010/main" val="3306196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Monday– </a:t>
            </a:r>
            <a:br>
              <a:rPr lang="en-US" sz="3200" dirty="0" smtClean="0"/>
            </a:br>
            <a:r>
              <a:rPr lang="en-US" sz="3200" dirty="0" smtClean="0"/>
              <a:t>802.11 Opening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Second Vice Chair Report</a:t>
            </a:r>
            <a:endParaRPr lang="en-US" dirty="0"/>
          </a:p>
        </p:txBody>
      </p:sp>
      <p:sp>
        <p:nvSpPr>
          <p:cNvPr id="4" name="Date Placeholder 3"/>
          <p:cNvSpPr>
            <a:spLocks noGrp="1"/>
          </p:cNvSpPr>
          <p:nvPr>
            <p:ph type="dt" sz="half" idx="10"/>
          </p:nvPr>
        </p:nvSpPr>
        <p:spPr>
          <a:xfrm>
            <a:off x="696913" y="332601"/>
            <a:ext cx="1741487" cy="276999"/>
          </a:xfrm>
        </p:spPr>
        <p:txBody>
          <a:bodyPr/>
          <a:lstStyle/>
          <a:p>
            <a:pPr>
              <a:defRPr/>
            </a:pPr>
            <a:r>
              <a:rPr lang="en-US" smtClean="0"/>
              <a:t>September 2015</a:t>
            </a:r>
            <a:endParaRPr lang="en-US" dirty="0"/>
          </a:p>
        </p:txBody>
      </p:sp>
      <p:sp>
        <p:nvSpPr>
          <p:cNvPr id="5" name="Footer Placeholder 4"/>
          <p:cNvSpPr>
            <a:spLocks noGrp="1"/>
          </p:cNvSpPr>
          <p:nvPr>
            <p:ph type="ftr" sz="quarter" idx="11"/>
          </p:nvPr>
        </p:nvSpPr>
        <p:spPr/>
        <p:txBody>
          <a:bodyPr/>
          <a:lstStyle/>
          <a:p>
            <a:pPr>
              <a:defRPr/>
            </a:pPr>
            <a:r>
              <a:rPr lang="en-US" smtClean="0"/>
              <a:t>D. Stanley HP-Aruba Networks</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September 2015</a:t>
            </a:r>
            <a:endParaRPr lang="en-US"/>
          </a:p>
        </p:txBody>
      </p:sp>
      <p:sp>
        <p:nvSpPr>
          <p:cNvPr id="4099" name="Footer Placeholder 2"/>
          <p:cNvSpPr>
            <a:spLocks noGrp="1"/>
          </p:cNvSpPr>
          <p:nvPr>
            <p:ph type="ftr" sz="quarter" idx="11"/>
          </p:nvPr>
        </p:nvSpPr>
        <p:spPr>
          <a:noFill/>
        </p:spPr>
        <p:txBody>
          <a:bodyPr/>
          <a:lstStyle/>
          <a:p>
            <a:r>
              <a:rPr lang="en-US" smtClean="0"/>
              <a:t>D. Stanley HP-Aruba Networks</a:t>
            </a:r>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 typeface="Monotype Sorts"/>
              <a:buNone/>
            </a:pPr>
            <a:r>
              <a:rPr lang="en-US" altLang="en-US" sz="1800" dirty="0"/>
              <a:t>All participants in this meeting have certain obligations under the IEEE-SA Patent Policy. </a:t>
            </a:r>
          </a:p>
          <a:p>
            <a:pPr lvl="1">
              <a:buFont typeface="Arial" pitchFamily="34" charset="0"/>
              <a:buChar char="•"/>
            </a:pPr>
            <a:r>
              <a:rPr lang="en-US" altLang="en-US" sz="1800" b="1" dirty="0">
                <a:solidFill>
                  <a:srgbClr val="003399"/>
                </a:solidFill>
              </a:rPr>
              <a:t>Participants [Note: </a:t>
            </a:r>
            <a:r>
              <a:rPr lang="en-GB" altLang="en-US" sz="1800" b="1" dirty="0">
                <a:solidFill>
                  <a:srgbClr val="003399"/>
                </a:solidFill>
              </a:rPr>
              <a:t>Quoted text excerpted from IEEE-SA Standards Board Bylaws </a:t>
            </a:r>
            <a:r>
              <a:rPr lang="en-GB" altLang="en-US" sz="1800" b="1" dirty="0" err="1">
                <a:solidFill>
                  <a:srgbClr val="003399"/>
                </a:solidFill>
              </a:rPr>
              <a:t>subclause</a:t>
            </a:r>
            <a:r>
              <a:rPr lang="en-GB" altLang="en-US" sz="1800" b="1" dirty="0">
                <a:solidFill>
                  <a:srgbClr val="003399"/>
                </a:solidFill>
              </a:rPr>
              <a:t> 6.2</a:t>
            </a:r>
            <a:r>
              <a:rPr lang="en-US" altLang="en-US" sz="1800" b="1" dirty="0">
                <a:solidFill>
                  <a:srgbClr val="003399"/>
                </a:solidFill>
              </a:rPr>
              <a:t>]:</a:t>
            </a:r>
          </a:p>
          <a:p>
            <a:pPr lvl="2">
              <a:buFont typeface="Arial" pitchFamily="34" charset="0"/>
              <a:buChar char="•"/>
            </a:pPr>
            <a:r>
              <a:rPr lang="en-US" altLang="en-US"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dirty="0"/>
          </a:p>
          <a:p>
            <a:pPr lvl="2">
              <a:buFont typeface="Arial" pitchFamily="34" charset="0"/>
              <a:buChar char="•"/>
            </a:pPr>
            <a:r>
              <a:rPr lang="en-US" altLang="en-US"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dirty="0">
                <a:solidFill>
                  <a:srgbClr val="003399"/>
                </a:solidFill>
              </a:rPr>
              <a:t>Early identification of holders of potential Essential Patent Claims is strongly encouraged</a:t>
            </a:r>
          </a:p>
          <a:p>
            <a:pPr lvl="1">
              <a:buFont typeface="Arial" pitchFamily="34" charset="0"/>
              <a:buChar char="•"/>
            </a:pPr>
            <a:r>
              <a:rPr lang="en-US" altLang="en-US" sz="1800" b="1" dirty="0">
                <a:solidFill>
                  <a:srgbClr val="003399"/>
                </a:solidFill>
              </a:rPr>
              <a:t>No duty to perform a patent search</a:t>
            </a:r>
            <a:endParaRPr lang="en-US" altLang="en-US" sz="1800" dirty="0"/>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September 2015</a:t>
            </a:r>
            <a:endParaRPr lang="en-US"/>
          </a:p>
        </p:txBody>
      </p:sp>
      <p:sp>
        <p:nvSpPr>
          <p:cNvPr id="5123" name="Footer Placeholder 2"/>
          <p:cNvSpPr>
            <a:spLocks noGrp="1"/>
          </p:cNvSpPr>
          <p:nvPr>
            <p:ph type="ftr" sz="quarter" idx="11"/>
          </p:nvPr>
        </p:nvSpPr>
        <p:spPr>
          <a:noFill/>
        </p:spPr>
        <p:txBody>
          <a:bodyPr/>
          <a:lstStyle/>
          <a:p>
            <a:r>
              <a:rPr lang="en-US" smtClean="0"/>
              <a:t>D. Stanley HP-Aruba Networks</a:t>
            </a:r>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 typeface="Monotype Sorts"/>
              <a:buNone/>
            </a:pPr>
            <a:r>
              <a:rPr lang="en-US" sz="1800" dirty="0" smtClean="0">
                <a:cs typeface="Times New Roman" pitchFamily="18" charset="0"/>
              </a:rPr>
              <a:t>	</a:t>
            </a:r>
            <a:r>
              <a:rPr lang="en-US" altLang="en-US" sz="2400" dirty="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dirty="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dirty="0">
                <a:solidFill>
                  <a:schemeClr val="accent6">
                    <a:lumMod val="75000"/>
                  </a:schemeClr>
                </a:solidFill>
              </a:rPr>
              <a:t>		IEEE-SA Standards Boards Bylaws</a:t>
            </a:r>
          </a:p>
          <a:p>
            <a:pPr lvl="1">
              <a:lnSpc>
                <a:spcPct val="90000"/>
              </a:lnSpc>
              <a:buFont typeface="Monotype Sorts"/>
              <a:buNone/>
            </a:pPr>
            <a:r>
              <a:rPr lang="en-US" altLang="en-US" sz="2100" dirty="0">
                <a:solidFill>
                  <a:schemeClr val="accent6">
                    <a:lumMod val="75000"/>
                  </a:schemeClr>
                </a:solidFill>
              </a:rPr>
              <a:t>		</a:t>
            </a:r>
            <a:r>
              <a:rPr lang="en-US" altLang="en-US" sz="2100" i="1" dirty="0">
                <a:solidFill>
                  <a:schemeClr val="accent6">
                    <a:lumMod val="75000"/>
                  </a:schemeClr>
                </a:solidFill>
                <a:hlinkClick r:id="rId3"/>
              </a:rPr>
              <a:t>http://</a:t>
            </a:r>
            <a:r>
              <a:rPr lang="en-US" altLang="en-US" sz="2100" i="1" dirty="0" smtClean="0">
                <a:solidFill>
                  <a:schemeClr val="accent6">
                    <a:lumMod val="75000"/>
                  </a:schemeClr>
                </a:solidFill>
                <a:hlinkClick r:id="rId3"/>
              </a:rPr>
              <a:t>standards.ieee.org/develop/policies/bylaws/sect6-7.html#6</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a:p>
            <a:pPr lvl="1">
              <a:lnSpc>
                <a:spcPct val="90000"/>
              </a:lnSpc>
              <a:buFont typeface="Monotype Sorts"/>
              <a:buNone/>
            </a:pPr>
            <a:r>
              <a:rPr lang="en-GB" altLang="en-US" sz="2400" dirty="0">
                <a:solidFill>
                  <a:schemeClr val="accent6">
                    <a:lumMod val="75000"/>
                  </a:schemeClr>
                </a:solidFill>
              </a:rPr>
              <a:t>		IEEE-SA Standards Board Operations Manual</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4"/>
              </a:rPr>
              <a:t>http://</a:t>
            </a:r>
            <a:r>
              <a:rPr lang="en-US" altLang="en-US" sz="2100" i="1" dirty="0" smtClean="0">
                <a:solidFill>
                  <a:schemeClr val="accent6">
                    <a:lumMod val="75000"/>
                  </a:schemeClr>
                </a:solidFill>
                <a:hlinkClick r:id="rId4"/>
              </a:rPr>
              <a:t>standards.ieee.org/develop/policies/opman/sect6.html#6.3</a:t>
            </a:r>
            <a:r>
              <a:rPr lang="en-US" altLang="en-US" sz="2100" i="1" dirty="0" smtClean="0">
                <a:solidFill>
                  <a:schemeClr val="accent6">
                    <a:lumMod val="75000"/>
                  </a:schemeClr>
                </a:solidFill>
              </a:rPr>
              <a:t> </a:t>
            </a:r>
            <a:endParaRPr lang="en-US" altLang="en-US" sz="2400" dirty="0">
              <a:solidFill>
                <a:schemeClr val="accent6">
                  <a:lumMod val="75000"/>
                </a:schemeClr>
              </a:solidFill>
            </a:endParaRPr>
          </a:p>
          <a:p>
            <a:pPr lvl="1">
              <a:lnSpc>
                <a:spcPct val="90000"/>
              </a:lnSpc>
              <a:buFont typeface="Monotype Sorts"/>
              <a:buNone/>
            </a:pPr>
            <a:r>
              <a:rPr lang="en-US" altLang="en-US" sz="2400" dirty="0">
                <a:solidFill>
                  <a:schemeClr val="accent6">
                    <a:lumMod val="75000"/>
                  </a:schemeClr>
                </a:solidFill>
                <a:cs typeface="Times New Roman" pitchFamily="18" charset="0"/>
              </a:rPr>
              <a:t>	Material about the patent policy is available at</a:t>
            </a:r>
            <a:r>
              <a:rPr lang="en-US" altLang="en-US" sz="2400" dirty="0">
                <a:solidFill>
                  <a:schemeClr val="accent6">
                    <a:lumMod val="75000"/>
                  </a:schemeClr>
                </a:solidFill>
              </a:rPr>
              <a:t> </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5"/>
              </a:rPr>
              <a:t>http://</a:t>
            </a:r>
            <a:r>
              <a:rPr lang="en-US" altLang="en-US" sz="2100" i="1" dirty="0" smtClean="0">
                <a:solidFill>
                  <a:schemeClr val="accent6">
                    <a:lumMod val="75000"/>
                  </a:schemeClr>
                </a:solidFill>
                <a:hlinkClick r:id="rId5"/>
              </a:rPr>
              <a:t>standards.ieee.org/about/sasb/patcom/materials.html</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p:txBody>
      </p:sp>
      <p:sp>
        <p:nvSpPr>
          <p:cNvPr id="5127" name="Rectangle 7"/>
          <p:cNvSpPr>
            <a:spLocks noChangeArrowheads="1"/>
          </p:cNvSpPr>
          <p:nvPr/>
        </p:nvSpPr>
        <p:spPr bwMode="auto">
          <a:xfrm>
            <a:off x="685800" y="4876800"/>
            <a:ext cx="7772400" cy="1421928"/>
          </a:xfrm>
          <a:prstGeom prst="rect">
            <a:avLst/>
          </a:prstGeom>
          <a:noFill/>
          <a:ln w="9525">
            <a:noFill/>
            <a:miter lim="800000"/>
            <a:headEnd/>
            <a:tailEnd/>
          </a:ln>
        </p:spPr>
        <p:txBody>
          <a:bodyPr>
            <a:spAutoFit/>
          </a:bodyPr>
          <a:lstStyle/>
          <a:p>
            <a:r>
              <a:rPr lang="en-US" altLang="en-US" sz="1600" b="1" dirty="0">
                <a:solidFill>
                  <a:schemeClr val="accent6">
                    <a:lumMod val="75000"/>
                  </a:schemeClr>
                </a:solidFill>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600" b="1" dirty="0">
              <a:solidFill>
                <a:schemeClr val="accent6">
                  <a:lumMod val="75000"/>
                </a:schemeClr>
              </a:solidFill>
            </a:endParaRPr>
          </a:p>
          <a:p>
            <a:pPr algn="ctr">
              <a:lnSpc>
                <a:spcPct val="80000"/>
              </a:lnSpc>
              <a:buFont typeface="Monotype Sorts"/>
              <a:buNone/>
            </a:pPr>
            <a:r>
              <a:rPr lang="en-US" altLang="en-US" sz="1600" b="1" dirty="0">
                <a:solidFill>
                  <a:schemeClr val="accent6">
                    <a:lumMod val="75000"/>
                  </a:schemeClr>
                </a:solidFill>
              </a:rPr>
              <a:t>This slide set is available at </a:t>
            </a:r>
            <a:r>
              <a:rPr lang="en-US" altLang="en-US" sz="1600" b="1" dirty="0">
                <a:solidFill>
                  <a:schemeClr val="accent6">
                    <a:lumMod val="75000"/>
                  </a:schemeClr>
                </a:solidFill>
                <a:hlinkClick r:id="rId6"/>
              </a:rPr>
              <a:t>https://</a:t>
            </a:r>
            <a:r>
              <a:rPr lang="en-US" altLang="en-US" sz="1600" b="1" dirty="0" smtClean="0">
                <a:solidFill>
                  <a:schemeClr val="accent6">
                    <a:lumMod val="75000"/>
                  </a:schemeClr>
                </a:solidFill>
                <a:hlinkClick r:id="rId6"/>
              </a:rPr>
              <a:t>development.standards.ieee.org/myproject/Public/mytools/mob/slideset.ppt</a:t>
            </a:r>
            <a:r>
              <a:rPr lang="en-US" altLang="en-US" sz="1600" b="1" dirty="0" smtClean="0">
                <a:solidFill>
                  <a:schemeClr val="accent6">
                    <a:lumMod val="75000"/>
                  </a:schemeClr>
                </a:solidFill>
              </a:rPr>
              <a:t> </a:t>
            </a:r>
            <a:endParaRPr lang="en-US" altLang="en-US" sz="1600" b="1" dirty="0">
              <a:solidFill>
                <a:schemeClr val="accent6">
                  <a:lumMod val="75000"/>
                </a:schemeClr>
              </a:solidFill>
            </a:endParaRP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September 2015</a:t>
            </a:r>
            <a:endParaRPr lang="en-US"/>
          </a:p>
        </p:txBody>
      </p:sp>
      <p:sp>
        <p:nvSpPr>
          <p:cNvPr id="6147" name="Footer Placeholder 2"/>
          <p:cNvSpPr>
            <a:spLocks noGrp="1"/>
          </p:cNvSpPr>
          <p:nvPr>
            <p:ph type="ftr" sz="quarter" idx="11"/>
          </p:nvPr>
        </p:nvSpPr>
        <p:spPr>
          <a:noFill/>
        </p:spPr>
        <p:txBody>
          <a:bodyPr/>
          <a:lstStyle/>
          <a:p>
            <a:r>
              <a:rPr lang="en-US" smtClean="0"/>
              <a:t>D. Stanley HP-Aruba Networks</a:t>
            </a:r>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8077200" cy="4724400"/>
          </a:xfrm>
        </p:spPr>
        <p:txBody>
          <a:bodyPr lIns="91440" tIns="45720" rIns="91440" bIns="45720"/>
          <a:lstStyle/>
          <a:p>
            <a:pPr>
              <a:buFont typeface="Arial" pitchFamily="34" charset="0"/>
              <a:buChar char="•"/>
            </a:pPr>
            <a:r>
              <a:rPr lang="en-US" altLang="en-US" sz="2800" dirty="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dirty="0">
                <a:solidFill>
                  <a:schemeClr val="accent6">
                    <a:lumMod val="75000"/>
                  </a:schemeClr>
                </a:solidFill>
              </a:rPr>
              <a:t>Either speak up now or</a:t>
            </a:r>
          </a:p>
          <a:p>
            <a:pPr lvl="1">
              <a:buFont typeface="Arial" pitchFamily="34" charset="0"/>
              <a:buChar char="•"/>
            </a:pPr>
            <a:r>
              <a:rPr lang="en-US" altLang="en-US" dirty="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dirty="0">
                <a:solidFill>
                  <a:schemeClr val="accent6">
                    <a:lumMod val="75000"/>
                  </a:schemeClr>
                </a:solidFill>
              </a:rPr>
              <a:t>Cause an LOA to be submitted</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September 2015</a:t>
            </a:r>
            <a:endParaRPr lang="en-US"/>
          </a:p>
        </p:txBody>
      </p:sp>
      <p:sp>
        <p:nvSpPr>
          <p:cNvPr id="7171" name="Footer Placeholder 2"/>
          <p:cNvSpPr>
            <a:spLocks noGrp="1"/>
          </p:cNvSpPr>
          <p:nvPr>
            <p:ph type="ftr" sz="quarter" idx="11"/>
          </p:nvPr>
        </p:nvSpPr>
        <p:spPr>
          <a:noFill/>
        </p:spPr>
        <p:txBody>
          <a:bodyPr/>
          <a:lstStyle/>
          <a:p>
            <a:r>
              <a:rPr lang="en-US" smtClean="0"/>
              <a:t>D. Stanley HP-Aruba Networks</a:t>
            </a:r>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7</a:t>
            </a:fld>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762000" y="609600"/>
            <a:ext cx="7696200" cy="731838"/>
          </a:xfrm>
          <a:prstGeom prst="rect">
            <a:avLst/>
          </a:prstGeom>
          <a:noFill/>
          <a:ln w="9525">
            <a:noFill/>
            <a:miter lim="800000"/>
            <a:headEnd/>
            <a:tailEnd/>
          </a:ln>
        </p:spPr>
        <p:txBody>
          <a:bodyPr lIns="90004" tIns="44997" rIns="90004" bIns="44997" anchor="ctr" anchorCtr="1"/>
          <a:lstStyle/>
          <a:p>
            <a:pPr algn="ctr"/>
            <a:r>
              <a:rPr lang="en-US" sz="4400" dirty="0" smtClean="0">
                <a:solidFill>
                  <a:srgbClr val="000000"/>
                </a:solidFill>
                <a:latin typeface="Arial" pitchFamily="34" charset="0"/>
                <a:cs typeface="DejaVu Sans" pitchFamily="34" charset="0"/>
              </a:rPr>
              <a:t>802 Ground </a:t>
            </a:r>
            <a:r>
              <a:rPr lang="en-US" sz="4400" dirty="0">
                <a:solidFill>
                  <a:srgbClr val="000000"/>
                </a:solidFill>
                <a:latin typeface="Arial" pitchFamily="34" charset="0"/>
                <a:cs typeface="DejaVu Sans" pitchFamily="34" charset="0"/>
              </a:rPr>
              <a:t>rules</a:t>
            </a:r>
            <a:endParaRPr lang="en-US" dirty="0">
              <a:solidFill>
                <a:srgbClr val="000000"/>
              </a:solidFill>
              <a:latin typeface="Arial" pitchFamily="34" charset="0"/>
              <a:cs typeface="DejaVu Sans" pitchFamily="34" charset="0"/>
            </a:endParaRPr>
          </a:p>
        </p:txBody>
      </p:sp>
      <p:sp>
        <p:nvSpPr>
          <p:cNvPr id="26627"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4" tIns="44997" rIns="90004" bIns="44997"/>
          <a:lstStyle/>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Respect … give it, get it</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product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corporate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prices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restrictive notices – </a:t>
            </a:r>
            <a:endParaRPr lang="en-US" sz="3200" dirty="0" smtClean="0">
              <a:solidFill>
                <a:srgbClr val="000000"/>
              </a:solidFill>
              <a:latin typeface="Arial" pitchFamily="34" charset="0"/>
              <a:cs typeface="DejaVu Sans" pitchFamily="34" charset="0"/>
            </a:endParaRPr>
          </a:p>
          <a:p>
            <a:pPr lvl="2" indent="-457200">
              <a:buClr>
                <a:srgbClr val="FF0000"/>
              </a:buClr>
              <a:buSzPct val="100000"/>
            </a:pPr>
            <a:r>
              <a:rPr lang="en-US" sz="3200" dirty="0" smtClean="0">
                <a:solidFill>
                  <a:srgbClr val="000000"/>
                </a:solidFill>
                <a:latin typeface="Arial" pitchFamily="34" charset="0"/>
                <a:cs typeface="DejaVu Sans" pitchFamily="34" charset="0"/>
              </a:rPr>
              <a:t>presentations </a:t>
            </a:r>
            <a:r>
              <a:rPr lang="en-US" sz="3200" dirty="0">
                <a:solidFill>
                  <a:srgbClr val="000000"/>
                </a:solidFill>
                <a:latin typeface="Arial" pitchFamily="34" charset="0"/>
                <a:cs typeface="DejaVu Sans" pitchFamily="34" charset="0"/>
              </a:rPr>
              <a:t>must be openly available</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Silence your cell phone </a:t>
            </a:r>
            <a:r>
              <a:rPr lang="en-US" sz="3200" dirty="0" smtClean="0">
                <a:solidFill>
                  <a:srgbClr val="000000"/>
                </a:solidFill>
                <a:latin typeface="Arial" pitchFamily="34" charset="0"/>
                <a:cs typeface="DejaVu Sans" pitchFamily="34" charset="0"/>
              </a:rPr>
              <a:t>ringers</a:t>
            </a:r>
          </a:p>
          <a:p>
            <a:pPr indent="-457200">
              <a:buClr>
                <a:srgbClr val="FF0000"/>
              </a:buClr>
              <a:buSzPct val="100000"/>
              <a:buFont typeface="Wingdings" pitchFamily="2" charset="2"/>
              <a:buChar char="Ø"/>
            </a:pPr>
            <a:r>
              <a:rPr lang="en-US" sz="3200" dirty="0" smtClean="0">
                <a:solidFill>
                  <a:srgbClr val="000000"/>
                </a:solidFill>
                <a:latin typeface="Arial" pitchFamily="34" charset="0"/>
                <a:cs typeface="DejaVu Sans" pitchFamily="34" charset="0"/>
              </a:rPr>
              <a:t>Silence your electronic devices</a:t>
            </a:r>
          </a:p>
          <a:p>
            <a:pPr indent="-457200">
              <a:buClr>
                <a:srgbClr val="FF0000"/>
              </a:buClr>
              <a:buSzPct val="100000"/>
            </a:pPr>
            <a:endParaRPr lang="en-US" dirty="0">
              <a:solidFill>
                <a:srgbClr val="000000"/>
              </a:solidFill>
              <a:latin typeface="Arial" pitchFamily="34" charset="0"/>
              <a:cs typeface="DejaVu Sans" pitchFamily="34" charset="0"/>
            </a:endParaRPr>
          </a:p>
        </p:txBody>
      </p:sp>
      <p:sp>
        <p:nvSpPr>
          <p:cNvPr id="9" name="Date Placeholder 8"/>
          <p:cNvSpPr>
            <a:spLocks noGrp="1"/>
          </p:cNvSpPr>
          <p:nvPr>
            <p:ph type="dt" sz="half" idx="10"/>
          </p:nvPr>
        </p:nvSpPr>
        <p:spPr/>
        <p:txBody>
          <a:bodyPr/>
          <a:lstStyle/>
          <a:p>
            <a:pPr>
              <a:defRPr/>
            </a:pPr>
            <a:r>
              <a:rPr lang="en-US" smtClean="0"/>
              <a:t>September 2015</a:t>
            </a:r>
            <a:endParaRPr lang="en-US"/>
          </a:p>
        </p:txBody>
      </p:sp>
      <p:sp>
        <p:nvSpPr>
          <p:cNvPr id="11" name="Footer Placeholder 10"/>
          <p:cNvSpPr>
            <a:spLocks noGrp="1"/>
          </p:cNvSpPr>
          <p:nvPr>
            <p:ph type="ftr" sz="quarter" idx="11"/>
          </p:nvPr>
        </p:nvSpPr>
        <p:spPr/>
        <p:txBody>
          <a:bodyPr/>
          <a:lstStyle/>
          <a:p>
            <a:pPr>
              <a:defRPr/>
            </a:pPr>
            <a:r>
              <a:rPr lang="en-US" smtClean="0"/>
              <a:t>D. Stanley HP-Aruba Networks</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8</a:t>
            </a:fld>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685800" y="1143000"/>
            <a:ext cx="8229600" cy="5562600"/>
          </a:xfrm>
        </p:spPr>
        <p:txBody>
          <a:bodyPr/>
          <a:lstStyle/>
          <a:p>
            <a:endParaRPr lang="en-US" dirty="0" smtClean="0"/>
          </a:p>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smtClean="0">
                <a:hlinkClick r:id="rId7"/>
              </a:rPr>
              <a:t>http</a:t>
            </a:r>
            <a:r>
              <a:rPr lang="en-US" dirty="0">
                <a:hlinkClick r:id="rId7"/>
              </a:rPr>
              <a:t>://</a:t>
            </a:r>
            <a:r>
              <a:rPr lang="en-US" dirty="0" smtClean="0">
                <a:hlinkClick r:id="rId7"/>
              </a:rPr>
              <a:t>standards.ieee.org/board/pat/loa.pdf</a:t>
            </a:r>
            <a:r>
              <a:rPr lang="en-US" dirty="0" smtClean="0"/>
              <a:t>   </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September 2015</a:t>
            </a:r>
            <a:endParaRPr lang="en-US" dirty="0"/>
          </a:p>
        </p:txBody>
      </p:sp>
      <p:sp>
        <p:nvSpPr>
          <p:cNvPr id="5" name="Footer Placeholder 4"/>
          <p:cNvSpPr>
            <a:spLocks noGrp="1"/>
          </p:cNvSpPr>
          <p:nvPr>
            <p:ph type="ftr" sz="quarter" idx="11"/>
          </p:nvPr>
        </p:nvSpPr>
        <p:spPr/>
        <p:txBody>
          <a:bodyPr/>
          <a:lstStyle/>
          <a:p>
            <a:pPr>
              <a:defRPr/>
            </a:pPr>
            <a:r>
              <a:rPr lang="en-US" smtClean="0"/>
              <a:t>D. Stanley HP-Aruba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29885</TotalTime>
  <Words>1747</Words>
  <Application>Microsoft Office PowerPoint</Application>
  <PresentationFormat>On-screen Show (4:3)</PresentationFormat>
  <Paragraphs>311</Paragraphs>
  <Slides>21</Slides>
  <Notes>21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802-11-Submission</vt:lpstr>
      <vt:lpstr>Document</vt:lpstr>
      <vt:lpstr>2nd  Vice Chair Report September 2015</vt:lpstr>
      <vt:lpstr>Abstract</vt:lpstr>
      <vt:lpstr>Monday–  802.11 Opening Plenary</vt:lpstr>
      <vt:lpstr>Participants, Patents, and Duty to Inform</vt:lpstr>
      <vt:lpstr>Patent Related Links</vt:lpstr>
      <vt:lpstr>Call for Potentially Essential Patents</vt:lpstr>
      <vt:lpstr>Other Guidelines for IEEE WG Meetings</vt:lpstr>
      <vt:lpstr>PowerPoint Presentation</vt:lpstr>
      <vt:lpstr>IEEE-SA policy documents</vt:lpstr>
      <vt:lpstr>Current IEEE-SA Rule documents</vt:lpstr>
      <vt:lpstr>Current IEEE 802, 802.11 rules documents </vt:lpstr>
      <vt:lpstr>Known proposed IEEE 802 EC Rule Changes</vt:lpstr>
      <vt:lpstr>LMSC WG P&amp;P Changes</vt:lpstr>
      <vt:lpstr>IEEE 802.11 OM Status and changes</vt:lpstr>
      <vt:lpstr>Email Reflectors</vt:lpstr>
      <vt:lpstr>IEEE 802-ALL EMAIL List Server</vt:lpstr>
      <vt:lpstr>Reminder for Posting Documents</vt:lpstr>
      <vt:lpstr>Wednesday –  802.11 Mid-Week Plenary</vt:lpstr>
      <vt:lpstr>IEEE 802.11 OM Status and changes</vt:lpstr>
      <vt:lpstr>Friday –  802.11 Closing Plenary</vt:lpstr>
      <vt:lpstr>IEEE 802.11 OM Status and changes</vt:lpstr>
    </vt:vector>
  </TitlesOfParts>
  <Company>Aruba Networks, an HP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dc:title>
  <dc:subject>11-15/-223r0</dc:subject>
  <dc:creator>dstanley@arubanetworks.com</dc:creator>
  <cp:keywords>September 2015</cp:keywords>
  <dc:description>Dorothy Stanley (HP-Aruba Networks)</dc:description>
  <cp:lastModifiedBy>Dorothy Stanley</cp:lastModifiedBy>
  <cp:revision>166</cp:revision>
  <cp:lastPrinted>2014-04-08T14:44:21Z</cp:lastPrinted>
  <dcterms:created xsi:type="dcterms:W3CDTF">2012-03-12T21:29:33Z</dcterms:created>
  <dcterms:modified xsi:type="dcterms:W3CDTF">2015-09-12T03:29:59Z</dcterms:modified>
</cp:coreProperties>
</file>