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346" r:id="rId2"/>
    <p:sldId id="2347" r:id="rId3"/>
    <p:sldId id="2312" r:id="rId4"/>
    <p:sldId id="2348" r:id="rId5"/>
    <p:sldId id="2360" r:id="rId6"/>
    <p:sldId id="2350" r:id="rId7"/>
    <p:sldId id="2313" r:id="rId8"/>
    <p:sldId id="2355" r:id="rId9"/>
    <p:sldId id="2349" r:id="rId10"/>
    <p:sldId id="2358" r:id="rId11"/>
    <p:sldId id="2322" r:id="rId12"/>
    <p:sldId id="2288" r:id="rId13"/>
    <p:sldId id="2345" r:id="rId14"/>
    <p:sldId id="2353" r:id="rId15"/>
    <p:sldId id="2354" r:id="rId16"/>
    <p:sldId id="2359" r:id="rId17"/>
    <p:sldId id="2361" r:id="rId18"/>
    <p:sldId id="2362" r:id="rId19"/>
    <p:sldId id="2363" r:id="rId20"/>
  </p:sldIdLst>
  <p:sldSz cx="9144000" cy="6858000" type="screen4x3"/>
  <p:notesSz cx="9372600" cy="70866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FFFF00"/>
    <a:srgbClr val="000000"/>
    <a:srgbClr val="66FF33"/>
    <a:srgbClr val="FF9966"/>
    <a:srgbClr val="FF9900"/>
    <a:srgbClr val="0033CC"/>
    <a:srgbClr val="FFFF99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31" autoAdjust="0"/>
    <p:restoredTop sz="95795" autoAdjust="0"/>
  </p:normalViewPr>
  <p:slideViewPr>
    <p:cSldViewPr>
      <p:cViewPr>
        <p:scale>
          <a:sx n="93" d="100"/>
          <a:sy n="93" d="100"/>
        </p:scale>
        <p:origin x="-1128" y="96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8892"/>
    </p:cViewPr>
  </p:sorterViewPr>
  <p:notesViewPr>
    <p:cSldViewPr>
      <p:cViewPr>
        <p:scale>
          <a:sx n="100" d="100"/>
          <a:sy n="100" d="100"/>
        </p:scale>
        <p:origin x="-1308" y="-72"/>
      </p:cViewPr>
      <p:guideLst>
        <p:guide orient="horz" pos="1649"/>
        <p:guide pos="389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5896" y="83057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40853" y="83055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961988" y="6860614"/>
            <a:ext cx="157735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324048" y="6860614"/>
            <a:ext cx="517770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7BC7332-6786-47F2-956D-4C00DF15A6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938741" y="294873"/>
            <a:ext cx="7495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938743" y="6860614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6526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938743" y="6852152"/>
            <a:ext cx="77060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688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94962" y="20213"/>
            <a:ext cx="2195858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83896" y="20213"/>
            <a:ext cx="920060" cy="215444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7241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19413" y="536575"/>
            <a:ext cx="3533775" cy="26495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50948" y="3366863"/>
            <a:ext cx="6870709" cy="31892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927" tIns="46661" rIns="94927" bIns="466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447313" y="6864241"/>
            <a:ext cx="2043508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1721" lvl="4" algn="r" defTabSz="947241" eaLnBrk="0" hangingPunct="0">
              <a:defRPr sz="1200"/>
            </a:lvl5pPr>
          </a:lstStyle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532427" y="6864241"/>
            <a:ext cx="517769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7241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8138E68C-85D0-4620-96D9-D9A05C4F3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978822" y="6864241"/>
            <a:ext cx="718145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7307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978823" y="6861821"/>
            <a:ext cx="741496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877567" y="224779"/>
            <a:ext cx="761748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1393" tIns="45696" rIns="91393" bIns="45696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93690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C6CD2053-CE7E-4805-AA40-0F7DC5D6B99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2052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6295415" y="22630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doc.: IEEE 802.11-15/0975r0</a:t>
            </a:r>
            <a:endParaRPr kumimoji="0" lang="en-US" altLang="ja-JP" sz="140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450" y="22629"/>
            <a:ext cx="92006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smtClean="0"/>
              <a:t>September 2015</a:t>
            </a:r>
            <a:endParaRPr kumimoji="0" lang="en-US" altLang="ja-JP" sz="1400" dirty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447122" y="6860614"/>
            <a:ext cx="204414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343898" indent="-24343898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62247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2289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83541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44187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304833" defTabSz="94688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Dorothy Stanley (HP-Aruba Networks)</a:t>
            </a:r>
            <a:endParaRPr kumimoji="0" lang="en-US" altLang="ja-JP" sz="1200"/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6458" y="6860613"/>
            <a:ext cx="49212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8217681" indent="-37757035" defTabSz="946884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60646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21294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8194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42588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FDEBB0B6-6BC0-4525-9580-DAF908CCEE70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6" y="3365652"/>
            <a:ext cx="7499774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138E68C-85D0-4620-96D9-D9A05C4F3F8F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40358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041952" cy="215444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>
              <a:spcBef>
                <a:spcPct val="0"/>
              </a:spcBef>
              <a:defRPr/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defRPr/>
            </a:pPr>
            <a:r>
              <a:rPr lang="en-US" altLang="en-US" smtClean="0"/>
              <a:t>Page </a:t>
            </a:r>
            <a:fld id="{6D6C22B6-2965-4139-855C-391D8DEB72C6}" type="slidenum">
              <a:rPr lang="en-US" altLang="en-US" smtClean="0"/>
              <a:pPr>
                <a:spcBef>
                  <a:spcPct val="0"/>
                </a:spcBef>
                <a:defRPr/>
              </a:pPr>
              <a:t>14</a:t>
            </a:fld>
            <a:endParaRPr lang="en-US" alt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1198983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Page </a:t>
            </a:r>
            <a:fld id="{670CEF1F-C773-4334-A249-915AB442DDE6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6413" y="3365652"/>
            <a:ext cx="7499775" cy="318921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921000" y="536575"/>
            <a:ext cx="3530600" cy="26479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883896" y="20213"/>
            <a:ext cx="1041952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5595220" y="6864241"/>
            <a:ext cx="2895601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4635019" y="6864241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625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doc.: IEEE 802.11-15/0975r0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400" smtClean="0"/>
              <a:t>September 2015</a:t>
            </a:r>
            <a:endParaRPr lang="en-US" sz="1400" dirty="0" smtClean="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934865" y="6864241"/>
            <a:ext cx="2555956" cy="184666"/>
          </a:xfrm>
        </p:spPr>
        <p:txBody>
          <a:bodyPr/>
          <a:lstStyle>
            <a:lvl1pPr marL="342900" indent="-3429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defRPr/>
            </a:pPr>
            <a:r>
              <a:rPr lang="en-US" smtClean="0"/>
              <a:t>Dorothy Stanley (HP-Aruba Networks)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Page </a:t>
            </a:r>
            <a:fld id="{7E44BBC3-2BE2-477F-8831-C9D153AA6D75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920060" cy="215444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49155" name="Rectangle 3"/>
          <p:cNvSpPr txBox="1">
            <a:spLocks noGrp="1" noChangeArrowheads="1"/>
          </p:cNvSpPr>
          <p:nvPr/>
        </p:nvSpPr>
        <p:spPr bwMode="auto">
          <a:xfrm>
            <a:off x="884048" y="2215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7300"/>
            <a:r>
              <a:rPr lang="en-US" sz="1400" b="1"/>
              <a:t>July 2007</a:t>
            </a:r>
          </a:p>
        </p:txBody>
      </p:sp>
      <p:sp>
        <p:nvSpPr>
          <p:cNvPr id="491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6032017" y="6861128"/>
            <a:ext cx="2458685" cy="184666"/>
          </a:xfrm>
          <a:noFill/>
        </p:spPr>
        <p:txBody>
          <a:bodyPr/>
          <a:lstStyle/>
          <a:p>
            <a:pPr lvl="4"/>
            <a:r>
              <a:rPr lang="en-US" smtClean="0"/>
              <a:t>Dorothy Stanley (HP-Aruba Networks)</a:t>
            </a:r>
          </a:p>
        </p:txBody>
      </p:sp>
      <p:sp>
        <p:nvSpPr>
          <p:cNvPr id="4915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58077" y="6864240"/>
            <a:ext cx="492121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6B24DE20-1BFC-4A96-BB8D-D873FAF42809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491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9413" y="534988"/>
            <a:ext cx="3533775" cy="2649537"/>
          </a:xfrm>
          <a:ln/>
        </p:spPr>
      </p:sp>
      <p:sp>
        <p:nvSpPr>
          <p:cNvPr id="491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062661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doc.: IEEE 802.11-15/0975r0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752251" y="6864241"/>
            <a:ext cx="2738570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smtClean="0"/>
              <a:t>Dorothy Stanley (HP-Aruba Networks)</a:t>
            </a:r>
          </a:p>
        </p:txBody>
      </p:sp>
      <p:sp>
        <p:nvSpPr>
          <p:cNvPr id="1536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mtClean="0"/>
              <a:t>Page </a:t>
            </a:r>
            <a:fld id="{381EF510-C895-4E84-A644-174CFBD3CA4F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smtClean="0"/>
          </a:p>
        </p:txBody>
      </p:sp>
      <p:sp>
        <p:nvSpPr>
          <p:cNvPr id="153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21000" y="534988"/>
            <a:ext cx="3535363" cy="2651125"/>
          </a:xfrm>
          <a:ln/>
        </p:spPr>
      </p:sp>
      <p:sp>
        <p:nvSpPr>
          <p:cNvPr id="153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0969" y="3366317"/>
            <a:ext cx="6870665" cy="319054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5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5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802.11-15/0975r0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>
          <a:xfrm>
            <a:off x="883896" y="20213"/>
            <a:ext cx="732573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Dorothy Stanley (HP-Aruba Networks)</a:t>
            </a:r>
            <a:endParaRPr lang="en-US"/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en-US" sz="1200"/>
              <a:t>Page </a:t>
            </a:r>
            <a:fld id="{CF847761-3DCA-4992-BE8A-2121820B172D}" type="slidenum">
              <a:rPr lang="en-US" altLang="en-US" sz="1200"/>
              <a:pPr/>
              <a:t>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880278" y="6864240"/>
            <a:ext cx="16991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64002" indent="-29384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75388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45543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115697" indent="-235077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85852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3056006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526163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996318" indent="-23507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58E5FBE-BBC7-44CE-8408-CC71A805B1F6}" type="slidenum">
              <a:rPr lang="en-US" altLang="en-US"/>
              <a:pPr eaLnBrk="1" hangingPunct="1">
                <a:spcBef>
                  <a:spcPct val="0"/>
                </a:spcBef>
              </a:pPr>
              <a:t>7</a:t>
            </a:fld>
            <a:endParaRPr lang="en-US" altLang="en-US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883023" y="22007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8036498" y="6861454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>
              <a:spcBef>
                <a:spcPct val="0"/>
              </a:spcBef>
            </a:pPr>
            <a:endParaRPr lang="en-US" altLang="en-US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4556503" y="6861453"/>
            <a:ext cx="49212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>
              <a:spcBef>
                <a:spcPct val="0"/>
              </a:spcBef>
            </a:pPr>
            <a:r>
              <a:rPr lang="en-US" altLang="en-US">
                <a:latin typeface="Times New Roman" pitchFamily="18" charset="0"/>
              </a:rPr>
              <a:t>Page </a:t>
            </a:r>
            <a:fld id="{2F53F78C-9B1F-406E-86A6-69E9EEE61BF5}" type="slidenum">
              <a:rPr lang="en-US" altLang="en-US">
                <a:latin typeface="Times New Roman" pitchFamily="18" charset="0"/>
              </a:rPr>
              <a:pPr algn="r">
                <a:spcBef>
                  <a:spcPct val="0"/>
                </a:spcBef>
              </a:pPr>
              <a:t>7</a:t>
            </a:fld>
            <a:endParaRPr lang="en-US" altLang="en-US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54" tIns="46868" rIns="95354" bIns="46868"/>
          <a:lstStyle/>
          <a:p>
            <a:pPr defTabSz="959900" eaLnBrk="1" hangingPunct="1"/>
            <a:endParaRPr lang="en-GB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doc.: IEEE 802.11-15/0975r0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400" smtClean="0"/>
              <a:t>September 2015</a:t>
            </a:r>
            <a:endParaRPr lang="en-US" altLang="en-US" sz="1400" dirty="0" smtClean="0"/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altLang="en-US" sz="1200" smtClean="0"/>
              <a:t>Dorothy Stanley (HP-Aruba Networks)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5019" y="6864241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1200" smtClean="0"/>
              <a:t>Page </a:t>
            </a:r>
            <a:fld id="{70804CF4-40C2-4722-801E-E9B92E8EA89D}" type="slidenum">
              <a:rPr lang="en-US" altLang="en-US" sz="1200" smtClean="0"/>
              <a:pPr/>
              <a:t>8</a:t>
            </a:fld>
            <a:endParaRPr lang="en-US" altLang="en-US" sz="1200" smtClean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doc.: IEEE 802.11-15/0975r0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883896" y="20213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400" smtClean="0"/>
              <a:t>September 2015</a:t>
            </a:r>
            <a:endParaRPr lang="en-US" altLang="ja-JP" sz="1400" dirty="0" smtClean="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5613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28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00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272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4413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lang="en-US" altLang="ja-JP" sz="1200" smtClean="0"/>
              <a:t>Dorothy Stanley (HP-Aruba Networks)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634058" y="686126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 defTabSz="9334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Page </a:t>
            </a:r>
            <a:fld id="{28621934-9F53-47E3-9670-3F15BFB461D9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914650" y="531813"/>
            <a:ext cx="3543300" cy="2657475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988" y="3365466"/>
            <a:ext cx="7500627" cy="318884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A8C78F4-A33E-4703-9F96-418EBED38A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3656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DB5A574-7268-409A-B97E-7B2567475C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6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400E29D-DAC5-4D6F-9340-DB2893F190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789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8CC35B-6E7A-4659-983B-103F2C1944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985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05CD4F-C74B-4274-A532-2982B8BB8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01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D810085-7017-4368-A971-DE56F883B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124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6B8E0D-AC94-4201-914D-BDE7553554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6254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081F4DF-F0D9-49CC-8B05-EE58B96245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530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E2EA6D8-EB6C-4AD9-A47C-25C5BB4A14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8563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0BF5E02-2830-4FB1-88C8-922771FC7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FCC6E19-2015-45BF-A8A5-59D0D5FE5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076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08E31F0-28F3-4F99-B754-052117B79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0458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AF42C0-507F-4298-A5A1-6051D5C9F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09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3EFED77-5E93-4280-B603-53573A82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73585" y="302439"/>
            <a:ext cx="328301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802.11-15/0975r0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 dirty="0" smtClean="0"/>
              <a:t>Report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5/11-15-0132-02-00ax-spec-framework.docx" TargetMode="External"/><Relationship Id="rId7" Type="http://schemas.openxmlformats.org/officeDocument/2006/relationships/hyperlink" Target="https://mentor.ieee.org/802.11/dcn/14/11-14-1009-02-00ax-proposed-802-11ax-functional-requirements.doc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mentor.ieee.org/802.11/dcn/14/11-14-0882-04-00ax-tgax-channel-model-document.docx" TargetMode="External"/><Relationship Id="rId5" Type="http://schemas.openxmlformats.org/officeDocument/2006/relationships/hyperlink" Target="https://mentor.ieee.org/802.11/dcn/14/11-14-0980-14-00ax-simulation-scenarios.docx" TargetMode="External"/><Relationship Id="rId4" Type="http://schemas.openxmlformats.org/officeDocument/2006/relationships/hyperlink" Target="https://mentor.ieee.org/802.11/dcn/14/11-14-0571-07-00ax-evaluation-methodology.docx" TargetMode="Externa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5/11-15-0540-01-0arc-updates-to-revmc-5-1-5.docx" TargetMode="External"/><Relationship Id="rId3" Type="http://schemas.openxmlformats.org/officeDocument/2006/relationships/hyperlink" Target="https://mentor.ieee.org/802.11/dcn/15/11-15-0757-01-0000-802-11-as-a-component-tutorial.pptx" TargetMode="External"/><Relationship Id="rId7" Type="http://schemas.openxmlformats.org/officeDocument/2006/relationships/hyperlink" Target="https://mentor.ieee.org/802.11/dcn/15/11-15-0891-00-0arc-delta-r2r3-of-mib-truthvalue-usage-patterns.doc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5/11-15-0355-03-0arc-mib-truthvalue-usage-patterns.docx" TargetMode="External"/><Relationship Id="rId5" Type="http://schemas.openxmlformats.org/officeDocument/2006/relationships/hyperlink" Target="https://mentor.ieee.org/802.11/dcn/15/11-15-0842-01-0arc-ieee-802-11-in-5g.pptx" TargetMode="External"/><Relationship Id="rId10" Type="http://schemas.openxmlformats.org/officeDocument/2006/relationships/hyperlink" Target="https://mentor.ieee.org/802.11/dcn/14/11-14-1213-01-0arc-ap-arch-concepts-and-distribution-system-access.pptx" TargetMode="External"/><Relationship Id="rId4" Type="http://schemas.openxmlformats.org/officeDocument/2006/relationships/hyperlink" Target="https://mentor.ieee.org/802.11/dcn/15/11-15-0593-02-0arc-802-11-as-a-component.ppt" TargetMode="External"/><Relationship Id="rId9" Type="http://schemas.openxmlformats.org/officeDocument/2006/relationships/hyperlink" Target="https://mentor.ieee.org/802.11/dcn/15/11-15-0454-00-0arc-some-more-ds-architecture-concepts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3/11-15-0532-02-000m-revmc-wg-ballot-comments.xl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  <a:endParaRPr lang="en-US" sz="1800" dirty="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86FF4BAE-72DF-4F23-B52C-B99528A354DE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991600" cy="1066800"/>
          </a:xfrm>
        </p:spPr>
        <p:txBody>
          <a:bodyPr/>
          <a:lstStyle/>
          <a:p>
            <a:r>
              <a:rPr lang="en-US" dirty="0"/>
              <a:t>WG11  </a:t>
            </a:r>
            <a:r>
              <a:rPr lang="en-US" dirty="0" smtClean="0"/>
              <a:t>Opening </a:t>
            </a:r>
            <a:r>
              <a:rPr lang="en-US" dirty="0"/>
              <a:t>Report </a:t>
            </a:r>
            <a:r>
              <a:rPr lang="en-US" dirty="0" smtClean="0"/>
              <a:t>Snapshot slides 2015-09</a:t>
            </a:r>
            <a:endParaRPr lang="en-US" altLang="en-US" dirty="0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 smtClean="0"/>
              <a:t>Date:</a:t>
            </a:r>
            <a:r>
              <a:rPr lang="en-US" altLang="en-US" sz="2000" b="0" dirty="0" smtClean="0"/>
              <a:t> </a:t>
            </a:r>
            <a:r>
              <a:rPr lang="en-US" altLang="en-US" sz="2000" b="0" dirty="0" smtClean="0"/>
              <a:t>2015-09-11</a:t>
            </a:r>
            <a:endParaRPr lang="en-US" altLang="en-US" sz="2000" b="0" dirty="0" smtClean="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5295516"/>
              </p:ext>
            </p:extLst>
          </p:nvPr>
        </p:nvGraphicFramePr>
        <p:xfrm>
          <a:off x="523875" y="2281238"/>
          <a:ext cx="8178800" cy="2506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7" name="Document" r:id="rId4" imgW="8257888" imgH="2531617" progId="Word.Document.8">
                  <p:embed/>
                </p:oleObj>
              </mc:Choice>
              <mc:Fallback>
                <p:oleObj name="Document" r:id="rId4" imgW="8257888" imgH="253161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875" y="2281238"/>
                        <a:ext cx="8178800" cy="2506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/>
              <a:t>Authors:</a:t>
            </a:r>
            <a:endParaRPr lang="en-US" altLang="en-US" sz="2000" b="0"/>
          </a:p>
        </p:txBody>
      </p:sp>
    </p:spTree>
    <p:extLst>
      <p:ext uri="{BB962C8B-B14F-4D97-AF65-F5344CB8AC3E}">
        <p14:creationId xmlns:p14="http://schemas.microsoft.com/office/powerpoint/2010/main" val="85476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/>
          </p:cNvSpPr>
          <p:nvPr>
            <p:ph type="sldNum" sz="quarter" idx="4294967295"/>
          </p:nvPr>
        </p:nvSpPr>
        <p:spPr>
          <a:xfrm>
            <a:off x="4344987" y="6475412"/>
            <a:ext cx="530227" cy="182564"/>
          </a:xfrm>
          <a:prstGeom prst="rect">
            <a:avLst/>
          </a:prstGeom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>
            <a:normAutofit/>
          </a:bodyPr>
          <a:lstStyle>
            <a:lvl1pPr defTabSz="896111">
              <a:defRPr sz="1100"/>
            </a:lvl1pPr>
          </a:lstStyle>
          <a:p>
            <a:pPr lvl="0">
              <a:defRPr sz="1800"/>
            </a:pPr>
            <a:fld id="{86CB4B4D-7CA3-9044-876B-883B54F8677D}" type="slidenum">
              <a:rPr sz="1100"/>
              <a:t>10</a:t>
            </a:fld>
            <a:endParaRPr sz="1100"/>
          </a:p>
        </p:txBody>
      </p:sp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xfrm>
            <a:off x="696912" y="838200"/>
            <a:ext cx="7772400" cy="1066800"/>
          </a:xfrm>
          <a:prstGeom prst="rect">
            <a:avLst/>
          </a:prstGeom>
        </p:spPr>
        <p:txBody>
          <a:bodyPr lIns="0" tIns="0" rIns="0" bIns="0">
            <a:normAutofit fontScale="90000"/>
          </a:bodyPr>
          <a:lstStyle/>
          <a:p>
            <a:pPr lvl="0" defTabSz="676655">
              <a:defRPr sz="1800"/>
            </a:pPr>
            <a:r>
              <a:rPr sz="3600" dirty="0"/>
              <a:t>IEEE </a:t>
            </a:r>
            <a:r>
              <a:rPr sz="3600" dirty="0" smtClean="0"/>
              <a:t>802.11ah</a:t>
            </a:r>
            <a:r>
              <a:rPr lang="en-US" sz="3600" dirty="0" smtClean="0"/>
              <a:t> </a:t>
            </a:r>
            <a:r>
              <a:rPr lang="en-US" altLang="ja-JP" dirty="0" smtClean="0"/>
              <a:t> </a:t>
            </a:r>
            <a:r>
              <a:rPr lang="en-US" altLang="ja-JP" sz="3600" dirty="0"/>
              <a:t>– </a:t>
            </a:r>
            <a:r>
              <a:rPr lang="en-US" altLang="ja-JP" sz="3600" dirty="0" smtClean="0"/>
              <a:t>September</a:t>
            </a:r>
            <a:r>
              <a:rPr sz="3600" dirty="0" smtClean="0"/>
              <a:t> 201</a:t>
            </a:r>
            <a:r>
              <a:rPr lang="en-US" sz="3600" dirty="0" smtClean="0"/>
              <a:t>5</a:t>
            </a:r>
            <a:br>
              <a:rPr lang="en-US" sz="3600" dirty="0" smtClean="0"/>
            </a:br>
            <a:r>
              <a:rPr lang="en-US" sz="3100" b="0" dirty="0">
                <a:ea typeface="Times New Roman"/>
                <a:cs typeface="Times New Roman"/>
                <a:sym typeface="Times New Roman"/>
              </a:rPr>
              <a:t>sub 1GHz PHY</a:t>
            </a:r>
            <a:r>
              <a:rPr sz="2300" dirty="0"/>
              <a:t/>
            </a:r>
            <a:br>
              <a:rPr sz="2300" dirty="0"/>
            </a:br>
            <a:r>
              <a:rPr sz="3600" dirty="0" smtClean="0"/>
              <a:t>Chair</a:t>
            </a:r>
            <a:r>
              <a:rPr sz="3600" dirty="0"/>
              <a:t>: </a:t>
            </a:r>
            <a:r>
              <a:rPr sz="3600" dirty="0" err="1"/>
              <a:t>Yongho</a:t>
            </a:r>
            <a:r>
              <a:rPr sz="3600" dirty="0"/>
              <a:t> </a:t>
            </a:r>
            <a:r>
              <a:rPr sz="3600" dirty="0" err="1"/>
              <a:t>Seok</a:t>
            </a:r>
            <a:endParaRPr sz="36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5800" y="332601"/>
            <a:ext cx="1340110" cy="276999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defRPr sz="1800"/>
            </a:pPr>
            <a:r>
              <a:rPr lang="en-US" dirty="0"/>
              <a:t>Since July 2015 meeting: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Continue to address comments received from LB211 for going to a sponsor ballot in a November plenary meeting </a:t>
            </a:r>
          </a:p>
          <a:p>
            <a:pPr marL="914400" lvl="1" indent="-457200">
              <a:defRPr sz="1800"/>
            </a:pPr>
            <a:r>
              <a:rPr lang="en-US" altLang="ko-KR" sz="1800" b="1" dirty="0"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Only 4 comments related with an intellectual property (IP) have not been resolved</a:t>
            </a:r>
          </a:p>
          <a:p>
            <a:pPr marL="1276350" lvl="2" indent="-457200">
              <a:defRPr sz="1800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TG has discussed those comments for a past 4 months but TG could not address them</a:t>
            </a:r>
          </a:p>
          <a:p>
            <a:pPr marL="457200" lvl="0" indent="-457200">
              <a:defRPr sz="1800"/>
            </a:pPr>
            <a:r>
              <a:rPr lang="en-US" dirty="0"/>
              <a:t>Goals for September 2015 Meeting:</a:t>
            </a:r>
          </a:p>
          <a:p>
            <a:pPr marL="914400" lvl="1" indent="-457200">
              <a:defRPr sz="1800"/>
            </a:pP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Resolve 4 remaining comments (CID 7001, 7002, 7003 and 7012)</a:t>
            </a:r>
          </a:p>
          <a:p>
            <a:pPr marL="1276350" lvl="2" indent="-457200">
              <a:defRPr sz="1800"/>
            </a:pPr>
            <a:r>
              <a:rPr lang="en-US" altLang="ko-KR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Please refer a Letter related to 802.11ah patents (11-15/1026r0) uploaded by WG chair</a:t>
            </a:r>
            <a:endParaRPr lang="en-US" dirty="0"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  <a:sym typeface="Times New Roman"/>
            </a:endParaRPr>
          </a:p>
          <a:p>
            <a:pPr marL="914400" lvl="1" indent="-457200">
              <a:defRPr sz="1800"/>
            </a:pPr>
            <a:r>
              <a:rPr lang="en-US" b="1" dirty="0">
                <a:ea typeface="Times New Roman"/>
                <a:cs typeface="Times New Roman"/>
                <a:sym typeface="Times New Roman"/>
              </a:rPr>
              <a:t>Approve comment resolution of the comments received from LB 211 and </a:t>
            </a:r>
            <a:r>
              <a:rPr lang="en-US" altLang="ko-KR" b="1" dirty="0">
                <a:ea typeface="Times New Roman"/>
                <a:cs typeface="Times New Roman"/>
                <a:sym typeface="Times New Roman"/>
              </a:rPr>
              <a:t>move to forward WG Recirculation LB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0530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0" y="762000"/>
            <a:ext cx="9144000" cy="1066800"/>
          </a:xfrm>
        </p:spPr>
        <p:txBody>
          <a:bodyPr lIns="91440" tIns="45720" rIns="91440" bIns="45720"/>
          <a:lstStyle/>
          <a:p>
            <a:r>
              <a:rPr lang="en-US" altLang="ja-JP" dirty="0" smtClean="0"/>
              <a:t>IEEE 802.11 FILS </a:t>
            </a:r>
            <a:r>
              <a:rPr lang="en-US" altLang="ja-JP" dirty="0" err="1" smtClean="0"/>
              <a:t>TGai</a:t>
            </a:r>
            <a:r>
              <a:rPr lang="en-US" altLang="ja-JP" dirty="0" smtClean="0"/>
              <a:t> – September </a:t>
            </a:r>
            <a:r>
              <a:rPr lang="en-US" altLang="en-US" dirty="0" smtClean="0"/>
              <a:t>2015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en-US" altLang="ja-JP" sz="2800" b="0" dirty="0" smtClean="0">
                <a:ea typeface="ＭＳ Ｐゴシック" pitchFamily="34" charset="-128"/>
              </a:rPr>
              <a:t>Fast </a:t>
            </a:r>
            <a:r>
              <a:rPr lang="en-US" altLang="ja-JP" sz="2800" b="0" dirty="0">
                <a:ea typeface="ＭＳ Ｐゴシック" pitchFamily="34" charset="-128"/>
              </a:rPr>
              <a:t>Initial Link Setup </a:t>
            </a:r>
            <a:r>
              <a:rPr lang="en-US" altLang="ja-JP" sz="2800" dirty="0">
                <a:ea typeface="ＭＳ Ｐゴシック" pitchFamily="34" charset="-128"/>
              </a:rPr>
              <a:t/>
            </a:r>
            <a:br>
              <a:rPr lang="en-US" altLang="ja-JP" sz="2800" dirty="0">
                <a:ea typeface="ＭＳ Ｐゴシック" pitchFamily="34" charset="-128"/>
              </a:rPr>
            </a:br>
            <a:r>
              <a:rPr lang="en-US" altLang="ja-JP" dirty="0">
                <a:ea typeface="ＭＳ Ｐゴシック" pitchFamily="34" charset="-128"/>
              </a:rPr>
              <a:t>Chair: Hiroshi Mano</a:t>
            </a:r>
            <a:endParaRPr lang="en-US" altLang="ja-JP" dirty="0" smtClean="0"/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800" smtClean="0"/>
              <a:t>September 2015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 smtClean="0"/>
              <a:t>D. Stanley, HP-Aruba Networks</a:t>
            </a:r>
            <a:endParaRPr kumimoji="0" lang="en-US" altLang="ja-JP" sz="1200"/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862CA545-4953-4182-B2DE-C9F9E5AA9B8C}" type="slidenum">
              <a:rPr kumimoji="0" lang="en-US" altLang="ja-JP" sz="1200"/>
              <a:pPr/>
              <a:t>11</a:t>
            </a:fld>
            <a:endParaRPr kumimoji="0" lang="en-US" altLang="ja-JP" sz="120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2209800"/>
            <a:ext cx="8458200" cy="4114800"/>
          </a:xfrm>
        </p:spPr>
        <p:txBody>
          <a:bodyPr/>
          <a:lstStyle/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Not meeting this week</a:t>
            </a:r>
          </a:p>
          <a:p>
            <a:r>
              <a:rPr lang="en-US" altLang="ja-JP" dirty="0" smtClean="0">
                <a:ea typeface="ＭＳ Ｐゴシック" pitchFamily="-84" charset="-128"/>
                <a:cs typeface="ＭＳ Ｐゴシック" pitchFamily="-84" charset="-128"/>
              </a:rPr>
              <a:t>Initial Sponsor Ballot is ongoing</a:t>
            </a:r>
            <a:endParaRPr lang="en-US" altLang="ja-JP" dirty="0">
              <a:ea typeface="ＭＳ Ｐゴシック" pitchFamily="-84" charset="-128"/>
              <a:cs typeface="ＭＳ Ｐゴシック" pitchFamily="-8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4196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295400"/>
          </a:xfrm>
        </p:spPr>
        <p:txBody>
          <a:bodyPr/>
          <a:lstStyle/>
          <a:p>
            <a:r>
              <a:rPr lang="en-US" dirty="0" smtClean="0"/>
              <a:t>IEEE 802.11aj </a:t>
            </a:r>
            <a:r>
              <a:rPr lang="en-US" altLang="ja-JP" dirty="0"/>
              <a:t>–</a:t>
            </a:r>
            <a:r>
              <a:rPr lang="en-US" dirty="0" smtClean="0"/>
              <a:t> September</a:t>
            </a:r>
            <a:r>
              <a:rPr lang="en-US" altLang="en-US" dirty="0" smtClean="0"/>
              <a:t> 2015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800" b="0" dirty="0" smtClean="0"/>
              <a:t>China Millimeter </a:t>
            </a:r>
            <a:r>
              <a:rPr lang="en-US" sz="2800" b="0" dirty="0"/>
              <a:t>W</a:t>
            </a:r>
            <a:r>
              <a:rPr lang="en-US" sz="2800" b="0" dirty="0" smtClean="0"/>
              <a:t>ave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US" dirty="0" smtClean="0"/>
              <a:t>Chair: Xiaoming Peng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42975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/>
          </a:p>
        </p:txBody>
      </p:sp>
      <p:sp>
        <p:nvSpPr>
          <p:cNvPr id="2867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dirty="0"/>
              <a:t>Slide </a:t>
            </a:r>
            <a:fld id="{458A2B30-6F3F-45FC-88DD-5D3340D53B06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09600" y="2590800"/>
            <a:ext cx="8229600" cy="3810000"/>
          </a:xfrm>
        </p:spPr>
        <p:txBody>
          <a:bodyPr/>
          <a:lstStyle/>
          <a:p>
            <a:r>
              <a:rPr lang="en-US" altLang="zh-CN" dirty="0"/>
              <a:t>Resolve comments received for CC22 (45GHz)  </a:t>
            </a:r>
          </a:p>
          <a:p>
            <a:endParaRPr lang="en-US" altLang="zh-CN" dirty="0"/>
          </a:p>
          <a:p>
            <a:r>
              <a:rPr lang="en-US" altLang="zh-CN" dirty="0"/>
              <a:t>Election of sub-editor for 45GHz</a:t>
            </a:r>
          </a:p>
        </p:txBody>
      </p:sp>
    </p:spTree>
    <p:extLst>
      <p:ext uri="{BB962C8B-B14F-4D97-AF65-F5344CB8AC3E}">
        <p14:creationId xmlns:p14="http://schemas.microsoft.com/office/powerpoint/2010/main" val="2792348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1066800"/>
          </a:xfrm>
        </p:spPr>
        <p:txBody>
          <a:bodyPr/>
          <a:lstStyle/>
          <a:p>
            <a:r>
              <a:rPr lang="en-US" dirty="0" smtClean="0"/>
              <a:t>Task Group 802.11ak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400" b="0" dirty="0"/>
              <a:t>Enhancements For Transit Links Within Bridged </a:t>
            </a:r>
            <a:r>
              <a:rPr lang="en-GB" sz="2400" b="0" dirty="0" smtClean="0"/>
              <a:t>Networks</a:t>
            </a:r>
            <a:br>
              <a:rPr lang="en-GB" sz="2400" b="0" dirty="0" smtClean="0"/>
            </a:br>
            <a:r>
              <a:rPr lang="en-GB" dirty="0" smtClean="0"/>
              <a:t>Chair: Donald Eastlake</a:t>
            </a:r>
            <a:endParaRPr lang="en-US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848600" cy="4572000"/>
          </a:xfrm>
        </p:spPr>
        <p:txBody>
          <a:bodyPr/>
          <a:lstStyle/>
          <a:p>
            <a:pPr marL="609600" indent="-609600"/>
            <a:endParaRPr lang="en-US" dirty="0" smtClean="0"/>
          </a:p>
          <a:p>
            <a:pPr marL="609600" indent="-609600"/>
            <a:r>
              <a:rPr lang="en-US" dirty="0"/>
              <a:t>Since the July meeting, 11ak Draft D1.2 has been posted and 4 teleconferences were held to work on resolution of comments from LB 212.</a:t>
            </a:r>
          </a:p>
          <a:p>
            <a:pPr marL="609600" indent="-609600"/>
            <a:r>
              <a:rPr lang="en-US" dirty="0"/>
              <a:t>September Goals: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Resolve more comments from WG LB #212 and any other issues on P802.11ak Draft D1.2. See 11-15/556 for comments.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Receive and discuss technical presentations.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Joint meeting with 802.11 ARC SC Thursday morning.</a:t>
            </a:r>
          </a:p>
          <a:p>
            <a:pPr marL="609600" indent="-609600"/>
            <a:r>
              <a:rPr lang="en-US" dirty="0"/>
              <a:t>Agenda: See 11-15/0982</a:t>
            </a:r>
          </a:p>
          <a:p>
            <a:pPr marL="0" indent="0">
              <a:buNone/>
            </a:pPr>
            <a:endParaRPr lang="en-US" dirty="0" smtClean="0"/>
          </a:p>
          <a:p>
            <a:pPr marL="1009650" lvl="1" indent="-609600"/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9634" y="6475413"/>
            <a:ext cx="2094291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20360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  <a:defRPr/>
            </a:pPr>
            <a:r>
              <a:rPr lang="en-US" altLang="en-US" sz="1200" b="0" smtClean="0"/>
              <a:t>Slide </a:t>
            </a:r>
            <a:fld id="{74A0509A-D48E-40D5-8883-70734577A7DD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  <a:defRPr/>
              </a:pPr>
              <a:t>14</a:t>
            </a:fld>
            <a:endParaRPr lang="en-US" altLang="en-US" sz="1200" b="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802.11aq – September 2015</a:t>
            </a:r>
            <a:br>
              <a:rPr lang="en-US" altLang="en-US" dirty="0" smtClean="0"/>
            </a:br>
            <a:r>
              <a:rPr lang="en-US" altLang="en-US" sz="2800" b="0" dirty="0" smtClean="0"/>
              <a:t>Pre-Association Discovery</a:t>
            </a:r>
            <a:r>
              <a:rPr lang="en-US" altLang="en-US" sz="2400" b="0" dirty="0" smtClean="0"/>
              <a:t/>
            </a:r>
            <a:br>
              <a:rPr lang="en-US" altLang="en-US" sz="2400" b="0" dirty="0" smtClean="0"/>
            </a:br>
            <a:r>
              <a:rPr lang="en-GB" dirty="0"/>
              <a:t>Chair: Stephen McCann</a:t>
            </a:r>
            <a:endParaRPr lang="en-US" altLang="en-US" b="0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2057400"/>
            <a:ext cx="7772400" cy="42672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Letter Ballot 208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702 comments</a:t>
            </a:r>
            <a:endParaRPr lang="en-US" altLang="en-US" dirty="0">
              <a:ea typeface="ＭＳ Ｐゴシック" pitchFamily="34" charset="-128"/>
            </a:endParaRPr>
          </a:p>
          <a:p>
            <a:pPr lvl="1">
              <a:defRPr/>
            </a:pPr>
            <a:r>
              <a:rPr lang="en-US" altLang="en-US" dirty="0">
                <a:ea typeface="ＭＳ Ｐゴシック" pitchFamily="34" charset="-128"/>
              </a:rPr>
              <a:t>43 technical comments un-resolved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Plan to complete comment resolution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Commence letter ballot with D2.0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Presentations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Service identifiers and their use</a:t>
            </a:r>
          </a:p>
          <a:p>
            <a:pPr lvl="1">
              <a:defRPr/>
            </a:pPr>
            <a:r>
              <a:rPr lang="en-GB" altLang="en-US" dirty="0">
                <a:ea typeface="ＭＳ Ｐゴシック" pitchFamily="34" charset="-128"/>
              </a:rPr>
              <a:t>Proxy and service storage mechanisms</a:t>
            </a:r>
            <a:endParaRPr lang="en-US" altLang="en-US" dirty="0">
              <a:ea typeface="ＭＳ Ｐゴシック" pitchFamily="34" charset="-128"/>
            </a:endParaRPr>
          </a:p>
          <a:p>
            <a:pPr marL="457200" lvl="1" indent="0">
              <a:buFontTx/>
              <a:buNone/>
              <a:defRPr/>
            </a:pPr>
            <a:endParaRPr lang="en-US" altLang="en-US" dirty="0">
              <a:ea typeface="ＭＳ Ｐゴシック" pitchFamily="34" charset="-128"/>
            </a:endParaRPr>
          </a:p>
          <a:p>
            <a:pPr>
              <a:defRPr/>
            </a:pPr>
            <a:r>
              <a:rPr lang="en-US" altLang="en-US" dirty="0">
                <a:ea typeface="ＭＳ Ｐゴシック" pitchFamily="34" charset="-128"/>
              </a:rPr>
              <a:t>Agenda for this meeting is 11-15/0972r1</a:t>
            </a:r>
          </a:p>
        </p:txBody>
      </p:sp>
    </p:spTree>
    <p:extLst>
      <p:ext uri="{BB962C8B-B14F-4D97-AF65-F5344CB8AC3E}">
        <p14:creationId xmlns:p14="http://schemas.microsoft.com/office/powerpoint/2010/main" val="3311711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15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802.11ax – September 2015</a:t>
            </a:r>
            <a:br>
              <a:rPr lang="en-US" altLang="en-US" dirty="0" smtClean="0"/>
            </a:br>
            <a:r>
              <a:rPr lang="en-US" sz="2800" b="0" dirty="0"/>
              <a:t>High Efficiency WLAN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</a:t>
            </a:r>
            <a:r>
              <a:rPr lang="en-US" dirty="0"/>
              <a:t>Osama </a:t>
            </a:r>
            <a:r>
              <a:rPr lang="en-US" dirty="0" err="1"/>
              <a:t>Aboul-Magd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133600"/>
            <a:ext cx="8534400" cy="4114800"/>
          </a:xfrm>
        </p:spPr>
        <p:txBody>
          <a:bodyPr lIns="91440" tIns="45720" rIns="91440" bIns="45720"/>
          <a:lstStyle/>
          <a:p>
            <a:r>
              <a:rPr lang="en-CA" sz="2200" dirty="0"/>
              <a:t>Approval of meeting and </a:t>
            </a:r>
            <a:r>
              <a:rPr lang="en-CA" sz="2200" dirty="0" err="1"/>
              <a:t>telecon</a:t>
            </a:r>
            <a:r>
              <a:rPr lang="en-CA" sz="2200" dirty="0"/>
              <a:t> minutes since July 2015.</a:t>
            </a:r>
          </a:p>
          <a:p>
            <a:r>
              <a:rPr lang="en-CA" sz="2000" dirty="0"/>
              <a:t>Continue with technical presentations and ad hoc groups meetings.</a:t>
            </a:r>
          </a:p>
          <a:p>
            <a:r>
              <a:rPr lang="en-CA" sz="2000" dirty="0"/>
              <a:t>Continue to advance TG documents with emphasize on the TG Specification Framework document</a:t>
            </a:r>
          </a:p>
          <a:p>
            <a:pPr lvl="1"/>
            <a:r>
              <a:rPr lang="en-CA" sz="1600" dirty="0">
                <a:hlinkClick r:id="rId3"/>
              </a:rPr>
              <a:t>https://mentor.ieee.org/802.11/dcn/15/11-15-0132-07-00ax-spec-framework.docx</a:t>
            </a:r>
            <a:r>
              <a:rPr lang="en-CA" sz="1600" dirty="0"/>
              <a:t>   </a:t>
            </a:r>
          </a:p>
          <a:p>
            <a:pPr lvl="1"/>
            <a:r>
              <a:rPr lang="en-CA" sz="1600" dirty="0">
                <a:hlinkClick r:id="rId4"/>
              </a:rPr>
              <a:t>https://mentor.ieee.org/802.11/dcn/14/11-14-0571-10-00ax-evaluation-methodology.docx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5"/>
              </a:rPr>
              <a:t>https://mentor.ieee.org/802.11/dcn/14/11-14-0980-14-00ax-simulation-scenarios.docx</a:t>
            </a:r>
            <a:endParaRPr lang="en-CA" sz="1600" dirty="0"/>
          </a:p>
          <a:p>
            <a:pPr lvl="1"/>
            <a:r>
              <a:rPr lang="en-CA" sz="1600" dirty="0">
                <a:hlinkClick r:id="rId6"/>
              </a:rPr>
              <a:t>https://mentor.ieee.org/802.11/dcn/14/11-14-0882-04-00ax-tgax-channel-model-document.docx</a:t>
            </a:r>
            <a:r>
              <a:rPr lang="en-CA" sz="1600" dirty="0"/>
              <a:t> </a:t>
            </a:r>
          </a:p>
          <a:p>
            <a:pPr lvl="1"/>
            <a:r>
              <a:rPr lang="en-CA" sz="1600" dirty="0">
                <a:hlinkClick r:id="rId7"/>
              </a:rPr>
              <a:t>https://mentor.ieee.org/802.11/dcn/14/11-14-1009-02-00ax-proposed-802-11ax-functional-requirements.doc</a:t>
            </a:r>
            <a:r>
              <a:rPr lang="en-CA" sz="1600" dirty="0"/>
              <a:t> </a:t>
            </a:r>
          </a:p>
          <a:p>
            <a:r>
              <a:rPr lang="en-US" sz="2000" dirty="0"/>
              <a:t>Agenda for this meeting is available  in document 11-15/0987r0.</a:t>
            </a:r>
          </a:p>
        </p:txBody>
      </p:sp>
    </p:spTree>
    <p:extLst>
      <p:ext uri="{BB962C8B-B14F-4D97-AF65-F5344CB8AC3E}">
        <p14:creationId xmlns:p14="http://schemas.microsoft.com/office/powerpoint/2010/main" val="376952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800" smtClean="0"/>
              <a:t>September 2015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D. Stanley, HP-Aruba Networks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altLang="en-US" sz="1200" smtClean="0"/>
              <a:t>Slide </a:t>
            </a:r>
            <a:fld id="{93E3E50A-7DD5-4A4C-B9D9-6E15C161B8BE}" type="slidenum">
              <a:rPr lang="en-US" altLang="en-US" sz="1200" smtClean="0"/>
              <a:pPr/>
              <a:t>16</a:t>
            </a:fld>
            <a:endParaRPr lang="en-US" alt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>
          <a:xfrm>
            <a:off x="381000" y="762000"/>
            <a:ext cx="7772400" cy="16002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802.11ay  – September 2015</a:t>
            </a:r>
            <a:br>
              <a:rPr lang="en-US" altLang="en-US" dirty="0" smtClean="0"/>
            </a:br>
            <a:r>
              <a:rPr lang="en-US" sz="2800" b="0" dirty="0" smtClean="0"/>
              <a:t>Next Generation 60GHz</a:t>
            </a:r>
            <a:r>
              <a:rPr lang="en-US" altLang="en-US" sz="2800" b="0" dirty="0" smtClean="0"/>
              <a:t/>
            </a:r>
            <a:br>
              <a:rPr lang="en-US" altLang="en-US" sz="2800" b="0" dirty="0" smtClean="0"/>
            </a:br>
            <a:r>
              <a:rPr lang="en-US" dirty="0" smtClean="0"/>
              <a:t>Chair: Edward Au (TBC)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09600" y="2286000"/>
            <a:ext cx="7848600" cy="3886200"/>
          </a:xfrm>
        </p:spPr>
        <p:txBody>
          <a:bodyPr lIns="91440" tIns="45720" rIns="91440" bIns="45720"/>
          <a:lstStyle/>
          <a:p>
            <a:r>
              <a:rPr lang="en-CA" dirty="0"/>
              <a:t>Approval of meeting minutes of July Plenary</a:t>
            </a:r>
          </a:p>
          <a:p>
            <a:r>
              <a:rPr lang="en-CA" dirty="0"/>
              <a:t>Leadership election (Monday AM2)</a:t>
            </a:r>
          </a:p>
          <a:p>
            <a:r>
              <a:rPr lang="en-US" dirty="0"/>
              <a:t>Task group documents</a:t>
            </a:r>
            <a:endParaRPr lang="en-CA" dirty="0"/>
          </a:p>
          <a:p>
            <a:r>
              <a:rPr lang="en-CA" dirty="0"/>
              <a:t>Technical presentations</a:t>
            </a:r>
            <a:endParaRPr lang="en-CA" sz="1800" dirty="0"/>
          </a:p>
          <a:p>
            <a:r>
              <a:rPr lang="en-US" dirty="0"/>
              <a:t>Agenda for this meeting is available in document 11-15/0973</a:t>
            </a:r>
          </a:p>
        </p:txBody>
      </p:sp>
    </p:spTree>
    <p:extLst>
      <p:ext uri="{BB962C8B-B14F-4D97-AF65-F5344CB8AC3E}">
        <p14:creationId xmlns:p14="http://schemas.microsoft.com/office/powerpoint/2010/main" val="434410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err="1" smtClean="0"/>
              <a:t>TGaz</a:t>
            </a:r>
            <a:r>
              <a:rPr lang="en-US" dirty="0" smtClean="0"/>
              <a:t>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 pro tem: Jonathan Segev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/>
              <a:t>IEEE-SASB has approved the </a:t>
            </a:r>
            <a:r>
              <a:rPr lang="en-US" dirty="0" err="1"/>
              <a:t>TGaz</a:t>
            </a:r>
            <a:r>
              <a:rPr lang="en-US" dirty="0"/>
              <a:t> PAR.</a:t>
            </a:r>
          </a:p>
          <a:p>
            <a:pPr marL="1009650" lvl="1" indent="-609600"/>
            <a:r>
              <a:rPr lang="en-US" dirty="0" smtClean="0"/>
              <a:t>Initial TG </a:t>
            </a:r>
            <a:r>
              <a:rPr lang="en-US" dirty="0"/>
              <a:t>meeting </a:t>
            </a:r>
            <a:r>
              <a:rPr lang="en-US" dirty="0" smtClean="0"/>
              <a:t>this week.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Goals:</a:t>
            </a:r>
          </a:p>
          <a:p>
            <a:pPr marL="1009650" lvl="1" indent="-609600"/>
            <a:r>
              <a:rPr lang="en-US" dirty="0"/>
              <a:t>Response to liaison from ATIS (Alliance Telecommunication Industrial Solutions) regarding E911 services.</a:t>
            </a:r>
          </a:p>
          <a:p>
            <a:pPr marL="1009650" lvl="1" indent="-609600"/>
            <a:r>
              <a:rPr lang="en-US" dirty="0"/>
              <a:t>Forming TG Chair recommendation.</a:t>
            </a:r>
          </a:p>
          <a:p>
            <a:pPr marL="1009650" lvl="1" indent="-609600"/>
            <a:r>
              <a:rPr lang="en-US" dirty="0"/>
              <a:t>Review of possible TG process and timelines. </a:t>
            </a:r>
          </a:p>
          <a:p>
            <a:pPr marL="1009650" lvl="1" indent="-609600"/>
            <a:r>
              <a:rPr lang="en-US" dirty="0"/>
              <a:t>Continue Presentations on use cases, simulation and performance analysis moving towards the solution domain.</a:t>
            </a:r>
          </a:p>
          <a:p>
            <a:pPr marL="1009650" lvl="1" indent="-609600"/>
            <a:endParaRPr lang="en-US" sz="1200" dirty="0"/>
          </a:p>
          <a:p>
            <a:pPr marL="609600" indent="-609600"/>
            <a:r>
              <a:rPr lang="en-US" dirty="0"/>
              <a:t>Agenda: See 11-15/1003.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892861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NGP SG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Next Generation Positioning Study Group</a:t>
            </a:r>
            <a:br>
              <a:rPr lang="en-GB" sz="2800" b="0" dirty="0" smtClean="0"/>
            </a:br>
            <a:r>
              <a:rPr lang="en-GB" dirty="0" smtClean="0"/>
              <a:t>Chair: Jonathan Segev</a:t>
            </a:r>
            <a:endParaRPr lang="en-US" sz="2400" dirty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18</a:t>
            </a:fld>
            <a:endParaRPr lang="en-US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309067"/>
              </p:ext>
            </p:extLst>
          </p:nvPr>
        </p:nvGraphicFramePr>
        <p:xfrm>
          <a:off x="685800" y="3124200"/>
          <a:ext cx="7620000" cy="227605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70000"/>
                <a:gridCol w="1270000"/>
                <a:gridCol w="1270000"/>
                <a:gridCol w="1270000"/>
                <a:gridCol w="1270000"/>
                <a:gridCol w="1270000"/>
              </a:tblGrid>
              <a:tr h="371052">
                <a:tc>
                  <a:txBody>
                    <a:bodyPr/>
                    <a:lstStyle/>
                    <a:p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MON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TUE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WED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THU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FRI</a:t>
                      </a:r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NGP</a:t>
                      </a:r>
                      <a:endParaRPr lang="en-US" sz="1800" dirty="0"/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42079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PM1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PM2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/>
                        <a:t>NGP</a:t>
                      </a:r>
                    </a:p>
                  </a:txBody>
                  <a:tcPr marT="45746" marB="45746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  <a:tr h="371052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Eve</a:t>
                      </a:r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T="45746" marB="45746"/>
                </a:tc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 bwMode="auto">
          <a:xfrm>
            <a:off x="1143000" y="2133600"/>
            <a:ext cx="6537789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Plan for the week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188463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dirty="0" smtClean="0"/>
              <a:t>LRLP TIG </a:t>
            </a:r>
            <a:r>
              <a:rPr lang="en-US" altLang="ja-JP" dirty="0"/>
              <a:t>– </a:t>
            </a:r>
            <a:r>
              <a:rPr lang="en-US" altLang="ja-JP" dirty="0" smtClean="0"/>
              <a:t>September</a:t>
            </a:r>
            <a:r>
              <a:rPr lang="en-US" dirty="0" smtClean="0"/>
              <a:t> 2015</a:t>
            </a:r>
            <a:br>
              <a:rPr lang="en-US" dirty="0" smtClean="0"/>
            </a:br>
            <a:r>
              <a:rPr lang="en-GB" sz="2800" b="0" dirty="0" smtClean="0"/>
              <a:t>Long Range Low Power Topic Interest Group</a:t>
            </a:r>
            <a:br>
              <a:rPr lang="en-GB" sz="2800" b="0" dirty="0" smtClean="0"/>
            </a:br>
            <a:r>
              <a:rPr lang="en-GB" dirty="0" smtClean="0"/>
              <a:t>Chair: Tim Godfrey</a:t>
            </a:r>
            <a:endParaRPr lang="en-US" sz="2400" dirty="0"/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95800"/>
          </a:xfrm>
        </p:spPr>
        <p:txBody>
          <a:bodyPr/>
          <a:lstStyle/>
          <a:p>
            <a:pPr marL="609600" indent="-609600"/>
            <a:r>
              <a:rPr lang="en-US" dirty="0" smtClean="0"/>
              <a:t>Current </a:t>
            </a:r>
            <a:r>
              <a:rPr lang="en-US" dirty="0"/>
              <a:t>status:</a:t>
            </a:r>
          </a:p>
          <a:p>
            <a:pPr marL="1009650" lvl="1" indent="-609600"/>
            <a:r>
              <a:rPr lang="en-US" dirty="0" smtClean="0"/>
              <a:t>Initial </a:t>
            </a:r>
            <a:r>
              <a:rPr lang="en-US" dirty="0" smtClean="0"/>
              <a:t>TIG </a:t>
            </a:r>
            <a:r>
              <a:rPr lang="en-US" dirty="0"/>
              <a:t>meeting </a:t>
            </a:r>
            <a:r>
              <a:rPr lang="en-US" dirty="0" smtClean="0"/>
              <a:t>this </a:t>
            </a:r>
            <a:r>
              <a:rPr lang="en-US" dirty="0" smtClean="0"/>
              <a:t>week</a:t>
            </a:r>
            <a:endParaRPr lang="en-US" dirty="0"/>
          </a:p>
          <a:p>
            <a:pPr marL="1009650" lvl="1" indent="-609600"/>
            <a:endParaRPr lang="en-US" sz="1050" dirty="0"/>
          </a:p>
          <a:p>
            <a:pPr marL="609600" indent="-609600"/>
            <a:r>
              <a:rPr lang="en-US" dirty="0" smtClean="0"/>
              <a:t>September </a:t>
            </a:r>
            <a:r>
              <a:rPr lang="en-US" dirty="0"/>
              <a:t>Goals</a:t>
            </a:r>
            <a:r>
              <a:rPr lang="en-US" dirty="0" smtClean="0"/>
              <a:t>:</a:t>
            </a:r>
          </a:p>
          <a:p>
            <a:pPr marL="1009650" lvl="1" indent="-609600"/>
            <a:r>
              <a:rPr lang="en-US" dirty="0"/>
              <a:t>Presentations of contributions on LRLP Use Cases</a:t>
            </a:r>
          </a:p>
          <a:p>
            <a:pPr marL="1009650" lvl="1" indent="-609600"/>
            <a:r>
              <a:rPr lang="en-US" altLang="ko-KR" dirty="0"/>
              <a:t>Presentations of contributions regarding technical approaches and feasibility of achieving the requirements</a:t>
            </a:r>
          </a:p>
          <a:p>
            <a:pPr marL="1009650" lvl="1" indent="-609600"/>
            <a:r>
              <a:rPr lang="en-US" dirty="0"/>
              <a:t>Develop initial outline of TIG output report</a:t>
            </a:r>
          </a:p>
          <a:p>
            <a:pPr marL="1009650" lvl="1" indent="-609600"/>
            <a:r>
              <a:rPr lang="en-US" dirty="0"/>
              <a:t>Review schedule, teleconferences, objectives for next meeting</a:t>
            </a:r>
          </a:p>
          <a:p>
            <a:pPr marL="1009650" lvl="1" indent="-609600"/>
            <a:endParaRPr lang="en-US" dirty="0"/>
          </a:p>
          <a:p>
            <a:pPr marL="609600" indent="-609600"/>
            <a:r>
              <a:rPr lang="en-US" dirty="0" smtClean="0"/>
              <a:t>Agenda</a:t>
            </a:r>
            <a:r>
              <a:rPr lang="en-US" dirty="0"/>
              <a:t>: See </a:t>
            </a:r>
            <a:r>
              <a:rPr lang="en-US" dirty="0" smtClean="0"/>
              <a:t>11-15/0998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42716" cy="276999"/>
          </a:xfrm>
          <a:noFill/>
        </p:spPr>
        <p:txBody>
          <a:bodyPr/>
          <a:lstStyle/>
          <a:p>
            <a:r>
              <a:rPr lang="en-US" smtClean="0"/>
              <a:t>September 2015</a:t>
            </a:r>
            <a:endParaRPr lang="en-US" dirty="0" smtClean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45978" y="6475413"/>
            <a:ext cx="2097947" cy="184666"/>
          </a:xfrm>
          <a:noFill/>
        </p:spPr>
        <p:txBody>
          <a:bodyPr/>
          <a:lstStyle/>
          <a:p>
            <a:r>
              <a:rPr lang="en-US" smtClean="0"/>
              <a:t>D. Stanley, HP-Aruba Networks</a:t>
            </a:r>
            <a:endParaRPr lang="en-US" dirty="0" smtClean="0"/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19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316720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1800" smtClean="0"/>
              <a:t>September 2015</a:t>
            </a:r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D. Stanley, HP-Aruba Networks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mtClean="0"/>
              <a:t>Slide </a:t>
            </a:r>
            <a:fld id="{16A3C817-90AA-4156-AA2D-4B4610122376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8382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 smtClean="0"/>
              <a:t>	This presentation contains the IEEE 802.11 WG snapshot slides for the September 2015 session:</a:t>
            </a:r>
          </a:p>
          <a:p>
            <a:pPr>
              <a:buFontTx/>
              <a:buNone/>
            </a:pPr>
            <a:endParaRPr lang="en-US" alt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762000" y="2362200"/>
            <a:ext cx="77724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2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>
              <a:buNone/>
            </a:pPr>
            <a:endParaRPr lang="en-US" altLang="en-US" sz="14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Editors Meeting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/>
              <a:t>Architecture (ARC)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 Authorization Request (PAR) SC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Regulatory SC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Wireless Next Generation </a:t>
            </a:r>
            <a:br>
              <a:rPr lang="en-US" altLang="en-US" sz="1800" kern="0" dirty="0" smtClean="0"/>
            </a:br>
            <a:r>
              <a:rPr lang="en-US" altLang="en-US" sz="1800" kern="0" dirty="0" smtClean="0"/>
              <a:t>(WNG) </a:t>
            </a:r>
            <a:r>
              <a:rPr lang="en-US" altLang="en-US" sz="1800" kern="0" dirty="0" smtClean="0"/>
              <a:t>SC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802 </a:t>
            </a:r>
            <a:r>
              <a:rPr lang="en-US" altLang="en-US" sz="1800" kern="0" dirty="0" smtClean="0"/>
              <a:t>JTC1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TGmc</a:t>
            </a:r>
            <a:r>
              <a:rPr lang="en-US" altLang="en-US" sz="1800" kern="0" dirty="0"/>
              <a:t> (Revision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/>
              <a:t>TGah</a:t>
            </a:r>
            <a:r>
              <a:rPr lang="en-US" altLang="en-US" sz="1800" kern="0" dirty="0"/>
              <a:t> (Sub 1GHz PHY)</a:t>
            </a:r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1800" b="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TGai</a:t>
            </a:r>
            <a:r>
              <a:rPr lang="en-US" altLang="en-US" sz="1800" kern="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(Fast Initial Link Setup)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TGaj</a:t>
            </a:r>
            <a:r>
              <a:rPr lang="en-US" altLang="en-US" sz="1800" kern="0" dirty="0" smtClean="0"/>
              <a:t> (</a:t>
            </a:r>
            <a:r>
              <a:rPr lang="en-US" sz="1800" dirty="0"/>
              <a:t>China millimeter wave</a:t>
            </a:r>
            <a:r>
              <a:rPr lang="en-US" altLang="en-US" sz="18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TGak</a:t>
            </a:r>
            <a:r>
              <a:rPr lang="en-US" altLang="en-US" sz="1800" kern="0" dirty="0" smtClean="0"/>
              <a:t> (</a:t>
            </a:r>
            <a:r>
              <a:rPr lang="en-GB" sz="1800" dirty="0"/>
              <a:t>Enhancements For Transit Links Within Bridged </a:t>
            </a:r>
            <a:r>
              <a:rPr lang="en-GB" sz="1800" dirty="0" smtClean="0"/>
              <a:t>Networks)</a:t>
            </a:r>
            <a:endParaRPr lang="en-US" alt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TGaq</a:t>
            </a:r>
            <a:r>
              <a:rPr lang="en-US" altLang="en-US" sz="1800" kern="0" dirty="0" smtClean="0"/>
              <a:t> (Pre-Association Discovery)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TGax</a:t>
            </a:r>
            <a:r>
              <a:rPr lang="en-US" altLang="en-US" sz="1800" kern="0" dirty="0" smtClean="0"/>
              <a:t> (High Efficiency WLAN</a:t>
            </a:r>
            <a:r>
              <a:rPr lang="en-US" altLang="en-US" sz="1600" kern="0" dirty="0" smtClean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TGay</a:t>
            </a:r>
            <a:r>
              <a:rPr lang="en-US" altLang="en-US" sz="1800" kern="0" dirty="0" smtClean="0"/>
              <a:t> (Next Generation 60GHz)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err="1" smtClean="0"/>
              <a:t>TGaz</a:t>
            </a:r>
            <a:r>
              <a:rPr lang="en-US" altLang="en-US" sz="1800" kern="0" dirty="0" smtClean="0"/>
              <a:t> (Next Generation Positioning)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800" kern="0" dirty="0" smtClean="0"/>
              <a:t>Long Range Low Power (LRLP) Topic Interest Group (TIG</a:t>
            </a:r>
            <a:r>
              <a:rPr lang="en-US" altLang="en-US" sz="1800" kern="0" dirty="0" smtClean="0"/>
              <a:t>)</a:t>
            </a:r>
            <a:endParaRPr lang="en-US" altLang="en-US" sz="1800" kern="0" dirty="0" smtClean="0"/>
          </a:p>
          <a:p>
            <a:pPr>
              <a:buFontTx/>
              <a:buNone/>
            </a:pPr>
            <a:endParaRPr lang="en-US" alt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747075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5788" y="6475413"/>
            <a:ext cx="428625" cy="182562"/>
          </a:xfrm>
          <a:noFill/>
        </p:spPr>
        <p:txBody>
          <a:bodyPr/>
          <a:lstStyle/>
          <a:p>
            <a:r>
              <a:rPr lang="en-US" smtClean="0"/>
              <a:t>Slide </a:t>
            </a:r>
            <a:fld id="{A9C0966F-FF4E-453D-A652-D2F3414DF627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r>
              <a:rPr lang="en-US" dirty="0" smtClean="0"/>
              <a:t>Editors Meeting </a:t>
            </a:r>
            <a:r>
              <a:rPr lang="en-US" altLang="en-US" dirty="0"/>
              <a:t>–</a:t>
            </a:r>
            <a:r>
              <a:rPr lang="en-US" dirty="0" smtClean="0"/>
              <a:t> September 2015</a:t>
            </a:r>
            <a:br>
              <a:rPr lang="en-US" dirty="0" smtClean="0"/>
            </a:br>
            <a:r>
              <a:rPr lang="en-US" dirty="0" smtClean="0"/>
              <a:t>Chairs: Peter Ecclesine, Adrian Stephens</a:t>
            </a:r>
          </a:p>
        </p:txBody>
      </p:sp>
      <p:sp>
        <p:nvSpPr>
          <p:cNvPr id="17413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D. Stanley, HP-Aruba Networks</a:t>
            </a:r>
          </a:p>
        </p:txBody>
      </p:sp>
      <p:sp>
        <p:nvSpPr>
          <p:cNvPr id="17414" name="Date Placeholder 5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September 2015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85800" y="1905000"/>
            <a:ext cx="8001000" cy="4191000"/>
          </a:xfrm>
        </p:spPr>
        <p:txBody>
          <a:bodyPr/>
          <a:lstStyle/>
          <a:p>
            <a:r>
              <a:rPr lang="en-US" dirty="0"/>
              <a:t>Roll Call / Contacts / Reflector</a:t>
            </a:r>
          </a:p>
          <a:p>
            <a:r>
              <a:rPr lang="en-US" dirty="0"/>
              <a:t>Go round table and get brief status report</a:t>
            </a:r>
          </a:p>
          <a:p>
            <a:r>
              <a:rPr lang="en-US" dirty="0"/>
              <a:t>ANA Status / Process / What is administered</a:t>
            </a:r>
          </a:p>
          <a:p>
            <a:r>
              <a:rPr lang="en-US" dirty="0"/>
              <a:t>Numbering Alignment process / Spreadsheet</a:t>
            </a:r>
          </a:p>
          <a:p>
            <a:r>
              <a:rPr lang="en-US" dirty="0"/>
              <a:t>MDR Status</a:t>
            </a:r>
          </a:p>
          <a:p>
            <a:r>
              <a:rPr lang="en-US" dirty="0"/>
              <a:t>Amendment Ordering / Draft Snapshots</a:t>
            </a:r>
          </a:p>
          <a:p>
            <a:r>
              <a:rPr lang="en-US" dirty="0"/>
              <a:t>Style Guide for 802.11 </a:t>
            </a:r>
          </a:p>
          <a:p>
            <a:r>
              <a:rPr lang="en-US" dirty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1461160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609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802.11 ARC – September 2015</a:t>
            </a:r>
            <a:br>
              <a:rPr lang="en-US" altLang="en-US" dirty="0" smtClean="0"/>
            </a:br>
            <a:r>
              <a:rPr lang="en-US" altLang="en-US" dirty="0" smtClean="0"/>
              <a:t>Chair: Mark Hamilton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600200"/>
            <a:ext cx="8305800" cy="4800600"/>
          </a:xfrm>
        </p:spPr>
        <p:txBody>
          <a:bodyPr/>
          <a:lstStyle/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IETF/802 coordination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IETF discussions about multicast over 802.11</a:t>
            </a: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802.11 as a component</a:t>
            </a:r>
          </a:p>
          <a:p>
            <a:pPr marL="685800" lvl="3" indent="-342900">
              <a:spcBef>
                <a:spcPts val="600"/>
              </a:spcBef>
              <a:defRPr/>
            </a:pPr>
            <a:r>
              <a:rPr lang="en-US" altLang="en-US" sz="2000" dirty="0">
                <a:ea typeface="ＭＳ Ｐゴシック" pitchFamily="34" charset="-128"/>
              </a:rPr>
              <a:t>Can/should implementations use 802.11 as a “plug in”: </a:t>
            </a:r>
            <a:r>
              <a:rPr lang="en-US" sz="2000" dirty="0">
                <a:ea typeface="ＭＳ Ｐゴシック" pitchFamily="34" charset="-128"/>
                <a:hlinkClick r:id="rId3"/>
              </a:rPr>
              <a:t>11-15/0757r1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4"/>
              </a:rPr>
              <a:t>11-15/0593r2</a:t>
            </a:r>
            <a:r>
              <a:rPr lang="en-US" sz="2000" dirty="0">
                <a:ea typeface="ＭＳ Ｐゴシック" pitchFamily="34" charset="-128"/>
              </a:rPr>
              <a:t>, </a:t>
            </a:r>
            <a:r>
              <a:rPr lang="en-US" sz="2000" dirty="0">
                <a:ea typeface="ＭＳ Ｐゴシック" pitchFamily="34" charset="-128"/>
                <a:hlinkClick r:id="rId5"/>
              </a:rPr>
              <a:t>11-15/0842r1</a:t>
            </a:r>
            <a:endParaRPr lang="en-US" altLang="en-US" sz="2000" dirty="0">
              <a:ea typeface="ＭＳ Ｐゴシック" pitchFamily="34" charset="-128"/>
            </a:endParaRPr>
          </a:p>
          <a:p>
            <a:pPr marL="342900" lvl="2" indent="-342900">
              <a:spcBef>
                <a:spcPts val="600"/>
              </a:spcBef>
              <a:defRPr/>
            </a:pPr>
            <a:r>
              <a:rPr lang="en-US" altLang="en-US" sz="2400" b="1" dirty="0"/>
              <a:t>MIB attributes Design Pattern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6"/>
              </a:rPr>
              <a:t>11-15/0355r3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7"/>
              </a:rPr>
              <a:t>11-15/0891r0</a:t>
            </a:r>
            <a:r>
              <a:rPr lang="en-US" altLang="en-US" dirty="0">
                <a:ea typeface="ＭＳ Ｐゴシック" pitchFamily="34" charset="-128"/>
              </a:rPr>
              <a:t> </a:t>
            </a:r>
          </a:p>
          <a:p>
            <a:pPr>
              <a:spcBef>
                <a:spcPts val="600"/>
              </a:spcBef>
              <a:defRPr/>
            </a:pPr>
            <a:r>
              <a:rPr lang="en-US" altLang="en-US" dirty="0"/>
              <a:t>Clause 5 (Figure 5-1, et al) architecture (for </a:t>
            </a:r>
            <a:r>
              <a:rPr lang="en-US" altLang="en-US" dirty="0" err="1"/>
              <a:t>REVmc</a:t>
            </a:r>
            <a:r>
              <a:rPr lang="en-US" altLang="en-US" dirty="0"/>
              <a:t>)</a:t>
            </a:r>
          </a:p>
          <a:p>
            <a:pPr lvl="1">
              <a:spcBef>
                <a:spcPts val="600"/>
              </a:spcBef>
              <a:defRPr/>
            </a:pPr>
            <a:r>
              <a:rPr lang="en-US" altLang="en-US" i="1" dirty="0">
                <a:ea typeface="ＭＳ Ｐゴシック" pitchFamily="34" charset="-128"/>
              </a:rPr>
              <a:t>An AP doesn’t have a MAC SAP?!? </a:t>
            </a:r>
          </a:p>
          <a:p>
            <a:pPr lvl="1">
              <a:spcBef>
                <a:spcPts val="600"/>
              </a:spcBef>
              <a:defRPr/>
            </a:pPr>
            <a:r>
              <a:rPr lang="en-US" dirty="0">
                <a:ea typeface="ＭＳ Ｐゴシック" pitchFamily="34" charset="-128"/>
                <a:hlinkClick r:id="rId8"/>
              </a:rPr>
              <a:t>11-15/0540r1</a:t>
            </a:r>
            <a:r>
              <a:rPr lang="en-US" dirty="0">
                <a:ea typeface="ＭＳ Ｐゴシック" pitchFamily="34" charset="-128"/>
              </a:rPr>
              <a:t>, </a:t>
            </a:r>
            <a:r>
              <a:rPr lang="en-US" dirty="0">
                <a:ea typeface="ＭＳ Ｐゴシック" pitchFamily="34" charset="-128"/>
                <a:hlinkClick r:id="rId9"/>
              </a:rPr>
              <a:t>11-15/0454r0</a:t>
            </a:r>
            <a:r>
              <a:rPr lang="en-US" dirty="0">
                <a:ea typeface="ＭＳ Ｐゴシック" pitchFamily="34" charset="-128"/>
              </a:rPr>
              <a:t>,</a:t>
            </a:r>
            <a:r>
              <a:rPr lang="en-US" dirty="0">
                <a:ea typeface="ＭＳ Ｐゴシック" pitchFamily="34" charset="-128"/>
                <a:hlinkClick r:id="rId10"/>
              </a:rPr>
              <a:t> 11-14/1213r1</a:t>
            </a:r>
            <a:r>
              <a:rPr lang="en-US" dirty="0">
                <a:ea typeface="ＭＳ Ｐゴシック" pitchFamily="34" charset="-128"/>
              </a:rPr>
              <a:t> (slides 9-11)</a:t>
            </a:r>
            <a:endParaRPr lang="en-US" altLang="en-US" dirty="0">
              <a:ea typeface="ＭＳ Ｐゴシック" pitchFamily="34" charset="-128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/>
              <a:t>Review/Discussion of 802.1AC draft and ballot comments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en-US" altLang="en-US" dirty="0">
                <a:ea typeface="MS PGothic" panose="020B0600070205080204" pitchFamily="34" charset="-128"/>
              </a:rPr>
              <a:t>Joint session Thurs AM1 with </a:t>
            </a:r>
            <a:r>
              <a:rPr lang="en-US" altLang="en-US" dirty="0" err="1">
                <a:ea typeface="MS PGothic" panose="020B0600070205080204" pitchFamily="34" charset="-128"/>
              </a:rPr>
              <a:t>TGak</a:t>
            </a:r>
            <a:endParaRPr lang="en-US" altLang="en-US" dirty="0">
              <a:ea typeface="MS PGothic" panose="020B0600070205080204" pitchFamily="34" charset="-128"/>
            </a:endParaRPr>
          </a:p>
          <a:p>
            <a:pPr marL="685800" lvl="2" indent="-342900" eaLnBrk="1" hangingPunct="1">
              <a:lnSpc>
                <a:spcPct val="80000"/>
              </a:lnSpc>
              <a:defRPr/>
            </a:pPr>
            <a:endParaRPr lang="en-US" dirty="0">
              <a:ea typeface="ＭＳ Ｐゴシック" pitchFamily="34" charset="-128"/>
            </a:endParaRPr>
          </a:p>
        </p:txBody>
      </p:sp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769100" y="6475413"/>
            <a:ext cx="17748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</a:p>
        </p:txBody>
      </p:sp>
      <p:sp>
        <p:nvSpPr>
          <p:cNvPr id="133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344B080B-AAF0-4B6B-9761-A4B57386F867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smtClean="0"/>
          </a:p>
        </p:txBody>
      </p:sp>
    </p:spTree>
    <p:extLst>
      <p:ext uri="{BB962C8B-B14F-4D97-AF65-F5344CB8AC3E}">
        <p14:creationId xmlns:p14="http://schemas.microsoft.com/office/powerpoint/2010/main" val="1347223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9906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PAR SC –  September 2015</a:t>
            </a:r>
            <a:br>
              <a:rPr lang="en-US" altLang="en-US" dirty="0" smtClean="0"/>
            </a:br>
            <a:r>
              <a:rPr lang="en-US" altLang="en-US" sz="2800" b="0" dirty="0">
                <a:ea typeface="ＭＳ Ｐゴシック" pitchFamily="34" charset="-128"/>
              </a:rPr>
              <a:t>P</a:t>
            </a:r>
            <a:r>
              <a:rPr lang="en-US" altLang="ja-JP" sz="2800" b="0" dirty="0" smtClean="0">
                <a:ea typeface="ＭＳ Ｐゴシック" pitchFamily="34" charset="-128"/>
              </a:rPr>
              <a:t>roject Authorization Request </a:t>
            </a:r>
            <a:r>
              <a:rPr lang="en-US" altLang="en-US" dirty="0" smtClean="0"/>
              <a:t/>
            </a:r>
            <a:br>
              <a:rPr lang="en-US" altLang="en-US" dirty="0" smtClean="0"/>
            </a:br>
            <a:r>
              <a:rPr lang="en-US" altLang="en-US" dirty="0" smtClean="0"/>
              <a:t>Chair: Jon Rosdahl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Not meeting this week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endParaRPr lang="en-US" altLang="en-US" sz="2400" b="1" dirty="0"/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/>
              <a:t>Will meet in Nov 2015 to review proposed PAR documents. Submission deadlines are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802 EC:        09 Oct 2015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     04 Sept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Oct </a:t>
            </a:r>
            <a:r>
              <a:rPr lang="en-US" sz="1600" dirty="0" err="1"/>
              <a:t>Telecon</a:t>
            </a:r>
            <a:r>
              <a:rPr lang="en-US" sz="1600" dirty="0"/>
              <a:t>)</a:t>
            </a:r>
            <a:endParaRPr lang="en-US" sz="20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WG PAR Submission to </a:t>
            </a:r>
            <a:r>
              <a:rPr lang="en-US" sz="2000" dirty="0" err="1"/>
              <a:t>NesCom</a:t>
            </a:r>
            <a:r>
              <a:rPr lang="en-US" sz="2000" dirty="0"/>
              <a:t>: 	16 Oct 2015 </a:t>
            </a:r>
            <a:r>
              <a:rPr lang="en-US" sz="1600" dirty="0"/>
              <a:t>(for </a:t>
            </a:r>
            <a:r>
              <a:rPr lang="en-US" sz="1600" dirty="0" err="1"/>
              <a:t>NesCom</a:t>
            </a:r>
            <a:r>
              <a:rPr lang="en-US" sz="1600" dirty="0"/>
              <a:t> Dec F2F </a:t>
            </a:r>
            <a:r>
              <a:rPr lang="en-US" sz="1600" dirty="0" err="1"/>
              <a:t>Mtg</a:t>
            </a:r>
            <a:r>
              <a:rPr lang="en-US" sz="1600" dirty="0"/>
              <a:t>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50007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4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en-US" dirty="0" smtClean="0"/>
              <a:t>Regulatory SC </a:t>
            </a:r>
            <a:r>
              <a:rPr lang="en-US" altLang="en-US" dirty="0"/>
              <a:t>– </a:t>
            </a:r>
            <a:r>
              <a:rPr lang="en-US" altLang="en-US" dirty="0" smtClean="0"/>
              <a:t>September 2015</a:t>
            </a:r>
            <a:br>
              <a:rPr lang="en-US" altLang="en-US" dirty="0" smtClean="0"/>
            </a:br>
            <a:r>
              <a:rPr lang="en-US" altLang="en-US" dirty="0"/>
              <a:t>Chair: Richard Kennedy</a:t>
            </a:r>
            <a:endParaRPr lang="en-US" altLang="en-US" dirty="0" smtClean="0"/>
          </a:p>
        </p:txBody>
      </p:sp>
      <p:sp>
        <p:nvSpPr>
          <p:cNvPr id="4099" name="Content Placeholder 6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Regulatory updates</a:t>
            </a:r>
            <a:endParaRPr lang="en-US" altLang="en-US" dirty="0"/>
          </a:p>
          <a:p>
            <a:r>
              <a:rPr lang="en-US" altLang="en-US" sz="2800" dirty="0"/>
              <a:t>Updates from ETSI TC BRAN and ERM TG11</a:t>
            </a:r>
          </a:p>
          <a:p>
            <a:pPr lvl="1"/>
            <a:r>
              <a:rPr lang="en-US" altLang="en-US" sz="2400" dirty="0"/>
              <a:t>LAA-LTE / 802.11 coexistence work progress</a:t>
            </a:r>
          </a:p>
          <a:p>
            <a:pPr lvl="1"/>
            <a:r>
              <a:rPr lang="en-US" altLang="en-US" sz="2400" dirty="0"/>
              <a:t>“Spectrum Load Factor” proposal</a:t>
            </a:r>
          </a:p>
          <a:p>
            <a:pPr lvl="1"/>
            <a:r>
              <a:rPr lang="en-US" altLang="en-US" sz="2400" dirty="0"/>
              <a:t>Receiver requirements and the EU Radio Equipment Directive for 2.4 GHz, 5 GHz, 60 </a:t>
            </a:r>
            <a:r>
              <a:rPr lang="en-US" altLang="en-US" sz="2400" dirty="0" err="1"/>
              <a:t>Ghz</a:t>
            </a:r>
            <a:r>
              <a:rPr lang="en-US" altLang="en-US" sz="2400" dirty="0"/>
              <a:t> and the TVWS</a:t>
            </a:r>
            <a:endParaRPr lang="en-US" altLang="en-US" sz="2200" dirty="0"/>
          </a:p>
          <a:p>
            <a:r>
              <a:rPr lang="en-US" altLang="en-US" sz="2800" dirty="0"/>
              <a:t>Understanding the FCC 15-92 changes to the certification process</a:t>
            </a:r>
          </a:p>
        </p:txBody>
      </p:sp>
      <p:sp>
        <p:nvSpPr>
          <p:cNvPr id="410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541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/>
          </a:p>
        </p:txBody>
      </p:sp>
      <p:sp>
        <p:nvSpPr>
          <p:cNvPr id="4101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410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/>
              <a:t>Slide </a:t>
            </a:r>
            <a:fld id="{EAA01C77-94EF-4B09-8D9D-D3666E62D27E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/>
          </a:p>
        </p:txBody>
      </p:sp>
    </p:spTree>
    <p:extLst>
      <p:ext uri="{BB962C8B-B14F-4D97-AF65-F5344CB8AC3E}">
        <p14:creationId xmlns:p14="http://schemas.microsoft.com/office/powerpoint/2010/main" val="3805645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800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>
          <a:xfrm>
            <a:off x="685800" y="762000"/>
            <a:ext cx="7772400" cy="6858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WNG SC –  September 2015</a:t>
            </a:r>
            <a:br>
              <a:rPr lang="en-US" altLang="en-US" dirty="0" smtClean="0"/>
            </a:br>
            <a:r>
              <a:rPr lang="en-US" altLang="en-US" dirty="0" smtClean="0"/>
              <a:t>Chair: Clint Chaplin, V-C Jim Lansford</a:t>
            </a:r>
            <a:endParaRPr lang="en-US" altLang="en-US" sz="36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Stanley, HP-Aruba Networks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5FCC6E19-2015-45BF-A8A5-59D0D5FE5F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2133600"/>
            <a:ext cx="8305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Review of objectives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400" b="1" dirty="0" smtClean="0"/>
              <a:t>Tuesday AM1 (08:00-10:00)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Traffic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“Wi-Fi as a Component” by Laurent </a:t>
            </a:r>
            <a:r>
              <a:rPr lang="en-US" altLang="en-US" sz="2000" dirty="0" err="1"/>
              <a:t>Cariou</a:t>
            </a:r>
            <a:r>
              <a:rPr lang="en-US" altLang="en-US" sz="2000" dirty="0"/>
              <a:t> (Intel</a:t>
            </a:r>
            <a:r>
              <a:rPr lang="en-US" altLang="en-US" sz="2000" dirty="0" smtClean="0"/>
              <a:t>), Mentor </a:t>
            </a:r>
            <a:r>
              <a:rPr lang="en-US" altLang="en-US" sz="2000" dirty="0"/>
              <a:t># TBD</a:t>
            </a:r>
          </a:p>
          <a:p>
            <a:pPr marL="742950" lvl="1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dirty="0"/>
              <a:t>“Opportunistic Wireless Encryption” by Dan Harkins (Aruba </a:t>
            </a:r>
            <a:r>
              <a:rPr lang="en-US" altLang="en-US" sz="2000" dirty="0" smtClean="0"/>
              <a:t>Networks), Mentor </a:t>
            </a:r>
            <a:r>
              <a:rPr lang="en-US" altLang="en-US" sz="2000" dirty="0"/>
              <a:t># TBD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altLang="en-US" sz="2000" dirty="0" smtClean="0"/>
          </a:p>
          <a:p>
            <a:pPr eaLnBrk="1" hangingPunct="1"/>
            <a:endParaRPr lang="en-US" alt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102948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smtClean="0"/>
              <a:t>September 2015</a:t>
            </a:r>
            <a:endParaRPr lang="en-US" altLang="en-US" sz="1800" dirty="0" smtClean="0"/>
          </a:p>
        </p:txBody>
      </p:sp>
      <p:sp>
        <p:nvSpPr>
          <p:cNvPr id="133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306966" y="6475413"/>
            <a:ext cx="2236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D. Stanley, HP-Aruba Networks</a:t>
            </a:r>
            <a:endParaRPr lang="en-US" altLang="en-US" sz="1200" b="0" dirty="0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 smtClean="0"/>
              <a:t>Slide </a:t>
            </a:r>
            <a:fld id="{C2B8E0BA-5C64-4CE6-93F5-A99F7FE54CE1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 smtClean="0"/>
          </a:p>
        </p:txBody>
      </p:sp>
      <p:sp>
        <p:nvSpPr>
          <p:cNvPr id="13317" name="Title 1"/>
          <p:cNvSpPr>
            <a:spLocks noGrp="1"/>
          </p:cNvSpPr>
          <p:nvPr>
            <p:ph type="title" idx="4294967295"/>
          </p:nvPr>
        </p:nvSpPr>
        <p:spPr>
          <a:xfrm>
            <a:off x="304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en-US" dirty="0" smtClean="0"/>
              <a:t>IEEE 802 JTC1 SC – September 2015</a:t>
            </a:r>
            <a:br>
              <a:rPr lang="en-US" altLang="en-US" dirty="0" smtClean="0"/>
            </a:br>
            <a:r>
              <a:rPr lang="en-US" altLang="en-US" dirty="0"/>
              <a:t>Chair: Andrew Myles</a:t>
            </a:r>
            <a:endParaRPr lang="en-US" altLang="en-US" dirty="0" smtClean="0"/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752600"/>
            <a:ext cx="7848600" cy="4343400"/>
          </a:xfrm>
        </p:spPr>
        <p:txBody>
          <a:bodyPr lIns="91440" tIns="45720" rIns="91440" bIns="45720"/>
          <a:lstStyle/>
          <a:p>
            <a:pPr marL="0" indent="0">
              <a:buFontTx/>
              <a:buNone/>
              <a:defRPr/>
            </a:pPr>
            <a:r>
              <a:rPr lang="en-AU" altLang="en-US" dirty="0" smtClean="0"/>
              <a:t>The </a:t>
            </a:r>
            <a:r>
              <a:rPr lang="en-AU" altLang="en-US" dirty="0"/>
              <a:t>agenda items that will be addressed this week are:</a:t>
            </a:r>
          </a:p>
          <a:p>
            <a:pPr>
              <a:defRPr/>
            </a:pPr>
            <a:r>
              <a:rPr lang="en-AU" dirty="0"/>
              <a:t>Review extended goals</a:t>
            </a:r>
          </a:p>
          <a:p>
            <a:pPr lvl="1">
              <a:defRPr/>
            </a:pPr>
            <a:r>
              <a:rPr lang="en-AU" dirty="0"/>
              <a:t>Confirmed by 802 EC in Mar 2014</a:t>
            </a:r>
          </a:p>
          <a:p>
            <a:pPr>
              <a:defRPr/>
            </a:pPr>
            <a:r>
              <a:rPr lang="en-AU" dirty="0"/>
              <a:t>Review status of SC6 interactions</a:t>
            </a:r>
          </a:p>
          <a:p>
            <a:pPr lvl="1">
              <a:defRPr/>
            </a:pPr>
            <a:r>
              <a:rPr lang="en-AU" dirty="0"/>
              <a:t>Review liaisons of drafts to SC6</a:t>
            </a:r>
          </a:p>
          <a:p>
            <a:pPr lvl="1">
              <a:defRPr/>
            </a:pPr>
            <a:r>
              <a:rPr lang="en-AU" dirty="0"/>
              <a:t>Review notifications of projects to SC6</a:t>
            </a:r>
          </a:p>
          <a:p>
            <a:pPr lvl="1">
              <a:defRPr/>
            </a:pPr>
            <a:r>
              <a:rPr lang="en-AU" dirty="0"/>
              <a:t>Review status of FDIS ballots</a:t>
            </a:r>
          </a:p>
          <a:p>
            <a:pPr>
              <a:defRPr/>
            </a:pPr>
            <a:r>
              <a:rPr lang="en-AU" dirty="0"/>
              <a:t>It will be a quiet week</a:t>
            </a:r>
          </a:p>
        </p:txBody>
      </p:sp>
    </p:spTree>
    <p:extLst>
      <p:ext uri="{BB962C8B-B14F-4D97-AF65-F5344CB8AC3E}">
        <p14:creationId xmlns:p14="http://schemas.microsoft.com/office/powerpoint/2010/main" val="428178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altLang="ja-JP" dirty="0" err="1" smtClean="0"/>
              <a:t>TGmc</a:t>
            </a:r>
            <a:r>
              <a:rPr lang="en-US" altLang="ja-JP" dirty="0" smtClean="0"/>
              <a:t> </a:t>
            </a:r>
            <a:r>
              <a:rPr lang="en-US" altLang="ja-JP" dirty="0"/>
              <a:t>802.11 Revision – </a:t>
            </a:r>
            <a:r>
              <a:rPr lang="en-US" altLang="ja-JP" dirty="0" smtClean="0"/>
              <a:t>September 2015</a:t>
            </a:r>
            <a:br>
              <a:rPr lang="en-US" altLang="ja-JP" dirty="0" smtClean="0"/>
            </a:br>
            <a:r>
              <a:rPr lang="en-US" altLang="ja-JP" dirty="0" smtClean="0"/>
              <a:t>Chair: Dorothy Stanley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8305800" cy="4114800"/>
          </a:xfrm>
        </p:spPr>
        <p:txBody>
          <a:bodyPr lIns="91440" tIns="45720" rIns="91440" bIns="45720"/>
          <a:lstStyle/>
          <a:p>
            <a:pPr>
              <a:defRPr/>
            </a:pPr>
            <a:r>
              <a:rPr lang="en-US" altLang="ja-JP" dirty="0"/>
              <a:t>Since the </a:t>
            </a:r>
            <a:r>
              <a:rPr lang="en-US" altLang="ja-JP" dirty="0" smtClean="0"/>
              <a:t>July 2015 </a:t>
            </a:r>
            <a:r>
              <a:rPr lang="en-US" altLang="ja-JP" dirty="0"/>
              <a:t>meeting: </a:t>
            </a:r>
          </a:p>
          <a:p>
            <a:pPr lvl="1">
              <a:defRPr/>
            </a:pPr>
            <a:r>
              <a:rPr lang="en-US" altLang="ja-JP" dirty="0" err="1" smtClean="0"/>
              <a:t>TGmc</a:t>
            </a:r>
            <a:r>
              <a:rPr lang="en-US" altLang="ja-JP" dirty="0" smtClean="0"/>
              <a:t> acting as a </a:t>
            </a:r>
            <a:r>
              <a:rPr lang="en-US" dirty="0"/>
              <a:t>sponsor Ballot Resolution Committee (BRC</a:t>
            </a:r>
            <a:r>
              <a:rPr lang="en-US" dirty="0" smtClean="0"/>
              <a:t>) </a:t>
            </a:r>
          </a:p>
          <a:p>
            <a:pPr lvl="1">
              <a:defRPr/>
            </a:pPr>
            <a:r>
              <a:rPr lang="en-US" altLang="ja-JP" dirty="0" smtClean="0"/>
              <a:t>1899 comments received (initial SB, 89% approval) on P802.11REVmc D4.0</a:t>
            </a:r>
          </a:p>
          <a:p>
            <a:pPr lvl="1">
              <a:defRPr/>
            </a:pPr>
            <a:r>
              <a:rPr lang="en-US" altLang="ja-JP" dirty="0" smtClean="0"/>
              <a:t>Comment spreadsheet: </a:t>
            </a:r>
            <a:r>
              <a:rPr lang="en-US" altLang="ja-JP" dirty="0" smtClean="0">
                <a:hlinkClick r:id="rId3"/>
              </a:rPr>
              <a:t>11-15-0532</a:t>
            </a:r>
            <a:r>
              <a:rPr lang="en-US" altLang="ja-JP" dirty="0" smtClean="0"/>
              <a:t> </a:t>
            </a:r>
          </a:p>
          <a:p>
            <a:pPr lvl="1">
              <a:defRPr/>
            </a:pPr>
            <a:r>
              <a:rPr lang="en-US" altLang="ja-JP" dirty="0" smtClean="0"/>
              <a:t>Four teleconferences and a Cambridge face-to-face (with teleconference facilities) held: comment resolution</a:t>
            </a:r>
          </a:p>
          <a:p>
            <a:pPr>
              <a:defRPr/>
            </a:pPr>
            <a:r>
              <a:rPr lang="en-US" altLang="ja-JP" dirty="0" smtClean="0"/>
              <a:t>Goal </a:t>
            </a:r>
            <a:r>
              <a:rPr lang="en-US" altLang="ja-JP" dirty="0"/>
              <a:t>for </a:t>
            </a:r>
            <a:r>
              <a:rPr lang="en-US" altLang="ja-JP" dirty="0" smtClean="0"/>
              <a:t>September Meeting: </a:t>
            </a:r>
          </a:p>
          <a:p>
            <a:pPr lvl="1">
              <a:defRPr/>
            </a:pPr>
            <a:r>
              <a:rPr lang="en-US" altLang="ja-JP" dirty="0"/>
              <a:t>C</a:t>
            </a:r>
            <a:r>
              <a:rPr lang="en-US" altLang="ja-JP" dirty="0" smtClean="0"/>
              <a:t>omment resolution, agenda in 11-15-0980</a:t>
            </a:r>
          </a:p>
          <a:p>
            <a:pPr lvl="1">
              <a:defRPr/>
            </a:pPr>
            <a:r>
              <a:rPr lang="en-US" altLang="ja-JP" dirty="0" smtClean="0"/>
              <a:t>Schedule additional meetings, review schedule</a:t>
            </a:r>
            <a:endParaRPr lang="en-US" altLang="ja-JP" dirty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800" smtClean="0"/>
              <a:t>September 2015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D. Stanley, HP-Aruba Networks</a:t>
            </a:r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lang="en-US" altLang="ja-JP" sz="1200" smtClean="0"/>
              <a:t>Slide </a:t>
            </a:r>
            <a:fld id="{6B63967B-F2D8-43B0-AF08-1DEBB082438A}" type="slidenum">
              <a:rPr lang="en-US" altLang="ja-JP" sz="1200" smtClean="0"/>
              <a:pPr/>
              <a:t>9</a:t>
            </a:fld>
            <a:endParaRPr lang="en-US" altLang="ja-JP" sz="1200" smtClean="0"/>
          </a:p>
        </p:txBody>
      </p:sp>
    </p:spTree>
    <p:extLst>
      <p:ext uri="{BB962C8B-B14F-4D97-AF65-F5344CB8AC3E}">
        <p14:creationId xmlns:p14="http://schemas.microsoft.com/office/powerpoint/2010/main" val="3912561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316017</TotalTime>
  <Words>1331</Words>
  <Application>Microsoft Office PowerPoint</Application>
  <PresentationFormat>On-screen Show (4:3)</PresentationFormat>
  <Paragraphs>299</Paragraphs>
  <Slides>19</Slides>
  <Notes>19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1" baseType="lpstr">
      <vt:lpstr>Default Design</vt:lpstr>
      <vt:lpstr>Document</vt:lpstr>
      <vt:lpstr>WG11  Opening Report Snapshot slides 2015-09</vt:lpstr>
      <vt:lpstr>Abstract</vt:lpstr>
      <vt:lpstr>Editors Meeting – September 2015 Chairs: Peter Ecclesine, Adrian Stephens</vt:lpstr>
      <vt:lpstr>802.11 ARC – September 2015 Chair: Mark Hamilton</vt:lpstr>
      <vt:lpstr>PAR SC –  September 2015 Project Authorization Request  Chair: Jon Rosdahl</vt:lpstr>
      <vt:lpstr>Regulatory SC – September 2015 Chair: Richard Kennedy</vt:lpstr>
      <vt:lpstr>WNG SC –  September 2015 Chair: Clint Chaplin, V-C Jim Lansford</vt:lpstr>
      <vt:lpstr>IEEE 802 JTC1 SC – September 2015 Chair: Andrew Myles</vt:lpstr>
      <vt:lpstr>TGmc 802.11 Revision – September 2015 Chair: Dorothy Stanley</vt:lpstr>
      <vt:lpstr>IEEE 802.11ah  – September 2015 sub 1GHz PHY Chair: Yongho Seok</vt:lpstr>
      <vt:lpstr>IEEE 802.11 FILS TGai – September 2015 Fast Initial Link Setup  Chair: Hiroshi Mano</vt:lpstr>
      <vt:lpstr>IEEE 802.11aj – September 2015 China Millimeter Wave Chair: Xiaoming Peng</vt:lpstr>
      <vt:lpstr>Task Group 802.11ak – September 2015 Enhancements For Transit Links Within Bridged Networks Chair: Donald Eastlake</vt:lpstr>
      <vt:lpstr>IEEE 802.11aq – September 2015 Pre-Association Discovery Chair: Stephen McCann</vt:lpstr>
      <vt:lpstr>IEEE 802.11ax – September 2015 High Efficiency WLAN Chair: Osama Aboul-Magd </vt:lpstr>
      <vt:lpstr>IEEE 802.11ay  – September 2015 Next Generation 60GHz Chair: Edward Au (TBC) </vt:lpstr>
      <vt:lpstr>TGaz – September 2015 Next Generation Positioning Study Group Chair pro tem: Jonathan Segev</vt:lpstr>
      <vt:lpstr>NGP SG – September 2015 Next Generation Positioning Study Group Chair: Jonathan Segev</vt:lpstr>
      <vt:lpstr>LRLP TIG – September 2015 Long Range Low Power Topic Interest Group Chair: Tim Godfrey</vt:lpstr>
    </vt:vector>
  </TitlesOfParts>
  <Company>Aruba Networks, an HP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 slides - September 2015</dc:title>
  <dc:creator>dstanley@arubanetworks.com;802.11CAC</dc:creator>
  <cp:lastModifiedBy>Dorothy Stanley</cp:lastModifiedBy>
  <cp:revision>3161</cp:revision>
  <cp:lastPrinted>2014-03-15T03:57:02Z</cp:lastPrinted>
  <dcterms:created xsi:type="dcterms:W3CDTF">1998-02-10T13:07:52Z</dcterms:created>
  <dcterms:modified xsi:type="dcterms:W3CDTF">2015-09-12T03:05:47Z</dcterms:modified>
</cp:coreProperties>
</file>