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82" d="100"/>
          <a:sy n="82" d="100"/>
        </p:scale>
        <p:origin x="658" y="1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GB" dirty="0" smtClean="0"/>
              <a:t>Wi-Fi Alliance 60 GHz Marketing Task Group</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Wi-Fi Alliance 60 GHz Marketing Task Group</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US" smtClean="0"/>
              <a:t>Wi-Fi Alliance 60 GHz Marketing Task Group</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2015</a:t>
            </a:r>
            <a:endParaRPr lang="en-GB"/>
          </a:p>
        </p:txBody>
      </p:sp>
      <p:sp>
        <p:nvSpPr>
          <p:cNvPr id="6" name="Footer Placeholder 5"/>
          <p:cNvSpPr>
            <a:spLocks noGrp="1"/>
          </p:cNvSpPr>
          <p:nvPr>
            <p:ph type="ftr" idx="11"/>
          </p:nvPr>
        </p:nvSpPr>
        <p:spPr/>
        <p:txBody>
          <a:bodyPr/>
          <a:lstStyle>
            <a:lvl1pPr>
              <a:defRPr/>
            </a:lvl1pPr>
          </a:lstStyle>
          <a:p>
            <a:r>
              <a:rPr lang="en-US" smtClean="0"/>
              <a:t>Wi-Fi Alliance 60 GHz Marketing Task Group</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smtClean="0"/>
              <a:t>Wi-Fi Alliance 60 GHz Marketing Task Group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2015</a:t>
            </a:r>
            <a:endParaRPr lang="en-GB"/>
          </a:p>
        </p:txBody>
      </p:sp>
      <p:sp>
        <p:nvSpPr>
          <p:cNvPr id="4" name="Footer Placeholder 3"/>
          <p:cNvSpPr>
            <a:spLocks noGrp="1"/>
          </p:cNvSpPr>
          <p:nvPr>
            <p:ph type="ftr" idx="11"/>
          </p:nvPr>
        </p:nvSpPr>
        <p:spPr/>
        <p:txBody>
          <a:bodyPr/>
          <a:lstStyle>
            <a:lvl1pPr>
              <a:defRPr/>
            </a:lvl1pPr>
          </a:lstStyle>
          <a:p>
            <a:r>
              <a:rPr lang="en-US" smtClean="0"/>
              <a:t>Wi-Fi Alliance 60 GHz Marketing Task Group</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2015</a:t>
            </a:r>
            <a:endParaRPr lang="en-GB"/>
          </a:p>
        </p:txBody>
      </p:sp>
      <p:sp>
        <p:nvSpPr>
          <p:cNvPr id="3" name="Footer Placeholder 2"/>
          <p:cNvSpPr>
            <a:spLocks noGrp="1"/>
          </p:cNvSpPr>
          <p:nvPr>
            <p:ph type="ftr" idx="11"/>
          </p:nvPr>
        </p:nvSpPr>
        <p:spPr/>
        <p:txBody>
          <a:bodyPr/>
          <a:lstStyle>
            <a:lvl1pPr>
              <a:defRPr/>
            </a:lvl1p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US" smtClean="0"/>
              <a:t>Wi-Fi Alliance 60 GHz Marketing Task Group</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2015</a:t>
            </a:r>
            <a:endParaRPr lang="en-GB"/>
          </a:p>
        </p:txBody>
      </p:sp>
      <p:sp>
        <p:nvSpPr>
          <p:cNvPr id="5" name="Footer Placeholder 4"/>
          <p:cNvSpPr>
            <a:spLocks noGrp="1"/>
          </p:cNvSpPr>
          <p:nvPr>
            <p:ph type="ftr" idx="11"/>
          </p:nvPr>
        </p:nvSpPr>
        <p:spPr/>
        <p:txBody>
          <a:bodyPr/>
          <a:lstStyle>
            <a:lvl1pPr>
              <a:defRPr/>
            </a:lvl1pPr>
          </a:lstStyle>
          <a:p>
            <a:r>
              <a:rPr lang="en-US" smtClean="0"/>
              <a:t>Wi-Fi Alliance 60 GHz Marketing Task Group</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Wi-Fi Alliance 60 GHz Marketing Task Group</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77862" y="6475413"/>
            <a:ext cx="323639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Wi-Fi</a:t>
            </a:r>
            <a:r>
              <a:rPr lang="en-GB" sz="1200" baseline="0" dirty="0" smtClean="0">
                <a:solidFill>
                  <a:srgbClr val="000000"/>
                </a:solidFill>
              </a:rPr>
              <a:t> Alliance feedback on 802.11AY usage models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802.11-15/934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smtClean="0"/>
              <a:t>Wi-Fi Alliance 60 GHz Marketing Task Group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20150707 Wi-Fi Alliance feedback on 802.11 Task Group AY usage models</a:t>
            </a:r>
            <a:endParaRPr lang="en-GB" dirty="0"/>
          </a:p>
        </p:txBody>
      </p:sp>
      <p:sp>
        <p:nvSpPr>
          <p:cNvPr id="3074" name="Rectangle 2"/>
          <p:cNvSpPr>
            <a:spLocks noGrp="1" noChangeArrowheads="1"/>
          </p:cNvSpPr>
          <p:nvPr>
            <p:ph type="body" idx="1"/>
          </p:nvPr>
        </p:nvSpPr>
        <p:spPr>
          <a:xfrm>
            <a:off x="685800" y="1812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2015-07-07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94619064"/>
              </p:ext>
            </p:extLst>
          </p:nvPr>
        </p:nvGraphicFramePr>
        <p:xfrm>
          <a:off x="512763" y="2276475"/>
          <a:ext cx="8080375" cy="2921000"/>
        </p:xfrm>
        <a:graphic>
          <a:graphicData uri="http://schemas.openxmlformats.org/presentationml/2006/ole">
            <mc:AlternateContent xmlns:mc="http://schemas.openxmlformats.org/markup-compatibility/2006">
              <mc:Choice xmlns:v="urn:schemas-microsoft-com:vml" Requires="v">
                <p:oleObj spid="_x0000_s3086" name="Document" r:id="rId4" imgW="8246362" imgH="2985105" progId="Word.Document.8">
                  <p:embed/>
                </p:oleObj>
              </mc:Choice>
              <mc:Fallback>
                <p:oleObj name="Document" r:id="rId4" imgW="8246362" imgH="2985105" progId="Word.Document.8">
                  <p:embed/>
                  <p:pic>
                    <p:nvPicPr>
                      <p:cNvPr id="0" name="Picture 3"/>
                      <p:cNvPicPr>
                        <a:picLocks noChangeAspect="1" noChangeArrowheads="1"/>
                      </p:cNvPicPr>
                      <p:nvPr/>
                    </p:nvPicPr>
                    <p:blipFill>
                      <a:blip r:embed="rId5"/>
                      <a:srcRect/>
                      <a:stretch>
                        <a:fillRect/>
                      </a:stretch>
                    </p:blipFill>
                    <p:spPr bwMode="auto">
                      <a:xfrm>
                        <a:off x="512763" y="2276475"/>
                        <a:ext cx="8080375" cy="29210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5" name="Title 1"/>
          <p:cNvSpPr txBox="1">
            <a:spLocks/>
          </p:cNvSpPr>
          <p:nvPr/>
        </p:nvSpPr>
        <p:spPr>
          <a:xfrm>
            <a:off x="311626" y="765888"/>
            <a:ext cx="8375174" cy="73836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- 8K UHD Wireless Transfer at Smart Home (1 of 2)</a:t>
            </a:r>
            <a:endParaRPr lang="en-US" sz="2400" kern="0" dirty="0"/>
          </a:p>
        </p:txBody>
      </p:sp>
      <p:sp>
        <p:nvSpPr>
          <p:cNvPr id="6" name="Content Placeholder 2"/>
          <p:cNvSpPr txBox="1">
            <a:spLocks/>
          </p:cNvSpPr>
          <p:nvPr/>
        </p:nvSpPr>
        <p:spPr>
          <a:xfrm>
            <a:off x="311626" y="152400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top two as “MAINSTREAM” use case</a:t>
            </a:r>
          </a:p>
          <a:p>
            <a:pPr lvl="1"/>
            <a:r>
              <a:rPr lang="en-US" sz="1400" kern="0" dirty="0" smtClean="0"/>
              <a:t>Consumer demand has already indicated that these use cases are in need of high speed video and data cable replacement in the next few years.</a:t>
            </a:r>
          </a:p>
          <a:p>
            <a:r>
              <a:rPr lang="en-US" sz="1700" kern="0" dirty="0" smtClean="0"/>
              <a:t>Ranked in bottom two as “MAINSTREAM” use case</a:t>
            </a:r>
          </a:p>
          <a:p>
            <a:pPr lvl="1"/>
            <a:r>
              <a:rPr lang="en-US" sz="1400" kern="0" dirty="0" smtClean="0"/>
              <a:t>So far, compression is available for 8K usage. And wearable devices require much power consumption.</a:t>
            </a:r>
          </a:p>
          <a:p>
            <a:r>
              <a:rPr lang="en-US" sz="1700" kern="0" dirty="0" smtClean="0"/>
              <a:t>Ranked in top two as “BOTTLENECK” use case</a:t>
            </a:r>
          </a:p>
          <a:p>
            <a:pPr lvl="1"/>
            <a:r>
              <a:rPr lang="en-US" sz="1400" kern="0" dirty="0" smtClean="0"/>
              <a:t>Since the resolution of the video is becoming higher, the bandwidth of 11ac/11ad will not be enough. In case of 11ac, the collision will occur according to the user number increases which will be a problem for real-time application. The usage is assuming users moving at walking speed, so the communication may be disconnected using 11ad. Video streaming may stop during the band switching using 11ac/11ad.</a:t>
            </a:r>
          </a:p>
          <a:p>
            <a:pPr lvl="1"/>
            <a:r>
              <a:rPr lang="en-US" sz="1400" kern="0" dirty="0" smtClean="0"/>
              <a:t>Industry feedback indicates that these two use cases are in need of more capacity to support high resolution and low latency.</a:t>
            </a:r>
          </a:p>
          <a:p>
            <a:endParaRPr lang="en-US" kern="0" dirty="0"/>
          </a:p>
        </p:txBody>
      </p:sp>
    </p:spTree>
    <p:extLst>
      <p:ext uri="{BB962C8B-B14F-4D97-AF65-F5344CB8AC3E}">
        <p14:creationId xmlns:p14="http://schemas.microsoft.com/office/powerpoint/2010/main" val="2129840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sp>
        <p:nvSpPr>
          <p:cNvPr id="5" name="Title 1"/>
          <p:cNvSpPr txBox="1">
            <a:spLocks/>
          </p:cNvSpPr>
          <p:nvPr/>
        </p:nvSpPr>
        <p:spPr>
          <a:xfrm>
            <a:off x="228600" y="762000"/>
            <a:ext cx="8458200" cy="742248"/>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- 8K UHD Wireless Transfer at Smart Home (2 of 2)</a:t>
            </a:r>
            <a:endParaRPr lang="en-US" sz="2400" kern="0" dirty="0"/>
          </a:p>
        </p:txBody>
      </p:sp>
      <p:sp>
        <p:nvSpPr>
          <p:cNvPr id="6" name="Content Placeholder 2"/>
          <p:cNvSpPr txBox="1">
            <a:spLocks/>
          </p:cNvSpPr>
          <p:nvPr/>
        </p:nvSpPr>
        <p:spPr>
          <a:xfrm>
            <a:off x="311626" y="137160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bottom two as “BOTTLENECK” use case</a:t>
            </a:r>
          </a:p>
          <a:p>
            <a:pPr lvl="1"/>
            <a:r>
              <a:rPr lang="en-US" sz="1400" kern="0" dirty="0" smtClean="0"/>
              <a:t>Those use case could be achieved with higher layer techniques so far.</a:t>
            </a:r>
          </a:p>
          <a:p>
            <a:r>
              <a:rPr lang="en-US" sz="1700" kern="0" dirty="0" smtClean="0"/>
              <a:t>Additional feedback</a:t>
            </a:r>
          </a:p>
          <a:p>
            <a:pPr lvl="1"/>
            <a:r>
              <a:rPr lang="en-US" sz="1400" kern="0" dirty="0" smtClean="0"/>
              <a:t>8K is an important application, but 4K is only just rolling out. 8K is likely 7-10 years from becoming mainstream. </a:t>
            </a:r>
          </a:p>
          <a:p>
            <a:pPr lvl="1"/>
            <a:r>
              <a:rPr lang="en-US" sz="1400" kern="0" dirty="0" smtClean="0"/>
              <a:t>Multi-link connection may also be considered. </a:t>
            </a:r>
          </a:p>
          <a:p>
            <a:pPr lvl="1"/>
            <a:r>
              <a:rPr lang="en-US" sz="1400" kern="0" dirty="0" smtClean="0"/>
              <a:t>They should add compression for power efficiency and better link performance. </a:t>
            </a:r>
          </a:p>
          <a:p>
            <a:pPr lvl="1"/>
            <a:r>
              <a:rPr lang="en-US" sz="1400" kern="0" dirty="0" smtClean="0"/>
              <a:t>Compression is available. </a:t>
            </a:r>
          </a:p>
          <a:p>
            <a:pPr lvl="1"/>
            <a:endParaRPr lang="en-US" sz="1400" kern="0" dirty="0" smtClean="0"/>
          </a:p>
          <a:p>
            <a:endParaRPr lang="en-US" kern="0" dirty="0"/>
          </a:p>
        </p:txBody>
      </p:sp>
    </p:spTree>
    <p:extLst>
      <p:ext uri="{BB962C8B-B14F-4D97-AF65-F5344CB8AC3E}">
        <p14:creationId xmlns:p14="http://schemas.microsoft.com/office/powerpoint/2010/main" val="3867518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12</a:t>
            </a:fld>
            <a:endParaRPr lang="en-GB"/>
          </a:p>
        </p:txBody>
      </p:sp>
      <p:sp>
        <p:nvSpPr>
          <p:cNvPr id="5" name="Title 1"/>
          <p:cNvSpPr txBox="1">
            <a:spLocks/>
          </p:cNvSpPr>
          <p:nvPr/>
        </p:nvSpPr>
        <p:spPr>
          <a:xfrm>
            <a:off x="178266" y="856548"/>
            <a:ext cx="8508533"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Ultra Short Range (USR) Communications (1 of 2)</a:t>
            </a:r>
            <a:endParaRPr lang="en-US" sz="2400" kern="0" dirty="0"/>
          </a:p>
        </p:txBody>
      </p:sp>
      <p:sp>
        <p:nvSpPr>
          <p:cNvPr id="6" name="Content Placeholder 2"/>
          <p:cNvSpPr txBox="1">
            <a:spLocks/>
          </p:cNvSpPr>
          <p:nvPr/>
        </p:nvSpPr>
        <p:spPr>
          <a:xfrm>
            <a:off x="178267" y="152400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top two as “MAINSTREAM” use case</a:t>
            </a:r>
          </a:p>
          <a:p>
            <a:pPr lvl="1"/>
            <a:r>
              <a:rPr lang="en-US" sz="1400" kern="0" dirty="0" smtClean="0"/>
              <a:t>The size of video data will increase due to 4K/8K video file. End users need to move the video between stationary/mobile devices for a short seconds. Around 2020, the use of 8K UHD Video streaming contents and products increase and end users want to replace cable with wireless technology.</a:t>
            </a:r>
          </a:p>
          <a:p>
            <a:pPr lvl="1"/>
            <a:r>
              <a:rPr lang="en-US" sz="1400" kern="0" dirty="0" smtClean="0"/>
              <a:t>It is foreseeable that support for fast transfer in dense environments would be required to meet the needs of major upcoming mass events such as Olympics in 2018/2020 and World Cup in 2018/2022.</a:t>
            </a:r>
          </a:p>
          <a:p>
            <a:pPr lvl="1"/>
            <a:r>
              <a:rPr lang="en-US" sz="1400" kern="0" dirty="0" smtClean="0"/>
              <a:t>Simple and fast download supports distribution of multimedia content. </a:t>
            </a:r>
          </a:p>
          <a:p>
            <a:r>
              <a:rPr lang="en-US" sz="1700" kern="0" dirty="0" smtClean="0"/>
              <a:t>Ranked in bottom two as “MAINSTREAM” use case</a:t>
            </a:r>
          </a:p>
          <a:p>
            <a:pPr lvl="1"/>
            <a:r>
              <a:rPr lang="en-US" sz="1400" kern="0" dirty="0" smtClean="0"/>
              <a:t>Ultra Short Range communication is increasingly becoming unnecessary with a move to cloud based applications and storage.</a:t>
            </a:r>
          </a:p>
          <a:p>
            <a:pPr lvl="1"/>
            <a:r>
              <a:rPr lang="en-US" sz="1400" kern="0" dirty="0" smtClean="0"/>
              <a:t>Use Cases that are Ultra Short Range are already about to be serviced by 802.11ad at both long and short range. Perhaps the use case can merge into another use case such as UHD?</a:t>
            </a:r>
          </a:p>
          <a:p>
            <a:r>
              <a:rPr lang="en-US" sz="1700" kern="0" dirty="0" smtClean="0"/>
              <a:t>Ranked in top two as “BOTTLENECK” use case</a:t>
            </a:r>
          </a:p>
          <a:p>
            <a:pPr lvl="1"/>
            <a:r>
              <a:rPr lang="en-US" sz="1400" kern="0" dirty="0" smtClean="0"/>
              <a:t>11ac/ad cannot address co-existence between USR and normal range communication, nor very fast setup. Also, they cannot address high speed burst transmission requirements, especially in high density environment.</a:t>
            </a:r>
          </a:p>
          <a:p>
            <a:pPr lvl="1"/>
            <a:r>
              <a:rPr lang="en-US" sz="1400" kern="0" dirty="0" smtClean="0"/>
              <a:t>User will expect download of video content in few seconds.</a:t>
            </a:r>
          </a:p>
          <a:p>
            <a:pPr lvl="1"/>
            <a:endParaRPr lang="en-US" sz="1400" kern="0" dirty="0" smtClean="0"/>
          </a:p>
          <a:p>
            <a:endParaRPr lang="en-US" sz="1400" kern="0" dirty="0"/>
          </a:p>
        </p:txBody>
      </p:sp>
    </p:spTree>
    <p:extLst>
      <p:ext uri="{BB962C8B-B14F-4D97-AF65-F5344CB8AC3E}">
        <p14:creationId xmlns:p14="http://schemas.microsoft.com/office/powerpoint/2010/main" val="3995404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13</a:t>
            </a:fld>
            <a:endParaRPr lang="en-GB"/>
          </a:p>
        </p:txBody>
      </p:sp>
      <p:sp>
        <p:nvSpPr>
          <p:cNvPr id="5" name="Title 1"/>
          <p:cNvSpPr txBox="1">
            <a:spLocks/>
          </p:cNvSpPr>
          <p:nvPr/>
        </p:nvSpPr>
        <p:spPr>
          <a:xfrm>
            <a:off x="152400" y="838200"/>
            <a:ext cx="8389938" cy="84861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Ultra Short Range (USR) Communications (2 of 2)</a:t>
            </a:r>
            <a:endParaRPr lang="en-US" sz="2400" kern="0" dirty="0"/>
          </a:p>
        </p:txBody>
      </p:sp>
      <p:sp>
        <p:nvSpPr>
          <p:cNvPr id="6" name="Content Placeholder 2"/>
          <p:cNvSpPr txBox="1">
            <a:spLocks/>
          </p:cNvSpPr>
          <p:nvPr/>
        </p:nvSpPr>
        <p:spPr>
          <a:xfrm>
            <a:off x="311626" y="160020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bottom two as “BOTTLENECK” use case</a:t>
            </a:r>
          </a:p>
          <a:p>
            <a:pPr lvl="1"/>
            <a:r>
              <a:rPr lang="en-US" sz="1400" kern="0" dirty="0" smtClean="0"/>
              <a:t>Ultra Short Range communication is unlikely to reach a bottleneck as 802.11ad can satisfy any data rates required by devices. The limitation is likely to be with other aspects of device hardware, in particular storage speed.</a:t>
            </a:r>
          </a:p>
          <a:p>
            <a:r>
              <a:rPr lang="en-US" sz="1700" kern="0" dirty="0" smtClean="0"/>
              <a:t>Additional feedback</a:t>
            </a:r>
          </a:p>
          <a:p>
            <a:pPr lvl="1"/>
            <a:r>
              <a:rPr lang="en-US" sz="1400" kern="0" dirty="0" smtClean="0"/>
              <a:t>As data moves to the cloud and constant connectivity becomes increasingly prevalent, the need for this application diminishes. </a:t>
            </a:r>
          </a:p>
          <a:p>
            <a:pPr lvl="1"/>
            <a:r>
              <a:rPr lang="en-US" sz="1400" kern="0" dirty="0" smtClean="0"/>
              <a:t>Need to see first growth with 11ad devices</a:t>
            </a:r>
            <a:r>
              <a:rPr lang="en-US" kern="0" dirty="0" smtClean="0"/>
              <a:t>. </a:t>
            </a:r>
          </a:p>
          <a:p>
            <a:pPr lvl="1"/>
            <a:endParaRPr lang="en-US" kern="0" dirty="0" smtClean="0"/>
          </a:p>
          <a:p>
            <a:endParaRPr lang="en-US" kern="0" dirty="0"/>
          </a:p>
        </p:txBody>
      </p:sp>
    </p:spTree>
    <p:extLst>
      <p:ext uri="{BB962C8B-B14F-4D97-AF65-F5344CB8AC3E}">
        <p14:creationId xmlns:p14="http://schemas.microsoft.com/office/powerpoint/2010/main" val="3406674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14</a:t>
            </a:fld>
            <a:endParaRPr lang="en-GB"/>
          </a:p>
        </p:txBody>
      </p:sp>
      <p:sp>
        <p:nvSpPr>
          <p:cNvPr id="5" name="Title 1"/>
          <p:cNvSpPr txBox="1">
            <a:spLocks/>
          </p:cNvSpPr>
          <p:nvPr/>
        </p:nvSpPr>
        <p:spPr>
          <a:xfrm>
            <a:off x="458788" y="7620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Wireless Backhauling</a:t>
            </a:r>
            <a:endParaRPr lang="en-US" sz="2400" kern="0" dirty="0"/>
          </a:p>
        </p:txBody>
      </p:sp>
      <p:sp>
        <p:nvSpPr>
          <p:cNvPr id="6" name="Content Placeholder 2"/>
          <p:cNvSpPr txBox="1">
            <a:spLocks/>
          </p:cNvSpPr>
          <p:nvPr/>
        </p:nvSpPr>
        <p:spPr>
          <a:xfrm>
            <a:off x="178267" y="1401060"/>
            <a:ext cx="8595360" cy="515214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top two as “BOTTLENECK” use case</a:t>
            </a:r>
          </a:p>
          <a:p>
            <a:pPr lvl="1"/>
            <a:r>
              <a:rPr lang="en-US" sz="1400" kern="0" dirty="0" smtClean="0"/>
              <a:t>Traffic congestion with growing mobile data traffic.</a:t>
            </a:r>
          </a:p>
          <a:p>
            <a:pPr lvl="1"/>
            <a:r>
              <a:rPr lang="en-US" sz="1400" kern="0" dirty="0" smtClean="0"/>
              <a:t>Low cost backhaul of multi-radio small cells (LTE, 11ac + 11ad)</a:t>
            </a:r>
          </a:p>
          <a:p>
            <a:pPr lvl="1"/>
            <a:r>
              <a:rPr lang="en-US" sz="1400" kern="0" dirty="0" smtClean="0"/>
              <a:t>There are products already on the market using </a:t>
            </a:r>
            <a:r>
              <a:rPr lang="en-US" sz="1400" kern="0" dirty="0" err="1" smtClean="0"/>
              <a:t>mmWave</a:t>
            </a:r>
            <a:r>
              <a:rPr lang="en-US" sz="1400" kern="0" dirty="0" smtClean="0"/>
              <a:t>.</a:t>
            </a:r>
          </a:p>
          <a:p>
            <a:pPr lvl="1"/>
            <a:r>
              <a:rPr lang="en-US" sz="1400" kern="0" dirty="0" smtClean="0"/>
              <a:t>Future networks require higher capacity backhaul with advanced features for beamforming to meet the nature of directional transmission in wireless backhauling. </a:t>
            </a:r>
          </a:p>
          <a:p>
            <a:r>
              <a:rPr lang="en-US" sz="1700" kern="0" dirty="0" smtClean="0"/>
              <a:t>Ranked in bottom two as “BOTTLENECK” use case</a:t>
            </a:r>
          </a:p>
          <a:p>
            <a:pPr lvl="1"/>
            <a:r>
              <a:rPr lang="en-US" sz="1400" kern="0" dirty="0" smtClean="0"/>
              <a:t>11ac/11ad/11ay might not be able to meet the requirement on avoiding interference level or data bandwidth.</a:t>
            </a:r>
          </a:p>
          <a:p>
            <a:pPr lvl="1"/>
            <a:r>
              <a:rPr lang="en-US" sz="1400" kern="0" dirty="0" smtClean="0"/>
              <a:t>Those use case could be achieved with higher layer techniques so far.</a:t>
            </a:r>
          </a:p>
          <a:p>
            <a:r>
              <a:rPr lang="en-US" sz="1700" kern="0" dirty="0" smtClean="0"/>
              <a:t>Additional feedback</a:t>
            </a:r>
          </a:p>
          <a:p>
            <a:pPr lvl="1"/>
            <a:r>
              <a:rPr lang="en-US" sz="1400" kern="0" dirty="0" smtClean="0"/>
              <a:t>This is highly suitable for a next generation wireless technology, especially when combined with mobile offloading, multi-band operation and access. </a:t>
            </a:r>
          </a:p>
          <a:p>
            <a:pPr lvl="1"/>
            <a:r>
              <a:rPr lang="en-US" sz="1400" kern="0" dirty="0" smtClean="0"/>
              <a:t>We need to see higher throughput and longer ranges with 11ay. </a:t>
            </a:r>
          </a:p>
          <a:p>
            <a:pPr lvl="1"/>
            <a:endParaRPr lang="en-US" kern="0" dirty="0" smtClean="0"/>
          </a:p>
          <a:p>
            <a:endParaRPr lang="en-US" kern="0" dirty="0" smtClean="0"/>
          </a:p>
          <a:p>
            <a:endParaRPr lang="en-US" kern="0" dirty="0"/>
          </a:p>
        </p:txBody>
      </p:sp>
    </p:spTree>
    <p:extLst>
      <p:ext uri="{BB962C8B-B14F-4D97-AF65-F5344CB8AC3E}">
        <p14:creationId xmlns:p14="http://schemas.microsoft.com/office/powerpoint/2010/main" val="3997132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15</a:t>
            </a:fld>
            <a:endParaRPr lang="en-GB"/>
          </a:p>
        </p:txBody>
      </p:sp>
      <p:sp>
        <p:nvSpPr>
          <p:cNvPr id="5" name="Title 1"/>
          <p:cNvSpPr txBox="1">
            <a:spLocks/>
          </p:cNvSpPr>
          <p:nvPr/>
        </p:nvSpPr>
        <p:spPr>
          <a:xfrm>
            <a:off x="381000" y="6858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Converged Backhaul/Access </a:t>
            </a:r>
          </a:p>
          <a:p>
            <a:r>
              <a:rPr lang="en-US" sz="2400" kern="0" dirty="0" smtClean="0"/>
              <a:t>(proposed new use case)</a:t>
            </a:r>
            <a:endParaRPr lang="en-US" sz="2400" kern="0" dirty="0"/>
          </a:p>
        </p:txBody>
      </p:sp>
      <p:sp>
        <p:nvSpPr>
          <p:cNvPr id="6" name="Content Placeholder 2"/>
          <p:cNvSpPr txBox="1">
            <a:spLocks/>
          </p:cNvSpPr>
          <p:nvPr/>
        </p:nvSpPr>
        <p:spPr>
          <a:xfrm>
            <a:off x="311626" y="168681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bottom two as “MAINSTREAM” use case</a:t>
            </a:r>
          </a:p>
          <a:p>
            <a:pPr lvl="1"/>
            <a:r>
              <a:rPr lang="en-US" sz="1400" kern="0" dirty="0" smtClean="0"/>
              <a:t>The wired technology solution will be able to cover those use cases. </a:t>
            </a:r>
          </a:p>
          <a:p>
            <a:pPr lvl="1"/>
            <a:r>
              <a:rPr lang="en-US" sz="1400" kern="0" dirty="0" smtClean="0"/>
              <a:t>Most complex use case. Will come later.</a:t>
            </a:r>
          </a:p>
          <a:p>
            <a:pPr lvl="1"/>
            <a:r>
              <a:rPr lang="en-US" sz="1400" kern="0" dirty="0" smtClean="0"/>
              <a:t>Converged backhaul/access may lack of throughput, </a:t>
            </a:r>
            <a:r>
              <a:rPr lang="en-US" sz="1400" kern="0" dirty="0" err="1" smtClean="0"/>
              <a:t>QoS</a:t>
            </a:r>
            <a:r>
              <a:rPr lang="en-US" sz="1400" kern="0" dirty="0" smtClean="0"/>
              <a:t> and reliability due to relay feature.</a:t>
            </a:r>
          </a:p>
          <a:p>
            <a:r>
              <a:rPr lang="en-US" sz="1700" kern="0" dirty="0" smtClean="0"/>
              <a:t>Ranked in bottom two as “BOTTLENECK” use case</a:t>
            </a:r>
          </a:p>
          <a:p>
            <a:pPr lvl="1"/>
            <a:r>
              <a:rPr lang="en-US" sz="1400" kern="0" dirty="0" smtClean="0"/>
              <a:t>The converged backhaul/access architecture is unlikely to run into limitations posed by 802.11ad in the near term due to the limited number of active nodes anticipated in the network. 802.11ac is not suitable for this application due to susceptibility to interference from the proliferation of other 802.11ac networks. </a:t>
            </a:r>
          </a:p>
          <a:p>
            <a:pPr lvl="1"/>
            <a:r>
              <a:rPr lang="en-US" sz="1400" kern="0" dirty="0" smtClean="0"/>
              <a:t>11ac/11ad/11ay might not be able to meet the requirement on avoiding interference level or data bandwidth.</a:t>
            </a:r>
          </a:p>
          <a:p>
            <a:pPr lvl="1"/>
            <a:r>
              <a:rPr lang="en-US" sz="1400" kern="0" dirty="0" smtClean="0"/>
              <a:t>High complexity, niche markets, not done wireless so far.</a:t>
            </a:r>
          </a:p>
          <a:p>
            <a:pPr lvl="1"/>
            <a:r>
              <a:rPr lang="en-US" sz="1400" kern="0" dirty="0" smtClean="0"/>
              <a:t>Converged backhaul/access scenario may not be used soon.</a:t>
            </a:r>
          </a:p>
          <a:p>
            <a:r>
              <a:rPr lang="en-US" sz="1700" kern="0" dirty="0" smtClean="0"/>
              <a:t>Additional feedback</a:t>
            </a:r>
          </a:p>
          <a:p>
            <a:pPr lvl="1"/>
            <a:r>
              <a:rPr lang="en-US" sz="1400" kern="0" dirty="0" smtClean="0"/>
              <a:t>This is a growing, important application of wireless technology. As wireless speeds exceed 1Gb/s it becomes feasible to replace cables/</a:t>
            </a:r>
            <a:r>
              <a:rPr lang="en-US" sz="1400" kern="0" dirty="0" err="1" smtClean="0"/>
              <a:t>fibre</a:t>
            </a:r>
            <a:r>
              <a:rPr lang="en-US" sz="1400" kern="0" dirty="0" smtClean="0"/>
              <a:t> with wireless over medium range distances. </a:t>
            </a:r>
          </a:p>
          <a:p>
            <a:pPr lvl="1"/>
            <a:r>
              <a:rPr lang="en-US" sz="1400" kern="0" dirty="0" smtClean="0"/>
              <a:t>Complex, should have front- and backhauling first. </a:t>
            </a:r>
          </a:p>
          <a:p>
            <a:pPr lvl="1"/>
            <a:endParaRPr lang="en-US" sz="1400" kern="0" dirty="0"/>
          </a:p>
        </p:txBody>
      </p:sp>
    </p:spTree>
    <p:extLst>
      <p:ext uri="{BB962C8B-B14F-4D97-AF65-F5344CB8AC3E}">
        <p14:creationId xmlns:p14="http://schemas.microsoft.com/office/powerpoint/2010/main" val="197143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16</a:t>
            </a:fld>
            <a:endParaRPr lang="en-GB"/>
          </a:p>
        </p:txBody>
      </p:sp>
      <p:sp>
        <p:nvSpPr>
          <p:cNvPr id="5" name="Title 1"/>
          <p:cNvSpPr txBox="1">
            <a:spLocks/>
          </p:cNvSpPr>
          <p:nvPr/>
        </p:nvSpPr>
        <p:spPr>
          <a:xfrm>
            <a:off x="381000" y="846138"/>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Data Center 11ay Inter-Rack Connectivity</a:t>
            </a:r>
            <a:endParaRPr lang="en-US" sz="2400" kern="0" dirty="0"/>
          </a:p>
        </p:txBody>
      </p:sp>
      <p:sp>
        <p:nvSpPr>
          <p:cNvPr id="6" name="Content Placeholder 2"/>
          <p:cNvSpPr txBox="1">
            <a:spLocks/>
          </p:cNvSpPr>
          <p:nvPr/>
        </p:nvSpPr>
        <p:spPr>
          <a:xfrm>
            <a:off x="178267" y="1401060"/>
            <a:ext cx="8595360" cy="515214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bottom two as “MAINSTREAM” use case</a:t>
            </a:r>
          </a:p>
          <a:p>
            <a:pPr lvl="1"/>
            <a:r>
              <a:rPr lang="en-US" sz="1400" kern="0" dirty="0" smtClean="0"/>
              <a:t>We think that the usage scene is limited. We think that the market volume is not so high since it will not be used by end-user.</a:t>
            </a:r>
          </a:p>
          <a:p>
            <a:pPr lvl="1"/>
            <a:r>
              <a:rPr lang="en-US" sz="1400" kern="0" dirty="0" smtClean="0"/>
              <a:t>The wired technology solution will be able to cover those use cases. </a:t>
            </a:r>
          </a:p>
          <a:p>
            <a:pPr lvl="1"/>
            <a:r>
              <a:rPr lang="en-US" sz="1400" kern="0" dirty="0" smtClean="0"/>
              <a:t>Inter-Rack connectivity can better be solved by fibers. </a:t>
            </a:r>
          </a:p>
          <a:p>
            <a:pPr lvl="1"/>
            <a:r>
              <a:rPr lang="en-US" sz="1400" kern="0" dirty="0" smtClean="0"/>
              <a:t>Data center redundancy certainly seems to have a lot of value and high data throughput, however it is adequately served by wired connections and other forms of redundancy. </a:t>
            </a:r>
          </a:p>
          <a:p>
            <a:r>
              <a:rPr lang="en-US" sz="1700" kern="0" dirty="0" smtClean="0"/>
              <a:t>Ranked in bottom two as “BOTTLENECK” use case</a:t>
            </a:r>
          </a:p>
          <a:p>
            <a:pPr lvl="1"/>
            <a:r>
              <a:rPr lang="en-US" sz="1400" kern="0" dirty="0" smtClean="0"/>
              <a:t>Inter-Rack connectivity is expected to be solved by fibers. </a:t>
            </a:r>
          </a:p>
          <a:p>
            <a:r>
              <a:rPr lang="en-US" sz="1700" kern="0" dirty="0" smtClean="0"/>
              <a:t>Additional feedback</a:t>
            </a:r>
          </a:p>
          <a:p>
            <a:pPr lvl="1"/>
            <a:r>
              <a:rPr lang="en-US" sz="1400" kern="0" dirty="0" smtClean="0"/>
              <a:t>This application demands a lot of bandwidth, and although cables may be a cost in rolling out rack infrastructure it is not a large limitation. </a:t>
            </a:r>
          </a:p>
          <a:p>
            <a:pPr lvl="1"/>
            <a:r>
              <a:rPr lang="en-US" sz="1400" kern="0" dirty="0" smtClean="0"/>
              <a:t>Important for overflow and fallback connections. </a:t>
            </a:r>
          </a:p>
          <a:p>
            <a:pPr lvl="1"/>
            <a:r>
              <a:rPr lang="en-US" sz="1400" kern="0" dirty="0" smtClean="0"/>
              <a:t>Can better be solved by fibers. Is also an 802.15 THz use case. </a:t>
            </a:r>
          </a:p>
          <a:p>
            <a:pPr lvl="1"/>
            <a:endParaRPr lang="en-US" sz="1400" kern="0" dirty="0" smtClean="0"/>
          </a:p>
          <a:p>
            <a:endParaRPr lang="en-US" sz="1400" kern="0" dirty="0"/>
          </a:p>
        </p:txBody>
      </p:sp>
    </p:spTree>
    <p:extLst>
      <p:ext uri="{BB962C8B-B14F-4D97-AF65-F5344CB8AC3E}">
        <p14:creationId xmlns:p14="http://schemas.microsoft.com/office/powerpoint/2010/main" val="200797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17</a:t>
            </a:fld>
            <a:endParaRPr lang="en-GB"/>
          </a:p>
        </p:txBody>
      </p:sp>
      <p:sp>
        <p:nvSpPr>
          <p:cNvPr id="5" name="Title 1"/>
          <p:cNvSpPr txBox="1">
            <a:spLocks/>
          </p:cNvSpPr>
          <p:nvPr/>
        </p:nvSpPr>
        <p:spPr>
          <a:xfrm>
            <a:off x="458788" y="846138"/>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Mobile </a:t>
            </a:r>
            <a:r>
              <a:rPr lang="en-US" sz="2400" kern="0" dirty="0" err="1" smtClean="0"/>
              <a:t>Fronthauling</a:t>
            </a:r>
            <a:endParaRPr lang="en-US" sz="2400" kern="0" dirty="0"/>
          </a:p>
        </p:txBody>
      </p:sp>
      <p:sp>
        <p:nvSpPr>
          <p:cNvPr id="6" name="Content Placeholder 2"/>
          <p:cNvSpPr txBox="1">
            <a:spLocks/>
          </p:cNvSpPr>
          <p:nvPr/>
        </p:nvSpPr>
        <p:spPr>
          <a:xfrm>
            <a:off x="178267" y="1401060"/>
            <a:ext cx="8595360" cy="515214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bottom two as “MAINSTREAM” use case</a:t>
            </a:r>
          </a:p>
          <a:p>
            <a:pPr lvl="1"/>
            <a:r>
              <a:rPr lang="en-US" sz="1400" kern="0" dirty="0" smtClean="0"/>
              <a:t>Mobile </a:t>
            </a:r>
            <a:r>
              <a:rPr lang="en-US" sz="1400" kern="0" dirty="0" err="1" smtClean="0"/>
              <a:t>fronthauling</a:t>
            </a:r>
            <a:r>
              <a:rPr lang="en-US" sz="1400" kern="0" dirty="0" smtClean="0"/>
              <a:t>, although an application that may benefit from </a:t>
            </a:r>
            <a:r>
              <a:rPr lang="en-US" sz="1400" kern="0" dirty="0" err="1" smtClean="0"/>
              <a:t>mmWave</a:t>
            </a:r>
            <a:r>
              <a:rPr lang="en-US" sz="1400" kern="0" dirty="0" smtClean="0"/>
              <a:t> wireless technologies has very different and challenging requirements that mean it may not be well met using a standard developed for wireless networking.</a:t>
            </a:r>
          </a:p>
          <a:p>
            <a:pPr lvl="1"/>
            <a:r>
              <a:rPr lang="en-US" sz="1400" kern="0" dirty="0" smtClean="0"/>
              <a:t>Usage scene is limited. The market volume is not so high since it will not be used by end-user.</a:t>
            </a:r>
          </a:p>
          <a:p>
            <a:pPr lvl="1"/>
            <a:r>
              <a:rPr lang="en-US" sz="1400" kern="0" dirty="0" smtClean="0"/>
              <a:t>Mobile </a:t>
            </a:r>
            <a:r>
              <a:rPr lang="en-US" sz="1400" kern="0" dirty="0" err="1" smtClean="0"/>
              <a:t>Fronthauling</a:t>
            </a:r>
            <a:r>
              <a:rPr lang="en-US" sz="1400" kern="0" dirty="0" smtClean="0"/>
              <a:t>: Adds complexity, line of sight can be an issue, existing alternative solutions that might fit better.</a:t>
            </a:r>
          </a:p>
          <a:p>
            <a:r>
              <a:rPr lang="en-US" sz="1700" kern="0" dirty="0" smtClean="0"/>
              <a:t>Ranked in bottom two as “BOTTLENECK” use case</a:t>
            </a:r>
          </a:p>
          <a:p>
            <a:pPr lvl="1"/>
            <a:r>
              <a:rPr lang="en-US" sz="1400" kern="0" dirty="0" smtClean="0"/>
              <a:t>It is not clear when the bottleneck will become obvious.</a:t>
            </a:r>
          </a:p>
          <a:p>
            <a:pPr lvl="1"/>
            <a:r>
              <a:rPr lang="en-US" sz="1400" kern="0" dirty="0" smtClean="0"/>
              <a:t>High complexity, niche markets, not done wireless so far.</a:t>
            </a:r>
          </a:p>
          <a:p>
            <a:r>
              <a:rPr lang="en-US" sz="1700" kern="0" dirty="0" smtClean="0"/>
              <a:t>Additional feedback</a:t>
            </a:r>
          </a:p>
          <a:p>
            <a:pPr lvl="1"/>
            <a:r>
              <a:rPr lang="en-US" sz="1400" kern="0" dirty="0" smtClean="0"/>
              <a:t>This application has extremely challenging requirements on the underlying technology that is very different from other consumer/enterprise applications. </a:t>
            </a:r>
          </a:p>
          <a:p>
            <a:pPr lvl="1"/>
            <a:r>
              <a:rPr lang="en-US" sz="1400" kern="0" dirty="0" smtClean="0"/>
              <a:t>Something for a later stage only. </a:t>
            </a:r>
          </a:p>
          <a:p>
            <a:pPr lvl="1"/>
            <a:r>
              <a:rPr lang="en-US" sz="1400" kern="0" dirty="0" smtClean="0"/>
              <a:t>There is a concern about timing synchronization. </a:t>
            </a:r>
          </a:p>
          <a:p>
            <a:pPr lvl="1"/>
            <a:r>
              <a:rPr lang="en-US" sz="1400" kern="0" dirty="0" smtClean="0"/>
              <a:t>Will have very high requirements in future. No listen before talk technology may be useful. </a:t>
            </a:r>
          </a:p>
          <a:p>
            <a:pPr lvl="1"/>
            <a:endParaRPr lang="en-US" sz="1400" kern="0" dirty="0" smtClean="0"/>
          </a:p>
          <a:p>
            <a:endParaRPr lang="en-US" sz="1400" kern="0" dirty="0"/>
          </a:p>
        </p:txBody>
      </p:sp>
    </p:spTree>
    <p:extLst>
      <p:ext uri="{BB962C8B-B14F-4D97-AF65-F5344CB8AC3E}">
        <p14:creationId xmlns:p14="http://schemas.microsoft.com/office/powerpoint/2010/main" val="2780239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18</a:t>
            </a:fld>
            <a:endParaRPr lang="en-GB"/>
          </a:p>
        </p:txBody>
      </p:sp>
      <p:sp>
        <p:nvSpPr>
          <p:cNvPr id="5" name="Title 1"/>
          <p:cNvSpPr txBox="1">
            <a:spLocks/>
          </p:cNvSpPr>
          <p:nvPr/>
        </p:nvSpPr>
        <p:spPr>
          <a:xfrm>
            <a:off x="228600" y="9144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smtClean="0"/>
              <a:t>General feedback</a:t>
            </a:r>
            <a:endParaRPr lang="en-US" sz="2400" kern="0" dirty="0"/>
          </a:p>
        </p:txBody>
      </p:sp>
      <p:sp>
        <p:nvSpPr>
          <p:cNvPr id="6" name="Content Placeholder 2"/>
          <p:cNvSpPr txBox="1">
            <a:spLocks/>
          </p:cNvSpPr>
          <p:nvPr/>
        </p:nvSpPr>
        <p:spPr>
          <a:xfrm>
            <a:off x="311626" y="1752600"/>
            <a:ext cx="8595360" cy="515214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b="0" kern="0" dirty="0" smtClean="0"/>
              <a:t>The use cases provide a good cross-section of applications and should drive a number of new and innovative technologies that will enable other applications that haven't been imagined at this time.</a:t>
            </a:r>
          </a:p>
          <a:p>
            <a:r>
              <a:rPr lang="en-US" sz="1400" b="0" kern="0" dirty="0" smtClean="0"/>
              <a:t>Use cases are multifaceted. Use cases should opposed to 5G requirements if mobile network technology is addressed (</a:t>
            </a:r>
            <a:r>
              <a:rPr lang="en-US" sz="1400" b="0" kern="0" dirty="0" err="1" smtClean="0"/>
              <a:t>fronthaul</a:t>
            </a:r>
            <a:r>
              <a:rPr lang="en-US" sz="1400" b="0" kern="0" dirty="0" smtClean="0"/>
              <a:t>, backhaul).</a:t>
            </a:r>
          </a:p>
          <a:p>
            <a:r>
              <a:rPr lang="en-US" sz="1400" b="0" kern="0" dirty="0" smtClean="0"/>
              <a:t>IEEE has done a solid job of indicating potential needs in the coming years.</a:t>
            </a:r>
          </a:p>
          <a:p>
            <a:endParaRPr lang="en-US" sz="1400" b="0" kern="0" dirty="0"/>
          </a:p>
        </p:txBody>
      </p:sp>
    </p:spTree>
    <p:extLst>
      <p:ext uri="{BB962C8B-B14F-4D97-AF65-F5344CB8AC3E}">
        <p14:creationId xmlns:p14="http://schemas.microsoft.com/office/powerpoint/2010/main" val="1306141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Wi-Fi Alliance 60 GHz Marketing Task Group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600200"/>
            <a:ext cx="7772400" cy="12192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20150707 Wi-Fi Alliance feedback on 802.11 Task Group AY usage models</a:t>
            </a:r>
            <a:endParaRPr lang="en-GB" sz="1800" dirty="0"/>
          </a:p>
        </p:txBody>
      </p:sp>
      <p:sp>
        <p:nvSpPr>
          <p:cNvPr id="2" name="TextBox 1"/>
          <p:cNvSpPr txBox="1"/>
          <p:nvPr/>
        </p:nvSpPr>
        <p:spPr>
          <a:xfrm>
            <a:off x="717313" y="2092613"/>
            <a:ext cx="7848600" cy="4339650"/>
          </a:xfrm>
          <a:prstGeom prst="rect">
            <a:avLst/>
          </a:prstGeom>
          <a:noFill/>
        </p:spPr>
        <p:txBody>
          <a:bodyPr wrap="square" rtlCol="0">
            <a:spAutoFit/>
          </a:bodyPr>
          <a:lstStyle/>
          <a:p>
            <a:r>
              <a:rPr lang="en-US" sz="1200" dirty="0" smtClean="0">
                <a:solidFill>
                  <a:schemeClr val="tx1"/>
                </a:solidFill>
              </a:rPr>
              <a:t>  </a:t>
            </a:r>
            <a:r>
              <a:rPr lang="en-US" sz="1200" dirty="0">
                <a:solidFill>
                  <a:schemeClr val="tx1"/>
                </a:solidFill>
              </a:rPr>
              <a:t>DATE: 7 July 2015</a:t>
            </a:r>
          </a:p>
          <a:p>
            <a:r>
              <a:rPr lang="en-US" sz="1200" dirty="0">
                <a:solidFill>
                  <a:schemeClr val="tx1"/>
                </a:solidFill>
              </a:rPr>
              <a:t> </a:t>
            </a:r>
          </a:p>
          <a:p>
            <a:r>
              <a:rPr lang="en-US" sz="1200" dirty="0">
                <a:solidFill>
                  <a:schemeClr val="tx1"/>
                </a:solidFill>
              </a:rPr>
              <a:t>TO:	Adrian Stephens, Chair, IEEE 802.11 Working Group</a:t>
            </a:r>
          </a:p>
          <a:p>
            <a:r>
              <a:rPr lang="en-US" sz="1200" dirty="0" smtClean="0">
                <a:solidFill>
                  <a:schemeClr val="tx1"/>
                </a:solidFill>
              </a:rPr>
              <a:t>	Edward </a:t>
            </a:r>
            <a:r>
              <a:rPr lang="en-US" sz="1200" dirty="0">
                <a:solidFill>
                  <a:schemeClr val="tx1"/>
                </a:solidFill>
              </a:rPr>
              <a:t>Au. IEEE Task Group AY Chair pro-tem</a:t>
            </a:r>
          </a:p>
          <a:p>
            <a:r>
              <a:rPr lang="en-US" sz="1200" dirty="0">
                <a:solidFill>
                  <a:schemeClr val="tx1"/>
                </a:solidFill>
              </a:rPr>
              <a:t> </a:t>
            </a:r>
          </a:p>
          <a:p>
            <a:r>
              <a:rPr lang="en-US" sz="1200" dirty="0">
                <a:solidFill>
                  <a:schemeClr val="tx1"/>
                </a:solidFill>
              </a:rPr>
              <a:t>RE:	Wi-Fi Alliance feedback on 802.11 Task Group AY usage models</a:t>
            </a:r>
          </a:p>
          <a:p>
            <a:r>
              <a:rPr lang="en-US" sz="1200" dirty="0">
                <a:solidFill>
                  <a:schemeClr val="tx1"/>
                </a:solidFill>
              </a:rPr>
              <a:t> </a:t>
            </a:r>
          </a:p>
          <a:p>
            <a:r>
              <a:rPr lang="en-US" sz="1200" dirty="0">
                <a:solidFill>
                  <a:schemeClr val="tx1"/>
                </a:solidFill>
              </a:rPr>
              <a:t>The IEEE 802.11 Working Group sent Wi-Fi Alliance a liaison on 18 May 2015 requesting input from Wi-Fi Alliance on questions related to use cases being considered by the 802.11ay Working Group. In particular, the IEEE 802.11 Working Group asked WFA to provide feedback and prioritization on provided usage models.</a:t>
            </a:r>
          </a:p>
          <a:p>
            <a:r>
              <a:rPr lang="en-US" sz="1200" dirty="0">
                <a:solidFill>
                  <a:schemeClr val="tx1"/>
                </a:solidFill>
              </a:rPr>
              <a:t> </a:t>
            </a:r>
          </a:p>
          <a:p>
            <a:r>
              <a:rPr lang="en-US" sz="1200" dirty="0">
                <a:solidFill>
                  <a:schemeClr val="tx1"/>
                </a:solidFill>
              </a:rPr>
              <a:t>Wi-Fi Alliance members reviewed the usage models and provided prioritization (rankings) based on perceived “Bottleneck” and “Mainstream” market effect on the various usage models. During the review, some members requested the inclusion of additional use cases. These use cases are ranked alongside the usage models that the IEEE Working Group shared with Wi-Fi Alliance.</a:t>
            </a:r>
          </a:p>
          <a:p>
            <a:r>
              <a:rPr lang="en-US" sz="1200" dirty="0">
                <a:solidFill>
                  <a:schemeClr val="tx1"/>
                </a:solidFill>
              </a:rPr>
              <a:t> </a:t>
            </a:r>
          </a:p>
          <a:p>
            <a:r>
              <a:rPr lang="en-US" sz="1200" dirty="0">
                <a:solidFill>
                  <a:schemeClr val="tx1"/>
                </a:solidFill>
              </a:rPr>
              <a:t>The data is provided as redacted raw results and average prioritization without interpreting any particulars from the results of the survey, which was open to participation by all members of Wi-Fi Alliance. Several members also provided individual comments for individual use cases, prioritization justification for high and low results, and the overall collection of use cases.</a:t>
            </a:r>
          </a:p>
          <a:p>
            <a:r>
              <a:rPr lang="en-US" sz="1200" dirty="0">
                <a:solidFill>
                  <a:schemeClr val="tx1"/>
                </a:solidFill>
              </a:rPr>
              <a:t> </a:t>
            </a:r>
          </a:p>
          <a:p>
            <a:r>
              <a:rPr lang="en-US" sz="1200" dirty="0">
                <a:solidFill>
                  <a:schemeClr val="tx1"/>
                </a:solidFill>
              </a:rPr>
              <a:t>Please feel free to contact Wi-Fi Alliance with any questions or comments related to this liaison document.</a:t>
            </a:r>
          </a:p>
          <a:p>
            <a:r>
              <a:rPr lang="en-US" sz="1200" dirty="0" smtClean="0">
                <a:solidFill>
                  <a:schemeClr val="tx1"/>
                </a:solidFill>
              </a:rPr>
              <a:t> </a:t>
            </a:r>
            <a:endParaRPr lang="en-US"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286512" y="6475413"/>
            <a:ext cx="2255826" cy="180975"/>
          </a:xfrm>
        </p:spPr>
        <p:txBody>
          <a:bodyPr/>
          <a:lstStyle/>
          <a:p>
            <a:r>
              <a:rPr lang="en-US" smtClean="0"/>
              <a:t>Wi-Fi Alliance 60 GHz Marketing Task Group</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2400" dirty="0"/>
              <a:t>Use case ranking based on when they might become "MAINSTREAM"</a:t>
            </a:r>
            <a:endParaRPr lang="en-US" sz="2400" dirty="0"/>
          </a:p>
        </p:txBody>
      </p:sp>
      <p:sp>
        <p:nvSpPr>
          <p:cNvPr id="7" name="TextBox 6"/>
          <p:cNvSpPr txBox="1"/>
          <p:nvPr/>
        </p:nvSpPr>
        <p:spPr>
          <a:xfrm>
            <a:off x="447747" y="1981200"/>
            <a:ext cx="8323118" cy="1200329"/>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solidFill>
                  <a:schemeClr val="tx1"/>
                </a:solidFill>
              </a:rPr>
              <a:t>“Please rank the following use cases based on when they might become "MAINSTREAM", with 1 being the soonest and 10 being the latest”</a:t>
            </a:r>
          </a:p>
          <a:p>
            <a:pPr marL="285750" indent="-285750">
              <a:buFont typeface="Arial" panose="020B0604020202020204" pitchFamily="34" charset="0"/>
              <a:buChar char="•"/>
            </a:pPr>
            <a:r>
              <a:rPr lang="en-US" sz="1800" dirty="0" smtClean="0">
                <a:solidFill>
                  <a:schemeClr val="tx1"/>
                </a:solidFill>
              </a:rPr>
              <a:t>The chart shows the total number of votes for each use case ranking</a:t>
            </a:r>
          </a:p>
          <a:p>
            <a:pPr marL="285750" indent="-285750">
              <a:buFont typeface="Arial" panose="020B0604020202020204" pitchFamily="34" charset="0"/>
              <a:buChar char="•"/>
            </a:pPr>
            <a:r>
              <a:rPr lang="en-US" sz="1800" dirty="0" smtClean="0">
                <a:solidFill>
                  <a:schemeClr val="tx1"/>
                </a:solidFill>
              </a:rPr>
              <a:t>Use case rankings are averaged and sorted from soonest to latest</a:t>
            </a:r>
            <a:endParaRPr lang="en-US" sz="1800" dirty="0">
              <a:solidFill>
                <a:schemeClr val="tx1"/>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630610705"/>
              </p:ext>
            </p:extLst>
          </p:nvPr>
        </p:nvGraphicFramePr>
        <p:xfrm>
          <a:off x="273844" y="3342936"/>
          <a:ext cx="8596312" cy="2095115"/>
        </p:xfrm>
        <a:graphic>
          <a:graphicData uri="http://schemas.openxmlformats.org/drawingml/2006/table">
            <a:tbl>
              <a:tblPr/>
              <a:tblGrid>
                <a:gridCol w="4494970"/>
                <a:gridCol w="292046"/>
                <a:gridCol w="292046"/>
                <a:gridCol w="292046"/>
                <a:gridCol w="292046"/>
                <a:gridCol w="292046"/>
                <a:gridCol w="292046"/>
                <a:gridCol w="292046"/>
                <a:gridCol w="292046"/>
                <a:gridCol w="292046"/>
                <a:gridCol w="355534"/>
                <a:gridCol w="1117394"/>
              </a:tblGrid>
              <a:tr h="190465">
                <a:tc>
                  <a:txBody>
                    <a:bodyPr/>
                    <a:lstStyle/>
                    <a:p>
                      <a:pPr algn="l" fontAlgn="b"/>
                      <a:r>
                        <a:rPr lang="en-US" sz="1100" b="1" i="0" u="none" strike="noStrike" dirty="0">
                          <a:solidFill>
                            <a:srgbClr val="FFFFFF"/>
                          </a:solidFill>
                          <a:effectLst/>
                          <a:latin typeface="Calibri" panose="020F0502020204030204" pitchFamily="34" charset="0"/>
                        </a:rPr>
                        <a:t>Use Case</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4</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5</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6</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7</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9</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10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Rating Average</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r>
              <a:tr h="190465">
                <a:tc>
                  <a:txBody>
                    <a:bodyPr/>
                    <a:lstStyle/>
                    <a:p>
                      <a:pPr algn="l" fontAlgn="b"/>
                      <a:r>
                        <a:rPr lang="en-US" sz="1100" b="0" i="0" u="none" strike="noStrike" dirty="0">
                          <a:solidFill>
                            <a:srgbClr val="000000"/>
                          </a:solidFill>
                          <a:effectLst/>
                          <a:latin typeface="Calibri" panose="020F0502020204030204" pitchFamily="34" charset="0"/>
                        </a:rPr>
                        <a:t>Wireless Office Docking (proposed </a:t>
                      </a:r>
                      <a:r>
                        <a:rPr lang="en-US" sz="1100" b="0" i="0" u="none" strike="noStrike" dirty="0" smtClean="0">
                          <a:solidFill>
                            <a:srgbClr val="000000"/>
                          </a:solidFill>
                          <a:effectLst/>
                          <a:latin typeface="Calibri" panose="020F0502020204030204" pitchFamily="34" charset="0"/>
                        </a:rPr>
                        <a:t>new use</a:t>
                      </a:r>
                      <a:r>
                        <a:rPr lang="en-US" sz="1100" b="0" i="0" u="none" strike="noStrike" baseline="0" dirty="0" smtClean="0">
                          <a:solidFill>
                            <a:srgbClr val="000000"/>
                          </a:solidFill>
                          <a:effectLst/>
                          <a:latin typeface="Calibri" panose="020F0502020204030204" pitchFamily="34" charset="0"/>
                        </a:rPr>
                        <a:t> case</a:t>
                      </a:r>
                      <a:r>
                        <a:rPr lang="en-US" sz="1100" b="0" i="0" u="none" strike="noStrike"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3.57</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Mobile Offloading and Multi-Band Operation (MBO)</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3.71</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Augmented Reality/Virtual Reality Headsets and Other High-End Wearables</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Video/Mass-Data Distribution/Video on Demand System</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4.57</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8K UHD Wireless Transfer at Smart Home</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4.71</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Ultra Short Range (USR) Communications</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Wireless Backhauling</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5.29</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Converged Backhaul/Access (proposed </a:t>
                      </a:r>
                      <a:r>
                        <a:rPr lang="en-US" sz="1100" b="0" i="0" u="none" strike="noStrike" dirty="0" smtClean="0">
                          <a:solidFill>
                            <a:srgbClr val="000000"/>
                          </a:solidFill>
                          <a:effectLst/>
                          <a:latin typeface="Calibri" panose="020F0502020204030204" pitchFamily="34" charset="0"/>
                        </a:rPr>
                        <a:t>new use case)</a:t>
                      </a:r>
                      <a:endParaRPr lang="en-US" sz="1100" b="0" i="0" u="none" strike="noStrike" dirty="0">
                        <a:solidFill>
                          <a:srgbClr val="000000"/>
                        </a:solidFill>
                        <a:effectLst/>
                        <a:latin typeface="Calibri" panose="020F0502020204030204" pitchFamily="34" charset="0"/>
                      </a:endParaRP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7.29</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Data Center 11ay Inter-Rack Connectivity</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8.43</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90465">
                <a:tc>
                  <a:txBody>
                    <a:bodyPr/>
                    <a:lstStyle/>
                    <a:p>
                      <a:pPr algn="l" fontAlgn="b"/>
                      <a:r>
                        <a:rPr lang="en-US" sz="1100" b="0" i="0" u="none" strike="noStrike" dirty="0">
                          <a:solidFill>
                            <a:srgbClr val="000000"/>
                          </a:solidFill>
                          <a:effectLst/>
                          <a:latin typeface="Calibri" panose="020F0502020204030204" pitchFamily="34" charset="0"/>
                        </a:rPr>
                        <a:t>Mobile Fronthauling</a:t>
                      </a:r>
                    </a:p>
                  </a:txBody>
                  <a:tcPr marL="9523" marR="9523" marT="9523" marB="0" anchor="b">
                    <a:lnL w="6350" cap="flat" cmpd="sng" algn="ctr">
                      <a:solidFill>
                        <a:srgbClr val="5BA69C"/>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3</a:t>
                      </a:r>
                    </a:p>
                  </a:txBody>
                  <a:tcPr marL="9523" marR="9523" marT="9523"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8.43</a:t>
                      </a:r>
                    </a:p>
                  </a:txBody>
                  <a:tcPr marL="9523" marR="9523" marT="9523" marB="0" anchor="b">
                    <a:lnL>
                      <a:noFill/>
                    </a:lnL>
                    <a:lnR w="6350" cap="flat" cmpd="sng" algn="ctr">
                      <a:solidFill>
                        <a:srgbClr val="5BA69C"/>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2015</a:t>
            </a:r>
            <a:endParaRPr lang="en-GB"/>
          </a:p>
        </p:txBody>
      </p:sp>
      <p:sp>
        <p:nvSpPr>
          <p:cNvPr id="5" name="Footer Placeholder 4"/>
          <p:cNvSpPr>
            <a:spLocks noGrp="1"/>
          </p:cNvSpPr>
          <p:nvPr>
            <p:ph type="ftr" idx="14"/>
          </p:nvPr>
        </p:nvSpPr>
        <p:spPr>
          <a:xfrm>
            <a:off x="6143636" y="6475413"/>
            <a:ext cx="2398702" cy="180975"/>
          </a:xfrm>
        </p:spPr>
        <p:txBody>
          <a:bodyPr/>
          <a:lstStyle/>
          <a:p>
            <a:r>
              <a:rPr lang="en-US" smtClean="0"/>
              <a:t>Wi-Fi Alliance 60 GHz Marketing Task Group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2400" dirty="0"/>
              <a:t>Use case ranking based on anticipated “BOTTLENECK”</a:t>
            </a:r>
            <a:endParaRPr lang="en-US" sz="2400" dirty="0"/>
          </a:p>
        </p:txBody>
      </p:sp>
      <p:sp>
        <p:nvSpPr>
          <p:cNvPr id="7" name="TextBox 6"/>
          <p:cNvSpPr txBox="1"/>
          <p:nvPr/>
        </p:nvSpPr>
        <p:spPr>
          <a:xfrm>
            <a:off x="280555" y="1646872"/>
            <a:ext cx="8323118" cy="1477328"/>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solidFill>
                  <a:schemeClr val="tx1"/>
                </a:solidFill>
              </a:rPr>
              <a:t>“Please rank the following use cases based on your opinion of anticipated "BOTTLENECK" due to use of near term Wi-Fi (802.11ac) and </a:t>
            </a:r>
            <a:r>
              <a:rPr lang="en-US" sz="1800" dirty="0" err="1" smtClean="0">
                <a:solidFill>
                  <a:schemeClr val="tx1"/>
                </a:solidFill>
              </a:rPr>
              <a:t>WiGig</a:t>
            </a:r>
            <a:r>
              <a:rPr lang="en-US" sz="1800" dirty="0" smtClean="0">
                <a:solidFill>
                  <a:schemeClr val="tx1"/>
                </a:solidFill>
              </a:rPr>
              <a:t> (802.11ad) limitations, with 1 being the soonest and 10 being the latest ”</a:t>
            </a:r>
          </a:p>
          <a:p>
            <a:pPr marL="285750" indent="-285750">
              <a:buFont typeface="Arial" panose="020B0604020202020204" pitchFamily="34" charset="0"/>
              <a:buChar char="•"/>
            </a:pPr>
            <a:r>
              <a:rPr lang="en-US" sz="1800" dirty="0" smtClean="0">
                <a:solidFill>
                  <a:schemeClr val="tx1"/>
                </a:solidFill>
              </a:rPr>
              <a:t>The chart shows the total number of votes for each use case ranking</a:t>
            </a:r>
          </a:p>
          <a:p>
            <a:pPr marL="285750" indent="-285750">
              <a:buFont typeface="Arial" panose="020B0604020202020204" pitchFamily="34" charset="0"/>
              <a:buChar char="•"/>
            </a:pPr>
            <a:r>
              <a:rPr lang="en-US" sz="1800" dirty="0" smtClean="0">
                <a:solidFill>
                  <a:schemeClr val="tx1"/>
                </a:solidFill>
              </a:rPr>
              <a:t>Use case rankings are averaged and sorted from soonest to latest</a:t>
            </a:r>
            <a:endParaRPr lang="en-US" sz="1800" dirty="0">
              <a:solidFill>
                <a:schemeClr val="tx1"/>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607075887"/>
              </p:ext>
            </p:extLst>
          </p:nvPr>
        </p:nvGraphicFramePr>
        <p:xfrm>
          <a:off x="177800" y="3322587"/>
          <a:ext cx="8596314" cy="2088944"/>
        </p:xfrm>
        <a:graphic>
          <a:graphicData uri="http://schemas.openxmlformats.org/drawingml/2006/table">
            <a:tbl>
              <a:tblPr/>
              <a:tblGrid>
                <a:gridCol w="4507051"/>
                <a:gridCol w="291186"/>
                <a:gridCol w="291186"/>
                <a:gridCol w="291186"/>
                <a:gridCol w="291186"/>
                <a:gridCol w="291186"/>
                <a:gridCol w="291186"/>
                <a:gridCol w="291186"/>
                <a:gridCol w="291186"/>
                <a:gridCol w="291186"/>
                <a:gridCol w="354487"/>
                <a:gridCol w="1114102"/>
              </a:tblGrid>
              <a:tr h="189904">
                <a:tc>
                  <a:txBody>
                    <a:bodyPr/>
                    <a:lstStyle/>
                    <a:p>
                      <a:pPr algn="l" fontAlgn="b"/>
                      <a:r>
                        <a:rPr lang="en-US" sz="1100" b="1" i="0" u="none" strike="noStrike" dirty="0">
                          <a:solidFill>
                            <a:srgbClr val="FFFFFF"/>
                          </a:solidFill>
                          <a:effectLst/>
                          <a:latin typeface="Calibri" panose="020F0502020204030204" pitchFamily="34" charset="0"/>
                        </a:rPr>
                        <a:t>Use Cases</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dirty="0">
                          <a:solidFill>
                            <a:srgbClr val="FFFFFF"/>
                          </a:solidFill>
                          <a:effectLst/>
                          <a:latin typeface="Calibri" panose="020F0502020204030204" pitchFamily="34" charset="0"/>
                        </a:rPr>
                        <a:t>1</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2</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3</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5</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6</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7</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9</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10</a:t>
                      </a:r>
                    </a:p>
                  </a:txBody>
                  <a:tcPr marL="9495" marR="9495" marT="9495" marB="0" anchor="b">
                    <a:lnL>
                      <a:noFill/>
                    </a:lnL>
                    <a:lnR>
                      <a:noFill/>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c>
                  <a:txBody>
                    <a:bodyPr/>
                    <a:lstStyle/>
                    <a:p>
                      <a:pPr algn="ctr" fontAlgn="b"/>
                      <a:r>
                        <a:rPr lang="en-US" sz="1100" b="1" i="0" u="none" strike="noStrike">
                          <a:solidFill>
                            <a:srgbClr val="FFFFFF"/>
                          </a:solidFill>
                          <a:effectLst/>
                          <a:latin typeface="Calibri" panose="020F0502020204030204" pitchFamily="34" charset="0"/>
                        </a:rPr>
                        <a:t>Rating Average</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B43A6D"/>
                      </a:solidFill>
                      <a:prstDash val="solid"/>
                      <a:round/>
                      <a:headEnd type="none" w="med" len="med"/>
                      <a:tailEnd type="none" w="med" len="med"/>
                    </a:lnT>
                    <a:lnB w="6350" cap="flat" cmpd="sng" algn="ctr">
                      <a:solidFill>
                        <a:srgbClr val="5BA69C"/>
                      </a:solidFill>
                      <a:prstDash val="solid"/>
                      <a:round/>
                      <a:headEnd type="none" w="med" len="med"/>
                      <a:tailEnd type="none" w="med" len="med"/>
                    </a:lnB>
                    <a:solidFill>
                      <a:srgbClr val="5BA69C"/>
                    </a:solidFill>
                  </a:tcPr>
                </a:tc>
              </a:tr>
              <a:tr h="189904">
                <a:tc>
                  <a:txBody>
                    <a:bodyPr/>
                    <a:lstStyle/>
                    <a:p>
                      <a:pPr algn="l" fontAlgn="b"/>
                      <a:r>
                        <a:rPr lang="en-US" sz="1100" b="0" i="0" u="none" strike="noStrike">
                          <a:solidFill>
                            <a:srgbClr val="000000"/>
                          </a:solidFill>
                          <a:effectLst/>
                          <a:latin typeface="Calibri" panose="020F0502020204030204" pitchFamily="34" charset="0"/>
                        </a:rPr>
                        <a:t>Augmented Reality/Virtual Reality Headsets and Other High-End Wearables</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3.71</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8K UHD Wireless Transfer at Smart Home</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3.86</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Ultra Short Range (USR) Communications</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4.71</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dirty="0">
                          <a:solidFill>
                            <a:srgbClr val="000000"/>
                          </a:solidFill>
                          <a:effectLst/>
                          <a:latin typeface="Calibri" panose="020F0502020204030204" pitchFamily="34" charset="0"/>
                        </a:rPr>
                        <a:t>Wireless Office Docking (proposed </a:t>
                      </a:r>
                      <a:r>
                        <a:rPr lang="en-US" sz="1100" b="0" i="0" u="none" strike="noStrike" dirty="0" smtClean="0">
                          <a:solidFill>
                            <a:srgbClr val="000000"/>
                          </a:solidFill>
                          <a:effectLst/>
                          <a:latin typeface="Calibri" panose="020F0502020204030204" pitchFamily="34" charset="0"/>
                        </a:rPr>
                        <a:t>new use case)</a:t>
                      </a:r>
                      <a:endParaRPr lang="en-US" sz="1100" b="0" i="0" u="none" strike="noStrike" dirty="0">
                        <a:solidFill>
                          <a:srgbClr val="000000"/>
                        </a:solidFill>
                        <a:effectLst/>
                        <a:latin typeface="Calibri" panose="020F0502020204030204" pitchFamily="34" charset="0"/>
                      </a:endParaRP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4.71</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Video/Mass-Data Distribution/Video on Demand System</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5.14</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Wireless Backhauling</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5.14</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Mobile Offloading and Multi-Band Operation (MBO)</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5.57</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a:solidFill>
                            <a:srgbClr val="000000"/>
                          </a:solidFill>
                          <a:effectLst/>
                          <a:latin typeface="Calibri" panose="020F0502020204030204" pitchFamily="34" charset="0"/>
                        </a:rPr>
                        <a:t>Data Center 11ay Inter-Rack Connectivity</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6.71</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dirty="0">
                          <a:solidFill>
                            <a:srgbClr val="000000"/>
                          </a:solidFill>
                          <a:effectLst/>
                          <a:latin typeface="Calibri" panose="020F0502020204030204" pitchFamily="34" charset="0"/>
                        </a:rPr>
                        <a:t>Mobile Fronthauling</a:t>
                      </a: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7.29</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5BA69C"/>
                      </a:solidFill>
                      <a:prstDash val="solid"/>
                      <a:round/>
                      <a:headEnd type="none" w="med" len="med"/>
                      <a:tailEnd type="none" w="med" len="med"/>
                    </a:lnB>
                  </a:tcPr>
                </a:tc>
              </a:tr>
              <a:tr h="189904">
                <a:tc>
                  <a:txBody>
                    <a:bodyPr/>
                    <a:lstStyle/>
                    <a:p>
                      <a:pPr algn="l" fontAlgn="b"/>
                      <a:r>
                        <a:rPr lang="en-US" sz="1100" b="0" i="0" u="none" strike="noStrike" dirty="0">
                          <a:solidFill>
                            <a:srgbClr val="000000"/>
                          </a:solidFill>
                          <a:effectLst/>
                          <a:latin typeface="Calibri" panose="020F0502020204030204" pitchFamily="34" charset="0"/>
                        </a:rPr>
                        <a:t>Converged Backhaul/Access (</a:t>
                      </a:r>
                      <a:r>
                        <a:rPr lang="en-US" sz="1100" b="0" i="0" u="none" strike="noStrike" dirty="0" smtClean="0">
                          <a:solidFill>
                            <a:srgbClr val="000000"/>
                          </a:solidFill>
                          <a:effectLst/>
                          <a:latin typeface="Calibri" panose="020F0502020204030204" pitchFamily="34" charset="0"/>
                        </a:rPr>
                        <a:t>proposed new use case)</a:t>
                      </a:r>
                      <a:endParaRPr lang="en-US" sz="1100" b="0" i="0" u="none" strike="noStrike" dirty="0">
                        <a:solidFill>
                          <a:srgbClr val="000000"/>
                        </a:solidFill>
                        <a:effectLst/>
                        <a:latin typeface="Calibri" panose="020F0502020204030204" pitchFamily="34" charset="0"/>
                      </a:endParaRPr>
                    </a:p>
                  </a:txBody>
                  <a:tcPr marL="9495" marR="9495" marT="9495" marB="0" anchor="b">
                    <a:lnL w="6350" cap="flat" cmpd="sng" algn="ctr">
                      <a:solidFill>
                        <a:srgbClr val="B43A6D"/>
                      </a:solidFill>
                      <a:prstDash val="solid"/>
                      <a:round/>
                      <a:headEnd type="none" w="med" len="med"/>
                      <a:tailEnd type="none" w="med" len="med"/>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2</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0</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9495" marR="9495" marT="9495" marB="0" anchor="b">
                    <a:lnL>
                      <a:noFill/>
                    </a:lnL>
                    <a:lnR>
                      <a:noFill/>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8.14</a:t>
                      </a:r>
                    </a:p>
                  </a:txBody>
                  <a:tcPr marL="9495" marR="9495" marT="9495" marB="0" anchor="b">
                    <a:lnL>
                      <a:noFill/>
                    </a:lnL>
                    <a:lnR w="6350" cap="flat" cmpd="sng" algn="ctr">
                      <a:solidFill>
                        <a:srgbClr val="B43A6D"/>
                      </a:solidFill>
                      <a:prstDash val="solid"/>
                      <a:round/>
                      <a:headEnd type="none" w="med" len="med"/>
                      <a:tailEnd type="none" w="med" len="med"/>
                    </a:lnR>
                    <a:lnT w="6350" cap="flat" cmpd="sng" algn="ctr">
                      <a:solidFill>
                        <a:srgbClr val="5BA69C"/>
                      </a:solidFill>
                      <a:prstDash val="solid"/>
                      <a:round/>
                      <a:headEnd type="none" w="med" len="med"/>
                      <a:tailEnd type="none" w="med" len="med"/>
                    </a:lnT>
                    <a:lnB w="6350" cap="flat" cmpd="sng" algn="ctr">
                      <a:solidFill>
                        <a:srgbClr val="B43A6D"/>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
        <p:nvSpPr>
          <p:cNvPr id="5" name="Title 1"/>
          <p:cNvSpPr txBox="1">
            <a:spLocks/>
          </p:cNvSpPr>
          <p:nvPr/>
        </p:nvSpPr>
        <p:spPr>
          <a:xfrm>
            <a:off x="433906" y="914400"/>
            <a:ext cx="8237538" cy="77241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Wireless Office Docking (proposed new use case)</a:t>
            </a:r>
            <a:endParaRPr lang="en-US" sz="2400" kern="0" dirty="0"/>
          </a:p>
        </p:txBody>
      </p:sp>
      <p:sp>
        <p:nvSpPr>
          <p:cNvPr id="6" name="Content Placeholder 2"/>
          <p:cNvSpPr txBox="1">
            <a:spLocks/>
          </p:cNvSpPr>
          <p:nvPr/>
        </p:nvSpPr>
        <p:spPr>
          <a:xfrm>
            <a:off x="458788" y="1524000"/>
            <a:ext cx="8595360" cy="5152140"/>
          </a:xfrm>
          <a:prstGeom prst="rect">
            <a:avLst/>
          </a:prstGeom>
        </p:spPr>
        <p:txBody>
          <a:bodyPr>
            <a:normAutofit fontScale="700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smtClean="0"/>
              <a:t>Ranked in top two as “MAINSTREAM” use case</a:t>
            </a:r>
          </a:p>
          <a:p>
            <a:pPr lvl="1"/>
            <a:r>
              <a:rPr lang="en-US" kern="0" dirty="0" smtClean="0"/>
              <a:t>Docking is an extension of an existing application today. The proposed data rates of 802.11ay will catch up with the bandwidth requirements of most desktop connected devices and allow a true wireless dock. The need for the wireless dock is driven by the migration of laptops to </a:t>
            </a:r>
            <a:r>
              <a:rPr lang="en-US" kern="0" dirty="0" err="1" smtClean="0"/>
              <a:t>ultrabooks</a:t>
            </a:r>
            <a:r>
              <a:rPr lang="en-US" kern="0" dirty="0" smtClean="0"/>
              <a:t>, tablets and ultimately smart phone platforms.</a:t>
            </a:r>
          </a:p>
          <a:p>
            <a:pPr lvl="1"/>
            <a:r>
              <a:rPr lang="en-US" kern="0" dirty="0" smtClean="0"/>
              <a:t>Wireless office will become more mature, the monitor resolutions are going up (5k, 8k), in conjunction with faster internet connection and multiple simultaneous high performance links.</a:t>
            </a:r>
          </a:p>
          <a:p>
            <a:pPr lvl="1"/>
            <a:r>
              <a:rPr lang="en-US" kern="0" dirty="0" smtClean="0"/>
              <a:t>Docking supports nomadic worker.</a:t>
            </a:r>
          </a:p>
          <a:p>
            <a:pPr lvl="1"/>
            <a:r>
              <a:rPr lang="en-US" kern="0" dirty="0" smtClean="0"/>
              <a:t>It’s already on the market.</a:t>
            </a:r>
          </a:p>
          <a:p>
            <a:r>
              <a:rPr lang="en-US" kern="0" dirty="0" smtClean="0"/>
              <a:t>Ranked in top two as “BOTTLENECK” use case</a:t>
            </a:r>
          </a:p>
          <a:p>
            <a:pPr lvl="1"/>
            <a:r>
              <a:rPr lang="en-US" kern="0" dirty="0" smtClean="0"/>
              <a:t>Mobile Office: 11ad is a bottleneck for USB3.</a:t>
            </a:r>
          </a:p>
          <a:p>
            <a:r>
              <a:rPr lang="en-US" kern="0" dirty="0" smtClean="0"/>
              <a:t>Ranked in bottom two as “BOTTLENECK” use case</a:t>
            </a:r>
          </a:p>
          <a:p>
            <a:pPr lvl="1"/>
            <a:r>
              <a:rPr lang="en-US" kern="0" dirty="0" smtClean="0"/>
              <a:t>Should wireless docking begin to be shipped in larger quantities, it might become more critical to avoid the bottleneck with more throughput capacity. Video distribution in mass currently remains on the wire, so the same comment applies that we need to watch to see if higher resolutions are needed for this use case.</a:t>
            </a:r>
          </a:p>
          <a:p>
            <a:r>
              <a:rPr lang="en-US" kern="0" dirty="0" smtClean="0"/>
              <a:t>Additional feedback</a:t>
            </a:r>
          </a:p>
          <a:p>
            <a:pPr lvl="1"/>
            <a:r>
              <a:rPr lang="en-US" kern="0" dirty="0" smtClean="0"/>
              <a:t>The demand for this application is increasing as consumers continue to migrate to more mobile form factors (</a:t>
            </a:r>
            <a:r>
              <a:rPr lang="en-US" kern="0" dirty="0" err="1" smtClean="0"/>
              <a:t>ultrabooks</a:t>
            </a:r>
            <a:r>
              <a:rPr lang="en-US" kern="0" dirty="0" smtClean="0"/>
              <a:t>, tablets, smartphones) for their everyday computing devices. </a:t>
            </a:r>
          </a:p>
          <a:p>
            <a:pPr lvl="1"/>
            <a:r>
              <a:rPr lang="en-US" kern="0" dirty="0" smtClean="0"/>
              <a:t>Wireless docking is in direct competition with wired solutions e.g. USB Type C. Therefore we need higher wireless throughputs ASAP. </a:t>
            </a:r>
          </a:p>
          <a:p>
            <a:pPr lvl="1"/>
            <a:endParaRPr lang="en-US" kern="0" dirty="0" smtClean="0"/>
          </a:p>
          <a:p>
            <a:endParaRPr lang="en-US" kern="0" dirty="0"/>
          </a:p>
        </p:txBody>
      </p:sp>
    </p:spTree>
    <p:extLst>
      <p:ext uri="{BB962C8B-B14F-4D97-AF65-F5344CB8AC3E}">
        <p14:creationId xmlns:p14="http://schemas.microsoft.com/office/powerpoint/2010/main" val="144710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6</a:t>
            </a:fld>
            <a:endParaRPr lang="en-GB"/>
          </a:p>
        </p:txBody>
      </p:sp>
      <p:sp>
        <p:nvSpPr>
          <p:cNvPr id="5" name="Title 1"/>
          <p:cNvSpPr txBox="1">
            <a:spLocks/>
          </p:cNvSpPr>
          <p:nvPr/>
        </p:nvSpPr>
        <p:spPr>
          <a:xfrm>
            <a:off x="458788" y="6858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Mobile Offloading and </a:t>
            </a:r>
          </a:p>
          <a:p>
            <a:r>
              <a:rPr lang="en-US" sz="2400" kern="0" dirty="0" smtClean="0"/>
              <a:t>Multi-Band Operation (MBO)</a:t>
            </a:r>
            <a:endParaRPr lang="en-US" sz="2400" kern="0" dirty="0"/>
          </a:p>
        </p:txBody>
      </p:sp>
      <p:sp>
        <p:nvSpPr>
          <p:cNvPr id="6" name="Content Placeholder 2"/>
          <p:cNvSpPr txBox="1">
            <a:spLocks/>
          </p:cNvSpPr>
          <p:nvPr/>
        </p:nvSpPr>
        <p:spPr>
          <a:xfrm>
            <a:off x="178267" y="1629660"/>
            <a:ext cx="8595360" cy="515214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top two as “MAINSTREAM” use case</a:t>
            </a:r>
          </a:p>
          <a:p>
            <a:pPr lvl="1"/>
            <a:r>
              <a:rPr lang="en-US" sz="1400" kern="0" dirty="0" smtClean="0"/>
              <a:t>Mobile offloading is driven by the ever increasing demand for wireless bandwidth.</a:t>
            </a:r>
          </a:p>
          <a:p>
            <a:pPr lvl="1"/>
            <a:r>
              <a:rPr lang="en-US" sz="1400" kern="0" dirty="0" smtClean="0"/>
              <a:t>Mobile offloading is required since the communication traffic of the public network is increasing due to the spread of the smart and mobile devices.</a:t>
            </a:r>
          </a:p>
          <a:p>
            <a:pPr lvl="1"/>
            <a:r>
              <a:rPr lang="en-US" sz="1400" kern="0" dirty="0" smtClean="0"/>
              <a:t>Mobile Offloading already has a good momentum with Wi-Fi. With .11ay and with growing market penetration of 60GHz devices this momentum can be increased.</a:t>
            </a:r>
          </a:p>
          <a:p>
            <a:pPr lvl="1"/>
            <a:r>
              <a:rPr lang="en-US" sz="1400" kern="0" dirty="0" smtClean="0"/>
              <a:t>A real demand for high capacity mobile data networks.</a:t>
            </a:r>
          </a:p>
          <a:p>
            <a:pPr lvl="1"/>
            <a:r>
              <a:rPr lang="en-US" sz="1400" kern="0" dirty="0" smtClean="0"/>
              <a:t>Data usage grows exponentially requiring higher capacity/throughput not provided by the actual solutions.</a:t>
            </a:r>
          </a:p>
          <a:p>
            <a:r>
              <a:rPr lang="en-US" sz="1700" kern="0" dirty="0" smtClean="0"/>
              <a:t>Ranked in top two as “BOTTLENECK” use case</a:t>
            </a:r>
          </a:p>
          <a:p>
            <a:pPr lvl="1"/>
            <a:r>
              <a:rPr lang="en-US" sz="1400" kern="0" dirty="0" smtClean="0"/>
              <a:t>Mobile Offloading will be limited by 802.11ac and 802.11ad due to limitations in the number of clients supported by the protocols. This may prevent effective offloading.</a:t>
            </a:r>
          </a:p>
          <a:p>
            <a:r>
              <a:rPr lang="en-US" sz="1700" kern="0" dirty="0" smtClean="0"/>
              <a:t>Ranked in bottom two as “BOTTLENECK” use case</a:t>
            </a:r>
          </a:p>
          <a:p>
            <a:pPr lvl="1"/>
            <a:r>
              <a:rPr lang="en-US" sz="1400" kern="0" dirty="0" smtClean="0"/>
              <a:t>In is not clear when the bottleneck will become obvious.</a:t>
            </a:r>
          </a:p>
          <a:p>
            <a:r>
              <a:rPr lang="en-US" sz="1700" kern="0" dirty="0" smtClean="0"/>
              <a:t>Additional feedback</a:t>
            </a:r>
          </a:p>
          <a:p>
            <a:pPr lvl="1"/>
            <a:r>
              <a:rPr lang="en-US" sz="1400" kern="0" dirty="0" smtClean="0"/>
              <a:t>This is a natural fit for 802.11ay and any next generation wireless. </a:t>
            </a:r>
          </a:p>
          <a:p>
            <a:pPr lvl="1"/>
            <a:r>
              <a:rPr lang="en-US" sz="1400" kern="0" dirty="0" smtClean="0"/>
              <a:t>It’s a good use case to expand the usage scene of 11ay. </a:t>
            </a:r>
          </a:p>
          <a:p>
            <a:pPr lvl="1"/>
            <a:r>
              <a:rPr lang="en-US" sz="1400" kern="0" dirty="0" smtClean="0"/>
              <a:t>Growing need due to growing 3GPP offload demand. </a:t>
            </a:r>
          </a:p>
          <a:p>
            <a:pPr lvl="1"/>
            <a:endParaRPr lang="en-US" sz="1800" kern="0" dirty="0" smtClean="0"/>
          </a:p>
          <a:p>
            <a:endParaRPr lang="en-US" sz="1800" kern="0" dirty="0"/>
          </a:p>
        </p:txBody>
      </p:sp>
    </p:spTree>
    <p:extLst>
      <p:ext uri="{BB962C8B-B14F-4D97-AF65-F5344CB8AC3E}">
        <p14:creationId xmlns:p14="http://schemas.microsoft.com/office/powerpoint/2010/main" val="429640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5" name="Title 1"/>
          <p:cNvSpPr txBox="1">
            <a:spLocks/>
          </p:cNvSpPr>
          <p:nvPr/>
        </p:nvSpPr>
        <p:spPr>
          <a:xfrm>
            <a:off x="304800" y="6858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Augmented Reality/Virtual Reality Headsets and Other High-End Wearables (1 of 2)</a:t>
            </a:r>
            <a:endParaRPr lang="en-US" sz="2400" kern="0" dirty="0"/>
          </a:p>
        </p:txBody>
      </p:sp>
      <p:sp>
        <p:nvSpPr>
          <p:cNvPr id="6" name="Content Placeholder 2"/>
          <p:cNvSpPr txBox="1">
            <a:spLocks/>
          </p:cNvSpPr>
          <p:nvPr/>
        </p:nvSpPr>
        <p:spPr>
          <a:xfrm>
            <a:off x="178267" y="1553460"/>
            <a:ext cx="8595360" cy="5152140"/>
          </a:xfrm>
          <a:prstGeom prst="rect">
            <a:avLst/>
          </a:prstGeom>
        </p:spPr>
        <p:txBody>
          <a:bodyPr>
            <a:normAutofit fontScale="700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smtClean="0"/>
              <a:t>Ranked in top two as “MAINSTREAM” use case</a:t>
            </a:r>
          </a:p>
          <a:p>
            <a:pPr lvl="1"/>
            <a:r>
              <a:rPr lang="en-US" kern="0" dirty="0" smtClean="0"/>
              <a:t>The size of video data will increase due to 4K/8K video file. End users need to move the video between stationary/mobile devices for a short seconds. Around 2020, the use of 8K UHD Video streaming contents and products increase and end users want to replace cable with wireless technology.</a:t>
            </a:r>
          </a:p>
          <a:p>
            <a:pPr lvl="1"/>
            <a:r>
              <a:rPr lang="en-US" kern="0" dirty="0" smtClean="0"/>
              <a:t>Head Mounted Display seems to become popular as a personal display. Wireless Head Mounted Display is desired to improve the user experience.</a:t>
            </a:r>
          </a:p>
          <a:p>
            <a:pPr lvl="1"/>
            <a:r>
              <a:rPr lang="en-US" kern="0" dirty="0" smtClean="0"/>
              <a:t>Consumer demand has already indicated that these use cases are in need of high speed video and data cable replacement in the next few years.</a:t>
            </a:r>
          </a:p>
          <a:p>
            <a:r>
              <a:rPr lang="en-US" kern="0" dirty="0" smtClean="0"/>
              <a:t>Ranked in bottom two as “MAINSTREAM” use case</a:t>
            </a:r>
          </a:p>
          <a:p>
            <a:pPr lvl="1"/>
            <a:r>
              <a:rPr lang="en-US" kern="0" dirty="0" smtClean="0"/>
              <a:t>So far, compression is available for 8K usage. And wearable devices requires much power consumption.</a:t>
            </a:r>
          </a:p>
          <a:p>
            <a:r>
              <a:rPr lang="en-US" kern="0" dirty="0" smtClean="0"/>
              <a:t>Ranked in top two as “BOTTLENECK” use case</a:t>
            </a:r>
          </a:p>
          <a:p>
            <a:pPr lvl="1"/>
            <a:r>
              <a:rPr lang="en-US" kern="0" dirty="0" smtClean="0"/>
              <a:t>High-End Wearable requirements can't be met by 802.11ac at all, and will run into bandwidth limitations with 802.11ad in scenarios where there is significant density of devices.</a:t>
            </a:r>
          </a:p>
          <a:p>
            <a:pPr lvl="1"/>
            <a:r>
              <a:rPr lang="en-US" kern="0" dirty="0" smtClean="0"/>
              <a:t>In wearable product cases, higher throughput would be required to maintain the video streaming even if the location of antenna on wearables moves. The data rates of 11ac/11ad are not enough for the high rate and quality video transferring. From the throughput point of view, 11ac/11ad might not be able to achieve this usage model. And the 11ac would require a measurable amount of power consumption, which produces heat, is not good for headset wearables.</a:t>
            </a:r>
          </a:p>
          <a:p>
            <a:pPr lvl="1"/>
            <a:r>
              <a:rPr lang="en-US" kern="0" dirty="0" smtClean="0"/>
              <a:t>Since the resolution of the video is becoming higher, the bandwidth of 11ac/11ad will not be enough. In case of 11ac, the collision will occur according to the user number increases which will be a problem for real-time application. The usage is assuming users moving in the walking speed, so the communication may be disconnected using 11ad. Video streaming may stop during the band switching using 11ac/11ad.</a:t>
            </a:r>
          </a:p>
          <a:p>
            <a:pPr lvl="1"/>
            <a:r>
              <a:rPr lang="en-US" kern="0" dirty="0" smtClean="0"/>
              <a:t>Industry feedback indicates that these two use cases are in need of more capacity to support high resolution and low latency.</a:t>
            </a:r>
            <a:endParaRPr lang="en-US" kern="0" dirty="0"/>
          </a:p>
        </p:txBody>
      </p:sp>
    </p:spTree>
    <p:extLst>
      <p:ext uri="{BB962C8B-B14F-4D97-AF65-F5344CB8AC3E}">
        <p14:creationId xmlns:p14="http://schemas.microsoft.com/office/powerpoint/2010/main" val="2498005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5" name="Title 1"/>
          <p:cNvSpPr txBox="1">
            <a:spLocks/>
          </p:cNvSpPr>
          <p:nvPr/>
        </p:nvSpPr>
        <p:spPr>
          <a:xfrm>
            <a:off x="228600" y="618866"/>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smtClean="0"/>
              <a:t>Feedback - Augmented Reality/Virtual Reality Headsets and Other High-End Wearables (2 of 2)</a:t>
            </a:r>
            <a:endParaRPr lang="en-US" sz="2400" kern="0" dirty="0"/>
          </a:p>
        </p:txBody>
      </p:sp>
      <p:sp>
        <p:nvSpPr>
          <p:cNvPr id="6" name="Content Placeholder 2"/>
          <p:cNvSpPr txBox="1">
            <a:spLocks/>
          </p:cNvSpPr>
          <p:nvPr/>
        </p:nvSpPr>
        <p:spPr>
          <a:xfrm>
            <a:off x="152400" y="1722966"/>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Additional feedback</a:t>
            </a:r>
          </a:p>
          <a:p>
            <a:pPr lvl="1"/>
            <a:r>
              <a:rPr lang="en-US" sz="1400" kern="0" dirty="0" smtClean="0"/>
              <a:t>High end wearables is very suitable for higher data-rate wireless, however it is unclear if this is truly a large market. </a:t>
            </a:r>
          </a:p>
          <a:p>
            <a:pPr lvl="1"/>
            <a:r>
              <a:rPr lang="en-US" sz="1400" kern="0" dirty="0" smtClean="0"/>
              <a:t>Higher video quality should be required around 2020. For headsets use cases(i.e. HMZ-T3 and Oculus VR) of Usage Model 3, Data rate should be &gt; 28Gbps at least (as same as Usage Model 2). In the future, 57.02Gbps should be required to transfer uncompressed 8K UHD(8K@60p,24bpp,4:4:4) video and similar video source device in Usage Model 2 would be commonly used at home. Although this defines that operating environment is indoor &lt;5m usually, it should be scoped up to 10m to support largish living room. We believe that there would be a case where the user would use the wireless headsets anywhere freely in the largish living room which might have a distance of 10 meters between far corners - so resulting range highly depends on target data rate/EIRP on each scenarios. We'd ask to consider modifying "5 meters" to "10 meters" or "5~10 meters" in order to avoid unnecessary restriction. </a:t>
            </a:r>
          </a:p>
          <a:p>
            <a:pPr lvl="1"/>
            <a:r>
              <a:rPr lang="en-US" sz="1400" kern="0" dirty="0" smtClean="0"/>
              <a:t>Reducing the power consumption is important in addition to suppressing delay and jitter. </a:t>
            </a:r>
          </a:p>
          <a:p>
            <a:pPr lvl="1"/>
            <a:r>
              <a:rPr lang="en-US" sz="1400" kern="0" dirty="0" smtClean="0"/>
              <a:t>Cool but may be niche only. </a:t>
            </a:r>
          </a:p>
          <a:p>
            <a:pPr lvl="1"/>
            <a:r>
              <a:rPr lang="en-US" sz="1400" kern="0" dirty="0" smtClean="0"/>
              <a:t>Concern of power consumption. </a:t>
            </a:r>
          </a:p>
          <a:p>
            <a:pPr lvl="1"/>
            <a:endParaRPr lang="en-US" sz="1400" kern="0" dirty="0" smtClean="0"/>
          </a:p>
          <a:p>
            <a:endParaRPr lang="en-US" kern="0" dirty="0"/>
          </a:p>
        </p:txBody>
      </p:sp>
    </p:spTree>
    <p:extLst>
      <p:ext uri="{BB962C8B-B14F-4D97-AF65-F5344CB8AC3E}">
        <p14:creationId xmlns:p14="http://schemas.microsoft.com/office/powerpoint/2010/main" val="1856299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July 2015</a:t>
            </a:r>
            <a:endParaRPr lang="en-GB"/>
          </a:p>
        </p:txBody>
      </p:sp>
      <p:sp>
        <p:nvSpPr>
          <p:cNvPr id="3" name="Footer Placeholder 2"/>
          <p:cNvSpPr>
            <a:spLocks noGrp="1"/>
          </p:cNvSpPr>
          <p:nvPr>
            <p:ph type="ftr" idx="11"/>
          </p:nvPr>
        </p:nvSpPr>
        <p:spPr/>
        <p:txBody>
          <a:bodyPr/>
          <a:lstStyle/>
          <a:p>
            <a:r>
              <a:rPr lang="en-US" smtClean="0"/>
              <a:t>Wi-Fi Alliance 60 GHz Marketing Task Group</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5" name="Title 1"/>
          <p:cNvSpPr txBox="1">
            <a:spLocks/>
          </p:cNvSpPr>
          <p:nvPr/>
        </p:nvSpPr>
        <p:spPr>
          <a:xfrm>
            <a:off x="304800" y="685800"/>
            <a:ext cx="7772400" cy="830262"/>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400" kern="0" dirty="0" smtClean="0"/>
              <a:t>Feedback - Video/Mass-Data Distribution/</a:t>
            </a:r>
          </a:p>
          <a:p>
            <a:r>
              <a:rPr lang="en-US" sz="2400" kern="0" dirty="0" smtClean="0"/>
              <a:t>Video on Demand System</a:t>
            </a:r>
            <a:endParaRPr lang="en-US" sz="2400" kern="0" dirty="0"/>
          </a:p>
        </p:txBody>
      </p:sp>
      <p:sp>
        <p:nvSpPr>
          <p:cNvPr id="6" name="Content Placeholder 2"/>
          <p:cNvSpPr txBox="1">
            <a:spLocks/>
          </p:cNvSpPr>
          <p:nvPr/>
        </p:nvSpPr>
        <p:spPr>
          <a:xfrm>
            <a:off x="457200" y="1629660"/>
            <a:ext cx="8595360" cy="5152140"/>
          </a:xfrm>
          <a:prstGeom prst="rect">
            <a:avLst/>
          </a:prstGeom>
        </p:spPr>
        <p:txBody>
          <a:bodyPr>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700" kern="0" dirty="0" smtClean="0"/>
              <a:t>Ranked in top two as “MAINSTREAM” use case</a:t>
            </a:r>
          </a:p>
          <a:p>
            <a:pPr lvl="1"/>
            <a:r>
              <a:rPr lang="en-US" sz="1400" kern="0" dirty="0" smtClean="0"/>
              <a:t>It is foreseeable that support for fast transfer in dense environments would be required to meet the needs of major upcoming mass events such as Olympics in 2018/2020 and World Cup in 2018/2022.</a:t>
            </a:r>
          </a:p>
          <a:p>
            <a:pPr lvl="1"/>
            <a:r>
              <a:rPr lang="en-US" sz="1400" kern="0" dirty="0" smtClean="0"/>
              <a:t>There is a clear demand on the video/mass data distribution.</a:t>
            </a:r>
          </a:p>
          <a:p>
            <a:r>
              <a:rPr lang="en-US" sz="1700" kern="0" dirty="0" smtClean="0"/>
              <a:t>Ranked in top two as “BOTTLENECK” use case</a:t>
            </a:r>
          </a:p>
          <a:p>
            <a:pPr lvl="1"/>
            <a:r>
              <a:rPr lang="en-US" sz="1400" kern="0" dirty="0" smtClean="0"/>
              <a:t>11ac/ad cannot address co-existence between USR and normal range communication, nor very fast setup. Also, they cannot address high speed burst transmission requirements, especially in high density environment.</a:t>
            </a:r>
          </a:p>
          <a:p>
            <a:r>
              <a:rPr lang="en-US" sz="1700" kern="0" dirty="0" smtClean="0"/>
              <a:t>Ranked in bottom two as “BOTTLENECK” use case</a:t>
            </a:r>
          </a:p>
          <a:p>
            <a:pPr lvl="1"/>
            <a:r>
              <a:rPr lang="en-US" sz="1400" kern="0" dirty="0" smtClean="0"/>
              <a:t>Should wireless docking begin to be shipped in larger quantities, it might become more critical to avoid the bottleneck with more throughput capacity. Video distribution in mass currently remains on the wire, so the same comment applies that we need to watch to see if higher resolutions are needed for this use case.</a:t>
            </a:r>
          </a:p>
          <a:p>
            <a:r>
              <a:rPr lang="en-US" sz="1700" kern="0" dirty="0" smtClean="0"/>
              <a:t>Additional feedback</a:t>
            </a:r>
          </a:p>
          <a:p>
            <a:pPr lvl="1"/>
            <a:r>
              <a:rPr lang="en-US" sz="1400" kern="0" dirty="0" smtClean="0"/>
              <a:t>This is highly suitable for a next generation wireless technology, however the market for this application is limited compared to others. </a:t>
            </a:r>
          </a:p>
          <a:p>
            <a:pPr lvl="1"/>
            <a:r>
              <a:rPr lang="en-US" sz="1400" kern="0" dirty="0" smtClean="0"/>
              <a:t>Technology to avoid interference is important since many users communicate simultaneously. </a:t>
            </a:r>
          </a:p>
          <a:p>
            <a:pPr lvl="1"/>
            <a:r>
              <a:rPr lang="en-US" sz="1400" kern="0" dirty="0" smtClean="0"/>
              <a:t>Need to see first growth with 11ad devices. </a:t>
            </a:r>
            <a:endParaRPr lang="en-US" sz="1400" kern="0" dirty="0"/>
          </a:p>
        </p:txBody>
      </p:sp>
    </p:spTree>
    <p:extLst>
      <p:ext uri="{BB962C8B-B14F-4D97-AF65-F5344CB8AC3E}">
        <p14:creationId xmlns:p14="http://schemas.microsoft.com/office/powerpoint/2010/main" val="30166996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TotalTime>
  <Words>3451</Words>
  <Application>Microsoft Office PowerPoint</Application>
  <PresentationFormat>On-screen Show (4:3)</PresentationFormat>
  <Paragraphs>512</Paragraphs>
  <Slides>18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MS Gothic</vt:lpstr>
      <vt:lpstr>Arial</vt:lpstr>
      <vt:lpstr>Calibri</vt:lpstr>
      <vt:lpstr>Times New Roman</vt:lpstr>
      <vt:lpstr>Office Theme</vt:lpstr>
      <vt:lpstr>Microsoft Word 97 - 2003 Document</vt:lpstr>
      <vt:lpstr>20150707 Wi-Fi Alliance feedback on 802.11 Task Group AY usage models</vt:lpstr>
      <vt:lpstr>Abstract</vt:lpstr>
      <vt:lpstr>Use case ranking based on when they might become "MAINSTREAM"</vt:lpstr>
      <vt:lpstr>Use case ranking based on anticipated “BOTTLENECK”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Tina Hanzlik</dc:creator>
  <cp:lastModifiedBy>Tina Hanzlik</cp:lastModifiedBy>
  <cp:revision>9</cp:revision>
  <cp:lastPrinted>1601-01-01T00:00:00Z</cp:lastPrinted>
  <dcterms:created xsi:type="dcterms:W3CDTF">2015-07-15T17:41:55Z</dcterms:created>
  <dcterms:modified xsi:type="dcterms:W3CDTF">2015-07-15T18:27:51Z</dcterms:modified>
</cp:coreProperties>
</file>